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69697B"/>
    <a:srgbClr val="D2D2F4"/>
    <a:srgbClr val="435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>
      <p:cViewPr>
        <p:scale>
          <a:sx n="100" d="100"/>
          <a:sy n="100" d="100"/>
        </p:scale>
        <p:origin x="-408" y="21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doc.: IEEE 802.11-14/0497r0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209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802.11-14/0497r0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1474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802.11-14/0497r0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802.11-14/0497r0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713" y="1344168"/>
            <a:ext cx="8578850" cy="4965192"/>
          </a:xfrm>
        </p:spPr>
        <p:txBody>
          <a:bodyPr/>
          <a:lstStyle>
            <a:lvl1pPr>
              <a:lnSpc>
                <a:spcPct val="95000"/>
              </a:lnSpc>
              <a:spcBef>
                <a:spcPts val="1480"/>
              </a:spcBef>
              <a:defRPr sz="320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>
                <a:solidFill>
                  <a:srgbClr val="435153"/>
                </a:solidFill>
                <a:latin typeface="+mj-lt"/>
              </a:defRPr>
            </a:lvl2pPr>
            <a:lvl3pPr>
              <a:defRPr>
                <a:solidFill>
                  <a:srgbClr val="435153"/>
                </a:solidFill>
                <a:latin typeface="+mj-lt"/>
              </a:defRPr>
            </a:lvl3pPr>
            <a:lvl4pPr>
              <a:defRPr>
                <a:solidFill>
                  <a:srgbClr val="435153"/>
                </a:solidFill>
                <a:latin typeface="+mj-lt"/>
              </a:defRPr>
            </a:lvl4pPr>
            <a:lvl5pPr>
              <a:defRPr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705988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716016" y="6475413"/>
            <a:ext cx="3826322" cy="1939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Norman Finn, Cisco Systems, Mark Hamilton, </a:t>
            </a:r>
            <a:r>
              <a:rPr lang="en-GB" dirty="0" err="1" smtClean="0"/>
              <a:t>Spectralink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April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4572000" y="6475413"/>
            <a:ext cx="397033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Norman Finn, Cisco Systems, Mark Hamilton, </a:t>
            </a:r>
            <a:r>
              <a:rPr lang="en-GB" dirty="0" err="1" smtClean="0"/>
              <a:t>Spectralink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11-14/0497r3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3568" y="332656"/>
            <a:ext cx="208823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July 2014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683568" y="6453336"/>
            <a:ext cx="720080" cy="201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l"/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4139952" y="6453336"/>
            <a:ext cx="648072" cy="201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GB" sz="1200" dirty="0" smtClean="0">
                <a:solidFill>
                  <a:schemeClr val="tx1"/>
                </a:solidFill>
              </a:rPr>
              <a:t>Slide </a:t>
            </a:r>
            <a:fld id="{D09C756B-EB39-4236-ADBB-73052B179AE4}" type="slidenum">
              <a:rPr lang="en-GB" sz="1200" smtClean="0">
                <a:solidFill>
                  <a:schemeClr val="tx1"/>
                </a:solidFill>
              </a:rPr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  <a:defRPr/>
              </a:pPr>
              <a:t>‹#›</a:t>
            </a:fld>
            <a:endParaRPr lang="en-GB" sz="1200" dirty="0" smtClean="0">
              <a:solidFill>
                <a:schemeClr val="tx1"/>
              </a:solidFill>
            </a:endParaRPr>
          </a:p>
        </p:txBody>
      </p:sp>
      <p:sp>
        <p:nvSpPr>
          <p:cNvPr id="14" name="Date Placeholder 3"/>
          <p:cNvSpPr txBox="1">
            <a:spLocks/>
          </p:cNvSpPr>
          <p:nvPr userDrawn="1"/>
        </p:nvSpPr>
        <p:spPr bwMode="auto">
          <a:xfrm>
            <a:off x="4932040" y="6453336"/>
            <a:ext cx="3600400" cy="201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GB" sz="1200" dirty="0" smtClean="0">
                <a:solidFill>
                  <a:schemeClr val="tx1"/>
                </a:solidFill>
              </a:rPr>
              <a:t>Norman Finn, Cisco Systems, Mark Hamilton, Spectralink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 </a:t>
            </a:r>
            <a:r>
              <a:rPr lang="en-GB" dirty="0"/>
              <a:t>Portal and 802.1AC Convergence </a:t>
            </a:r>
            <a:r>
              <a:rPr lang="en-GB" dirty="0" smtClean="0"/>
              <a:t>Function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2014-07-13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664444"/>
              </p:ext>
            </p:extLst>
          </p:nvPr>
        </p:nvGraphicFramePr>
        <p:xfrm>
          <a:off x="508000" y="2339975"/>
          <a:ext cx="8156575" cy="237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Document" r:id="rId5" imgW="8255000" imgH="2413000" progId="Word.Document.8">
                  <p:embed/>
                </p:oleObj>
              </mc:Choice>
              <mc:Fallback>
                <p:oleObj name="Document" r:id="rId5" imgW="8255000" imgH="24130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39975"/>
                        <a:ext cx="8156575" cy="237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Tasks for 802.11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1484784"/>
            <a:ext cx="8578850" cy="49685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Perhaps none, perhaps …</a:t>
            </a:r>
          </a:p>
          <a:p>
            <a:r>
              <a:rPr lang="en-US" dirty="0" smtClean="0"/>
              <a:t>802.11 should </a:t>
            </a:r>
            <a:r>
              <a:rPr lang="en-US" i="1" dirty="0" smtClean="0"/>
              <a:t>consider</a:t>
            </a:r>
            <a:r>
              <a:rPr lang="en-US" dirty="0" smtClean="0"/>
              <a:t> making the DS_SAP normative.</a:t>
            </a:r>
          </a:p>
          <a:p>
            <a:r>
              <a:rPr lang="en-US" sz="2600" dirty="0"/>
              <a:t>	</a:t>
            </a:r>
            <a:r>
              <a:rPr lang="en-US" sz="2600" dirty="0" smtClean="0"/>
              <a:t>- Rationale would be so that .1AC can reference normative text in 802.11</a:t>
            </a:r>
          </a:p>
          <a:p>
            <a:r>
              <a:rPr lang="en-US" dirty="0" smtClean="0"/>
              <a:t>Making the DS_SAP normative does </a:t>
            </a:r>
            <a:r>
              <a:rPr lang="en-US" b="1" dirty="0" smtClean="0">
                <a:solidFill>
                  <a:schemeClr val="accent6"/>
                </a:solidFill>
              </a:rPr>
              <a:t>not</a:t>
            </a:r>
            <a:r>
              <a:rPr lang="en-US" dirty="0" smtClean="0"/>
              <a:t> define the underlying distribution system.</a:t>
            </a:r>
          </a:p>
          <a:p>
            <a:r>
              <a:rPr lang="en-US" dirty="0" smtClean="0"/>
              <a:t>Making the DS_SAP normative simply imposes a set of </a:t>
            </a:r>
            <a:r>
              <a:rPr lang="en-US" b="1" dirty="0" smtClean="0">
                <a:solidFill>
                  <a:schemeClr val="accent6"/>
                </a:solidFill>
              </a:rPr>
              <a:t>behavior requirements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on a distribution system.</a:t>
            </a:r>
          </a:p>
          <a:p>
            <a:r>
              <a:rPr lang="en-US" sz="2600" dirty="0"/>
              <a:t>	</a:t>
            </a:r>
            <a:r>
              <a:rPr lang="en-US" sz="2600" dirty="0" smtClean="0"/>
              <a:t>- 802.11 has a precedent of stating such requirements in normative text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868384069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A model is presented for the IEEE 802.11 Portal Convergence Function to appear in IEEE P802.1AC-REV Clause 12.2.1, now being balloted in the IEEE 802.1 Interworking Task Group.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3170143" y="1494169"/>
            <a:ext cx="2673614" cy="487031"/>
          </a:xfrm>
          <a:custGeom>
            <a:avLst/>
            <a:gdLst>
              <a:gd name="connsiteX0" fmla="*/ 0 w 2673614"/>
              <a:gd name="connsiteY0" fmla="*/ 458386 h 487031"/>
              <a:gd name="connsiteX1" fmla="*/ 1403647 w 2673614"/>
              <a:gd name="connsiteY1" fmla="*/ 72 h 487031"/>
              <a:gd name="connsiteX2" fmla="*/ 2673614 w 2673614"/>
              <a:gd name="connsiteY2" fmla="*/ 487031 h 487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3614" h="487031">
                <a:moveTo>
                  <a:pt x="0" y="458386"/>
                </a:moveTo>
                <a:cubicBezTo>
                  <a:pt x="479022" y="226842"/>
                  <a:pt x="958045" y="-4702"/>
                  <a:pt x="1403647" y="72"/>
                </a:cubicBezTo>
                <a:cubicBezTo>
                  <a:pt x="1849249" y="4846"/>
                  <a:pt x="2673614" y="487031"/>
                  <a:pt x="2673614" y="487031"/>
                </a:cubicBezTo>
              </a:path>
            </a:pathLst>
          </a:custGeom>
          <a:ln w="381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802.3</a:t>
            </a:r>
            <a:endParaRPr lang="en-US" sz="2400" dirty="0"/>
          </a:p>
        </p:txBody>
      </p:sp>
      <p:grpSp>
        <p:nvGrpSpPr>
          <p:cNvPr id="20" name="Group 38"/>
          <p:cNvGrpSpPr>
            <a:grpSpLocks noChangeAspect="1"/>
          </p:cNvGrpSpPr>
          <p:nvPr/>
        </p:nvGrpSpPr>
        <p:grpSpPr bwMode="auto">
          <a:xfrm rot="20577317">
            <a:off x="5697308" y="1763178"/>
            <a:ext cx="2182813" cy="206375"/>
            <a:chOff x="3120" y="3600"/>
            <a:chExt cx="2112" cy="200"/>
          </a:xfrm>
        </p:grpSpPr>
        <p:sp>
          <p:nvSpPr>
            <p:cNvPr id="21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38"/>
          <p:cNvGrpSpPr>
            <a:grpSpLocks noChangeAspect="1"/>
          </p:cNvGrpSpPr>
          <p:nvPr/>
        </p:nvGrpSpPr>
        <p:grpSpPr bwMode="auto">
          <a:xfrm rot="962817">
            <a:off x="5651539" y="2450039"/>
            <a:ext cx="2182813" cy="206375"/>
            <a:chOff x="3120" y="3600"/>
            <a:chExt cx="2112" cy="200"/>
          </a:xfrm>
        </p:grpSpPr>
        <p:sp>
          <p:nvSpPr>
            <p:cNvPr id="25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38"/>
          <p:cNvGrpSpPr>
            <a:grpSpLocks noChangeAspect="1"/>
          </p:cNvGrpSpPr>
          <p:nvPr/>
        </p:nvGrpSpPr>
        <p:grpSpPr bwMode="auto">
          <a:xfrm rot="20577317">
            <a:off x="1084670" y="2390859"/>
            <a:ext cx="2182813" cy="206375"/>
            <a:chOff x="3120" y="3600"/>
            <a:chExt cx="2112" cy="200"/>
          </a:xfrm>
        </p:grpSpPr>
        <p:sp>
          <p:nvSpPr>
            <p:cNvPr id="17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38"/>
          <p:cNvGrpSpPr>
            <a:grpSpLocks noChangeAspect="1"/>
          </p:cNvGrpSpPr>
          <p:nvPr/>
        </p:nvGrpSpPr>
        <p:grpSpPr bwMode="auto">
          <a:xfrm rot="962817">
            <a:off x="1128998" y="1858153"/>
            <a:ext cx="2182813" cy="206375"/>
            <a:chOff x="3120" y="3600"/>
            <a:chExt cx="2112" cy="200"/>
          </a:xfrm>
        </p:grpSpPr>
        <p:sp>
          <p:nvSpPr>
            <p:cNvPr id="13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This is an example of a physical network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276600"/>
            <a:ext cx="8578850" cy="3032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Two physical boxes, commonly (but inaccurately) called “APs,” connected by an IEEE 802.3 link.</a:t>
            </a:r>
          </a:p>
          <a:p>
            <a:r>
              <a:rPr lang="en-US" dirty="0" smtClean="0"/>
              <a:t>Two clients of “AP 1” shown, two wireless and one wired clients of “AP 2” not shown.</a:t>
            </a:r>
          </a:p>
          <a:p>
            <a:r>
              <a:rPr lang="en-US" dirty="0" smtClean="0"/>
              <a:t>No VLANs.</a:t>
            </a:r>
            <a:endParaRPr lang="en-US" dirty="0"/>
          </a:p>
        </p:txBody>
      </p:sp>
      <p:pic>
        <p:nvPicPr>
          <p:cNvPr id="4" name="Picture 28" descr="AccessPo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05000"/>
            <a:ext cx="13716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14600" y="2743200"/>
            <a:ext cx="1082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“AP” 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2743200"/>
            <a:ext cx="1082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“AP” 2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0" name="Picture 2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91440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1" name="Picture 2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59037"/>
            <a:ext cx="91440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cxnSp>
        <p:nvCxnSpPr>
          <p:cNvPr id="28" name="Straight Connector 27"/>
          <p:cNvCxnSpPr/>
          <p:nvPr/>
        </p:nvCxnSpPr>
        <p:spPr>
          <a:xfrm>
            <a:off x="6238500" y="2152367"/>
            <a:ext cx="1838700" cy="0"/>
          </a:xfrm>
          <a:prstGeom prst="line">
            <a:avLst/>
          </a:prstGeom>
          <a:ln w="381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28" descr="AccessPo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905000"/>
            <a:ext cx="13716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1" name="Straight Connector 30"/>
          <p:cNvCxnSpPr/>
          <p:nvPr/>
        </p:nvCxnSpPr>
        <p:spPr>
          <a:xfrm>
            <a:off x="6924300" y="2153138"/>
            <a:ext cx="1838700" cy="0"/>
          </a:xfrm>
          <a:prstGeom prst="line">
            <a:avLst/>
          </a:prstGeom>
          <a:ln w="381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467600" y="2153138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802.3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38693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88861" cy="648072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Layering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In the ISO layering model, a </a:t>
            </a:r>
            <a:r>
              <a:rPr lang="en-US" dirty="0" err="1" smtClean="0"/>
              <a:t>DATA.request</a:t>
            </a:r>
            <a:r>
              <a:rPr lang="en-US" dirty="0" smtClean="0"/>
              <a:t> is presented by a higher layer to a lower layer, and a </a:t>
            </a:r>
            <a:r>
              <a:rPr lang="en-US" dirty="0" err="1" smtClean="0"/>
              <a:t>DATA.indication</a:t>
            </a:r>
            <a:r>
              <a:rPr lang="en-US" dirty="0" smtClean="0"/>
              <a:t> is presented by a lower layer to a higher layer.</a:t>
            </a:r>
          </a:p>
          <a:p>
            <a:r>
              <a:rPr lang="en-US" dirty="0" smtClean="0"/>
              <a:t>In all further diagrams in this deck, the “higher” layer is closer to the top of the slide, and the “lower” layer closer to the bottom.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80800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3505200" y="2063620"/>
            <a:ext cx="4533900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Distribution System (DS)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A standard view of that same network</a:t>
            </a:r>
            <a:r>
              <a:rPr lang="en-US" dirty="0">
                <a:solidFill>
                  <a:srgbClr val="435153"/>
                </a:solidFill>
              </a:rPr>
              <a:t> </a:t>
            </a:r>
            <a:r>
              <a:rPr lang="en-US" dirty="0" smtClean="0">
                <a:solidFill>
                  <a:srgbClr val="435153"/>
                </a:solidFill>
              </a:rPr>
              <a:t>in </a:t>
            </a:r>
            <a:r>
              <a:rPr lang="en-US" dirty="0" smtClean="0">
                <a:solidFill>
                  <a:schemeClr val="accent6"/>
                </a:solidFill>
              </a:rPr>
              <a:t>802.11 today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2400" y="1701716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52400" y="2415644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143000" y="1701716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143000" y="2415644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247900" y="206362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247900" y="2415644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2133600" y="3067933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 1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304800" y="3067933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Non-AP STAs</a:t>
            </a:r>
          </a:p>
        </p:txBody>
      </p:sp>
      <p:sp>
        <p:nvSpPr>
          <p:cNvPr id="89" name="Rectangle 88"/>
          <p:cNvSpPr/>
          <p:nvPr/>
        </p:nvSpPr>
        <p:spPr>
          <a:xfrm>
            <a:off x="6477000" y="2063620"/>
            <a:ext cx="838200" cy="362752"/>
          </a:xfrm>
          <a:prstGeom prst="rect">
            <a:avLst/>
          </a:prstGeom>
          <a:solidFill>
            <a:srgbClr val="69697B">
              <a:alpha val="30000"/>
            </a:srgb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0" name="Rectangle 89"/>
          <p:cNvSpPr/>
          <p:nvPr/>
        </p:nvSpPr>
        <p:spPr>
          <a:xfrm>
            <a:off x="6477000" y="2415644"/>
            <a:ext cx="838200" cy="362752"/>
          </a:xfrm>
          <a:prstGeom prst="rect">
            <a:avLst/>
          </a:prstGeom>
          <a:solidFill>
            <a:srgbClr val="D2D2F4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6248400" y="3067933"/>
            <a:ext cx="12954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 2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495396" y="2978020"/>
            <a:ext cx="22860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962400" y="2978020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44" idx="2"/>
          </p:cNvCxnSpPr>
          <p:nvPr/>
        </p:nvCxnSpPr>
        <p:spPr>
          <a:xfrm>
            <a:off x="571500" y="277839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524000" y="277839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2667000" y="277839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6400800" y="2978020"/>
            <a:ext cx="10668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6896004" y="277839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7620000" y="1701716"/>
            <a:ext cx="1371600" cy="361904"/>
          </a:xfrm>
          <a:prstGeom prst="rect">
            <a:avLst/>
          </a:prstGeom>
          <a:solidFill>
            <a:srgbClr val="FFE1DE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ortal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249228" y="1701716"/>
            <a:ext cx="1941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AP*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562600" y="1702564"/>
            <a:ext cx="1752600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AP*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153400" y="2063620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77" name="Rectangle 76"/>
          <p:cNvSpPr/>
          <p:nvPr/>
        </p:nvSpPr>
        <p:spPr>
          <a:xfrm>
            <a:off x="8153400" y="2415312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162800" y="1484784"/>
            <a:ext cx="457200" cy="655036"/>
          </a:xfrm>
          <a:prstGeom prst="straightConnector1">
            <a:avLst/>
          </a:prstGeom>
          <a:ln w="57150" cmpd="sng">
            <a:solidFill>
              <a:srgbClr val="00CC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8305800" y="2978020"/>
            <a:ext cx="5715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8458200" y="277839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7848600" y="3264084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16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573016"/>
            <a:ext cx="8578850" cy="2423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is similar to IEEE 802.11-2012, Figure R-1, but drawn with “request down indication up” rigorously applied.</a:t>
            </a:r>
          </a:p>
          <a:p>
            <a:r>
              <a:rPr lang="en-US" dirty="0" smtClean="0"/>
              <a:t>The DS </a:t>
            </a:r>
            <a:r>
              <a:rPr lang="en-US" dirty="0"/>
              <a:t>has three users, two </a:t>
            </a:r>
            <a:r>
              <a:rPr lang="en-US" dirty="0" smtClean="0"/>
              <a:t>APs </a:t>
            </a:r>
            <a:r>
              <a:rPr lang="en-US" dirty="0"/>
              <a:t>and a </a:t>
            </a:r>
            <a:r>
              <a:rPr lang="en-US" dirty="0" smtClean="0"/>
              <a:t>portal, so is shown </a:t>
            </a:r>
            <a:r>
              <a:rPr lang="en-US" b="1" dirty="0" smtClean="0">
                <a:solidFill>
                  <a:srgbClr val="00CC99"/>
                </a:solidFill>
              </a:rPr>
              <a:t>passing behind </a:t>
            </a:r>
            <a:r>
              <a:rPr lang="en-US" dirty="0" smtClean="0"/>
              <a:t>a MAC.</a:t>
            </a:r>
            <a:endParaRPr lang="en-US" dirty="0"/>
          </a:p>
          <a:p>
            <a:endParaRPr lang="en-US" dirty="0"/>
          </a:p>
        </p:txBody>
      </p:sp>
      <p:sp>
        <p:nvSpPr>
          <p:cNvPr id="32" name="Text Placeholder 2"/>
          <p:cNvSpPr txBox="1">
            <a:spLocks/>
          </p:cNvSpPr>
          <p:nvPr/>
        </p:nvSpPr>
        <p:spPr bwMode="auto">
          <a:xfrm>
            <a:off x="323528" y="5949280"/>
            <a:ext cx="8578850" cy="4320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lnSpc>
                <a:spcPct val="95000"/>
              </a:lnSpc>
              <a:spcBef>
                <a:spcPts val="1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435153"/>
                </a:solidFill>
                <a:latin typeface="+mj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435153"/>
                </a:solidFill>
                <a:latin typeface="+mj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435153"/>
                </a:solidFill>
                <a:latin typeface="+mj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435153"/>
                </a:solidFill>
                <a:latin typeface="+mj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600" kern="0" dirty="0" smtClean="0"/>
              <a:t>* Correctly, an AP is this component PLUS the STA (MAC and PHY); </a:t>
            </a:r>
            <a:br>
              <a:rPr lang="en-US" sz="1600" kern="0" dirty="0" smtClean="0"/>
            </a:br>
            <a:r>
              <a:rPr lang="en-US" sz="1600" kern="0" dirty="0" smtClean="0"/>
              <a:t>   there is no name for this component</a:t>
            </a:r>
          </a:p>
        </p:txBody>
      </p:sp>
    </p:spTree>
    <p:extLst>
      <p:ext uri="{BB962C8B-B14F-4D97-AF65-F5344CB8AC3E}">
        <p14:creationId xmlns:p14="http://schemas.microsoft.com/office/powerpoint/2010/main" val="306481723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One possible</a:t>
            </a:r>
            <a:br>
              <a:rPr lang="en-US" dirty="0" smtClean="0">
                <a:solidFill>
                  <a:srgbClr val="435153"/>
                </a:solidFill>
              </a:rPr>
            </a:br>
            <a:r>
              <a:rPr lang="en-US" dirty="0" smtClean="0">
                <a:solidFill>
                  <a:srgbClr val="435153"/>
                </a:solidFill>
              </a:rPr>
              <a:t>802.1AC-to-portal architecture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886200"/>
            <a:ext cx="8578850" cy="242316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FF6600"/>
                </a:solidFill>
              </a:rPr>
              <a:t>connecting link </a:t>
            </a:r>
            <a:r>
              <a:rPr lang="en-US" dirty="0" smtClean="0"/>
              <a:t>is required, because the portal </a:t>
            </a:r>
            <a:r>
              <a:rPr lang="en-US" b="1" dirty="0" smtClean="0">
                <a:solidFill>
                  <a:schemeClr val="accent6"/>
                </a:solidFill>
              </a:rPr>
              <a:t>uses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a SAP; it does not </a:t>
            </a:r>
            <a:r>
              <a:rPr lang="en-US" b="1" dirty="0" smtClean="0">
                <a:solidFill>
                  <a:schemeClr val="accent6"/>
                </a:solidFill>
              </a:rPr>
              <a:t>provide</a:t>
            </a:r>
            <a:r>
              <a:rPr lang="en-US" dirty="0" smtClean="0"/>
              <a:t> one.</a:t>
            </a:r>
          </a:p>
          <a:p>
            <a:r>
              <a:rPr lang="en-US" dirty="0" smtClean="0"/>
              <a:t>Therefore an 802.1AC convergence layer specific to 802.11 is not necessary.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152508" y="2104956"/>
            <a:ext cx="2286000" cy="459948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123809" y="2104956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123809" y="245698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009509" y="3109269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61902" y="3019356"/>
            <a:ext cx="1485807" cy="9032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533508" y="3019356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1542909" y="281973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3828908" y="1743052"/>
            <a:ext cx="1600200" cy="361904"/>
          </a:xfrm>
          <a:prstGeom prst="rect">
            <a:avLst/>
          </a:prstGeom>
          <a:solidFill>
            <a:srgbClr val="FFE1DE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ortal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125137" y="1743052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AP*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4590908" y="2098725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72" name="Rectangle 7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657708" y="2098725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92" name="Rectangle 9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90908" y="3195016"/>
            <a:ext cx="1905000" cy="519687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anything,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e.g. 802.3</a:t>
            </a:r>
          </a:p>
        </p:txBody>
      </p:sp>
      <p:sp>
        <p:nvSpPr>
          <p:cNvPr id="95" name="Rectangle 94"/>
          <p:cNvSpPr/>
          <p:nvPr/>
        </p:nvSpPr>
        <p:spPr>
          <a:xfrm>
            <a:off x="6838903" y="3195017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106" name="Straight Connector 105"/>
          <p:cNvCxnSpPr/>
          <p:nvPr/>
        </p:nvCxnSpPr>
        <p:spPr>
          <a:xfrm>
            <a:off x="4857512" y="3028388"/>
            <a:ext cx="1333596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048108" y="282876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886308" y="282876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7296102" y="3028388"/>
            <a:ext cx="12954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7448502" y="282876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1" name="Group 110"/>
          <p:cNvGrpSpPr/>
          <p:nvPr/>
        </p:nvGrpSpPr>
        <p:grpSpPr>
          <a:xfrm>
            <a:off x="7029402" y="2098725"/>
            <a:ext cx="838200" cy="714776"/>
            <a:chOff x="6255969" y="3933424"/>
            <a:chExt cx="838200" cy="714776"/>
          </a:xfrm>
        </p:grpSpPr>
        <p:sp>
          <p:nvSpPr>
            <p:cNvPr id="112" name="Rectangle 11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114" name="Rectangle 113"/>
          <p:cNvSpPr/>
          <p:nvPr/>
        </p:nvSpPr>
        <p:spPr>
          <a:xfrm>
            <a:off x="5657709" y="1733504"/>
            <a:ext cx="2209798" cy="362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33302" y="1743052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133302" y="245698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19" name="Straight Connector 118"/>
          <p:cNvCxnSpPr>
            <a:stCxn id="118" idx="2"/>
          </p:cNvCxnSpPr>
          <p:nvPr/>
        </p:nvCxnSpPr>
        <p:spPr>
          <a:xfrm>
            <a:off x="552402" y="281973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8058102" y="1742628"/>
            <a:ext cx="838200" cy="724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8058102" y="2456556"/>
            <a:ext cx="838200" cy="3627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5" name="Straight Connector 124"/>
          <p:cNvCxnSpPr>
            <a:stCxn id="122" idx="2"/>
          </p:cNvCxnSpPr>
          <p:nvPr/>
        </p:nvCxnSpPr>
        <p:spPr>
          <a:xfrm>
            <a:off x="8477202" y="281930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0" y="3218464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Non-AP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station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8096295" y="3209764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end station</a:t>
            </a:r>
          </a:p>
        </p:txBody>
      </p:sp>
      <p:sp>
        <p:nvSpPr>
          <p:cNvPr id="2" name="Oval 1"/>
          <p:cNvSpPr/>
          <p:nvPr/>
        </p:nvSpPr>
        <p:spPr>
          <a:xfrm>
            <a:off x="4438508" y="1962104"/>
            <a:ext cx="2190892" cy="1828800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900830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But, there is an alternate approach.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714886"/>
            <a:ext cx="8578850" cy="2594473"/>
          </a:xfrm>
        </p:spPr>
        <p:txBody>
          <a:bodyPr>
            <a:normAutofit/>
          </a:bodyPr>
          <a:lstStyle/>
          <a:p>
            <a:r>
              <a:rPr lang="en-US" dirty="0" smtClean="0"/>
              <a:t>This interface is defined.</a:t>
            </a:r>
          </a:p>
          <a:p>
            <a:r>
              <a:rPr lang="en-US" dirty="0" smtClean="0"/>
              <a:t>It is the </a:t>
            </a:r>
            <a:r>
              <a:rPr lang="en-US" b="1" dirty="0" smtClean="0">
                <a:solidFill>
                  <a:schemeClr val="accent6"/>
                </a:solidFill>
              </a:rPr>
              <a:t>DS_SAP</a:t>
            </a:r>
            <a:r>
              <a:rPr lang="en-US" dirty="0" smtClean="0"/>
              <a:t>, described in IEEE </a:t>
            </a:r>
            <a:r>
              <a:rPr lang="en-US" dirty="0" err="1" smtClean="0"/>
              <a:t>Std</a:t>
            </a:r>
            <a:r>
              <a:rPr lang="en-US" dirty="0" smtClean="0"/>
              <a:t> 802.11-2012 Annex R.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152508" y="2105140"/>
            <a:ext cx="2286000" cy="459764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123809" y="210514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123809" y="2457164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009509" y="3109453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61902" y="3019540"/>
            <a:ext cx="1485807" cy="9032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533508" y="3019540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1542909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3828908" y="1743236"/>
            <a:ext cx="1600200" cy="361904"/>
          </a:xfrm>
          <a:prstGeom prst="rect">
            <a:avLst/>
          </a:prstGeom>
          <a:solidFill>
            <a:srgbClr val="FFE1DE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ortal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125137" y="1743236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AP*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4590908" y="2098909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72" name="Rectangle 7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657708" y="2098909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92" name="Rectangle 9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90908" y="3195200"/>
            <a:ext cx="1905000" cy="519687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anything,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e.g. 802.3</a:t>
            </a:r>
          </a:p>
        </p:txBody>
      </p:sp>
      <p:sp>
        <p:nvSpPr>
          <p:cNvPr id="95" name="Rectangle 94"/>
          <p:cNvSpPr/>
          <p:nvPr/>
        </p:nvSpPr>
        <p:spPr>
          <a:xfrm>
            <a:off x="6838903" y="3195201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106" name="Straight Connector 105"/>
          <p:cNvCxnSpPr/>
          <p:nvPr/>
        </p:nvCxnSpPr>
        <p:spPr>
          <a:xfrm>
            <a:off x="4857512" y="3028572"/>
            <a:ext cx="1333596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048108" y="282894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886308" y="282894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7296102" y="3028572"/>
            <a:ext cx="12954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7448502" y="282894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1" name="Group 110"/>
          <p:cNvGrpSpPr/>
          <p:nvPr/>
        </p:nvGrpSpPr>
        <p:grpSpPr>
          <a:xfrm>
            <a:off x="7029402" y="2098909"/>
            <a:ext cx="838200" cy="714776"/>
            <a:chOff x="6255969" y="3933424"/>
            <a:chExt cx="838200" cy="714776"/>
          </a:xfrm>
        </p:grpSpPr>
        <p:sp>
          <p:nvSpPr>
            <p:cNvPr id="112" name="Rectangle 11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114" name="Rectangle 113"/>
          <p:cNvSpPr/>
          <p:nvPr/>
        </p:nvSpPr>
        <p:spPr>
          <a:xfrm>
            <a:off x="5657709" y="1733688"/>
            <a:ext cx="2209798" cy="362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33302" y="1743236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133302" y="2457164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19" name="Straight Connector 118"/>
          <p:cNvCxnSpPr>
            <a:stCxn id="118" idx="2"/>
          </p:cNvCxnSpPr>
          <p:nvPr/>
        </p:nvCxnSpPr>
        <p:spPr>
          <a:xfrm>
            <a:off x="552402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8058102" y="1742812"/>
            <a:ext cx="838200" cy="724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8058102" y="2456740"/>
            <a:ext cx="838200" cy="3627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5" name="Straight Connector 124"/>
          <p:cNvCxnSpPr>
            <a:stCxn id="122" idx="2"/>
          </p:cNvCxnSpPr>
          <p:nvPr/>
        </p:nvCxnSpPr>
        <p:spPr>
          <a:xfrm>
            <a:off x="8477202" y="281949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0" y="32186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Non-AP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station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8096295" y="32099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end station</a:t>
            </a:r>
          </a:p>
        </p:txBody>
      </p:sp>
      <p:sp>
        <p:nvSpPr>
          <p:cNvPr id="2" name="Oval 1"/>
          <p:cNvSpPr/>
          <p:nvPr/>
        </p:nvSpPr>
        <p:spPr>
          <a:xfrm>
            <a:off x="3810000" y="1886088"/>
            <a:ext cx="609600" cy="488645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23528" y="4267200"/>
            <a:ext cx="2343198" cy="0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2" idx="3"/>
          </p:cNvCxnSpPr>
          <p:nvPr/>
        </p:nvCxnSpPr>
        <p:spPr>
          <a:xfrm flipV="1">
            <a:off x="2627784" y="2303173"/>
            <a:ext cx="1271490" cy="198992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4688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229702" y="646584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So, another representation </a:t>
            </a:r>
            <a:r>
              <a:rPr lang="en-US" dirty="0">
                <a:solidFill>
                  <a:srgbClr val="435153"/>
                </a:solidFill>
              </a:rPr>
              <a:t>c</a:t>
            </a:r>
            <a:r>
              <a:rPr lang="en-US" dirty="0" smtClean="0">
                <a:solidFill>
                  <a:srgbClr val="435153"/>
                </a:solidFill>
              </a:rPr>
              <a:t>ould be …</a:t>
            </a:r>
            <a:br>
              <a:rPr lang="en-US" dirty="0" smtClean="0">
                <a:solidFill>
                  <a:srgbClr val="435153"/>
                </a:solidFill>
              </a:rPr>
            </a:b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886200"/>
            <a:ext cx="8578850" cy="24231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That is, the 802.1AC Clause 12.2.1 “portal convergence function” is </a:t>
            </a:r>
            <a:r>
              <a:rPr lang="en-US" b="1" dirty="0" smtClean="0">
                <a:solidFill>
                  <a:srgbClr val="2D2DB9"/>
                </a:solidFill>
              </a:rPr>
              <a:t>not an interface to</a:t>
            </a:r>
            <a:r>
              <a:rPr lang="en-US" dirty="0" smtClean="0">
                <a:solidFill>
                  <a:srgbClr val="2D2DB9"/>
                </a:solidFill>
              </a:rPr>
              <a:t> </a:t>
            </a:r>
            <a:r>
              <a:rPr lang="en-US" dirty="0" smtClean="0"/>
              <a:t>a portal; .1AC 12.2.1, plus a bridge relay function, is an </a:t>
            </a:r>
            <a:r>
              <a:rPr lang="en-US" b="1" dirty="0" smtClean="0">
                <a:solidFill>
                  <a:srgbClr val="2D2DB9"/>
                </a:solidFill>
              </a:rPr>
              <a:t>example of </a:t>
            </a:r>
            <a:r>
              <a:rPr lang="en-US" dirty="0" smtClean="0"/>
              <a:t>a portal.</a:t>
            </a:r>
          </a:p>
          <a:p>
            <a:r>
              <a:rPr lang="en-US" dirty="0" smtClean="0"/>
              <a:t>.1AC 12.2.1 connects the </a:t>
            </a:r>
            <a:r>
              <a:rPr lang="en-US" b="1" dirty="0" smtClean="0">
                <a:solidFill>
                  <a:srgbClr val="2D2DB9"/>
                </a:solidFill>
              </a:rPr>
              <a:t>ISS</a:t>
            </a:r>
            <a:r>
              <a:rPr lang="en-US" dirty="0" smtClean="0">
                <a:solidFill>
                  <a:srgbClr val="2D2DB9"/>
                </a:solidFill>
              </a:rPr>
              <a:t> </a:t>
            </a:r>
            <a:r>
              <a:rPr lang="en-US" dirty="0" smtClean="0"/>
              <a:t>to the </a:t>
            </a:r>
            <a:r>
              <a:rPr lang="en-US" b="1" dirty="0" smtClean="0">
                <a:solidFill>
                  <a:srgbClr val="2D2DB9"/>
                </a:solidFill>
              </a:rPr>
              <a:t>DS_SAP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152508" y="2105140"/>
            <a:ext cx="2286000" cy="459764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123809" y="210514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123809" y="2457164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009509" y="3109453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61902" y="3019540"/>
            <a:ext cx="1485807" cy="9032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533508" y="3019540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1542909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1125137" y="1743236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AP*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3600498" y="1381332"/>
            <a:ext cx="2209798" cy="362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33302" y="1743236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133302" y="2457164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19" name="Straight Connector 118"/>
          <p:cNvCxnSpPr>
            <a:stCxn id="118" idx="2"/>
          </p:cNvCxnSpPr>
          <p:nvPr/>
        </p:nvCxnSpPr>
        <p:spPr>
          <a:xfrm>
            <a:off x="552402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0" y="32186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Non-AP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station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4972191" y="1761299"/>
            <a:ext cx="838200" cy="603885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6000891" y="1365394"/>
            <a:ext cx="838200" cy="99979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5" name="Rectangle 94"/>
          <p:cNvSpPr/>
          <p:nvPr/>
        </p:nvSpPr>
        <p:spPr>
          <a:xfrm>
            <a:off x="4781692" y="3109453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109" name="Straight Connector 108"/>
          <p:cNvCxnSpPr/>
          <p:nvPr/>
        </p:nvCxnSpPr>
        <p:spPr>
          <a:xfrm>
            <a:off x="5238891" y="2942824"/>
            <a:ext cx="12954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5391291" y="2743200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4972191" y="2365185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6000891" y="2370992"/>
            <a:ext cx="838200" cy="3627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5" name="Straight Connector 124"/>
          <p:cNvCxnSpPr>
            <a:stCxn id="122" idx="2"/>
          </p:cNvCxnSpPr>
          <p:nvPr/>
        </p:nvCxnSpPr>
        <p:spPr>
          <a:xfrm>
            <a:off x="6419991" y="273374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6039084" y="32186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end station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600498" y="1743236"/>
            <a:ext cx="838200" cy="362752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.1AC</a:t>
            </a:r>
          </a:p>
        </p:txBody>
      </p:sp>
      <p:sp>
        <p:nvSpPr>
          <p:cNvPr id="5" name="Freeform 4"/>
          <p:cNvSpPr/>
          <p:nvPr/>
        </p:nvSpPr>
        <p:spPr>
          <a:xfrm>
            <a:off x="3590282" y="1365394"/>
            <a:ext cx="2215281" cy="744760"/>
          </a:xfrm>
          <a:custGeom>
            <a:avLst/>
            <a:gdLst>
              <a:gd name="connsiteX0" fmla="*/ 19097 w 2234378"/>
              <a:gd name="connsiteY0" fmla="*/ 744760 h 744760"/>
              <a:gd name="connsiteX1" fmla="*/ 868925 w 2234378"/>
              <a:gd name="connsiteY1" fmla="*/ 735212 h 744760"/>
              <a:gd name="connsiteX2" fmla="*/ 868925 w 2234378"/>
              <a:gd name="connsiteY2" fmla="*/ 391476 h 744760"/>
              <a:gd name="connsiteX3" fmla="*/ 2224829 w 2234378"/>
              <a:gd name="connsiteY3" fmla="*/ 381928 h 744760"/>
              <a:gd name="connsiteX4" fmla="*/ 2234378 w 2234378"/>
              <a:gd name="connsiteY4" fmla="*/ 0 h 744760"/>
              <a:gd name="connsiteX5" fmla="*/ 0 w 2234378"/>
              <a:gd name="connsiteY5" fmla="*/ 19096 h 744760"/>
              <a:gd name="connsiteX6" fmla="*/ 19097 w 2234378"/>
              <a:gd name="connsiteY6" fmla="*/ 744760 h 744760"/>
              <a:gd name="connsiteX0" fmla="*/ 0 w 2215281"/>
              <a:gd name="connsiteY0" fmla="*/ 744760 h 744760"/>
              <a:gd name="connsiteX1" fmla="*/ 849828 w 2215281"/>
              <a:gd name="connsiteY1" fmla="*/ 735212 h 744760"/>
              <a:gd name="connsiteX2" fmla="*/ 849828 w 2215281"/>
              <a:gd name="connsiteY2" fmla="*/ 391476 h 744760"/>
              <a:gd name="connsiteX3" fmla="*/ 2205732 w 2215281"/>
              <a:gd name="connsiteY3" fmla="*/ 381928 h 744760"/>
              <a:gd name="connsiteX4" fmla="*/ 2215281 w 2215281"/>
              <a:gd name="connsiteY4" fmla="*/ 0 h 744760"/>
              <a:gd name="connsiteX5" fmla="*/ 0 w 2215281"/>
              <a:gd name="connsiteY5" fmla="*/ 9548 h 744760"/>
              <a:gd name="connsiteX6" fmla="*/ 0 w 2215281"/>
              <a:gd name="connsiteY6" fmla="*/ 744760 h 744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5281" h="744760">
                <a:moveTo>
                  <a:pt x="0" y="744760"/>
                </a:moveTo>
                <a:lnTo>
                  <a:pt x="849828" y="735212"/>
                </a:lnTo>
                <a:lnTo>
                  <a:pt x="849828" y="391476"/>
                </a:lnTo>
                <a:lnTo>
                  <a:pt x="2205732" y="381928"/>
                </a:lnTo>
                <a:lnTo>
                  <a:pt x="2215281" y="0"/>
                </a:lnTo>
                <a:lnTo>
                  <a:pt x="0" y="9548"/>
                </a:lnTo>
                <a:lnTo>
                  <a:pt x="0" y="744760"/>
                </a:lnTo>
                <a:close/>
              </a:path>
            </a:pathLst>
          </a:custGeom>
          <a:noFill/>
          <a:ln w="57150" cmpd="sng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982818" y="971436"/>
            <a:ext cx="3389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One example (of many) of a portal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72549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Tasks for 802.1AC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1484784"/>
            <a:ext cx="8578850" cy="4824576"/>
          </a:xfrm>
        </p:spPr>
        <p:txBody>
          <a:bodyPr/>
          <a:lstStyle/>
          <a:p>
            <a:r>
              <a:rPr lang="en-US" dirty="0" smtClean="0"/>
              <a:t>Rewrite 802.1AC Draft 0.2 Clause 12.2.1 to provide a convergence function that maps the 802.1AC ISS to the 802.11 DS_SAP.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508418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802-11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802-11-template.potx</Template>
  <TotalTime>168</TotalTime>
  <Words>529</Words>
  <Application>Microsoft Office PowerPoint</Application>
  <PresentationFormat>On-screen Show (4:3)</PresentationFormat>
  <Paragraphs>123</Paragraphs>
  <Slides>10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802-11-template</vt:lpstr>
      <vt:lpstr>Document</vt:lpstr>
      <vt:lpstr>802.11 Portal and 802.1AC Convergence Function</vt:lpstr>
      <vt:lpstr>Abstract</vt:lpstr>
      <vt:lpstr>This is an example of a physical network</vt:lpstr>
      <vt:lpstr>Layering</vt:lpstr>
      <vt:lpstr>A standard view of that same network in 802.11 today</vt:lpstr>
      <vt:lpstr>One possible 802.1AC-to-portal architecture</vt:lpstr>
      <vt:lpstr>But, there is an alternate approach.</vt:lpstr>
      <vt:lpstr>So, another representation could be … </vt:lpstr>
      <vt:lpstr>Tasks for 802.1AC</vt:lpstr>
      <vt:lpstr>Tasks for 802.11</vt:lpstr>
    </vt:vector>
  </TitlesOfParts>
  <Company>Cisco Systems, Spctralink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Portal and 802.1AC Convergence Function</dc:title>
  <dc:creator>Norman Finn, Mark Hamilton</dc:creator>
  <cp:lastModifiedBy>Mark Hamilton</cp:lastModifiedBy>
  <cp:revision>36</cp:revision>
  <cp:lastPrinted>1601-01-01T00:00:00Z</cp:lastPrinted>
  <dcterms:created xsi:type="dcterms:W3CDTF">2010-02-15T12:38:41Z</dcterms:created>
  <dcterms:modified xsi:type="dcterms:W3CDTF">2014-07-16T14:19:11Z</dcterms:modified>
</cp:coreProperties>
</file>