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69697B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>
      <p:cViewPr>
        <p:scale>
          <a:sx n="100" d="100"/>
          <a:sy n="100" d="100"/>
        </p:scale>
        <p:origin x="-582" y="3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3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0598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716016" y="6475413"/>
            <a:ext cx="3826322" cy="193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Norman Finn, Cisco Systems, Mark Hamilton, </a:t>
            </a:r>
            <a:r>
              <a:rPr lang="en-GB" dirty="0" err="1" smtClean="0"/>
              <a:t>Spectralink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4572000" y="6475413"/>
            <a:ext cx="397033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Norman Finn, Cisco Systems, Mark Hamilton, </a:t>
            </a:r>
            <a:r>
              <a:rPr lang="en-GB" dirty="0" err="1" smtClean="0"/>
              <a:t>Spectralink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11-14/0497r1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3568" y="332656"/>
            <a:ext cx="208823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May 2014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683568" y="6453336"/>
            <a:ext cx="72008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4139952" y="6453336"/>
            <a:ext cx="648072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D09C756B-EB39-4236-ADBB-73052B179AE4}" type="slidenum">
              <a:rPr lang="en-GB" sz="1200" smtClean="0">
                <a:solidFill>
                  <a:schemeClr val="tx1"/>
                </a:solidFill>
              </a:rPr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t>‹#›</a:t>
            </a:fld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14" name="Date Placeholder 3"/>
          <p:cNvSpPr txBox="1">
            <a:spLocks/>
          </p:cNvSpPr>
          <p:nvPr userDrawn="1"/>
        </p:nvSpPr>
        <p:spPr bwMode="auto">
          <a:xfrm>
            <a:off x="4932040" y="6453336"/>
            <a:ext cx="360040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sz="1200" dirty="0" smtClean="0">
                <a:solidFill>
                  <a:schemeClr val="tx1"/>
                </a:solidFill>
              </a:rPr>
              <a:t>Norman Finn, Cisco Systems, Mark Hamilton, Spectralink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 </a:t>
            </a:r>
            <a:r>
              <a:rPr lang="en-GB" dirty="0"/>
              <a:t>Portal and 802.1AC Convergence </a:t>
            </a:r>
            <a:r>
              <a:rPr lang="en-GB" dirty="0" smtClean="0"/>
              <a:t>Function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2014-05-05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664444"/>
              </p:ext>
            </p:extLst>
          </p:nvPr>
        </p:nvGraphicFramePr>
        <p:xfrm>
          <a:off x="508000" y="2339975"/>
          <a:ext cx="8156575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Document" r:id="rId4" imgW="8255000" imgH="2413000" progId="Word.Document.8">
                  <p:embed/>
                </p:oleObj>
              </mc:Choice>
              <mc:Fallback>
                <p:oleObj name="Document" r:id="rId4" imgW="8255000" imgH="2413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39975"/>
                        <a:ext cx="8156575" cy="237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Tasks for 802.11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1484784"/>
            <a:ext cx="8578850" cy="482457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Perhaps </a:t>
            </a:r>
            <a:r>
              <a:rPr lang="en-US" dirty="0" smtClean="0"/>
              <a:t>none, perhaps …</a:t>
            </a:r>
            <a:endParaRPr lang="en-US" dirty="0" smtClean="0"/>
          </a:p>
          <a:p>
            <a:r>
              <a:rPr lang="en-US" dirty="0" smtClean="0"/>
              <a:t>802.11 </a:t>
            </a:r>
            <a:r>
              <a:rPr lang="en-US" dirty="0" smtClean="0"/>
              <a:t>should </a:t>
            </a:r>
            <a:r>
              <a:rPr lang="en-US" i="1" dirty="0" smtClean="0"/>
              <a:t>consider</a:t>
            </a:r>
            <a:r>
              <a:rPr lang="en-US" dirty="0" smtClean="0"/>
              <a:t> </a:t>
            </a:r>
            <a:r>
              <a:rPr lang="en-US" dirty="0" smtClean="0"/>
              <a:t>making the DS_SAP </a:t>
            </a:r>
            <a:r>
              <a:rPr lang="en-US" dirty="0" smtClean="0"/>
              <a:t>normative.</a:t>
            </a:r>
          </a:p>
          <a:p>
            <a:r>
              <a:rPr lang="en-US" sz="2600" dirty="0"/>
              <a:t>	</a:t>
            </a:r>
            <a:r>
              <a:rPr lang="en-US" sz="2600" dirty="0" smtClean="0"/>
              <a:t>- Rationale would be so that .1AC can reference normative text in 802.11</a:t>
            </a:r>
            <a:endParaRPr lang="en-US" sz="2600" dirty="0" smtClean="0"/>
          </a:p>
          <a:p>
            <a:r>
              <a:rPr lang="en-US" dirty="0" smtClean="0"/>
              <a:t>Making the DS_SAP normative does </a:t>
            </a:r>
            <a:r>
              <a:rPr lang="en-US" b="1" dirty="0" smtClean="0">
                <a:solidFill>
                  <a:schemeClr val="accent6"/>
                </a:solidFill>
              </a:rPr>
              <a:t>not</a:t>
            </a:r>
            <a:r>
              <a:rPr lang="en-US" dirty="0" smtClean="0"/>
              <a:t> define the underlying distribution system.</a:t>
            </a:r>
          </a:p>
          <a:p>
            <a:r>
              <a:rPr lang="en-US" dirty="0" smtClean="0"/>
              <a:t>Making the DS_SAP normative simply imposes a set of </a:t>
            </a:r>
            <a:r>
              <a:rPr lang="en-US" b="1" dirty="0" smtClean="0">
                <a:solidFill>
                  <a:schemeClr val="accent6"/>
                </a:solidFill>
              </a:rPr>
              <a:t>requirements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on a distribution system</a:t>
            </a:r>
            <a:r>
              <a:rPr lang="en-US" dirty="0" smtClean="0"/>
              <a:t>.</a:t>
            </a:r>
          </a:p>
          <a:p>
            <a:r>
              <a:rPr lang="en-US" sz="2600" dirty="0"/>
              <a:t>	</a:t>
            </a:r>
            <a:r>
              <a:rPr lang="en-US" sz="2600" dirty="0" smtClean="0"/>
              <a:t>- 802.11 has a precedent of stating such requirements in normative text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6838406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A model is presented for the IEEE 802.11 Portal Convergence Function to appear in IEEE P802.1AC-REV Clause 12.2.1, now being balloted in the IEEE 802.1 Interworking Task Group.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3170143" y="1494169"/>
            <a:ext cx="2673614" cy="487031"/>
          </a:xfrm>
          <a:custGeom>
            <a:avLst/>
            <a:gdLst>
              <a:gd name="connsiteX0" fmla="*/ 0 w 2673614"/>
              <a:gd name="connsiteY0" fmla="*/ 458386 h 487031"/>
              <a:gd name="connsiteX1" fmla="*/ 1403647 w 2673614"/>
              <a:gd name="connsiteY1" fmla="*/ 72 h 487031"/>
              <a:gd name="connsiteX2" fmla="*/ 2673614 w 2673614"/>
              <a:gd name="connsiteY2" fmla="*/ 487031 h 48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3614" h="487031">
                <a:moveTo>
                  <a:pt x="0" y="458386"/>
                </a:moveTo>
                <a:cubicBezTo>
                  <a:pt x="479022" y="226842"/>
                  <a:pt x="958045" y="-4702"/>
                  <a:pt x="1403647" y="72"/>
                </a:cubicBezTo>
                <a:cubicBezTo>
                  <a:pt x="1849249" y="4846"/>
                  <a:pt x="2673614" y="487031"/>
                  <a:pt x="2673614" y="487031"/>
                </a:cubicBezTo>
              </a:path>
            </a:pathLst>
          </a:cu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802.3</a:t>
            </a:r>
            <a:endParaRPr lang="en-US" sz="2400" dirty="0"/>
          </a:p>
        </p:txBody>
      </p:sp>
      <p:grpSp>
        <p:nvGrpSpPr>
          <p:cNvPr id="20" name="Group 38"/>
          <p:cNvGrpSpPr>
            <a:grpSpLocks noChangeAspect="1"/>
          </p:cNvGrpSpPr>
          <p:nvPr/>
        </p:nvGrpSpPr>
        <p:grpSpPr bwMode="auto">
          <a:xfrm rot="20577317">
            <a:off x="5697308" y="1763178"/>
            <a:ext cx="2182813" cy="206375"/>
            <a:chOff x="3120" y="3600"/>
            <a:chExt cx="2112" cy="200"/>
          </a:xfrm>
        </p:grpSpPr>
        <p:sp>
          <p:nvSpPr>
            <p:cNvPr id="2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38"/>
          <p:cNvGrpSpPr>
            <a:grpSpLocks noChangeAspect="1"/>
          </p:cNvGrpSpPr>
          <p:nvPr/>
        </p:nvGrpSpPr>
        <p:grpSpPr bwMode="auto">
          <a:xfrm rot="962817">
            <a:off x="5651539" y="2450039"/>
            <a:ext cx="2182813" cy="206375"/>
            <a:chOff x="3120" y="3600"/>
            <a:chExt cx="2112" cy="200"/>
          </a:xfrm>
        </p:grpSpPr>
        <p:sp>
          <p:nvSpPr>
            <p:cNvPr id="25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38"/>
          <p:cNvGrpSpPr>
            <a:grpSpLocks noChangeAspect="1"/>
          </p:cNvGrpSpPr>
          <p:nvPr/>
        </p:nvGrpSpPr>
        <p:grpSpPr bwMode="auto">
          <a:xfrm rot="20577317">
            <a:off x="1084670" y="2390859"/>
            <a:ext cx="2182813" cy="206375"/>
            <a:chOff x="3120" y="3600"/>
            <a:chExt cx="2112" cy="200"/>
          </a:xfrm>
        </p:grpSpPr>
        <p:sp>
          <p:nvSpPr>
            <p:cNvPr id="17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38"/>
          <p:cNvGrpSpPr>
            <a:grpSpLocks noChangeAspect="1"/>
          </p:cNvGrpSpPr>
          <p:nvPr/>
        </p:nvGrpSpPr>
        <p:grpSpPr bwMode="auto">
          <a:xfrm rot="962817">
            <a:off x="1128998" y="1858153"/>
            <a:ext cx="2182813" cy="206375"/>
            <a:chOff x="3120" y="3600"/>
            <a:chExt cx="2112" cy="200"/>
          </a:xfrm>
        </p:grpSpPr>
        <p:sp>
          <p:nvSpPr>
            <p:cNvPr id="13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This is an example of a physical network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276600"/>
            <a:ext cx="8578850" cy="3032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physical boxes, commonly (but inaccurately) called “APs,” connected by an IEEE 802.3 link.</a:t>
            </a:r>
          </a:p>
          <a:p>
            <a:r>
              <a:rPr lang="en-US" dirty="0" smtClean="0"/>
              <a:t>Two clients of “AP 1” shown, two wireless and one wired clients of “AP 2” not shown.</a:t>
            </a:r>
          </a:p>
          <a:p>
            <a:r>
              <a:rPr lang="en-US" dirty="0" smtClean="0"/>
              <a:t>No VLANs.</a:t>
            </a:r>
            <a:endParaRPr lang="en-US" dirty="0"/>
          </a:p>
        </p:txBody>
      </p:sp>
      <p:pic>
        <p:nvPicPr>
          <p:cNvPr id="4" name="Picture 28" descr="Access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4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2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59037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28" name="Straight Connector 27"/>
          <p:cNvCxnSpPr/>
          <p:nvPr/>
        </p:nvCxnSpPr>
        <p:spPr>
          <a:xfrm>
            <a:off x="6238500" y="2152367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8" descr="Access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Straight Connector 30"/>
          <p:cNvCxnSpPr/>
          <p:nvPr/>
        </p:nvCxnSpPr>
        <p:spPr>
          <a:xfrm>
            <a:off x="6924300" y="2153138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467600" y="2153138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802.3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3869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648072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Layering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 the ISO layering model, a </a:t>
            </a:r>
            <a:r>
              <a:rPr lang="en-US" dirty="0" err="1" smtClean="0"/>
              <a:t>DATA.request</a:t>
            </a:r>
            <a:r>
              <a:rPr lang="en-US" dirty="0" smtClean="0"/>
              <a:t> is presented by a higher layer to a lower layer, and a </a:t>
            </a:r>
            <a:r>
              <a:rPr lang="en-US" dirty="0" err="1" smtClean="0"/>
              <a:t>DATA.indication</a:t>
            </a:r>
            <a:r>
              <a:rPr lang="en-US" dirty="0" smtClean="0"/>
              <a:t> is presented by a lower layer to a higher layer.</a:t>
            </a:r>
          </a:p>
          <a:p>
            <a:r>
              <a:rPr lang="en-US" dirty="0" smtClean="0"/>
              <a:t>In all further diagrams in this deck, the “higher” layer is closer to the top of the slide, and the “lower” layer closer to the bottom.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080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505200" y="2255236"/>
            <a:ext cx="4533900" cy="361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Distribution System (DS)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A standard view of that same network</a:t>
            </a:r>
            <a:r>
              <a:rPr lang="en-US" dirty="0">
                <a:solidFill>
                  <a:srgbClr val="435153"/>
                </a:solidFill>
              </a:rPr>
              <a:t> </a:t>
            </a:r>
            <a:r>
              <a:rPr lang="en-US" dirty="0" smtClean="0">
                <a:solidFill>
                  <a:srgbClr val="435153"/>
                </a:solidFill>
              </a:rPr>
              <a:t>in </a:t>
            </a:r>
            <a:r>
              <a:rPr lang="en-US" dirty="0" smtClean="0">
                <a:solidFill>
                  <a:schemeClr val="accent6"/>
                </a:solidFill>
              </a:rPr>
              <a:t>802.11 today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400" y="18933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400" y="26072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43000" y="18933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43000" y="26072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47900" y="2255236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47900" y="260726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133600" y="3259549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 1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04800" y="3259549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477000" y="2255236"/>
            <a:ext cx="838200" cy="362752"/>
          </a:xfrm>
          <a:prstGeom prst="rect">
            <a:avLst/>
          </a:prstGeom>
          <a:solidFill>
            <a:srgbClr val="69697B">
              <a:alpha val="30000"/>
            </a:srgb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477000" y="2607260"/>
            <a:ext cx="838200" cy="362752"/>
          </a:xfrm>
          <a:prstGeom prst="rect">
            <a:avLst/>
          </a:prstGeom>
          <a:solidFill>
            <a:srgbClr val="D2D2F4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248400" y="3259549"/>
            <a:ext cx="12954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 2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95396" y="3169636"/>
            <a:ext cx="22860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962400" y="3169636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3505199" y="3264084"/>
            <a:ext cx="26670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129" name="Straight Connector 128"/>
          <p:cNvCxnSpPr>
            <a:stCxn id="44" idx="2"/>
          </p:cNvCxnSpPr>
          <p:nvPr/>
        </p:nvCxnSpPr>
        <p:spPr>
          <a:xfrm>
            <a:off x="5715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240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6670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400800" y="3169636"/>
            <a:ext cx="10668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896004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620000" y="1893332"/>
            <a:ext cx="13716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249228" y="1893332"/>
            <a:ext cx="1941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562600" y="1894180"/>
            <a:ext cx="175260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153400" y="2255236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153400" y="2606928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162800" y="1676400"/>
            <a:ext cx="457200" cy="655036"/>
          </a:xfrm>
          <a:prstGeom prst="straightConnector1">
            <a:avLst/>
          </a:prstGeom>
          <a:ln w="57150" cmpd="sng">
            <a:solidFill>
              <a:srgbClr val="00CC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305800" y="3169636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582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848600" y="3264084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1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similar to IEEE 802.11-2012, Figure R-1, but drawn with “request down indication up” rigorously applied.</a:t>
            </a:r>
          </a:p>
          <a:p>
            <a:r>
              <a:rPr lang="en-US" dirty="0" smtClean="0"/>
              <a:t>The DS </a:t>
            </a:r>
            <a:r>
              <a:rPr lang="en-US" dirty="0"/>
              <a:t>has three users, two </a:t>
            </a:r>
            <a:r>
              <a:rPr lang="en-US" dirty="0" smtClean="0"/>
              <a:t>APs </a:t>
            </a:r>
            <a:r>
              <a:rPr lang="en-US" dirty="0"/>
              <a:t>and a </a:t>
            </a:r>
            <a:r>
              <a:rPr lang="en-US" dirty="0" smtClean="0"/>
              <a:t>portal, so is shown </a:t>
            </a:r>
            <a:r>
              <a:rPr lang="en-US" b="1" dirty="0" smtClean="0">
                <a:solidFill>
                  <a:srgbClr val="00CC99"/>
                </a:solidFill>
              </a:rPr>
              <a:t>passing behind </a:t>
            </a:r>
            <a:r>
              <a:rPr lang="en-US" dirty="0" smtClean="0"/>
              <a:t>a MAC.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172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One possible</a:t>
            </a:r>
            <a:br>
              <a:rPr lang="en-US" dirty="0" smtClean="0">
                <a:solidFill>
                  <a:srgbClr val="435153"/>
                </a:solidFill>
              </a:rPr>
            </a:br>
            <a:r>
              <a:rPr lang="en-US" dirty="0" smtClean="0">
                <a:solidFill>
                  <a:srgbClr val="435153"/>
                </a:solidFill>
              </a:rPr>
              <a:t>802.1AC-to-portal architecture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6600"/>
                </a:solidFill>
              </a:rPr>
              <a:t>connecting link </a:t>
            </a:r>
            <a:r>
              <a:rPr lang="en-US" dirty="0" smtClean="0"/>
              <a:t>is required, because the portal </a:t>
            </a:r>
            <a:r>
              <a:rPr lang="en-US" b="1" dirty="0" smtClean="0">
                <a:solidFill>
                  <a:schemeClr val="accent6"/>
                </a:solidFill>
              </a:rPr>
              <a:t>uses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a SAP; it does not </a:t>
            </a:r>
            <a:r>
              <a:rPr lang="en-US" b="1" dirty="0" smtClean="0">
                <a:solidFill>
                  <a:schemeClr val="accent6"/>
                </a:solidFill>
              </a:rPr>
              <a:t>provide</a:t>
            </a:r>
            <a:r>
              <a:rPr lang="en-US" dirty="0" smtClean="0"/>
              <a:t> one.</a:t>
            </a:r>
          </a:p>
          <a:p>
            <a:r>
              <a:rPr lang="en-US" dirty="0" smtClean="0"/>
              <a:t>Therefore an 802.1AC convergence layer specific to 802.11 is not necessary.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4956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4956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698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269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356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356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804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73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8908" y="1743052"/>
            <a:ext cx="16002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137" y="1743052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0908" y="3195016"/>
            <a:ext cx="1905000" cy="519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anything,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03" y="3195017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512" y="3028388"/>
            <a:ext cx="1333596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108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308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02" y="3028388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02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029402" y="2098725"/>
            <a:ext cx="838200" cy="714776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709" y="1733504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05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698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73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02" y="1742628"/>
            <a:ext cx="838200" cy="724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02" y="2456556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02" y="281930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464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95" y="3209764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4438508" y="1962104"/>
            <a:ext cx="2190892" cy="182880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0083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But, </a:t>
            </a:r>
            <a:r>
              <a:rPr lang="en-US" dirty="0" smtClean="0">
                <a:solidFill>
                  <a:srgbClr val="435153"/>
                </a:solidFill>
              </a:rPr>
              <a:t>there is an alternate approach.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714886"/>
            <a:ext cx="8578850" cy="2594473"/>
          </a:xfrm>
        </p:spPr>
        <p:txBody>
          <a:bodyPr>
            <a:normAutofit/>
          </a:bodyPr>
          <a:lstStyle/>
          <a:p>
            <a:r>
              <a:rPr lang="en-US" dirty="0" smtClean="0"/>
              <a:t>This interface is defined.</a:t>
            </a:r>
          </a:p>
          <a:p>
            <a:r>
              <a:rPr lang="en-US" dirty="0" smtClean="0"/>
              <a:t>It is the </a:t>
            </a:r>
            <a:r>
              <a:rPr lang="en-US" b="1" dirty="0" smtClean="0">
                <a:solidFill>
                  <a:schemeClr val="accent6"/>
                </a:solidFill>
              </a:rPr>
              <a:t>DS_SAP</a:t>
            </a:r>
            <a:r>
              <a:rPr lang="en-US" dirty="0" smtClean="0"/>
              <a:t>, illustrated in IEEE </a:t>
            </a:r>
            <a:r>
              <a:rPr lang="en-US" dirty="0" err="1" smtClean="0"/>
              <a:t>Std</a:t>
            </a:r>
            <a:r>
              <a:rPr lang="en-US" dirty="0" smtClean="0"/>
              <a:t> 802.11-2011 Figure R-1.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5140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514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716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45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540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54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988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8908" y="1743236"/>
            <a:ext cx="16002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137" y="174323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0908" y="3195200"/>
            <a:ext cx="1905000" cy="519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anything,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03" y="3195201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512" y="3028572"/>
            <a:ext cx="1333596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108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308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02" y="3028572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02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029402" y="2098909"/>
            <a:ext cx="838200" cy="714776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709" y="1733688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23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716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02" y="1742812"/>
            <a:ext cx="838200" cy="724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02" y="2456740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02" y="281949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95" y="32099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3810000" y="1886088"/>
            <a:ext cx="609600" cy="488645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23528" y="4267200"/>
            <a:ext cx="2343198" cy="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" idx="3"/>
          </p:cNvCxnSpPr>
          <p:nvPr/>
        </p:nvCxnSpPr>
        <p:spPr>
          <a:xfrm flipV="1">
            <a:off x="2627784" y="2303173"/>
            <a:ext cx="1271490" cy="198992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468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29702" y="646584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So, </a:t>
            </a:r>
            <a:r>
              <a:rPr lang="en-US" dirty="0" smtClean="0">
                <a:solidFill>
                  <a:srgbClr val="435153"/>
                </a:solidFill>
              </a:rPr>
              <a:t>another representation </a:t>
            </a:r>
            <a:r>
              <a:rPr lang="en-US" dirty="0">
                <a:solidFill>
                  <a:srgbClr val="435153"/>
                </a:solidFill>
              </a:rPr>
              <a:t>c</a:t>
            </a:r>
            <a:r>
              <a:rPr lang="en-US" dirty="0" smtClean="0">
                <a:solidFill>
                  <a:srgbClr val="435153"/>
                </a:solidFill>
              </a:rPr>
              <a:t>ould </a:t>
            </a:r>
            <a:r>
              <a:rPr lang="en-US" dirty="0" smtClean="0">
                <a:solidFill>
                  <a:srgbClr val="435153"/>
                </a:solidFill>
              </a:rPr>
              <a:t>be …</a:t>
            </a:r>
            <a:br>
              <a:rPr lang="en-US" dirty="0" smtClean="0">
                <a:solidFill>
                  <a:srgbClr val="435153"/>
                </a:solidFill>
              </a:rPr>
            </a:b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That is, the 802.1AC Clause 12.2.1 “portal convergence function” is </a:t>
            </a:r>
            <a:r>
              <a:rPr lang="en-US" b="1" dirty="0" smtClean="0">
                <a:solidFill>
                  <a:srgbClr val="2D2DB9"/>
                </a:solidFill>
              </a:rPr>
              <a:t>not an interface to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a portal; .1AC 12.2.1, plus a bridge relay function, is an </a:t>
            </a:r>
            <a:r>
              <a:rPr lang="en-US" b="1" dirty="0" smtClean="0">
                <a:solidFill>
                  <a:srgbClr val="2D2DB9"/>
                </a:solidFill>
              </a:rPr>
              <a:t>example of </a:t>
            </a:r>
            <a:r>
              <a:rPr lang="en-US" dirty="0" smtClean="0"/>
              <a:t>a portal.</a:t>
            </a:r>
          </a:p>
          <a:p>
            <a:r>
              <a:rPr lang="en-US" dirty="0" smtClean="0"/>
              <a:t>.1AC 12.2.1 connects the </a:t>
            </a:r>
            <a:r>
              <a:rPr lang="en-US" b="1" dirty="0" smtClean="0">
                <a:solidFill>
                  <a:srgbClr val="2D2DB9"/>
                </a:solidFill>
              </a:rPr>
              <a:t>ISS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to the </a:t>
            </a:r>
            <a:r>
              <a:rPr lang="en-US" b="1" dirty="0" smtClean="0">
                <a:solidFill>
                  <a:srgbClr val="2D2DB9"/>
                </a:solidFill>
              </a:rPr>
              <a:t>DS_SAP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5140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514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716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45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540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54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988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125137" y="174323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3600498" y="1381332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23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716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4972191" y="1761299"/>
            <a:ext cx="838200" cy="603885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6000891" y="1365394"/>
            <a:ext cx="838200" cy="9997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781692" y="3109453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9" name="Straight Connector 108"/>
          <p:cNvCxnSpPr/>
          <p:nvPr/>
        </p:nvCxnSpPr>
        <p:spPr>
          <a:xfrm>
            <a:off x="5238891" y="2942824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91291" y="2743200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972191" y="2365185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6000891" y="2370992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6419991" y="273374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6039084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600498" y="1743236"/>
            <a:ext cx="838200" cy="36275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5" name="Freeform 4"/>
          <p:cNvSpPr/>
          <p:nvPr/>
        </p:nvSpPr>
        <p:spPr>
          <a:xfrm>
            <a:off x="3590282" y="1365394"/>
            <a:ext cx="2215281" cy="744760"/>
          </a:xfrm>
          <a:custGeom>
            <a:avLst/>
            <a:gdLst>
              <a:gd name="connsiteX0" fmla="*/ 19097 w 2234378"/>
              <a:gd name="connsiteY0" fmla="*/ 744760 h 744760"/>
              <a:gd name="connsiteX1" fmla="*/ 868925 w 2234378"/>
              <a:gd name="connsiteY1" fmla="*/ 735212 h 744760"/>
              <a:gd name="connsiteX2" fmla="*/ 868925 w 2234378"/>
              <a:gd name="connsiteY2" fmla="*/ 391476 h 744760"/>
              <a:gd name="connsiteX3" fmla="*/ 2224829 w 2234378"/>
              <a:gd name="connsiteY3" fmla="*/ 381928 h 744760"/>
              <a:gd name="connsiteX4" fmla="*/ 2234378 w 2234378"/>
              <a:gd name="connsiteY4" fmla="*/ 0 h 744760"/>
              <a:gd name="connsiteX5" fmla="*/ 0 w 2234378"/>
              <a:gd name="connsiteY5" fmla="*/ 19096 h 744760"/>
              <a:gd name="connsiteX6" fmla="*/ 19097 w 2234378"/>
              <a:gd name="connsiteY6" fmla="*/ 744760 h 744760"/>
              <a:gd name="connsiteX0" fmla="*/ 0 w 2215281"/>
              <a:gd name="connsiteY0" fmla="*/ 744760 h 744760"/>
              <a:gd name="connsiteX1" fmla="*/ 849828 w 2215281"/>
              <a:gd name="connsiteY1" fmla="*/ 735212 h 744760"/>
              <a:gd name="connsiteX2" fmla="*/ 849828 w 2215281"/>
              <a:gd name="connsiteY2" fmla="*/ 391476 h 744760"/>
              <a:gd name="connsiteX3" fmla="*/ 2205732 w 2215281"/>
              <a:gd name="connsiteY3" fmla="*/ 381928 h 744760"/>
              <a:gd name="connsiteX4" fmla="*/ 2215281 w 2215281"/>
              <a:gd name="connsiteY4" fmla="*/ 0 h 744760"/>
              <a:gd name="connsiteX5" fmla="*/ 0 w 2215281"/>
              <a:gd name="connsiteY5" fmla="*/ 9548 h 744760"/>
              <a:gd name="connsiteX6" fmla="*/ 0 w 2215281"/>
              <a:gd name="connsiteY6" fmla="*/ 744760 h 7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5281" h="744760">
                <a:moveTo>
                  <a:pt x="0" y="744760"/>
                </a:moveTo>
                <a:lnTo>
                  <a:pt x="849828" y="735212"/>
                </a:lnTo>
                <a:lnTo>
                  <a:pt x="849828" y="391476"/>
                </a:lnTo>
                <a:lnTo>
                  <a:pt x="2205732" y="381928"/>
                </a:lnTo>
                <a:lnTo>
                  <a:pt x="2215281" y="0"/>
                </a:lnTo>
                <a:lnTo>
                  <a:pt x="0" y="9548"/>
                </a:lnTo>
                <a:lnTo>
                  <a:pt x="0" y="744760"/>
                </a:lnTo>
                <a:close/>
              </a:path>
            </a:pathLst>
          </a:custGeom>
          <a:noFill/>
          <a:ln w="57150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82818" y="971436"/>
            <a:ext cx="33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One example (of many) of a portal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7254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Tasks for 802.1AC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1484784"/>
            <a:ext cx="8578850" cy="4824576"/>
          </a:xfrm>
        </p:spPr>
        <p:txBody>
          <a:bodyPr/>
          <a:lstStyle/>
          <a:p>
            <a:r>
              <a:rPr lang="en-US" dirty="0" smtClean="0"/>
              <a:t>Rewrite 802.1AC Draft 0.2 Clause 12.2.1 to provide a convergence function that maps the 802.1AC ISS to the 802.11 DS_SAP.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08418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153</TotalTime>
  <Words>512</Words>
  <Application>Microsoft Office PowerPoint</Application>
  <PresentationFormat>On-screen Show (4:3)</PresentationFormat>
  <Paragraphs>126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802-11-template</vt:lpstr>
      <vt:lpstr>Document</vt:lpstr>
      <vt:lpstr>802.11 Portal and 802.1AC Convergence Function</vt:lpstr>
      <vt:lpstr>Abstract</vt:lpstr>
      <vt:lpstr>This is an example of a physical network</vt:lpstr>
      <vt:lpstr>Layering</vt:lpstr>
      <vt:lpstr>A standard view of that same network in 802.11 today</vt:lpstr>
      <vt:lpstr>One possible 802.1AC-to-portal architecture</vt:lpstr>
      <vt:lpstr>But, there is an alternate approach.</vt:lpstr>
      <vt:lpstr>So, another representation could be … </vt:lpstr>
      <vt:lpstr>Tasks for 802.1AC</vt:lpstr>
      <vt:lpstr>Tasks for 802.11</vt:lpstr>
    </vt:vector>
  </TitlesOfParts>
  <Company>Cisco Systems, Spctralink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creator>Norman Finn, Mark Hamilton</dc:creator>
  <cp:lastModifiedBy>Mark Hamilton</cp:lastModifiedBy>
  <cp:revision>33</cp:revision>
  <cp:lastPrinted>1601-01-01T00:00:00Z</cp:lastPrinted>
  <dcterms:created xsi:type="dcterms:W3CDTF">2010-02-15T12:38:41Z</dcterms:created>
  <dcterms:modified xsi:type="dcterms:W3CDTF">2014-05-06T02:20:24Z</dcterms:modified>
</cp:coreProperties>
</file>