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Default Extension="doc" ContentType="application/msword"/>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5"/>
  </p:notesMasterIdLst>
  <p:handoutMasterIdLst>
    <p:handoutMasterId r:id="rId16"/>
  </p:handoutMasterIdLst>
  <p:sldIdLst>
    <p:sldId id="256" r:id="rId2"/>
    <p:sldId id="257" r:id="rId3"/>
    <p:sldId id="275" r:id="rId4"/>
    <p:sldId id="265" r:id="rId5"/>
    <p:sldId id="274" r:id="rId6"/>
    <p:sldId id="276" r:id="rId7"/>
    <p:sldId id="278" r:id="rId8"/>
    <p:sldId id="269" r:id="rId9"/>
    <p:sldId id="277" r:id="rId10"/>
    <p:sldId id="281" r:id="rId11"/>
    <p:sldId id="282" r:id="rId12"/>
    <p:sldId id="279" r:id="rId13"/>
    <p:sldId id="280" r:id="rId14"/>
  </p:sldIdLst>
  <p:sldSz cx="9144000" cy="6858000" type="screen4x3"/>
  <p:notesSz cx="6934200" cy="9280525"/>
  <p:defaultTextStyle>
    <a:defPPr>
      <a:defRPr lang="en-GB"/>
    </a:defPPr>
    <a:lvl1pPr algn="l" defTabSz="449263" rtl="0" fontAlgn="base">
      <a:spcBef>
        <a:spcPct val="0"/>
      </a:spcBef>
      <a:spcAft>
        <a:spcPct val="0"/>
      </a:spcAft>
      <a:defRPr sz="2400" kern="1200">
        <a:solidFill>
          <a:schemeClr val="bg1"/>
        </a:solidFill>
        <a:latin typeface="Times New Roman" pitchFamily="18" charset="0"/>
        <a:ea typeface="MS Gothic"/>
        <a:cs typeface="MS Gothic"/>
      </a:defRPr>
    </a:lvl1pPr>
    <a:lvl2pPr marL="742950" indent="-285750" algn="l" defTabSz="449263" rtl="0" fontAlgn="base">
      <a:spcBef>
        <a:spcPct val="0"/>
      </a:spcBef>
      <a:spcAft>
        <a:spcPct val="0"/>
      </a:spcAft>
      <a:defRPr sz="2400" kern="1200">
        <a:solidFill>
          <a:schemeClr val="bg1"/>
        </a:solidFill>
        <a:latin typeface="Times New Roman" pitchFamily="18" charset="0"/>
        <a:ea typeface="MS Gothic"/>
        <a:cs typeface="MS Gothic"/>
      </a:defRPr>
    </a:lvl2pPr>
    <a:lvl3pPr marL="11430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3pPr>
    <a:lvl4pPr marL="16002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4pPr>
    <a:lvl5pPr marL="20574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5pPr>
    <a:lvl6pPr marL="2286000" algn="l" defTabSz="914400" rtl="0" eaLnBrk="1" latinLnBrk="0" hangingPunct="1">
      <a:defRPr sz="2400" kern="1200">
        <a:solidFill>
          <a:schemeClr val="bg1"/>
        </a:solidFill>
        <a:latin typeface="Times New Roman" pitchFamily="18" charset="0"/>
        <a:ea typeface="MS Gothic"/>
        <a:cs typeface="MS Gothic"/>
      </a:defRPr>
    </a:lvl6pPr>
    <a:lvl7pPr marL="2743200" algn="l" defTabSz="914400" rtl="0" eaLnBrk="1" latinLnBrk="0" hangingPunct="1">
      <a:defRPr sz="2400" kern="1200">
        <a:solidFill>
          <a:schemeClr val="bg1"/>
        </a:solidFill>
        <a:latin typeface="Times New Roman" pitchFamily="18" charset="0"/>
        <a:ea typeface="MS Gothic"/>
        <a:cs typeface="MS Gothic"/>
      </a:defRPr>
    </a:lvl7pPr>
    <a:lvl8pPr marL="3200400" algn="l" defTabSz="914400" rtl="0" eaLnBrk="1" latinLnBrk="0" hangingPunct="1">
      <a:defRPr sz="2400" kern="1200">
        <a:solidFill>
          <a:schemeClr val="bg1"/>
        </a:solidFill>
        <a:latin typeface="Times New Roman" pitchFamily="18" charset="0"/>
        <a:ea typeface="MS Gothic"/>
        <a:cs typeface="MS Gothic"/>
      </a:defRPr>
    </a:lvl8pPr>
    <a:lvl9pPr marL="3657600" algn="l" defTabSz="914400" rtl="0" eaLnBrk="1" latinLnBrk="0" hangingPunct="1">
      <a:defRPr sz="2400" kern="1200">
        <a:solidFill>
          <a:schemeClr val="bg1"/>
        </a:solidFill>
        <a:latin typeface="Times New Roman" pitchFamily="18" charset="0"/>
        <a:ea typeface="MS Gothic"/>
        <a:cs typeface="MS Gothic"/>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88" autoAdjust="0"/>
    <p:restoredTop sz="86095" autoAdjust="0"/>
  </p:normalViewPr>
  <p:slideViewPr>
    <p:cSldViewPr>
      <p:cViewPr>
        <p:scale>
          <a:sx n="70" d="100"/>
          <a:sy n="70" d="100"/>
        </p:scale>
        <p:origin x="-186" y="-78"/>
      </p:cViewPr>
      <p:guideLst>
        <p:guide orient="horz" pos="2160"/>
        <p:guide pos="2880"/>
      </p:guideLst>
    </p:cSldViewPr>
  </p:slideViewPr>
  <p:outlineViewPr>
    <p:cViewPr varScale="1">
      <p:scale>
        <a:sx n="170" d="200"/>
        <a:sy n="170" d="200"/>
      </p:scale>
      <p:origin x="252" y="10020"/>
    </p:cViewPr>
  </p:outlineViewPr>
  <p:notesTextViewPr>
    <p:cViewPr>
      <p:scale>
        <a:sx n="75" d="100"/>
        <a:sy n="75" d="100"/>
      </p:scale>
      <p:origin x="0" y="0"/>
    </p:cViewPr>
  </p:notesTextViewPr>
  <p:notesViewPr>
    <p:cSldViewPr>
      <p:cViewPr varScale="1">
        <p:scale>
          <a:sx n="67" d="100"/>
          <a:sy n="67" d="100"/>
        </p:scale>
        <p:origin x="3101" y="43"/>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smtClean="0"/>
              <a:t>doc.: IEEE 802.11-14/0495r1</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smtClean="0"/>
              <a:t>May 2014</a:t>
            </a:r>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a:t>Jon Rosdahl, CSR</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fld id="{52A79202-D6FC-4004-9EAC-173BEA3031E0}" type="slidenum">
              <a:rPr lang="en-US"/>
              <a:pPr>
                <a:defRPr/>
              </a:pPr>
              <a:t>‹#›</a:t>
            </a:fld>
            <a:endParaRPr lang="en-US"/>
          </a:p>
        </p:txBody>
      </p:sp>
    </p:spTree>
    <p:extLst>
      <p:ext uri="{BB962C8B-B14F-4D97-AF65-F5344CB8AC3E}">
        <p14:creationId xmlns:p14="http://schemas.microsoft.com/office/powerpoint/2010/main" xmlns="" val="31541728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2050" name="Rectangle 2"/>
          <p:cNvSpPr>
            <a:spLocks noGrp="1" noChangeArrowheads="1"/>
          </p:cNvSpPr>
          <p:nvPr>
            <p:ph type="hdr"/>
          </p:nvPr>
        </p:nvSpPr>
        <p:spPr bwMode="auto">
          <a:xfrm>
            <a:off x="3924300" y="96838"/>
            <a:ext cx="2355850" cy="20002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latin typeface="Times New Roman" pitchFamily="16" charset="0"/>
                <a:ea typeface="MS Gothic" charset="-128"/>
                <a:cs typeface="Arial Unicode MS" charset="0"/>
              </a:defRPr>
            </a:lvl1pPr>
          </a:lstStyle>
          <a:p>
            <a:pPr>
              <a:defRPr/>
            </a:pPr>
            <a:r>
              <a:rPr lang="en-US" smtClean="0"/>
              <a:t>doc.: IEEE 802.11-14/0495r1</a:t>
            </a:r>
            <a:endParaRPr lang="en-US" dirty="0"/>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latin typeface="Times New Roman" pitchFamily="16" charset="0"/>
                <a:ea typeface="MS Gothic" charset="-128"/>
                <a:cs typeface="Arial Unicode MS" charset="0"/>
              </a:defRPr>
            </a:lvl1pPr>
          </a:lstStyle>
          <a:p>
            <a:pPr>
              <a:defRPr/>
            </a:pPr>
            <a:r>
              <a:rPr lang="en-US" smtClean="0"/>
              <a:t>May 2014</a:t>
            </a:r>
            <a:endParaRPr lang="en-US" dirty="0"/>
          </a:p>
        </p:txBody>
      </p:sp>
      <p:sp>
        <p:nvSpPr>
          <p:cNvPr id="9221"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noProof="0"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6" charset="0"/>
              <a:buNone/>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latin typeface="Times New Roman" pitchFamily="16" charset="0"/>
                <a:ea typeface="MS Gothic" charset="-128"/>
                <a:cs typeface="Arial Unicode MS" charset="0"/>
              </a:defRPr>
            </a:lvl1pPr>
          </a:lstStyle>
          <a:p>
            <a:pPr>
              <a:defRPr/>
            </a:pPr>
            <a:r>
              <a:rPr lang="en-US"/>
              <a:t>Jon Rosdahl, CSR</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pPr>
              <a:defRPr/>
            </a:pPr>
            <a:r>
              <a:rPr lang="en-US"/>
              <a:t>Page </a:t>
            </a:r>
            <a:fld id="{7A478400-C302-40FF-A836-EC3AD3B263C9}" type="slidenum">
              <a:rPr lang="en-US"/>
              <a:pPr>
                <a:defRPr/>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200">
                <a:solidFill>
                  <a:srgbClr val="000000"/>
                </a:solidFill>
                <a:latin typeface="Times New Roman" pitchFamily="16" charset="0"/>
                <a:ea typeface="MS Gothic" charset="-128"/>
                <a:cs typeface="+mn-cs"/>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Tree>
    <p:extLst>
      <p:ext uri="{BB962C8B-B14F-4D97-AF65-F5344CB8AC3E}">
        <p14:creationId xmlns:p14="http://schemas.microsoft.com/office/powerpoint/2010/main" xmlns="" val="2203629662"/>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doc.: IEEE 802.11-14/0495r1</a:t>
            </a:r>
            <a:endParaRPr lang="en-US" smtClean="0">
              <a:latin typeface="Times New Roman" pitchFamily="18" charset="0"/>
              <a:ea typeface="Arial Unicode MS" pitchFamily="34" charset="-128"/>
              <a:cs typeface="Arial Unicode MS" pitchFamily="34" charset="-128"/>
            </a:endParaRPr>
          </a:p>
        </p:txBody>
      </p:sp>
      <p:sp>
        <p:nvSpPr>
          <p:cNvPr id="10243" name="Rectangle 3"/>
          <p:cNvSpPr>
            <a:spLocks noGrp="1" noChangeArrowheads="1"/>
          </p:cNvSpPr>
          <p:nvPr>
            <p:ph type="dt"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May 2014</a:t>
            </a:r>
            <a:endParaRPr lang="en-US" dirty="0" smtClean="0">
              <a:latin typeface="Times New Roman" pitchFamily="18" charset="0"/>
              <a:ea typeface="Arial Unicode MS" pitchFamily="34" charset="-128"/>
              <a:cs typeface="Arial Unicode MS" pitchFamily="34" charset="-128"/>
            </a:endParaRPr>
          </a:p>
        </p:txBody>
      </p:sp>
      <p:sp>
        <p:nvSpPr>
          <p:cNvPr id="10244" name="Rectangle 6"/>
          <p:cNvSpPr>
            <a:spLocks noGrp="1" noChangeArrowheads="1"/>
          </p:cNvSpPr>
          <p:nvPr>
            <p:ph type="ft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Jon Rosdahl, CSR</a:t>
            </a:r>
          </a:p>
        </p:txBody>
      </p:sp>
      <p:sp>
        <p:nvSpPr>
          <p:cNvPr id="10245" name="Rectangle 7"/>
          <p:cNvSpPr>
            <a:spLocks noGrp="1" noChangeArrowheads="1"/>
          </p:cNvSpPr>
          <p:nvPr>
            <p:ph type="sldNum"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Page </a:t>
            </a:r>
            <a:fld id="{FBC82004-48DB-4335-A6FA-CC0E0A6D2627}" type="slidenum">
              <a:rPr lang="en-US" smtClean="0">
                <a:latin typeface="Times New Roman" pitchFamily="18" charset="0"/>
                <a:ea typeface="Arial Unicode MS" pitchFamily="34" charset="-128"/>
                <a:cs typeface="Arial Unicode MS" pitchFamily="34" charset="-128"/>
              </a:rPr>
              <a:pPr>
                <a:buFont typeface="Times New Roman" pitchFamily="18" charset="0"/>
                <a:buNone/>
              </a:pPr>
              <a:t>1</a:t>
            </a:fld>
            <a:endParaRPr lang="en-US" smtClean="0">
              <a:latin typeface="Times New Roman" pitchFamily="18" charset="0"/>
              <a:ea typeface="Arial Unicode MS" pitchFamily="34" charset="-128"/>
              <a:cs typeface="Arial Unicode MS" pitchFamily="34" charset="-128"/>
            </a:endParaRPr>
          </a:p>
        </p:txBody>
      </p:sp>
      <p:sp>
        <p:nvSpPr>
          <p:cNvPr id="10246"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p:spPr>
        <p:txBody>
          <a:bodyPr wrap="none" anchor="ctr"/>
          <a:lstStyle/>
          <a:p>
            <a:pPr eaLnBrk="0" hangingPunct="0">
              <a:buClr>
                <a:srgbClr val="000000"/>
              </a:buClr>
              <a:buSzPct val="100000"/>
              <a:buFont typeface="Times New Roman" pitchFamily="18" charset="0"/>
              <a:buNone/>
            </a:pPr>
            <a:endParaRPr lang="en-US"/>
          </a:p>
        </p:txBody>
      </p:sp>
      <p:sp>
        <p:nvSpPr>
          <p:cNvPr id="10247" name="Rectangle 2"/>
          <p:cNvSpPr>
            <a:spLocks noGrp="1" noChangeArrowheads="1"/>
          </p:cNvSpPr>
          <p:nvPr>
            <p:ph type="body"/>
          </p:nvPr>
        </p:nvSpPr>
        <p:spPr>
          <a:xfrm>
            <a:off x="923925" y="4408488"/>
            <a:ext cx="5086350" cy="4270375"/>
          </a:xfrm>
          <a:noFill/>
          <a:ln/>
        </p:spPr>
        <p:txBody>
          <a:bodyPr wrap="none" anchor="ctr"/>
          <a:lstStyle/>
          <a:p>
            <a:endParaRPr lang="en-US" smtClean="0">
              <a:latin typeface="Times New Roman" pitchFamily="18" charset="0"/>
            </a:endParaRPr>
          </a:p>
        </p:txBody>
      </p:sp>
    </p:spTree>
    <p:extLst>
      <p:ext uri="{BB962C8B-B14F-4D97-AF65-F5344CB8AC3E}">
        <p14:creationId xmlns:p14="http://schemas.microsoft.com/office/powerpoint/2010/main" xmlns="" val="30435883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r>
              <a:rPr lang="en-US" dirty="0" smtClean="0"/>
              <a:t>This is the 2013 Fiscal Year End Balance sheet as reported to the IEEE.</a:t>
            </a:r>
          </a:p>
          <a:p>
            <a:r>
              <a:rPr lang="en-US" dirty="0" smtClean="0"/>
              <a:t>This</a:t>
            </a:r>
            <a:r>
              <a:rPr lang="en-US" baseline="0" dirty="0" smtClean="0"/>
              <a:t> is part of what used to be the L50s that was used to report the IEEE 802.11/.15 Joint Treasury values.</a:t>
            </a:r>
            <a:endParaRPr lang="en-US" dirty="0"/>
          </a:p>
        </p:txBody>
      </p:sp>
      <p:sp>
        <p:nvSpPr>
          <p:cNvPr id="4" name="Header Placeholder 3"/>
          <p:cNvSpPr>
            <a:spLocks noGrp="1"/>
          </p:cNvSpPr>
          <p:nvPr>
            <p:ph type="hdr" idx="10"/>
          </p:nvPr>
        </p:nvSpPr>
        <p:spPr/>
        <p:txBody>
          <a:bodyPr/>
          <a:lstStyle/>
          <a:p>
            <a:pPr>
              <a:defRPr/>
            </a:pPr>
            <a:r>
              <a:rPr lang="en-US" smtClean="0"/>
              <a:t>doc.: IEEE 802.11-14/0495r1</a:t>
            </a:r>
            <a:endParaRPr lang="en-US" dirty="0"/>
          </a:p>
        </p:txBody>
      </p:sp>
      <p:sp>
        <p:nvSpPr>
          <p:cNvPr id="5" name="Date Placeholder 4"/>
          <p:cNvSpPr>
            <a:spLocks noGrp="1"/>
          </p:cNvSpPr>
          <p:nvPr>
            <p:ph type="dt" idx="11"/>
          </p:nvPr>
        </p:nvSpPr>
        <p:spPr/>
        <p:txBody>
          <a:bodyPr/>
          <a:lstStyle/>
          <a:p>
            <a:pPr>
              <a:defRPr/>
            </a:pPr>
            <a:r>
              <a:rPr lang="en-US" smtClean="0"/>
              <a:t>May 2014</a:t>
            </a:r>
            <a:endParaRPr lang="en-US" dirty="0"/>
          </a:p>
        </p:txBody>
      </p:sp>
      <p:sp>
        <p:nvSpPr>
          <p:cNvPr id="6" name="Footer Placeholder 5"/>
          <p:cNvSpPr>
            <a:spLocks noGrp="1"/>
          </p:cNvSpPr>
          <p:nvPr>
            <p:ph type="ftr" idx="12"/>
          </p:nvPr>
        </p:nvSpPr>
        <p:spPr/>
        <p:txBody>
          <a:bodyPr/>
          <a:lstStyle/>
          <a:p>
            <a:pPr>
              <a:defRPr/>
            </a:pPr>
            <a:r>
              <a:rPr lang="en-US" smtClean="0"/>
              <a:t>Jon Rosdahl, CSR</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doc.: IEEE 802.11-14/0495r1</a:t>
            </a:r>
            <a:endParaRPr lang="en-US" smtClean="0">
              <a:latin typeface="Times New Roman" pitchFamily="18" charset="0"/>
              <a:ea typeface="Arial Unicode MS" pitchFamily="34" charset="-128"/>
              <a:cs typeface="Arial Unicode MS" pitchFamily="34" charset="-128"/>
            </a:endParaRPr>
          </a:p>
        </p:txBody>
      </p:sp>
      <p:sp>
        <p:nvSpPr>
          <p:cNvPr id="11267" name="Rectangle 3"/>
          <p:cNvSpPr>
            <a:spLocks noGrp="1" noChangeArrowheads="1"/>
          </p:cNvSpPr>
          <p:nvPr>
            <p:ph type="dt" sz="quarter"/>
          </p:nvPr>
        </p:nvSpPr>
        <p:spPr>
          <a:noFill/>
        </p:spPr>
        <p:txBody>
          <a:bodyPr/>
          <a:lstStyle/>
          <a:p>
            <a:r>
              <a:rPr lang="en-US" smtClean="0">
                <a:latin typeface="Times New Roman" pitchFamily="18" charset="0"/>
                <a:ea typeface="Arial Unicode MS" pitchFamily="34" charset="-128"/>
                <a:cs typeface="Arial Unicode MS" pitchFamily="34" charset="-128"/>
              </a:rPr>
              <a:t>May 2014</a:t>
            </a:r>
            <a:endParaRPr lang="en-US" dirty="0" smtClean="0">
              <a:latin typeface="Times New Roman" pitchFamily="18" charset="0"/>
              <a:ea typeface="Arial Unicode MS" pitchFamily="34" charset="-128"/>
              <a:cs typeface="Arial Unicode MS" pitchFamily="34" charset="-128"/>
            </a:endParaRPr>
          </a:p>
        </p:txBody>
      </p:sp>
      <p:sp>
        <p:nvSpPr>
          <p:cNvPr id="11268" name="Rectangle 6"/>
          <p:cNvSpPr>
            <a:spLocks noGrp="1" noChangeArrowheads="1"/>
          </p:cNvSpPr>
          <p:nvPr>
            <p:ph type="ft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Jon Rosdahl, CSR</a:t>
            </a:r>
          </a:p>
        </p:txBody>
      </p:sp>
      <p:sp>
        <p:nvSpPr>
          <p:cNvPr id="11269" name="Rectangle 7"/>
          <p:cNvSpPr>
            <a:spLocks noGrp="1" noChangeArrowheads="1"/>
          </p:cNvSpPr>
          <p:nvPr>
            <p:ph type="sldNum"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Page </a:t>
            </a:r>
            <a:fld id="{7623955C-B8EB-4273-9F21-97EF06D4D154}" type="slidenum">
              <a:rPr lang="en-US"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US" smtClean="0">
              <a:latin typeface="Times New Roman" pitchFamily="18" charset="0"/>
              <a:ea typeface="Arial Unicode MS" pitchFamily="34" charset="-128"/>
              <a:cs typeface="Arial Unicode MS" pitchFamily="34" charset="-128"/>
            </a:endParaRPr>
          </a:p>
        </p:txBody>
      </p:sp>
      <p:sp>
        <p:nvSpPr>
          <p:cNvPr id="11270"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p:spPr>
        <p:txBody>
          <a:bodyPr wrap="none" anchor="ctr"/>
          <a:lstStyle/>
          <a:p>
            <a:pPr eaLnBrk="0" hangingPunct="0">
              <a:buClr>
                <a:srgbClr val="000000"/>
              </a:buClr>
              <a:buSzPct val="100000"/>
              <a:buFont typeface="Times New Roman" pitchFamily="18" charset="0"/>
              <a:buNone/>
            </a:pPr>
            <a:endParaRPr lang="en-US"/>
          </a:p>
        </p:txBody>
      </p:sp>
      <p:sp>
        <p:nvSpPr>
          <p:cNvPr id="11271" name="Rectangle 2"/>
          <p:cNvSpPr>
            <a:spLocks noGrp="1" noChangeArrowheads="1"/>
          </p:cNvSpPr>
          <p:nvPr>
            <p:ph type="body"/>
          </p:nvPr>
        </p:nvSpPr>
        <p:spPr>
          <a:xfrm>
            <a:off x="923925" y="4408488"/>
            <a:ext cx="5086350" cy="4270375"/>
          </a:xfrm>
          <a:noFill/>
          <a:ln/>
        </p:spPr>
        <p:txBody>
          <a:bodyPr wrap="none" anchor="ctr"/>
          <a:lstStyle/>
          <a:p>
            <a:endParaRPr lang="en-US" smtClean="0">
              <a:latin typeface="Times New Roman" pitchFamily="18" charset="0"/>
            </a:endParaRPr>
          </a:p>
        </p:txBody>
      </p:sp>
    </p:spTree>
    <p:extLst>
      <p:ext uri="{BB962C8B-B14F-4D97-AF65-F5344CB8AC3E}">
        <p14:creationId xmlns:p14="http://schemas.microsoft.com/office/powerpoint/2010/main" xmlns="" val="4236881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idx="10"/>
          </p:nvPr>
        </p:nvSpPr>
        <p:spPr/>
        <p:txBody>
          <a:bodyPr/>
          <a:lstStyle/>
          <a:p>
            <a:pPr>
              <a:defRPr/>
            </a:pPr>
            <a:r>
              <a:rPr lang="en-US" smtClean="0"/>
              <a:t>doc.: IEEE 802.11-14/0495r1</a:t>
            </a:r>
            <a:endParaRPr lang="en-US" dirty="0"/>
          </a:p>
        </p:txBody>
      </p:sp>
      <p:sp>
        <p:nvSpPr>
          <p:cNvPr id="5" name="Date Placeholder 4"/>
          <p:cNvSpPr>
            <a:spLocks noGrp="1"/>
          </p:cNvSpPr>
          <p:nvPr>
            <p:ph type="dt" idx="11"/>
          </p:nvPr>
        </p:nvSpPr>
        <p:spPr/>
        <p:txBody>
          <a:bodyPr/>
          <a:lstStyle/>
          <a:p>
            <a:pPr>
              <a:defRPr/>
            </a:pPr>
            <a:r>
              <a:rPr lang="en-US" smtClean="0"/>
              <a:t>May 2014</a:t>
            </a:r>
            <a:endParaRPr lang="en-US" dirty="0"/>
          </a:p>
        </p:txBody>
      </p:sp>
      <p:sp>
        <p:nvSpPr>
          <p:cNvPr id="6" name="Footer Placeholder 5"/>
          <p:cNvSpPr>
            <a:spLocks noGrp="1"/>
          </p:cNvSpPr>
          <p:nvPr>
            <p:ph type="ftr" idx="12"/>
          </p:nvPr>
        </p:nvSpPr>
        <p:spPr/>
        <p:txBody>
          <a:bodyPr/>
          <a:lstStyle/>
          <a:p>
            <a:pPr>
              <a:defRPr/>
            </a:pPr>
            <a:r>
              <a:rPr lang="en-US" smtClean="0"/>
              <a:t>Jon Rosdahl, CSR</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txBox="1">
            <a:spLocks noGrp="1" noChangeArrowheads="1"/>
          </p:cNvSpPr>
          <p:nvPr/>
        </p:nvSpPr>
        <p:spPr bwMode="auto">
          <a:xfrm>
            <a:off x="3467100" y="96838"/>
            <a:ext cx="2814638" cy="214312"/>
          </a:xfrm>
          <a:prstGeom prst="rect">
            <a:avLst/>
          </a:prstGeom>
          <a:noFill/>
          <a:ln w="9525">
            <a:noFill/>
            <a:miter lim="800000"/>
            <a:headEnd/>
            <a:tailEnd/>
          </a:ln>
        </p:spPr>
        <p:txBody>
          <a:bodyPr lIns="0" tIns="0" rIns="0" bIns="0" anchor="b">
            <a:spAutoFit/>
          </a:bodyPr>
          <a:lstStyle/>
          <a:p>
            <a:pPr algn="r" defTabSz="933450" eaLnBrk="0" hangingPunct="0"/>
            <a:r>
              <a:rPr lang="en-US" sz="1400" b="1">
                <a:solidFill>
                  <a:schemeClr val="tx1"/>
                </a:solidFill>
                <a:ea typeface="MS PGothic" pitchFamily="34" charset="-128"/>
              </a:rPr>
              <a:t>doc.: IEEE 802.15-11/0204r0</a:t>
            </a:r>
          </a:p>
        </p:txBody>
      </p:sp>
      <p:sp>
        <p:nvSpPr>
          <p:cNvPr id="12291" name="Rectangle 3"/>
          <p:cNvSpPr txBox="1">
            <a:spLocks noGrp="1" noChangeArrowheads="1"/>
          </p:cNvSpPr>
          <p:nvPr/>
        </p:nvSpPr>
        <p:spPr bwMode="auto">
          <a:xfrm>
            <a:off x="654050" y="96838"/>
            <a:ext cx="2736850" cy="214312"/>
          </a:xfrm>
          <a:prstGeom prst="rect">
            <a:avLst/>
          </a:prstGeom>
          <a:noFill/>
          <a:ln w="9525">
            <a:noFill/>
            <a:miter lim="800000"/>
            <a:headEnd/>
            <a:tailEnd/>
          </a:ln>
        </p:spPr>
        <p:txBody>
          <a:bodyPr lIns="0" tIns="0" rIns="0" bIns="0" anchor="b">
            <a:spAutoFit/>
          </a:bodyPr>
          <a:lstStyle/>
          <a:p>
            <a:pPr defTabSz="933450" eaLnBrk="0" hangingPunct="0"/>
            <a:r>
              <a:rPr lang="en-US" sz="1400" b="1">
                <a:solidFill>
                  <a:schemeClr val="tx1"/>
                </a:solidFill>
                <a:ea typeface="MS PGothic" pitchFamily="34" charset="-128"/>
              </a:rPr>
              <a:t>March 2011</a:t>
            </a:r>
          </a:p>
        </p:txBody>
      </p:sp>
      <p:sp>
        <p:nvSpPr>
          <p:cNvPr id="12292" name="Rectangle 2"/>
          <p:cNvSpPr>
            <a:spLocks noGrp="1" noRot="1" noChangeAspect="1" noChangeArrowheads="1" noTextEdit="1"/>
          </p:cNvSpPr>
          <p:nvPr>
            <p:ph type="sldImg"/>
          </p:nvPr>
        </p:nvSpPr>
        <p:spPr>
          <a:xfrm>
            <a:off x="1155700" y="701675"/>
            <a:ext cx="4624388" cy="3468688"/>
          </a:xfrm>
          <a:ln/>
        </p:spPr>
      </p:sp>
      <p:sp>
        <p:nvSpPr>
          <p:cNvPr id="12293" name="Rectangle 3"/>
          <p:cNvSpPr>
            <a:spLocks noGrp="1" noChangeArrowheads="1"/>
          </p:cNvSpPr>
          <p:nvPr>
            <p:ph type="body" idx="1"/>
          </p:nvPr>
        </p:nvSpPr>
        <p:spPr>
          <a:xfrm>
            <a:off x="923925" y="4408488"/>
            <a:ext cx="5086350" cy="4176712"/>
          </a:xfrm>
          <a:noFill/>
          <a:ln/>
        </p:spPr>
        <p:txBody>
          <a:bodyPr lIns="93648" tIns="46031" rIns="93648" bIns="46031"/>
          <a:lstStyle/>
          <a:p>
            <a:pPr defTabSz="933450"/>
            <a:endParaRPr lang="en-US" dirty="0" smtClean="0">
              <a:latin typeface="Times New Roman" pitchFamily="18" charset="0"/>
            </a:endParaRPr>
          </a:p>
        </p:txBody>
      </p:sp>
    </p:spTree>
    <p:extLst>
      <p:ext uri="{BB962C8B-B14F-4D97-AF65-F5344CB8AC3E}">
        <p14:creationId xmlns:p14="http://schemas.microsoft.com/office/powerpoint/2010/main" xmlns="" val="1410223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txBox="1">
            <a:spLocks noGrp="1" noChangeArrowheads="1"/>
          </p:cNvSpPr>
          <p:nvPr/>
        </p:nvSpPr>
        <p:spPr bwMode="auto">
          <a:xfrm>
            <a:off x="3467100" y="96838"/>
            <a:ext cx="2814638" cy="217487"/>
          </a:xfrm>
          <a:prstGeom prst="rect">
            <a:avLst/>
          </a:prstGeom>
          <a:noFill/>
          <a:ln w="9525">
            <a:noFill/>
            <a:miter lim="800000"/>
            <a:headEnd/>
            <a:tailEnd/>
          </a:ln>
        </p:spPr>
        <p:txBody>
          <a:bodyPr lIns="0" tIns="0" rIns="0" bIns="0" anchor="b">
            <a:spAutoFit/>
          </a:bodyPr>
          <a:lstStyle/>
          <a:p>
            <a:pPr algn="r" defTabSz="933450" eaLnBrk="0" hangingPunct="0"/>
            <a:r>
              <a:rPr lang="en-US" sz="1400" b="1">
                <a:solidFill>
                  <a:schemeClr val="tx1"/>
                </a:solidFill>
                <a:ea typeface="MS PGothic" pitchFamily="34" charset="-128"/>
              </a:rPr>
              <a:t>doc.: IEEE 802.15-11/0204r0</a:t>
            </a:r>
          </a:p>
        </p:txBody>
      </p:sp>
      <p:sp>
        <p:nvSpPr>
          <p:cNvPr id="14339" name="Rectangle 3"/>
          <p:cNvSpPr txBox="1">
            <a:spLocks noGrp="1" noChangeArrowheads="1"/>
          </p:cNvSpPr>
          <p:nvPr/>
        </p:nvSpPr>
        <p:spPr bwMode="auto">
          <a:xfrm>
            <a:off x="654050" y="96838"/>
            <a:ext cx="2736850" cy="217487"/>
          </a:xfrm>
          <a:prstGeom prst="rect">
            <a:avLst/>
          </a:prstGeom>
          <a:noFill/>
          <a:ln w="9525">
            <a:noFill/>
            <a:miter lim="800000"/>
            <a:headEnd/>
            <a:tailEnd/>
          </a:ln>
        </p:spPr>
        <p:txBody>
          <a:bodyPr lIns="0" tIns="0" rIns="0" bIns="0" anchor="b">
            <a:spAutoFit/>
          </a:bodyPr>
          <a:lstStyle/>
          <a:p>
            <a:pPr defTabSz="933450" eaLnBrk="0" hangingPunct="0"/>
            <a:r>
              <a:rPr lang="en-US" sz="1400" b="1">
                <a:solidFill>
                  <a:schemeClr val="tx1"/>
                </a:solidFill>
                <a:ea typeface="MS PGothic" pitchFamily="34" charset="-128"/>
              </a:rPr>
              <a:t>March 2011</a:t>
            </a:r>
          </a:p>
        </p:txBody>
      </p:sp>
      <p:sp>
        <p:nvSpPr>
          <p:cNvPr id="14340" name="Rectangle 6"/>
          <p:cNvSpPr txBox="1">
            <a:spLocks noGrp="1" noChangeArrowheads="1"/>
          </p:cNvSpPr>
          <p:nvPr/>
        </p:nvSpPr>
        <p:spPr bwMode="auto">
          <a:xfrm>
            <a:off x="3771900" y="8985250"/>
            <a:ext cx="2509838" cy="185738"/>
          </a:xfrm>
          <a:prstGeom prst="rect">
            <a:avLst/>
          </a:prstGeom>
          <a:noFill/>
          <a:ln w="9525">
            <a:noFill/>
            <a:miter lim="800000"/>
            <a:headEnd/>
            <a:tailEnd/>
          </a:ln>
        </p:spPr>
        <p:txBody>
          <a:bodyPr lIns="0" tIns="0" rIns="0" bIns="0">
            <a:spAutoFit/>
          </a:bodyPr>
          <a:lstStyle/>
          <a:p>
            <a:pPr marL="457200" lvl="4" indent="0" algn="r" defTabSz="933450" eaLnBrk="0" hangingPunct="0"/>
            <a:r>
              <a:rPr lang="en-US" sz="1200">
                <a:solidFill>
                  <a:schemeClr val="tx1"/>
                </a:solidFill>
                <a:ea typeface="MS PGothic" pitchFamily="34" charset="-128"/>
              </a:rPr>
              <a:t>Jon Rosdahl, CSR</a:t>
            </a:r>
          </a:p>
        </p:txBody>
      </p:sp>
      <p:sp>
        <p:nvSpPr>
          <p:cNvPr id="14341" name="Rectangle 7"/>
          <p:cNvSpPr txBox="1">
            <a:spLocks noGrp="1" noChangeArrowheads="1"/>
          </p:cNvSpPr>
          <p:nvPr/>
        </p:nvSpPr>
        <p:spPr bwMode="auto">
          <a:xfrm>
            <a:off x="2933700" y="8985250"/>
            <a:ext cx="801688" cy="185738"/>
          </a:xfrm>
          <a:prstGeom prst="rect">
            <a:avLst/>
          </a:prstGeom>
          <a:noFill/>
          <a:ln w="9525">
            <a:noFill/>
            <a:miter lim="800000"/>
            <a:headEnd/>
            <a:tailEnd/>
          </a:ln>
        </p:spPr>
        <p:txBody>
          <a:bodyPr lIns="0" tIns="0" rIns="0" bIns="0">
            <a:spAutoFit/>
          </a:bodyPr>
          <a:lstStyle/>
          <a:p>
            <a:pPr algn="r" defTabSz="933450" eaLnBrk="0" hangingPunct="0"/>
            <a:r>
              <a:rPr lang="en-US" sz="1200">
                <a:solidFill>
                  <a:schemeClr val="tx1"/>
                </a:solidFill>
                <a:ea typeface="MS PGothic" pitchFamily="34" charset="-128"/>
              </a:rPr>
              <a:t>Page </a:t>
            </a:r>
            <a:fld id="{D044EE3D-4CCA-41B3-959A-D59068301CFA}" type="slidenum">
              <a:rPr lang="en-US" sz="1200">
                <a:solidFill>
                  <a:schemeClr val="tx1"/>
                </a:solidFill>
                <a:ea typeface="MS PGothic" pitchFamily="34" charset="-128"/>
              </a:rPr>
              <a:pPr algn="r" defTabSz="933450" eaLnBrk="0" hangingPunct="0"/>
              <a:t>5</a:t>
            </a:fld>
            <a:endParaRPr lang="en-US" sz="1200">
              <a:solidFill>
                <a:schemeClr val="tx1"/>
              </a:solidFill>
              <a:ea typeface="MS PGothic" pitchFamily="34" charset="-128"/>
            </a:endParaRPr>
          </a:p>
        </p:txBody>
      </p:sp>
      <p:sp>
        <p:nvSpPr>
          <p:cNvPr id="14342" name="Rectangle 2"/>
          <p:cNvSpPr txBox="1">
            <a:spLocks noGrp="1" noChangeArrowheads="1"/>
          </p:cNvSpPr>
          <p:nvPr/>
        </p:nvSpPr>
        <p:spPr bwMode="auto">
          <a:xfrm>
            <a:off x="3467100" y="96838"/>
            <a:ext cx="2814638" cy="215900"/>
          </a:xfrm>
          <a:prstGeom prst="rect">
            <a:avLst/>
          </a:prstGeom>
          <a:noFill/>
          <a:ln w="9525">
            <a:noFill/>
            <a:miter lim="800000"/>
            <a:headEnd/>
            <a:tailEnd/>
          </a:ln>
        </p:spPr>
        <p:txBody>
          <a:bodyPr lIns="0" tIns="0" rIns="0" bIns="0" anchor="b">
            <a:spAutoFit/>
          </a:bodyPr>
          <a:lstStyle/>
          <a:p>
            <a:pPr algn="r" defTabSz="931863" eaLnBrk="0" hangingPunct="0"/>
            <a:r>
              <a:rPr lang="en-US" sz="1400" b="1">
                <a:solidFill>
                  <a:schemeClr val="tx1"/>
                </a:solidFill>
                <a:ea typeface="MS PGothic" pitchFamily="34" charset="-128"/>
              </a:rPr>
              <a:t>doc.: IEEE 802.15-10/0171r0</a:t>
            </a:r>
          </a:p>
        </p:txBody>
      </p:sp>
      <p:sp>
        <p:nvSpPr>
          <p:cNvPr id="14343" name="Rectangle 3"/>
          <p:cNvSpPr txBox="1">
            <a:spLocks noGrp="1" noChangeArrowheads="1"/>
          </p:cNvSpPr>
          <p:nvPr/>
        </p:nvSpPr>
        <p:spPr bwMode="auto">
          <a:xfrm>
            <a:off x="654050" y="96838"/>
            <a:ext cx="2736850" cy="215900"/>
          </a:xfrm>
          <a:prstGeom prst="rect">
            <a:avLst/>
          </a:prstGeom>
          <a:noFill/>
          <a:ln w="9525">
            <a:noFill/>
            <a:miter lim="800000"/>
            <a:headEnd/>
            <a:tailEnd/>
          </a:ln>
        </p:spPr>
        <p:txBody>
          <a:bodyPr lIns="0" tIns="0" rIns="0" bIns="0" anchor="b">
            <a:spAutoFit/>
          </a:bodyPr>
          <a:lstStyle/>
          <a:p>
            <a:pPr defTabSz="931863" eaLnBrk="0" hangingPunct="0"/>
            <a:r>
              <a:rPr lang="en-US" sz="1400" b="1">
                <a:solidFill>
                  <a:schemeClr val="tx1"/>
                </a:solidFill>
                <a:ea typeface="MS PGothic" pitchFamily="34" charset="-128"/>
              </a:rPr>
              <a:t>March 2010</a:t>
            </a:r>
          </a:p>
        </p:txBody>
      </p:sp>
      <p:sp>
        <p:nvSpPr>
          <p:cNvPr id="14344" name="Rectangle 2"/>
          <p:cNvSpPr>
            <a:spLocks noGrp="1" noRot="1" noChangeAspect="1" noChangeArrowheads="1" noTextEdit="1"/>
          </p:cNvSpPr>
          <p:nvPr>
            <p:ph type="sldImg"/>
          </p:nvPr>
        </p:nvSpPr>
        <p:spPr>
          <a:xfrm>
            <a:off x="1155700" y="701675"/>
            <a:ext cx="4624388" cy="3468688"/>
          </a:xfrm>
          <a:ln/>
        </p:spPr>
      </p:sp>
      <p:sp>
        <p:nvSpPr>
          <p:cNvPr id="14345" name="Rectangle 3"/>
          <p:cNvSpPr>
            <a:spLocks noGrp="1" noChangeArrowheads="1"/>
          </p:cNvSpPr>
          <p:nvPr>
            <p:ph type="body" idx="1"/>
          </p:nvPr>
        </p:nvSpPr>
        <p:spPr>
          <a:xfrm>
            <a:off x="923925" y="4408488"/>
            <a:ext cx="5086350" cy="4176712"/>
          </a:xfrm>
          <a:noFill/>
          <a:ln/>
        </p:spPr>
        <p:txBody>
          <a:bodyPr lIns="93634" tIns="46024" rIns="93634" bIns="46024"/>
          <a:lstStyle/>
          <a:p>
            <a:pPr defTabSz="933450"/>
            <a:r>
              <a:rPr lang="en-US" dirty="0" smtClean="0">
                <a:latin typeface="Times New Roman" pitchFamily="18" charset="0"/>
              </a:rPr>
              <a:t>There was</a:t>
            </a:r>
            <a:r>
              <a:rPr lang="en-US" baseline="0" dirty="0" smtClean="0">
                <a:latin typeface="Times New Roman" pitchFamily="18" charset="0"/>
              </a:rPr>
              <a:t> a charge for a network site visit that occurred in 2012 that was overlooked when settling the accounts with the Sponsor.</a:t>
            </a:r>
          </a:p>
          <a:p>
            <a:pPr defTabSz="933450"/>
            <a:r>
              <a:rPr lang="en-US" dirty="0" smtClean="0">
                <a:latin typeface="Times New Roman" pitchFamily="18" charset="0"/>
              </a:rPr>
              <a:t>The finance charge was due to wire transfer of</a:t>
            </a:r>
            <a:r>
              <a:rPr lang="en-US" baseline="0" dirty="0" smtClean="0">
                <a:latin typeface="Times New Roman" pitchFamily="18" charset="0"/>
              </a:rPr>
              <a:t> money to pay for a Network service deposit.</a:t>
            </a:r>
            <a:endParaRPr lang="en-US" dirty="0" smtClean="0">
              <a:latin typeface="Times New Roman" pitchFamily="18" charset="0"/>
            </a:endParaRPr>
          </a:p>
        </p:txBody>
      </p:sp>
    </p:spTree>
    <p:extLst>
      <p:ext uri="{BB962C8B-B14F-4D97-AF65-F5344CB8AC3E}">
        <p14:creationId xmlns:p14="http://schemas.microsoft.com/office/powerpoint/2010/main" xmlns="" val="26295087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idx="10"/>
          </p:nvPr>
        </p:nvSpPr>
        <p:spPr/>
        <p:txBody>
          <a:bodyPr/>
          <a:lstStyle/>
          <a:p>
            <a:pPr>
              <a:defRPr/>
            </a:pPr>
            <a:r>
              <a:rPr lang="en-US" smtClean="0"/>
              <a:t>doc.: IEEE 802.11-14/0495r1</a:t>
            </a:r>
            <a:endParaRPr lang="en-US" dirty="0"/>
          </a:p>
        </p:txBody>
      </p:sp>
      <p:sp>
        <p:nvSpPr>
          <p:cNvPr id="5" name="Date Placeholder 4"/>
          <p:cNvSpPr>
            <a:spLocks noGrp="1"/>
          </p:cNvSpPr>
          <p:nvPr>
            <p:ph type="dt" idx="11"/>
          </p:nvPr>
        </p:nvSpPr>
        <p:spPr/>
        <p:txBody>
          <a:bodyPr/>
          <a:lstStyle/>
          <a:p>
            <a:pPr>
              <a:defRPr/>
            </a:pPr>
            <a:r>
              <a:rPr lang="en-US" smtClean="0"/>
              <a:t>May 2014</a:t>
            </a:r>
            <a:endParaRPr lang="en-US" dirty="0"/>
          </a:p>
        </p:txBody>
      </p:sp>
      <p:sp>
        <p:nvSpPr>
          <p:cNvPr id="6" name="Footer Placeholder 5"/>
          <p:cNvSpPr>
            <a:spLocks noGrp="1"/>
          </p:cNvSpPr>
          <p:nvPr>
            <p:ph type="ftr" idx="12"/>
          </p:nvPr>
        </p:nvSpPr>
        <p:spPr/>
        <p:txBody>
          <a:bodyPr/>
          <a:lstStyle/>
          <a:p>
            <a:pPr>
              <a:defRPr/>
            </a:pPr>
            <a:r>
              <a:rPr lang="en-US" smtClean="0"/>
              <a:t>Jon Rosdahl, CSR</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txBox="1">
            <a:spLocks noGrp="1" noChangeArrowheads="1"/>
          </p:cNvSpPr>
          <p:nvPr/>
        </p:nvSpPr>
        <p:spPr bwMode="auto">
          <a:xfrm>
            <a:off x="3467100" y="96838"/>
            <a:ext cx="2814638" cy="214312"/>
          </a:xfrm>
          <a:prstGeom prst="rect">
            <a:avLst/>
          </a:prstGeom>
          <a:noFill/>
          <a:ln w="9525">
            <a:noFill/>
            <a:miter lim="800000"/>
            <a:headEnd/>
            <a:tailEnd/>
          </a:ln>
        </p:spPr>
        <p:txBody>
          <a:bodyPr lIns="0" tIns="0" rIns="0" bIns="0" anchor="b">
            <a:spAutoFit/>
          </a:bodyPr>
          <a:lstStyle/>
          <a:p>
            <a:pPr algn="r" defTabSz="933450" eaLnBrk="0" hangingPunct="0"/>
            <a:r>
              <a:rPr lang="en-US" sz="1400" b="1">
                <a:solidFill>
                  <a:schemeClr val="tx1"/>
                </a:solidFill>
                <a:ea typeface="MS PGothic" pitchFamily="34" charset="-128"/>
              </a:rPr>
              <a:t>doc.: IEEE 802.15-11/0204r0</a:t>
            </a:r>
          </a:p>
        </p:txBody>
      </p:sp>
      <p:sp>
        <p:nvSpPr>
          <p:cNvPr id="15363" name="Rectangle 3"/>
          <p:cNvSpPr txBox="1">
            <a:spLocks noGrp="1" noChangeArrowheads="1"/>
          </p:cNvSpPr>
          <p:nvPr/>
        </p:nvSpPr>
        <p:spPr bwMode="auto">
          <a:xfrm>
            <a:off x="654050" y="96838"/>
            <a:ext cx="2736850" cy="214312"/>
          </a:xfrm>
          <a:prstGeom prst="rect">
            <a:avLst/>
          </a:prstGeom>
          <a:noFill/>
          <a:ln w="9525">
            <a:noFill/>
            <a:miter lim="800000"/>
            <a:headEnd/>
            <a:tailEnd/>
          </a:ln>
        </p:spPr>
        <p:txBody>
          <a:bodyPr lIns="0" tIns="0" rIns="0" bIns="0" anchor="b">
            <a:spAutoFit/>
          </a:bodyPr>
          <a:lstStyle/>
          <a:p>
            <a:pPr defTabSz="933450" eaLnBrk="0" hangingPunct="0"/>
            <a:r>
              <a:rPr lang="en-US" sz="1400" b="1">
                <a:solidFill>
                  <a:schemeClr val="tx1"/>
                </a:solidFill>
                <a:ea typeface="MS PGothic" pitchFamily="34" charset="-128"/>
              </a:rPr>
              <a:t>March 2011</a:t>
            </a:r>
          </a:p>
        </p:txBody>
      </p:sp>
      <p:sp>
        <p:nvSpPr>
          <p:cNvPr id="15364" name="Rectangle 2"/>
          <p:cNvSpPr>
            <a:spLocks noGrp="1" noRot="1" noChangeAspect="1" noChangeArrowheads="1" noTextEdit="1"/>
          </p:cNvSpPr>
          <p:nvPr>
            <p:ph type="sldImg"/>
          </p:nvPr>
        </p:nvSpPr>
        <p:spPr>
          <a:xfrm>
            <a:off x="1155700" y="701675"/>
            <a:ext cx="4624388" cy="3468688"/>
          </a:xfrm>
          <a:ln/>
        </p:spPr>
      </p:sp>
      <p:sp>
        <p:nvSpPr>
          <p:cNvPr id="15365" name="Rectangle 3"/>
          <p:cNvSpPr>
            <a:spLocks noGrp="1" noChangeArrowheads="1"/>
          </p:cNvSpPr>
          <p:nvPr>
            <p:ph type="body" idx="1"/>
          </p:nvPr>
        </p:nvSpPr>
        <p:spPr>
          <a:xfrm>
            <a:off x="923925" y="4408488"/>
            <a:ext cx="5086350" cy="4176712"/>
          </a:xfrm>
          <a:noFill/>
          <a:ln/>
        </p:spPr>
        <p:txBody>
          <a:bodyPr lIns="93648" tIns="46031" rIns="93648" bIns="46031"/>
          <a:lstStyle/>
          <a:p>
            <a:pPr defTabSz="933450"/>
            <a:r>
              <a:rPr lang="en-US" dirty="0" smtClean="0">
                <a:latin typeface="Times New Roman" pitchFamily="18" charset="0"/>
              </a:rPr>
              <a:t>Historical Attendance: </a:t>
            </a:r>
          </a:p>
          <a:p>
            <a:pPr defTabSz="933450"/>
            <a:r>
              <a:rPr lang="en-US" dirty="0" smtClean="0">
                <a:latin typeface="Times New Roman" pitchFamily="18" charset="0"/>
              </a:rPr>
              <a:t>      Number attending the meeting (Initial Budget, final budget )</a:t>
            </a:r>
          </a:p>
          <a:p>
            <a:pPr defTabSz="933450"/>
            <a:r>
              <a:rPr lang="en-US" dirty="0" smtClean="0">
                <a:latin typeface="Times New Roman" pitchFamily="18" charset="0"/>
              </a:rPr>
              <a:t>      The numbers in red are a negative (loss), and the black are a positive</a:t>
            </a:r>
          </a:p>
          <a:p>
            <a:pPr defTabSz="933450"/>
            <a:endParaRPr lang="en-US" dirty="0" smtClean="0">
              <a:latin typeface="Times New Roman" pitchFamily="18" charset="0"/>
            </a:endParaRPr>
          </a:p>
          <a:p>
            <a:pPr defTabSz="933450"/>
            <a:r>
              <a:rPr lang="en-US" dirty="0" smtClean="0">
                <a:latin typeface="Times New Roman" pitchFamily="18" charset="0"/>
              </a:rPr>
              <a:t>The Beijing and Okinawa meetings had a sponsor, and so were run on a net zero basis.</a:t>
            </a:r>
          </a:p>
          <a:p>
            <a:pPr defTabSz="933450"/>
            <a:r>
              <a:rPr lang="en-US" dirty="0" smtClean="0">
                <a:latin typeface="Times New Roman" pitchFamily="18" charset="0"/>
              </a:rPr>
              <a:t>The Nanjing meeting had a sponsor,</a:t>
            </a:r>
            <a:r>
              <a:rPr lang="en-US" baseline="0" dirty="0" smtClean="0">
                <a:latin typeface="Times New Roman" pitchFamily="18" charset="0"/>
              </a:rPr>
              <a:t> but we failed to include a site visit charge when settling with the Sponsor.  The loss is due to the site visit and a wire transfer finance charge.</a:t>
            </a:r>
            <a:endParaRPr lang="en-US" dirty="0" smtClean="0">
              <a:latin typeface="Times New Roman" pitchFamily="18" charset="0"/>
            </a:endParaRPr>
          </a:p>
        </p:txBody>
      </p:sp>
    </p:spTree>
    <p:extLst>
      <p:ext uri="{BB962C8B-B14F-4D97-AF65-F5344CB8AC3E}">
        <p14:creationId xmlns:p14="http://schemas.microsoft.com/office/powerpoint/2010/main" xmlns="" val="6013144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txBox="1">
            <a:spLocks noGrp="1" noChangeArrowheads="1"/>
          </p:cNvSpPr>
          <p:nvPr/>
        </p:nvSpPr>
        <p:spPr bwMode="auto">
          <a:xfrm>
            <a:off x="3467100" y="96838"/>
            <a:ext cx="2814638" cy="214312"/>
          </a:xfrm>
          <a:prstGeom prst="rect">
            <a:avLst/>
          </a:prstGeom>
          <a:noFill/>
          <a:ln w="9525">
            <a:noFill/>
            <a:miter lim="800000"/>
            <a:headEnd/>
            <a:tailEnd/>
          </a:ln>
        </p:spPr>
        <p:txBody>
          <a:bodyPr lIns="0" tIns="0" rIns="0" bIns="0" anchor="b">
            <a:spAutoFit/>
          </a:bodyPr>
          <a:lstStyle/>
          <a:p>
            <a:pPr algn="r" defTabSz="933450" eaLnBrk="0" hangingPunct="0"/>
            <a:r>
              <a:rPr lang="en-US" sz="1400" b="1">
                <a:solidFill>
                  <a:schemeClr val="tx1"/>
                </a:solidFill>
                <a:ea typeface="MS PGothic" pitchFamily="34" charset="-128"/>
              </a:rPr>
              <a:t>doc.: IEEE 802.15-11/0204r0</a:t>
            </a:r>
          </a:p>
        </p:txBody>
      </p:sp>
      <p:sp>
        <p:nvSpPr>
          <p:cNvPr id="15363" name="Rectangle 3"/>
          <p:cNvSpPr txBox="1">
            <a:spLocks noGrp="1" noChangeArrowheads="1"/>
          </p:cNvSpPr>
          <p:nvPr/>
        </p:nvSpPr>
        <p:spPr bwMode="auto">
          <a:xfrm>
            <a:off x="654050" y="96838"/>
            <a:ext cx="2736850" cy="214312"/>
          </a:xfrm>
          <a:prstGeom prst="rect">
            <a:avLst/>
          </a:prstGeom>
          <a:noFill/>
          <a:ln w="9525">
            <a:noFill/>
            <a:miter lim="800000"/>
            <a:headEnd/>
            <a:tailEnd/>
          </a:ln>
        </p:spPr>
        <p:txBody>
          <a:bodyPr lIns="0" tIns="0" rIns="0" bIns="0" anchor="b">
            <a:spAutoFit/>
          </a:bodyPr>
          <a:lstStyle/>
          <a:p>
            <a:pPr defTabSz="933450" eaLnBrk="0" hangingPunct="0"/>
            <a:r>
              <a:rPr lang="en-US" sz="1400" b="1">
                <a:solidFill>
                  <a:schemeClr val="tx1"/>
                </a:solidFill>
                <a:ea typeface="MS PGothic" pitchFamily="34" charset="-128"/>
              </a:rPr>
              <a:t>March 2011</a:t>
            </a:r>
          </a:p>
        </p:txBody>
      </p:sp>
      <p:sp>
        <p:nvSpPr>
          <p:cNvPr id="15364" name="Rectangle 2"/>
          <p:cNvSpPr>
            <a:spLocks noGrp="1" noRot="1" noChangeAspect="1" noChangeArrowheads="1" noTextEdit="1"/>
          </p:cNvSpPr>
          <p:nvPr>
            <p:ph type="sldImg"/>
          </p:nvPr>
        </p:nvSpPr>
        <p:spPr>
          <a:xfrm>
            <a:off x="1155700" y="701675"/>
            <a:ext cx="4624388" cy="3468688"/>
          </a:xfrm>
          <a:ln/>
        </p:spPr>
      </p:sp>
      <p:sp>
        <p:nvSpPr>
          <p:cNvPr id="15365" name="Rectangle 3"/>
          <p:cNvSpPr>
            <a:spLocks noGrp="1" noChangeArrowheads="1"/>
          </p:cNvSpPr>
          <p:nvPr>
            <p:ph type="body" idx="1"/>
          </p:nvPr>
        </p:nvSpPr>
        <p:spPr>
          <a:xfrm>
            <a:off x="923925" y="4408488"/>
            <a:ext cx="5086350" cy="4176712"/>
          </a:xfrm>
          <a:noFill/>
          <a:ln/>
        </p:spPr>
        <p:txBody>
          <a:bodyPr lIns="93648" tIns="46031" rIns="93648" bIns="46031"/>
          <a:lstStyle/>
          <a:p>
            <a:pPr defTabSz="933450"/>
            <a:r>
              <a:rPr lang="en-US" dirty="0" smtClean="0">
                <a:latin typeface="Times New Roman" pitchFamily="18" charset="0"/>
              </a:rPr>
              <a:t>Historical Attendance: </a:t>
            </a:r>
          </a:p>
          <a:p>
            <a:pPr defTabSz="933450"/>
            <a:r>
              <a:rPr lang="en-US" dirty="0" smtClean="0">
                <a:latin typeface="Times New Roman" pitchFamily="18" charset="0"/>
              </a:rPr>
              <a:t>Number attending the meeting (Initial Budget, Final budget )</a:t>
            </a:r>
          </a:p>
          <a:p>
            <a:pPr defTabSz="933450"/>
            <a:r>
              <a:rPr lang="en-US" dirty="0" smtClean="0">
                <a:latin typeface="Times New Roman" pitchFamily="18" charset="0"/>
              </a:rPr>
              <a:t>The numbers in red are a negative (deficit), and the black are a positive (surplus)</a:t>
            </a:r>
          </a:p>
        </p:txBody>
      </p:sp>
    </p:spTree>
    <p:extLst>
      <p:ext uri="{BB962C8B-B14F-4D97-AF65-F5344CB8AC3E}">
        <p14:creationId xmlns:p14="http://schemas.microsoft.com/office/powerpoint/2010/main" xmlns="" val="6013144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r>
              <a:rPr lang="en-US" dirty="0" smtClean="0"/>
              <a:t>This is the report that takes the place of the L50s</a:t>
            </a:r>
            <a:r>
              <a:rPr lang="en-US" baseline="0" dirty="0" smtClean="0"/>
              <a:t> that we had to file in the past.</a:t>
            </a:r>
          </a:p>
          <a:p>
            <a:r>
              <a:rPr lang="en-US" baseline="0" dirty="0" smtClean="0"/>
              <a:t>With the new </a:t>
            </a:r>
            <a:r>
              <a:rPr lang="en-US" baseline="0" dirty="0" err="1" smtClean="0"/>
              <a:t>NetSuite</a:t>
            </a:r>
            <a:r>
              <a:rPr lang="en-US" baseline="0" dirty="0" smtClean="0"/>
              <a:t> tool, once the data is entered, this report is then submitted to the IEEE as the final report.</a:t>
            </a:r>
            <a:endParaRPr lang="en-US" dirty="0"/>
          </a:p>
        </p:txBody>
      </p:sp>
      <p:sp>
        <p:nvSpPr>
          <p:cNvPr id="4" name="Header Placeholder 3"/>
          <p:cNvSpPr>
            <a:spLocks noGrp="1"/>
          </p:cNvSpPr>
          <p:nvPr>
            <p:ph type="hdr" idx="10"/>
          </p:nvPr>
        </p:nvSpPr>
        <p:spPr/>
        <p:txBody>
          <a:bodyPr/>
          <a:lstStyle/>
          <a:p>
            <a:pPr>
              <a:defRPr/>
            </a:pPr>
            <a:r>
              <a:rPr lang="en-US" smtClean="0"/>
              <a:t>doc.: IEEE 802.11-14/0495r1</a:t>
            </a:r>
            <a:endParaRPr lang="en-US" dirty="0"/>
          </a:p>
        </p:txBody>
      </p:sp>
      <p:sp>
        <p:nvSpPr>
          <p:cNvPr id="5" name="Date Placeholder 4"/>
          <p:cNvSpPr>
            <a:spLocks noGrp="1"/>
          </p:cNvSpPr>
          <p:nvPr>
            <p:ph type="dt" idx="11"/>
          </p:nvPr>
        </p:nvSpPr>
        <p:spPr/>
        <p:txBody>
          <a:bodyPr/>
          <a:lstStyle/>
          <a:p>
            <a:pPr>
              <a:defRPr/>
            </a:pPr>
            <a:r>
              <a:rPr lang="en-US" smtClean="0"/>
              <a:t>May 2014</a:t>
            </a:r>
            <a:endParaRPr lang="en-US" dirty="0"/>
          </a:p>
        </p:txBody>
      </p:sp>
      <p:sp>
        <p:nvSpPr>
          <p:cNvPr id="6" name="Footer Placeholder 5"/>
          <p:cNvSpPr>
            <a:spLocks noGrp="1"/>
          </p:cNvSpPr>
          <p:nvPr>
            <p:ph type="ftr" idx="12"/>
          </p:nvPr>
        </p:nvSpPr>
        <p:spPr/>
        <p:txBody>
          <a:bodyPr/>
          <a:lstStyle/>
          <a:p>
            <a:pPr>
              <a:defRPr/>
            </a:pPr>
            <a:r>
              <a:rPr lang="en-US" smtClean="0"/>
              <a:t>Jon Rosdahl, CSR</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May 2014</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7B89D2F3-3A0B-4B22-AD26-703531DFDA8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May 2014</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E6969283-78ED-4F71-B854-48055E18A2DC}"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May 2014</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2FC89608-6A20-477C-A981-705C17D7D065}"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May 2014</a:t>
            </a:r>
            <a:endParaRPr lang="en-GB" dirty="0"/>
          </a:p>
        </p:txBody>
      </p:sp>
      <p:sp>
        <p:nvSpPr>
          <p:cNvPr id="6"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7" name="Rectangle 5"/>
          <p:cNvSpPr>
            <a:spLocks noGrp="1" noChangeArrowheads="1"/>
          </p:cNvSpPr>
          <p:nvPr>
            <p:ph type="sldNum" idx="12"/>
          </p:nvPr>
        </p:nvSpPr>
        <p:spPr>
          <a:ln/>
        </p:spPr>
        <p:txBody>
          <a:bodyPr/>
          <a:lstStyle>
            <a:lvl1pPr>
              <a:defRPr/>
            </a:lvl1pPr>
          </a:lstStyle>
          <a:p>
            <a:pPr>
              <a:defRPr/>
            </a:pPr>
            <a:r>
              <a:rPr lang="en-GB"/>
              <a:t>Slide </a:t>
            </a:r>
            <a:fld id="{596D0F4C-4EDF-4701-BCA4-6112044C65B5}"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lstStyle>
            <a:lvl1pPr>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a:defRPr/>
            </a:pPr>
            <a:r>
              <a:rPr lang="en-US" smtClean="0"/>
              <a:t>May 2014</a:t>
            </a:r>
            <a:endParaRPr lang="en-GB" dirty="0"/>
          </a:p>
        </p:txBody>
      </p:sp>
      <p:sp>
        <p:nvSpPr>
          <p:cNvPr id="8" name="Footer Placeholder 7"/>
          <p:cNvSpPr>
            <a:spLocks noGrp="1"/>
          </p:cNvSpPr>
          <p:nvPr>
            <p:ph type="ftr" idx="11"/>
          </p:nvPr>
        </p:nvSpPr>
        <p:spPr>
          <a:xfrm>
            <a:off x="5643563" y="6475413"/>
            <a:ext cx="2898775" cy="180975"/>
          </a:xfrm>
        </p:spPr>
        <p:txBody>
          <a:bodyPr/>
          <a:lstStyle>
            <a:lvl1pPr>
              <a:defRPr/>
            </a:lvl1pPr>
          </a:lstStyle>
          <a:p>
            <a:pPr>
              <a:defRPr/>
            </a:pPr>
            <a:r>
              <a:rPr lang="en-GB" smtClean="0"/>
              <a:t>Jon Rosdahl, CSR</a:t>
            </a:r>
            <a:endParaRPr lang="en-GB" dirty="0"/>
          </a:p>
        </p:txBody>
      </p:sp>
      <p:sp>
        <p:nvSpPr>
          <p:cNvPr id="9" name="Slide Number Placeholder 8"/>
          <p:cNvSpPr>
            <a:spLocks noGrp="1"/>
          </p:cNvSpPr>
          <p:nvPr>
            <p:ph type="sldNum" idx="12"/>
          </p:nvPr>
        </p:nvSpPr>
        <p:spPr/>
        <p:txBody>
          <a:bodyPr/>
          <a:lstStyle>
            <a:lvl1pPr>
              <a:defRPr/>
            </a:lvl1pPr>
          </a:lstStyle>
          <a:p>
            <a:pPr>
              <a:defRPr/>
            </a:pPr>
            <a:r>
              <a:rPr lang="en-GB"/>
              <a:t>Slide </a:t>
            </a:r>
            <a:fld id="{6B5ED4C8-2B62-4991-947A-61F0AFF81ACB}"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a:defRPr/>
            </a:pPr>
            <a:r>
              <a:rPr lang="en-US" smtClean="0"/>
              <a:t>May 2014</a:t>
            </a:r>
            <a:endParaRPr lang="en-GB" dirty="0"/>
          </a:p>
        </p:txBody>
      </p:sp>
      <p:sp>
        <p:nvSpPr>
          <p:cNvPr id="4"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5" name="Rectangle 5"/>
          <p:cNvSpPr>
            <a:spLocks noGrp="1" noChangeArrowheads="1"/>
          </p:cNvSpPr>
          <p:nvPr>
            <p:ph type="sldNum" idx="12"/>
          </p:nvPr>
        </p:nvSpPr>
        <p:spPr>
          <a:ln/>
        </p:spPr>
        <p:txBody>
          <a:bodyPr/>
          <a:lstStyle>
            <a:lvl1pPr>
              <a:defRPr/>
            </a:lvl1pPr>
          </a:lstStyle>
          <a:p>
            <a:pPr>
              <a:defRPr/>
            </a:pPr>
            <a:r>
              <a:rPr lang="en-GB"/>
              <a:t>Slide </a:t>
            </a:r>
            <a:fld id="{A6C5482A-260B-4E4B-AC84-D73403BB5CB9}"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smtClean="0"/>
              <a:t>May 2014</a:t>
            </a:r>
            <a:endParaRPr lang="en-GB" dirty="0"/>
          </a:p>
        </p:txBody>
      </p:sp>
      <p:sp>
        <p:nvSpPr>
          <p:cNvPr id="3"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4" name="Rectangle 5"/>
          <p:cNvSpPr>
            <a:spLocks noGrp="1" noChangeArrowheads="1"/>
          </p:cNvSpPr>
          <p:nvPr>
            <p:ph type="sldNum" idx="12"/>
          </p:nvPr>
        </p:nvSpPr>
        <p:spPr>
          <a:ln/>
        </p:spPr>
        <p:txBody>
          <a:bodyPr/>
          <a:lstStyle>
            <a:lvl1pPr>
              <a:defRPr/>
            </a:lvl1pPr>
          </a:lstStyle>
          <a:p>
            <a:pPr>
              <a:defRPr/>
            </a:pPr>
            <a:r>
              <a:rPr lang="en-GB"/>
              <a:t>Slide </a:t>
            </a:r>
            <a:fld id="{189D7BFD-E160-402F-BBC8-B5B701941DD4}"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t>May 2014</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06AC922A-D50D-4784-BDB0-95BF1D680974}"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t>May 2014</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F2CCFC3D-D547-4F7B-B83F-14FDE279E97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685800" y="685800"/>
            <a:ext cx="7770813"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2051" name="Rectangle 2"/>
          <p:cNvSpPr>
            <a:spLocks noGrp="1" noChangeArrowheads="1"/>
          </p:cNvSpPr>
          <p:nvPr>
            <p:ph type="body" idx="1"/>
          </p:nvPr>
        </p:nvSpPr>
        <p:spPr bwMode="auto">
          <a:xfrm>
            <a:off x="685800" y="1981200"/>
            <a:ext cx="7770813"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3" y="333375"/>
            <a:ext cx="1874837"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a:defRPr/>
            </a:pPr>
            <a:r>
              <a:rPr lang="en-US" smtClean="0"/>
              <a:t>May 2014</a:t>
            </a:r>
            <a:endParaRPr lang="en-GB" dirty="0"/>
          </a:p>
        </p:txBody>
      </p:sp>
      <p:sp>
        <p:nvSpPr>
          <p:cNvPr id="1028" name="Rectangle 4"/>
          <p:cNvSpPr>
            <a:spLocks noGrp="1" noChangeArrowheads="1"/>
          </p:cNvSpPr>
          <p:nvPr>
            <p:ph type="ftr"/>
          </p:nvPr>
        </p:nvSpPr>
        <p:spPr bwMode="auto">
          <a:xfrm>
            <a:off x="5357813" y="6475413"/>
            <a:ext cx="3184525"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200">
                <a:solidFill>
                  <a:srgbClr val="000000"/>
                </a:solidFill>
                <a:ea typeface="Arial Unicode MS" pitchFamily="34" charset="-128"/>
                <a:cs typeface="Arial Unicode MS" pitchFamily="34" charset="-128"/>
              </a:defRPr>
            </a:lvl1pPr>
          </a:lstStyle>
          <a:p>
            <a:pPr>
              <a:defRPr/>
            </a:pPr>
            <a:r>
              <a:rPr lang="en-GB" smtClean="0"/>
              <a:t>Jon Rosdahl, CSR</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pPr>
              <a:defRPr/>
            </a:pPr>
            <a:r>
              <a:rPr lang="en-GB"/>
              <a:t>Slide </a:t>
            </a:r>
            <a:fld id="{53EBAA78-AC7B-4AAE-80E5-F5D910A6B4BE}" type="slidenum">
              <a:rPr lang="en-GB"/>
              <a:pPr>
                <a:defRPr/>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31" name="Rectangle 7"/>
          <p:cNvSpPr>
            <a:spLocks noChangeArrowheads="1"/>
          </p:cNvSpPr>
          <p:nvPr/>
        </p:nvSpPr>
        <p:spPr bwMode="auto">
          <a:xfrm>
            <a:off x="684213" y="6475413"/>
            <a:ext cx="420687" cy="184150"/>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2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 name="Date Placeholder 3"/>
          <p:cNvSpPr txBox="1">
            <a:spLocks/>
          </p:cNvSpPr>
          <p:nvPr/>
        </p:nvSpPr>
        <p:spPr bwMode="auto">
          <a:xfrm>
            <a:off x="3581400" y="357188"/>
            <a:ext cx="4872038"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b="1" dirty="0" smtClean="0">
                <a:solidFill>
                  <a:schemeClr val="tx1"/>
                </a:solidFill>
                <a:latin typeface="Times New Roman" pitchFamily="16" charset="0"/>
                <a:ea typeface="MS Gothic" charset="-128"/>
                <a:cs typeface="Arial Unicode MS" charset="0"/>
              </a:rPr>
              <a:t>doc.: IEEE 802.</a:t>
            </a:r>
            <a:r>
              <a:rPr lang="en-US" sz="1800" b="1" dirty="0" smtClean="0">
                <a:solidFill>
                  <a:schemeClr val="tx1"/>
                </a:solidFill>
                <a:effectLst/>
              </a:rPr>
              <a:t>11-14-0495r1</a:t>
            </a:r>
            <a:endParaRPr lang="en-GB" sz="1800" b="1" dirty="0" smtClean="0">
              <a:solidFill>
                <a:schemeClr val="tx1"/>
              </a:solidFill>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9" r:id="rId5"/>
    <p:sldLayoutId id="2147483705" r:id="rId6"/>
    <p:sldLayoutId id="2147483706" r:id="rId7"/>
    <p:sldLayoutId id="2147483707" r:id="rId8"/>
    <p:sldLayoutId id="2147483708" r:id="rId9"/>
  </p:sldLayoutIdLst>
  <p:timing>
    <p:tnLst>
      <p:par>
        <p:cTn id="1" dur="indefinite" restart="never" nodeType="tmRoot"/>
      </p:par>
    </p:tnLst>
  </p:timing>
  <p:hf hdr="0"/>
  <p:txStyles>
    <p:titleStyle>
      <a:lvl1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0" fontAlgn="base" hangingPunct="0">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0" fontAlgn="base" hangingPunct="0">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0" fontAlgn="base" hangingPunct="0">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0" fontAlgn="base" hangingPunct="0">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Grp="1" noChangeArrowheads="1"/>
          </p:cNvSpPr>
          <p:nvPr>
            <p:ph type="dt" sz="quarter" idx="10"/>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May 2014</a:t>
            </a:r>
            <a:endParaRPr lang="en-GB" dirty="0" smtClean="0">
              <a:latin typeface="Times New Roman" pitchFamily="18" charset="0"/>
              <a:ea typeface="Arial Unicode MS" pitchFamily="34" charset="-128"/>
              <a:cs typeface="Arial Unicode MS" pitchFamily="34" charset="-128"/>
            </a:endParaRPr>
          </a:p>
        </p:txBody>
      </p:sp>
      <p:sp>
        <p:nvSpPr>
          <p:cNvPr id="1028" name="Rectangle 4"/>
          <p:cNvSpPr>
            <a:spLocks noGrp="1" noChangeArrowheads="1"/>
          </p:cNvSpPr>
          <p:nvPr>
            <p:ph type="ftr" sz="quarter" idx="11"/>
          </p:nvPr>
        </p:nvSpPr>
        <p:spPr>
          <a:noFill/>
        </p:spPr>
        <p:txBody>
          <a:bodyPr/>
          <a:lstStyle/>
          <a:p>
            <a:r>
              <a:rPr lang="en-GB" smtClean="0"/>
              <a:t>Jon Rosdahl, CSR</a:t>
            </a:r>
          </a:p>
        </p:txBody>
      </p:sp>
      <p:sp>
        <p:nvSpPr>
          <p:cNvPr id="1029"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DA834F39-FECA-4254-A927-AA26D4F544F5}"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1</a:t>
            </a:fld>
            <a:endParaRPr lang="en-GB" smtClean="0">
              <a:latin typeface="Times New Roman" pitchFamily="18" charset="0"/>
              <a:ea typeface="Arial Unicode MS" pitchFamily="34" charset="-128"/>
              <a:cs typeface="Arial Unicode MS" pitchFamily="34" charset="-128"/>
            </a:endParaRPr>
          </a:p>
        </p:txBody>
      </p:sp>
      <p:sp>
        <p:nvSpPr>
          <p:cNvPr id="1030"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Jon </a:t>
            </a:r>
            <a:r>
              <a:rPr lang="en-GB" sz="1200" dirty="0" err="1" smtClean="0">
                <a:solidFill>
                  <a:srgbClr val="000000"/>
                </a:solidFill>
                <a:ea typeface="Arial Unicode MS" pitchFamily="34" charset="-128"/>
                <a:cs typeface="Arial Unicode MS" pitchFamily="34" charset="-128"/>
              </a:rPr>
              <a:t>Rosdahl</a:t>
            </a:r>
            <a:r>
              <a:rPr lang="en-GB" sz="1200" dirty="0">
                <a:solidFill>
                  <a:srgbClr val="000000"/>
                </a:solidFill>
                <a:ea typeface="Arial Unicode MS" pitchFamily="34" charset="-128"/>
                <a:cs typeface="Arial Unicode MS" pitchFamily="34" charset="-128"/>
              </a:rPr>
              <a:t>, CSR</a:t>
            </a:r>
          </a:p>
        </p:txBody>
      </p:sp>
      <p:sp>
        <p:nvSpPr>
          <p:cNvPr id="1031"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ea typeface="Arial Unicode MS" pitchFamily="34" charset="-128"/>
                <a:cs typeface="Arial Unicode MS" pitchFamily="34" charset="-128"/>
              </a:rPr>
              <a:t>Slide </a:t>
            </a:r>
            <a:fld id="{F2ACD4E4-215F-4F98-8233-1E85A981F83D}" type="slidenum">
              <a:rPr lang="en-GB" sz="1200">
                <a:solidFill>
                  <a:srgbClr val="000000"/>
                </a:solidFill>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a:t>
            </a:fld>
            <a:endParaRPr lang="en-GB" sz="1200">
              <a:solidFill>
                <a:srgbClr val="000000"/>
              </a:solidFill>
              <a:ea typeface="Arial Unicode MS" pitchFamily="34" charset="-128"/>
              <a:cs typeface="Arial Unicode MS" pitchFamily="34" charset="-128"/>
            </a:endParaRPr>
          </a:p>
        </p:txBody>
      </p:sp>
      <p:sp>
        <p:nvSpPr>
          <p:cNvPr id="1032" name="Rectangle 1"/>
          <p:cNvSpPr>
            <a:spLocks noGrp="1" noChangeArrowheads="1"/>
          </p:cNvSpPr>
          <p:nvPr>
            <p:ph type="title"/>
          </p:nvPr>
        </p:nvSpPr>
        <p:spPr>
          <a:xfrm>
            <a:off x="685800" y="685800"/>
            <a:ext cx="7772400" cy="1066800"/>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Treasurer Report May 2014</a:t>
            </a:r>
            <a:endParaRPr lang="en-GB" dirty="0" smtClean="0"/>
          </a:p>
        </p:txBody>
      </p:sp>
      <p:sp>
        <p:nvSpPr>
          <p:cNvPr id="1033" name="Rectangle 2"/>
          <p:cNvSpPr>
            <a:spLocks noGrp="1" noChangeArrowheads="1"/>
          </p:cNvSpPr>
          <p:nvPr>
            <p:ph type="body" idx="1"/>
          </p:nvPr>
        </p:nvSpPr>
        <p:spPr>
          <a:xfrm>
            <a:off x="685800" y="1524000"/>
            <a:ext cx="7772400" cy="396875"/>
          </a:xfrm>
        </p:spPr>
        <p:txBody>
          <a:bodyPr/>
          <a:lstStyle/>
          <a:p>
            <a:pPr algn="ctr" eaLnBrk="1" hangingPunct="1">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smtClean="0"/>
              <a:t>Date:</a:t>
            </a:r>
            <a:r>
              <a:rPr lang="en-GB" sz="2000" b="0" dirty="0" smtClean="0"/>
              <a:t> </a:t>
            </a:r>
            <a:r>
              <a:rPr lang="en-GB" sz="2000" b="0" dirty="0" smtClean="0"/>
              <a:t>2014-05-12</a:t>
            </a:r>
            <a:endParaRPr lang="en-GB" sz="2000" b="0" dirty="0" smtClean="0"/>
          </a:p>
        </p:txBody>
      </p:sp>
      <p:graphicFrame>
        <p:nvGraphicFramePr>
          <p:cNvPr id="1026" name="Object 3"/>
          <p:cNvGraphicFramePr>
            <a:graphicFrameLocks noChangeAspect="1"/>
          </p:cNvGraphicFramePr>
          <p:nvPr/>
        </p:nvGraphicFramePr>
        <p:xfrm>
          <a:off x="525463" y="2286000"/>
          <a:ext cx="7704137" cy="2743200"/>
        </p:xfrm>
        <a:graphic>
          <a:graphicData uri="http://schemas.openxmlformats.org/presentationml/2006/ole">
            <p:oleObj spid="_x0000_s1070" name="Document" r:id="rId4" imgW="8257888" imgH="2948721" progId="Word.Document.8">
              <p:embed/>
            </p:oleObj>
          </a:graphicData>
        </a:graphic>
      </p:graphicFrame>
      <p:sp>
        <p:nvSpPr>
          <p:cNvPr id="1034" name="Rectangle 4"/>
          <p:cNvSpPr>
            <a:spLocks noChangeArrowheads="1"/>
          </p:cNvSpPr>
          <p:nvPr/>
        </p:nvSpPr>
        <p:spPr bwMode="auto">
          <a:xfrm>
            <a:off x="533400" y="1939925"/>
            <a:ext cx="1447800" cy="381000"/>
          </a:xfrm>
          <a:prstGeom prst="rect">
            <a:avLst/>
          </a:prstGeom>
          <a:noFill/>
          <a:ln w="9525">
            <a:noFill/>
            <a:round/>
            <a:headEnd/>
            <a:tailEnd/>
          </a:ln>
        </p:spPr>
        <p:txBody>
          <a:bodyPr lIns="92160" tIns="46080" rIns="92160" bIns="46080"/>
          <a:lstStyle/>
          <a:p>
            <a:pPr eaLnBrk="0" hangingPunct="0">
              <a:spcBef>
                <a:spcPts val="500"/>
              </a:spcBef>
              <a:buClr>
                <a:srgbClr val="000000"/>
              </a:buClr>
              <a:buSzPct val="100000"/>
              <a:buFont typeface="Times New Roman" pitchFamily="18" charset="0"/>
              <a:buNone/>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
        <p:nvSpPr>
          <p:cNvPr id="1035"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685801"/>
            <a:ext cx="7770813" cy="380999"/>
          </a:xfrm>
        </p:spPr>
        <p:txBody>
          <a:bodyPr/>
          <a:lstStyle/>
          <a:p>
            <a:r>
              <a:rPr lang="en-US" dirty="0" smtClean="0"/>
              <a:t>2014 1</a:t>
            </a:r>
            <a:r>
              <a:rPr lang="en-US" baseline="30000" dirty="0" smtClean="0"/>
              <a:t>st</a:t>
            </a:r>
            <a:r>
              <a:rPr lang="en-US" dirty="0" smtClean="0"/>
              <a:t> Quarter Income Statement</a:t>
            </a:r>
            <a:endParaRPr lang="en-US" dirty="0"/>
          </a:p>
        </p:txBody>
      </p:sp>
      <p:sp>
        <p:nvSpPr>
          <p:cNvPr id="2" name="Date Placeholder 1"/>
          <p:cNvSpPr>
            <a:spLocks noGrp="1"/>
          </p:cNvSpPr>
          <p:nvPr>
            <p:ph type="dt" idx="10"/>
          </p:nvPr>
        </p:nvSpPr>
        <p:spPr/>
        <p:txBody>
          <a:bodyPr/>
          <a:lstStyle/>
          <a:p>
            <a:pPr>
              <a:defRPr/>
            </a:pPr>
            <a:r>
              <a:rPr lang="en-US" smtClean="0"/>
              <a:t>May 2014</a:t>
            </a:r>
            <a:endParaRPr lang="en-GB" dirty="0"/>
          </a:p>
        </p:txBody>
      </p:sp>
      <p:sp>
        <p:nvSpPr>
          <p:cNvPr id="3" name="Footer Placeholder 2"/>
          <p:cNvSpPr>
            <a:spLocks noGrp="1"/>
          </p:cNvSpPr>
          <p:nvPr>
            <p:ph type="ftr" idx="11"/>
          </p:nvPr>
        </p:nvSpPr>
        <p:spPr/>
        <p:txBody>
          <a:bodyPr/>
          <a:lstStyle/>
          <a:p>
            <a:pPr>
              <a:defRPr/>
            </a:pPr>
            <a:r>
              <a:rPr lang="en-GB" smtClean="0"/>
              <a:t>Jon Rosdahl, CSR</a:t>
            </a:r>
            <a:endParaRPr lang="en-GB" dirty="0"/>
          </a:p>
        </p:txBody>
      </p:sp>
      <p:sp>
        <p:nvSpPr>
          <p:cNvPr id="4" name="Slide Number Placeholder 3"/>
          <p:cNvSpPr>
            <a:spLocks noGrp="1"/>
          </p:cNvSpPr>
          <p:nvPr>
            <p:ph type="sldNum" idx="12"/>
          </p:nvPr>
        </p:nvSpPr>
        <p:spPr/>
        <p:txBody>
          <a:bodyPr/>
          <a:lstStyle/>
          <a:p>
            <a:pPr>
              <a:defRPr/>
            </a:pPr>
            <a:r>
              <a:rPr lang="en-GB" smtClean="0"/>
              <a:t>Slide </a:t>
            </a:r>
            <a:fld id="{189D7BFD-E160-402F-BBC8-B5B701941DD4}" type="slidenum">
              <a:rPr lang="en-GB" smtClean="0"/>
              <a:pPr>
                <a:defRPr/>
              </a:pPr>
              <a:t>10</a:t>
            </a:fld>
            <a:endParaRPr lang="en-GB"/>
          </a:p>
        </p:txBody>
      </p:sp>
      <p:graphicFrame>
        <p:nvGraphicFramePr>
          <p:cNvPr id="7" name="Table 6"/>
          <p:cNvGraphicFramePr>
            <a:graphicFrameLocks noGrp="1"/>
          </p:cNvGraphicFramePr>
          <p:nvPr/>
        </p:nvGraphicFramePr>
        <p:xfrm>
          <a:off x="457201" y="1143001"/>
          <a:ext cx="8153400" cy="5333995"/>
        </p:xfrm>
        <a:graphic>
          <a:graphicData uri="http://schemas.openxmlformats.org/drawingml/2006/table">
            <a:tbl>
              <a:tblPr/>
              <a:tblGrid>
                <a:gridCol w="2729507"/>
                <a:gridCol w="1004292"/>
                <a:gridCol w="1705146"/>
                <a:gridCol w="1429981"/>
                <a:gridCol w="1284474"/>
              </a:tblGrid>
              <a:tr h="381756">
                <a:tc>
                  <a:txBody>
                    <a:bodyPr/>
                    <a:lstStyle/>
                    <a:p>
                      <a:pPr algn="l" fontAlgn="b"/>
                      <a:r>
                        <a:rPr lang="en-US" sz="1200" b="1" i="0" u="none" strike="noStrike" dirty="0">
                          <a:latin typeface="Arial"/>
                        </a:rPr>
                        <a:t>Financial Row</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latin typeface="Arial"/>
                        </a:rPr>
                        <a:t>- No Department -</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latin typeface="Arial"/>
                        </a:rPr>
                        <a:t>2014-01 Century City, CA</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latin typeface="Arial"/>
                        </a:rPr>
                        <a:t>2014-05 Waikoloa, HI</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latin typeface="Arial"/>
                        </a:rPr>
                        <a:t>Total</a:t>
                      </a:r>
                    </a:p>
                  </a:txBody>
                  <a:tcPr marL="9525" marR="9525" marT="9525" marB="0" anchor="b">
                    <a:lnL>
                      <a:noFill/>
                    </a:lnL>
                    <a:lnR>
                      <a:noFill/>
                    </a:lnR>
                    <a:lnT>
                      <a:noFill/>
                    </a:lnT>
                    <a:lnB>
                      <a:noFill/>
                    </a:lnB>
                    <a:solidFill>
                      <a:srgbClr val="D0D0D0"/>
                    </a:solidFill>
                  </a:tcPr>
                </a:tc>
              </a:tr>
              <a:tr h="237288">
                <a:tc>
                  <a:txBody>
                    <a:bodyPr/>
                    <a:lstStyle/>
                    <a:p>
                      <a:pPr algn="l" fontAlgn="b"/>
                      <a:r>
                        <a:rPr lang="en-US" sz="1200" b="1" i="0" u="none" strike="noStrike">
                          <a:latin typeface="Arial"/>
                        </a:rPr>
                        <a:t> </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latin typeface="Arial"/>
                        </a:rPr>
                        <a:t>Amount</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a:latin typeface="Arial"/>
                        </a:rPr>
                        <a:t>Amount</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latin typeface="Arial"/>
                        </a:rPr>
                        <a:t>Amount</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latin typeface="Arial"/>
                        </a:rPr>
                        <a:t>Amount</a:t>
                      </a:r>
                    </a:p>
                  </a:txBody>
                  <a:tcPr marL="9525" marR="9525" marT="9525" marB="0" anchor="b">
                    <a:lnL>
                      <a:noFill/>
                    </a:lnL>
                    <a:lnR>
                      <a:noFill/>
                    </a:lnR>
                    <a:lnT>
                      <a:noFill/>
                    </a:lnT>
                    <a:lnB>
                      <a:noFill/>
                    </a:lnB>
                    <a:solidFill>
                      <a:srgbClr val="D0D0D0"/>
                    </a:solidFill>
                  </a:tcPr>
                </a:tc>
              </a:tr>
              <a:tr h="237288">
                <a:tc>
                  <a:txBody>
                    <a:bodyPr/>
                    <a:lstStyle/>
                    <a:p>
                      <a:pPr algn="l" fontAlgn="ctr"/>
                      <a:r>
                        <a:rPr lang="en-US" sz="1400" b="1" i="0" u="none" strike="noStrike">
                          <a:solidFill>
                            <a:srgbClr val="000000"/>
                          </a:solidFill>
                          <a:latin typeface="Arial"/>
                        </a:rPr>
                        <a:t>Ordinary Income/Expense</a:t>
                      </a: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r>
              <a:tr h="237288">
                <a:tc>
                  <a:txBody>
                    <a:bodyPr/>
                    <a:lstStyle/>
                    <a:p>
                      <a:pPr algn="l" fontAlgn="b"/>
                      <a:r>
                        <a:rPr lang="en-US" sz="1400" b="1" i="0" u="none" strike="noStrike">
                          <a:solidFill>
                            <a:srgbClr val="000000"/>
                          </a:solidFill>
                          <a:latin typeface="Arial"/>
                        </a:rPr>
                        <a:t>Income</a:t>
                      </a:r>
                    </a:p>
                  </a:txBody>
                  <a:tcPr marL="85725" marR="9525" marT="9525" marB="0" anchor="b">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r>
              <a:tr h="237288">
                <a:tc>
                  <a:txBody>
                    <a:bodyPr/>
                    <a:lstStyle/>
                    <a:p>
                      <a:pPr algn="l" fontAlgn="b"/>
                      <a:r>
                        <a:rPr lang="en-US" sz="1400" b="0" i="0" u="none" strike="noStrike">
                          <a:solidFill>
                            <a:srgbClr val="000000"/>
                          </a:solidFill>
                          <a:latin typeface="Arial"/>
                        </a:rPr>
                        <a:t>2.11 - Registrations</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latin typeface="Arial"/>
                        </a:rPr>
                        <a:t>$294,150.00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$120,950.00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$415,100.00 </a:t>
                      </a:r>
                    </a:p>
                  </a:txBody>
                  <a:tcPr marL="9525" marR="9525" marT="9525" marB="0" anchor="ctr">
                    <a:lnL>
                      <a:noFill/>
                    </a:lnL>
                    <a:lnR>
                      <a:noFill/>
                    </a:lnR>
                    <a:lnT>
                      <a:noFill/>
                    </a:lnT>
                    <a:lnB>
                      <a:noFill/>
                    </a:lnB>
                  </a:tcPr>
                </a:tc>
              </a:tr>
              <a:tr h="237288">
                <a:tc>
                  <a:txBody>
                    <a:bodyPr/>
                    <a:lstStyle/>
                    <a:p>
                      <a:pPr algn="l" fontAlgn="b"/>
                      <a:r>
                        <a:rPr lang="en-US" sz="1400" b="0" i="0" u="none" strike="noStrike">
                          <a:solidFill>
                            <a:srgbClr val="000000"/>
                          </a:solidFill>
                          <a:latin typeface="Arial"/>
                        </a:rPr>
                        <a:t>2.12 - Hotel Commissions</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$8,738.60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$8,738.60 </a:t>
                      </a:r>
                    </a:p>
                  </a:txBody>
                  <a:tcPr marL="9525" marR="9525" marT="9525" marB="0" anchor="ctr">
                    <a:lnL>
                      <a:noFill/>
                    </a:lnL>
                    <a:lnR>
                      <a:noFill/>
                    </a:lnR>
                    <a:lnT>
                      <a:noFill/>
                    </a:lnT>
                    <a:lnB>
                      <a:noFill/>
                    </a:lnB>
                  </a:tcPr>
                </a:tc>
              </a:tr>
              <a:tr h="443767">
                <a:tc>
                  <a:txBody>
                    <a:bodyPr/>
                    <a:lstStyle/>
                    <a:p>
                      <a:pPr algn="l" fontAlgn="b"/>
                      <a:r>
                        <a:rPr lang="en-US" sz="1400" b="0" i="0" u="none" strike="noStrike">
                          <a:solidFill>
                            <a:srgbClr val="000000"/>
                          </a:solidFill>
                          <a:latin typeface="Arial"/>
                        </a:rPr>
                        <a:t>3.40 - IEEE CB Account Interest</a:t>
                      </a:r>
                    </a:p>
                  </a:txBody>
                  <a:tcPr marL="171450" marR="9525" marT="9525"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latin typeface="Arial"/>
                        </a:rPr>
                        <a:t>$244.73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latin typeface="Arial"/>
                        </a:rPr>
                        <a:t>$244.73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r>
              <a:tr h="237288">
                <a:tc>
                  <a:txBody>
                    <a:bodyPr/>
                    <a:lstStyle/>
                    <a:p>
                      <a:pPr algn="l" fontAlgn="b"/>
                      <a:r>
                        <a:rPr lang="en-US" sz="1400" b="1" i="0" u="none" strike="noStrike">
                          <a:solidFill>
                            <a:srgbClr val="000000"/>
                          </a:solidFill>
                          <a:latin typeface="Arial"/>
                        </a:rPr>
                        <a:t>Total - Income</a:t>
                      </a:r>
                    </a:p>
                  </a:txBody>
                  <a:tcPr marL="85725" marR="9525" marT="9525"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$244.73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$302,888.60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$120,950.00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$424,083.33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237288">
                <a:tc>
                  <a:txBody>
                    <a:bodyPr/>
                    <a:lstStyle/>
                    <a:p>
                      <a:pPr algn="l" fontAlgn="b"/>
                      <a:r>
                        <a:rPr lang="en-US" sz="1400" b="1" i="0" u="none" strike="noStrike">
                          <a:solidFill>
                            <a:srgbClr val="000000"/>
                          </a:solidFill>
                          <a:latin typeface="Arial"/>
                        </a:rPr>
                        <a:t>Gross Profit</a:t>
                      </a:r>
                    </a:p>
                  </a:txBody>
                  <a:tcPr marL="85725" marR="9525" marT="9525" marB="0" anchor="b">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latin typeface="Arial"/>
                        </a:rPr>
                        <a:t>$244.73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latin typeface="Arial"/>
                        </a:rPr>
                        <a:t>$302,888.60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latin typeface="Arial"/>
                        </a:rPr>
                        <a:t>$120,950.00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latin typeface="Arial"/>
                        </a:rPr>
                        <a:t>$424,083.33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r>
              <a:tr h="237288">
                <a:tc>
                  <a:txBody>
                    <a:bodyPr/>
                    <a:lstStyle/>
                    <a:p>
                      <a:pPr algn="l" fontAlgn="b"/>
                      <a:r>
                        <a:rPr lang="en-US" sz="1400" b="1" i="0" u="none" strike="noStrike">
                          <a:solidFill>
                            <a:srgbClr val="000000"/>
                          </a:solidFill>
                          <a:latin typeface="Arial"/>
                        </a:rPr>
                        <a:t>Expense</a:t>
                      </a:r>
                    </a:p>
                  </a:txBody>
                  <a:tcPr marL="85725" marR="9525" marT="9525" marB="0" anchor="b">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latin typeface="Arial"/>
                      </a:endParaRPr>
                    </a:p>
                  </a:txBody>
                  <a:tcPr marL="9525" marR="9525" marT="9525" marB="0" anchor="ctr">
                    <a:lnL>
                      <a:noFill/>
                    </a:lnL>
                    <a:lnR>
                      <a:noFill/>
                    </a:lnR>
                    <a:lnT>
                      <a:noFill/>
                    </a:lnT>
                    <a:lnB>
                      <a:noFill/>
                    </a:lnB>
                  </a:tcPr>
                </a:tc>
              </a:tr>
              <a:tr h="237288">
                <a:tc>
                  <a:txBody>
                    <a:bodyPr/>
                    <a:lstStyle/>
                    <a:p>
                      <a:pPr algn="l" fontAlgn="b"/>
                      <a:r>
                        <a:rPr lang="en-US" sz="1400" b="0" i="0" u="none" strike="noStrike">
                          <a:solidFill>
                            <a:srgbClr val="000000"/>
                          </a:solidFill>
                          <a:latin typeface="Arial"/>
                        </a:rPr>
                        <a:t>4.113 - Venue</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$19,200.06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$19,200.06 </a:t>
                      </a:r>
                    </a:p>
                  </a:txBody>
                  <a:tcPr marL="9525" marR="9525" marT="9525" marB="0" anchor="ctr">
                    <a:lnL>
                      <a:noFill/>
                    </a:lnL>
                    <a:lnR>
                      <a:noFill/>
                    </a:lnR>
                    <a:lnT>
                      <a:noFill/>
                    </a:lnT>
                    <a:lnB>
                      <a:noFill/>
                    </a:lnB>
                  </a:tcPr>
                </a:tc>
              </a:tr>
              <a:tr h="237288">
                <a:tc>
                  <a:txBody>
                    <a:bodyPr/>
                    <a:lstStyle/>
                    <a:p>
                      <a:pPr algn="l" fontAlgn="b"/>
                      <a:r>
                        <a:rPr lang="en-US" sz="1400" b="0" i="0" u="none" strike="noStrike">
                          <a:solidFill>
                            <a:srgbClr val="000000"/>
                          </a:solidFill>
                          <a:latin typeface="Arial"/>
                        </a:rPr>
                        <a:t>4.12 - Financial Fees</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$19,396.46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$637.75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$20,034.21 </a:t>
                      </a:r>
                    </a:p>
                  </a:txBody>
                  <a:tcPr marL="9525" marR="9525" marT="9525" marB="0" anchor="ctr">
                    <a:lnL>
                      <a:noFill/>
                    </a:lnL>
                    <a:lnR>
                      <a:noFill/>
                    </a:lnR>
                    <a:lnT>
                      <a:noFill/>
                    </a:lnT>
                    <a:lnB>
                      <a:noFill/>
                    </a:lnB>
                  </a:tcPr>
                </a:tc>
              </a:tr>
              <a:tr h="237288">
                <a:tc>
                  <a:txBody>
                    <a:bodyPr/>
                    <a:lstStyle/>
                    <a:p>
                      <a:pPr algn="l" fontAlgn="b"/>
                      <a:r>
                        <a:rPr lang="en-US" sz="1400" b="0" i="0" u="none" strike="noStrike">
                          <a:solidFill>
                            <a:srgbClr val="000000"/>
                          </a:solidFill>
                          <a:latin typeface="Arial"/>
                        </a:rPr>
                        <a:t>4.13 - Meeting  Planner</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$51,061.35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$12,650.00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$63,711.35 </a:t>
                      </a:r>
                    </a:p>
                  </a:txBody>
                  <a:tcPr marL="9525" marR="9525" marT="9525" marB="0" anchor="ctr">
                    <a:lnL>
                      <a:noFill/>
                    </a:lnL>
                    <a:lnR>
                      <a:noFill/>
                    </a:lnR>
                    <a:lnT>
                      <a:noFill/>
                    </a:lnT>
                    <a:lnB>
                      <a:noFill/>
                    </a:lnB>
                  </a:tcPr>
                </a:tc>
              </a:tr>
              <a:tr h="237288">
                <a:tc>
                  <a:txBody>
                    <a:bodyPr/>
                    <a:lstStyle/>
                    <a:p>
                      <a:pPr algn="l" fontAlgn="b"/>
                      <a:r>
                        <a:rPr lang="en-US" sz="1400" b="0" i="0" u="none" strike="noStrike">
                          <a:solidFill>
                            <a:srgbClr val="000000"/>
                          </a:solidFill>
                          <a:latin typeface="Arial"/>
                        </a:rPr>
                        <a:t>4.14 - Food &amp; Beverage</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$129,456.46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$129,456.46 </a:t>
                      </a:r>
                    </a:p>
                  </a:txBody>
                  <a:tcPr marL="9525" marR="9525" marT="9525" marB="0" anchor="ctr">
                    <a:lnL>
                      <a:noFill/>
                    </a:lnL>
                    <a:lnR>
                      <a:noFill/>
                    </a:lnR>
                    <a:lnT>
                      <a:noFill/>
                    </a:lnT>
                    <a:lnB>
                      <a:noFill/>
                    </a:lnB>
                  </a:tcPr>
                </a:tc>
              </a:tr>
              <a:tr h="237288">
                <a:tc>
                  <a:txBody>
                    <a:bodyPr/>
                    <a:lstStyle/>
                    <a:p>
                      <a:pPr algn="l" fontAlgn="b"/>
                      <a:r>
                        <a:rPr lang="en-US" sz="1400" b="0" i="0" u="none" strike="noStrike">
                          <a:solidFill>
                            <a:srgbClr val="000000"/>
                          </a:solidFill>
                          <a:latin typeface="Arial"/>
                        </a:rPr>
                        <a:t>4.15 - Network Services</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$47,590.07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$21,800.00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$69,390.07 </a:t>
                      </a:r>
                    </a:p>
                  </a:txBody>
                  <a:tcPr marL="9525" marR="9525" marT="9525" marB="0" anchor="ctr">
                    <a:lnL>
                      <a:noFill/>
                    </a:lnL>
                    <a:lnR>
                      <a:noFill/>
                    </a:lnR>
                    <a:lnT>
                      <a:noFill/>
                    </a:lnT>
                    <a:lnB>
                      <a:noFill/>
                    </a:lnB>
                  </a:tcPr>
                </a:tc>
              </a:tr>
              <a:tr h="237288">
                <a:tc>
                  <a:txBody>
                    <a:bodyPr/>
                    <a:lstStyle/>
                    <a:p>
                      <a:pPr algn="l" fontAlgn="b"/>
                      <a:r>
                        <a:rPr lang="en-US" sz="1400" b="0" i="0" u="none" strike="noStrike">
                          <a:solidFill>
                            <a:srgbClr val="000000"/>
                          </a:solidFill>
                          <a:latin typeface="Arial"/>
                        </a:rPr>
                        <a:t>4.16 - Social</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$33,673.00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$33,673.00 </a:t>
                      </a:r>
                    </a:p>
                  </a:txBody>
                  <a:tcPr marL="9525" marR="9525" marT="9525" marB="0" anchor="ctr">
                    <a:lnL>
                      <a:noFill/>
                    </a:lnL>
                    <a:lnR>
                      <a:noFill/>
                    </a:lnR>
                    <a:lnT>
                      <a:noFill/>
                    </a:lnT>
                    <a:lnB>
                      <a:noFill/>
                    </a:lnB>
                  </a:tcPr>
                </a:tc>
              </a:tr>
              <a:tr h="237288">
                <a:tc>
                  <a:txBody>
                    <a:bodyPr/>
                    <a:lstStyle/>
                    <a:p>
                      <a:pPr algn="l" fontAlgn="b"/>
                      <a:r>
                        <a:rPr lang="en-US" sz="1400" b="0" i="0" u="none" strike="noStrike">
                          <a:solidFill>
                            <a:srgbClr val="000000"/>
                          </a:solidFill>
                          <a:latin typeface="Arial"/>
                        </a:rPr>
                        <a:t>4.17 - Shipping</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$3,576.33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latin typeface="Arial"/>
                        </a:rPr>
                        <a:t>$3,576.33 </a:t>
                      </a:r>
                    </a:p>
                  </a:txBody>
                  <a:tcPr marL="9525" marR="9525" marT="9525" marB="0" anchor="ctr">
                    <a:lnL>
                      <a:noFill/>
                    </a:lnL>
                    <a:lnR>
                      <a:noFill/>
                    </a:lnR>
                    <a:lnT>
                      <a:noFill/>
                    </a:lnT>
                    <a:lnB>
                      <a:noFill/>
                    </a:lnB>
                  </a:tcPr>
                </a:tc>
              </a:tr>
              <a:tr h="237288">
                <a:tc>
                  <a:txBody>
                    <a:bodyPr/>
                    <a:lstStyle/>
                    <a:p>
                      <a:pPr algn="l" fontAlgn="b"/>
                      <a:r>
                        <a:rPr lang="en-US" sz="1400" b="0" i="0" u="none" strike="noStrike">
                          <a:solidFill>
                            <a:srgbClr val="000000"/>
                          </a:solidFill>
                          <a:latin typeface="Arial"/>
                        </a:rPr>
                        <a:t>4.18 - Misc Expense</a:t>
                      </a:r>
                    </a:p>
                  </a:txBody>
                  <a:tcPr marL="171450" marR="9525" marT="9525"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latin typeface="Arial"/>
                        </a:rPr>
                        <a:t>$1,016.92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latin typeface="Arial"/>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latin typeface="Arial"/>
                        </a:rPr>
                        <a:t>$1,016.92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r>
              <a:tr h="237288">
                <a:tc>
                  <a:txBody>
                    <a:bodyPr/>
                    <a:lstStyle/>
                    <a:p>
                      <a:pPr algn="l" fontAlgn="b"/>
                      <a:r>
                        <a:rPr lang="en-US" sz="1400" b="1" i="0" u="none" strike="noStrike">
                          <a:solidFill>
                            <a:srgbClr val="000000"/>
                          </a:solidFill>
                          <a:latin typeface="Arial"/>
                        </a:rPr>
                        <a:t>Total - Expense</a:t>
                      </a:r>
                    </a:p>
                  </a:txBody>
                  <a:tcPr marL="85725" marR="9525" marT="9525"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$0.00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$304,970.65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$35,087.75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$340,058.40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237288">
                <a:tc>
                  <a:txBody>
                    <a:bodyPr/>
                    <a:lstStyle/>
                    <a:p>
                      <a:pPr algn="l" fontAlgn="ctr"/>
                      <a:r>
                        <a:rPr lang="en-US" sz="1400" b="1" i="0" u="none" strike="noStrike">
                          <a:solidFill>
                            <a:srgbClr val="000000"/>
                          </a:solidFill>
                          <a:latin typeface="Arial"/>
                        </a:rPr>
                        <a:t>Net Ordinary Income</a:t>
                      </a:r>
                    </a:p>
                  </a:txBody>
                  <a:tcPr marL="9525" marR="9525" marT="9525"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$244.73 </a:t>
                      </a:r>
                    </a:p>
                  </a:txBody>
                  <a:tcPr marL="9525" marR="9525" marT="9525"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($2,082.05)</a:t>
                      </a:r>
                    </a:p>
                  </a:txBody>
                  <a:tcPr marL="9525" marR="9525" marT="9525"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$85,862.25 </a:t>
                      </a:r>
                    </a:p>
                  </a:txBody>
                  <a:tcPr marL="9525" marR="9525" marT="9525"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latin typeface="Arial"/>
                        </a:rPr>
                        <a:t>$84,024.93 </a:t>
                      </a:r>
                    </a:p>
                  </a:txBody>
                  <a:tcPr marL="9525" marR="9525" marT="9525"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237288">
                <a:tc>
                  <a:txBody>
                    <a:bodyPr/>
                    <a:lstStyle/>
                    <a:p>
                      <a:pPr algn="l" fontAlgn="ctr"/>
                      <a:r>
                        <a:rPr lang="en-US" sz="1400" b="1" i="0" u="none" strike="noStrike">
                          <a:solidFill>
                            <a:srgbClr val="000000"/>
                          </a:solidFill>
                          <a:latin typeface="Arial"/>
                        </a:rPr>
                        <a:t>Net Income</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latin typeface="Arial"/>
                        </a:rPr>
                        <a:t>$244.73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latin typeface="Arial"/>
                        </a:rPr>
                        <a:t>($2,082.05)</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latin typeface="Arial"/>
                        </a:rPr>
                        <a:t>$85,862.25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dirty="0">
                          <a:solidFill>
                            <a:srgbClr val="000000"/>
                          </a:solidFill>
                          <a:latin typeface="Arial"/>
                        </a:rPr>
                        <a:t>$84,024.93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idx="10"/>
          </p:nvPr>
        </p:nvSpPr>
        <p:spPr/>
        <p:txBody>
          <a:bodyPr/>
          <a:lstStyle/>
          <a:p>
            <a:pPr>
              <a:defRPr/>
            </a:pPr>
            <a:r>
              <a:rPr lang="en-US" smtClean="0"/>
              <a:t>May 2014</a:t>
            </a:r>
            <a:endParaRPr lang="en-GB" dirty="0"/>
          </a:p>
        </p:txBody>
      </p:sp>
      <p:sp>
        <p:nvSpPr>
          <p:cNvPr id="4" name="Footer Placeholder 3"/>
          <p:cNvSpPr>
            <a:spLocks noGrp="1"/>
          </p:cNvSpPr>
          <p:nvPr>
            <p:ph type="ftr" idx="11"/>
          </p:nvPr>
        </p:nvSpPr>
        <p:spPr/>
        <p:txBody>
          <a:bodyPr/>
          <a:lstStyle/>
          <a:p>
            <a:pPr>
              <a:defRPr/>
            </a:pPr>
            <a:r>
              <a:rPr lang="en-GB" smtClean="0"/>
              <a:t>Jon Rosdahl, CSR</a:t>
            </a:r>
            <a:endParaRPr lang="en-GB" dirty="0"/>
          </a:p>
        </p:txBody>
      </p:sp>
      <p:sp>
        <p:nvSpPr>
          <p:cNvPr id="5" name="Slide Number Placeholder 4"/>
          <p:cNvSpPr>
            <a:spLocks noGrp="1"/>
          </p:cNvSpPr>
          <p:nvPr>
            <p:ph type="sldNum" idx="12"/>
          </p:nvPr>
        </p:nvSpPr>
        <p:spPr/>
        <p:txBody>
          <a:bodyPr/>
          <a:lstStyle/>
          <a:p>
            <a:pPr>
              <a:defRPr/>
            </a:pPr>
            <a:r>
              <a:rPr lang="en-GB" smtClean="0"/>
              <a:t>Slide </a:t>
            </a:r>
            <a:fld id="{A6C5482A-260B-4E4B-AC84-D73403BB5CB9}" type="slidenum">
              <a:rPr lang="en-GB" smtClean="0"/>
              <a:pPr>
                <a:defRPr/>
              </a:pPr>
              <a:t>11</a:t>
            </a:fld>
            <a:endParaRPr lang="en-GB"/>
          </a:p>
        </p:txBody>
      </p:sp>
      <p:graphicFrame>
        <p:nvGraphicFramePr>
          <p:cNvPr id="7" name="Table 6"/>
          <p:cNvGraphicFramePr>
            <a:graphicFrameLocks noGrp="1"/>
          </p:cNvGraphicFramePr>
          <p:nvPr/>
        </p:nvGraphicFramePr>
        <p:xfrm>
          <a:off x="1143000" y="838200"/>
          <a:ext cx="7010400" cy="5339793"/>
        </p:xfrm>
        <a:graphic>
          <a:graphicData uri="http://schemas.openxmlformats.org/drawingml/2006/table">
            <a:tbl>
              <a:tblPr/>
              <a:tblGrid>
                <a:gridCol w="4716274"/>
                <a:gridCol w="2294126"/>
              </a:tblGrid>
              <a:tr h="359285">
                <a:tc>
                  <a:txBody>
                    <a:bodyPr/>
                    <a:lstStyle/>
                    <a:p>
                      <a:pPr algn="ctr" fontAlgn="b"/>
                      <a:r>
                        <a:rPr lang="en-US" sz="2000" b="1" i="0" u="none" strike="noStrike" dirty="0">
                          <a:latin typeface="Arial"/>
                        </a:rPr>
                        <a:t>2014 1st Quarter Balance Sheet</a:t>
                      </a:r>
                    </a:p>
                  </a:txBody>
                  <a:tcPr marL="9525" marR="9525" marT="9525" marB="0" anchor="b">
                    <a:lnL>
                      <a:noFill/>
                    </a:lnL>
                    <a:lnR>
                      <a:noFill/>
                    </a:lnR>
                    <a:lnT>
                      <a:noFill/>
                    </a:lnT>
                    <a:lnB>
                      <a:noFill/>
                    </a:lnB>
                    <a:solidFill>
                      <a:srgbClr val="D0D0D0"/>
                    </a:solidFill>
                  </a:tcPr>
                </a:tc>
                <a:tc>
                  <a:txBody>
                    <a:bodyPr/>
                    <a:lstStyle/>
                    <a:p>
                      <a:pPr algn="ctr" fontAlgn="b"/>
                      <a:r>
                        <a:rPr lang="en-US" sz="2000" b="1" i="0" u="none" strike="noStrike">
                          <a:latin typeface="Arial"/>
                        </a:rPr>
                        <a:t>Amount</a:t>
                      </a:r>
                    </a:p>
                  </a:txBody>
                  <a:tcPr marL="9525" marR="9525" marT="9525" marB="0" anchor="b">
                    <a:lnL>
                      <a:noFill/>
                    </a:lnL>
                    <a:lnR>
                      <a:noFill/>
                    </a:lnR>
                    <a:lnT>
                      <a:noFill/>
                    </a:lnT>
                    <a:lnB>
                      <a:noFill/>
                    </a:lnB>
                    <a:solidFill>
                      <a:srgbClr val="D0D0D0"/>
                    </a:solidFill>
                  </a:tcPr>
                </a:tc>
              </a:tr>
              <a:tr h="359285">
                <a:tc>
                  <a:txBody>
                    <a:bodyPr/>
                    <a:lstStyle/>
                    <a:p>
                      <a:pPr algn="l" fontAlgn="ctr"/>
                      <a:r>
                        <a:rPr lang="en-US" sz="2000" b="1" i="0" u="none" strike="noStrike" dirty="0">
                          <a:solidFill>
                            <a:srgbClr val="000000"/>
                          </a:solidFill>
                          <a:latin typeface="Arial"/>
                        </a:rPr>
                        <a:t>ASSETS</a:t>
                      </a:r>
                    </a:p>
                  </a:txBody>
                  <a:tcPr marL="9525" marR="9525" marT="9525" marB="0" anchor="ctr">
                    <a:lnL>
                      <a:noFill/>
                    </a:lnL>
                    <a:lnR>
                      <a:noFill/>
                    </a:lnR>
                    <a:lnT>
                      <a:noFill/>
                    </a:lnT>
                    <a:lnB>
                      <a:noFill/>
                    </a:lnB>
                  </a:tcPr>
                </a:tc>
                <a:tc>
                  <a:txBody>
                    <a:bodyPr/>
                    <a:lstStyle/>
                    <a:p>
                      <a:pPr algn="r" fontAlgn="ctr"/>
                      <a:endParaRPr lang="en-US" sz="2000" b="1" i="0" u="none" strike="noStrike" dirty="0">
                        <a:solidFill>
                          <a:srgbClr val="000000"/>
                        </a:solidFill>
                        <a:latin typeface="Arial"/>
                      </a:endParaRPr>
                    </a:p>
                  </a:txBody>
                  <a:tcPr marL="9525" marR="9525" marT="9525" marB="0" anchor="ctr">
                    <a:lnL>
                      <a:noFill/>
                    </a:lnL>
                    <a:lnR>
                      <a:noFill/>
                    </a:lnR>
                    <a:lnT>
                      <a:noFill/>
                    </a:lnT>
                    <a:lnB>
                      <a:noFill/>
                    </a:lnB>
                  </a:tcPr>
                </a:tc>
              </a:tr>
              <a:tr h="359285">
                <a:tc>
                  <a:txBody>
                    <a:bodyPr/>
                    <a:lstStyle/>
                    <a:p>
                      <a:pPr algn="l" fontAlgn="b"/>
                      <a:r>
                        <a:rPr lang="en-US" sz="2000" b="1" i="0" u="none" strike="noStrike" dirty="0" smtClean="0">
                          <a:solidFill>
                            <a:srgbClr val="000000"/>
                          </a:solidFill>
                          <a:latin typeface="Arial"/>
                        </a:rPr>
                        <a:t> Current </a:t>
                      </a:r>
                      <a:r>
                        <a:rPr lang="en-US" sz="2000" b="1" i="0" u="none" strike="noStrike" dirty="0">
                          <a:solidFill>
                            <a:srgbClr val="000000"/>
                          </a:solidFill>
                          <a:latin typeface="Arial"/>
                        </a:rPr>
                        <a:t>Assets</a:t>
                      </a:r>
                    </a:p>
                  </a:txBody>
                  <a:tcPr marL="85725" marR="9525" marT="9525" marB="0" anchor="b">
                    <a:lnL>
                      <a:noFill/>
                    </a:lnL>
                    <a:lnR>
                      <a:noFill/>
                    </a:lnR>
                    <a:lnT>
                      <a:noFill/>
                    </a:lnT>
                    <a:lnB>
                      <a:noFill/>
                    </a:lnB>
                  </a:tcPr>
                </a:tc>
                <a:tc>
                  <a:txBody>
                    <a:bodyPr/>
                    <a:lstStyle/>
                    <a:p>
                      <a:pPr algn="r" fontAlgn="ctr"/>
                      <a:endParaRPr lang="en-US" sz="2000" b="1" i="0" u="none" strike="noStrike">
                        <a:solidFill>
                          <a:srgbClr val="000000"/>
                        </a:solidFill>
                        <a:latin typeface="Arial"/>
                      </a:endParaRPr>
                    </a:p>
                  </a:txBody>
                  <a:tcPr marL="9525" marR="9525" marT="9525" marB="0" anchor="ctr">
                    <a:lnL>
                      <a:noFill/>
                    </a:lnL>
                    <a:lnR>
                      <a:noFill/>
                    </a:lnR>
                    <a:lnT>
                      <a:noFill/>
                    </a:lnT>
                    <a:lnB>
                      <a:noFill/>
                    </a:lnB>
                  </a:tcPr>
                </a:tc>
              </a:tr>
              <a:tr h="359285">
                <a:tc>
                  <a:txBody>
                    <a:bodyPr/>
                    <a:lstStyle/>
                    <a:p>
                      <a:pPr algn="l" fontAlgn="b"/>
                      <a:r>
                        <a:rPr lang="en-US" sz="1800" b="1" i="0" u="none" strike="noStrike" dirty="0" smtClean="0">
                          <a:solidFill>
                            <a:srgbClr val="000000"/>
                          </a:solidFill>
                          <a:latin typeface="Arial"/>
                        </a:rPr>
                        <a:t>  Bank</a:t>
                      </a:r>
                      <a:endParaRPr lang="en-US" sz="1800" b="1" i="0" u="none" strike="noStrike" dirty="0">
                        <a:solidFill>
                          <a:srgbClr val="000000"/>
                        </a:solidFill>
                        <a:latin typeface="Arial"/>
                      </a:endParaRPr>
                    </a:p>
                  </a:txBody>
                  <a:tcPr marL="171450" marR="9525" marT="9525" marB="0" anchor="b">
                    <a:lnL>
                      <a:noFill/>
                    </a:lnL>
                    <a:lnR>
                      <a:noFill/>
                    </a:lnR>
                    <a:lnT>
                      <a:noFill/>
                    </a:lnT>
                    <a:lnB>
                      <a:noFill/>
                    </a:lnB>
                  </a:tcPr>
                </a:tc>
                <a:tc>
                  <a:txBody>
                    <a:bodyPr/>
                    <a:lstStyle/>
                    <a:p>
                      <a:pPr algn="r" fontAlgn="ctr"/>
                      <a:endParaRPr lang="en-US" sz="2000" b="1" i="0" u="none" strike="noStrike">
                        <a:solidFill>
                          <a:srgbClr val="000000"/>
                        </a:solidFill>
                        <a:latin typeface="Arial"/>
                      </a:endParaRPr>
                    </a:p>
                  </a:txBody>
                  <a:tcPr marL="9525" marR="9525" marT="9525" marB="0" anchor="ctr">
                    <a:lnL>
                      <a:noFill/>
                    </a:lnL>
                    <a:lnR>
                      <a:noFill/>
                    </a:lnR>
                    <a:lnT>
                      <a:noFill/>
                    </a:lnT>
                    <a:lnB>
                      <a:noFill/>
                    </a:lnB>
                  </a:tcPr>
                </a:tc>
              </a:tr>
              <a:tr h="315460">
                <a:tc>
                  <a:txBody>
                    <a:bodyPr/>
                    <a:lstStyle/>
                    <a:p>
                      <a:pPr algn="r" fontAlgn="b"/>
                      <a:r>
                        <a:rPr lang="en-US" sz="1800" b="0" i="0" u="none" strike="noStrike" dirty="0">
                          <a:solidFill>
                            <a:srgbClr val="000000"/>
                          </a:solidFill>
                          <a:latin typeface="Arial"/>
                        </a:rPr>
                        <a:t>74331 - 802.11/.15 CB Acct No. 556802</a:t>
                      </a:r>
                    </a:p>
                  </a:txBody>
                  <a:tcPr marL="9525" marR="9525" marT="9525" marB="0" anchor="b">
                    <a:lnL>
                      <a:noFill/>
                    </a:lnL>
                    <a:lnR>
                      <a:noFill/>
                    </a:lnR>
                    <a:lnT>
                      <a:noFill/>
                    </a:lnT>
                    <a:lnB>
                      <a:noFill/>
                    </a:lnB>
                  </a:tcPr>
                </a:tc>
                <a:tc>
                  <a:txBody>
                    <a:bodyPr/>
                    <a:lstStyle/>
                    <a:p>
                      <a:pPr algn="r" fontAlgn="ctr"/>
                      <a:r>
                        <a:rPr lang="en-US" sz="2000" b="0" i="0" u="none" strike="noStrike">
                          <a:solidFill>
                            <a:srgbClr val="000000"/>
                          </a:solidFill>
                          <a:latin typeface="Arial"/>
                        </a:rPr>
                        <a:t>$386,784.47 </a:t>
                      </a:r>
                    </a:p>
                  </a:txBody>
                  <a:tcPr marL="9525" marR="9525" marT="9525" marB="0" anchor="ctr">
                    <a:lnL>
                      <a:noFill/>
                    </a:lnL>
                    <a:lnR>
                      <a:noFill/>
                    </a:lnR>
                    <a:lnT>
                      <a:noFill/>
                    </a:lnT>
                    <a:lnB>
                      <a:noFill/>
                    </a:lnB>
                  </a:tcPr>
                </a:tc>
              </a:tr>
              <a:tr h="381000">
                <a:tc>
                  <a:txBody>
                    <a:bodyPr/>
                    <a:lstStyle/>
                    <a:p>
                      <a:pPr algn="r" fontAlgn="b"/>
                      <a:r>
                        <a:rPr lang="en-US" sz="1800" b="0" i="0" u="none" strike="noStrike" dirty="0">
                          <a:solidFill>
                            <a:srgbClr val="000000"/>
                          </a:solidFill>
                          <a:latin typeface="Arial"/>
                        </a:rPr>
                        <a:t>74332 - 802.11/.15 Face-to-Face Checking</a:t>
                      </a:r>
                    </a:p>
                  </a:txBody>
                  <a:tcPr marL="9525" marR="9525" marT="9525"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2000" b="0" i="0" u="none" strike="noStrike">
                          <a:solidFill>
                            <a:srgbClr val="000000"/>
                          </a:solidFill>
                          <a:latin typeface="Arial"/>
                        </a:rPr>
                        <a:t>$128,400.45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r>
              <a:tr h="359285">
                <a:tc>
                  <a:txBody>
                    <a:bodyPr/>
                    <a:lstStyle/>
                    <a:p>
                      <a:pPr algn="r" fontAlgn="b"/>
                      <a:r>
                        <a:rPr lang="en-US" sz="1800" b="1" i="0" u="none" strike="noStrike" dirty="0">
                          <a:solidFill>
                            <a:srgbClr val="000000"/>
                          </a:solidFill>
                          <a:latin typeface="Arial"/>
                        </a:rPr>
                        <a:t>Total Bank</a:t>
                      </a:r>
                    </a:p>
                  </a:txBody>
                  <a:tcPr marL="9525" marR="9525" marT="9525"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2000" b="1" i="0" u="none" strike="noStrike" dirty="0">
                          <a:solidFill>
                            <a:srgbClr val="000000"/>
                          </a:solidFill>
                          <a:latin typeface="Arial"/>
                        </a:rPr>
                        <a:t>$515,184.92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359285">
                <a:tc>
                  <a:txBody>
                    <a:bodyPr/>
                    <a:lstStyle/>
                    <a:p>
                      <a:pPr algn="l" fontAlgn="b"/>
                      <a:r>
                        <a:rPr lang="en-US" sz="1800" b="1" i="0" u="none" strike="noStrike" dirty="0" smtClean="0">
                          <a:solidFill>
                            <a:srgbClr val="000000"/>
                          </a:solidFill>
                          <a:latin typeface="Arial"/>
                        </a:rPr>
                        <a:t>  Total </a:t>
                      </a:r>
                      <a:r>
                        <a:rPr lang="en-US" sz="1800" b="1" i="0" u="none" strike="noStrike" dirty="0">
                          <a:solidFill>
                            <a:srgbClr val="000000"/>
                          </a:solidFill>
                          <a:latin typeface="Arial"/>
                        </a:rPr>
                        <a:t>Current Assets</a:t>
                      </a:r>
                    </a:p>
                  </a:txBody>
                  <a:tcPr marL="85725" marR="9525" marT="9525" marB="0" anchor="b">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2000" b="1" i="0" u="none" strike="noStrike">
                          <a:solidFill>
                            <a:srgbClr val="000000"/>
                          </a:solidFill>
                          <a:latin typeface="Arial"/>
                        </a:rPr>
                        <a:t>$515,184.92 </a:t>
                      </a:r>
                    </a:p>
                  </a:txBody>
                  <a:tcPr marL="9525" marR="9525" marT="9525"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359285">
                <a:tc>
                  <a:txBody>
                    <a:bodyPr/>
                    <a:lstStyle/>
                    <a:p>
                      <a:pPr algn="l" fontAlgn="ctr"/>
                      <a:r>
                        <a:rPr lang="en-US" sz="1800" b="1" i="0" u="none" strike="noStrike" dirty="0">
                          <a:solidFill>
                            <a:srgbClr val="000000"/>
                          </a:solidFill>
                          <a:latin typeface="Arial"/>
                        </a:rPr>
                        <a:t>Total ASSETS</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2000" b="1" i="0" u="none" strike="noStrike">
                          <a:solidFill>
                            <a:srgbClr val="000000"/>
                          </a:solidFill>
                          <a:latin typeface="Arial"/>
                        </a:rPr>
                        <a:t>$515,184.92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r>
              <a:tr h="359285">
                <a:tc>
                  <a:txBody>
                    <a:bodyPr/>
                    <a:lstStyle/>
                    <a:p>
                      <a:pPr algn="l" fontAlgn="ctr"/>
                      <a:r>
                        <a:rPr lang="en-US" sz="2000" b="1" i="0" u="none" strike="noStrike" dirty="0">
                          <a:solidFill>
                            <a:srgbClr val="000000"/>
                          </a:solidFill>
                          <a:latin typeface="Arial"/>
                        </a:rPr>
                        <a:t>LIABILITIES &amp; EQUITY</a:t>
                      </a:r>
                    </a:p>
                  </a:txBody>
                  <a:tcPr marL="9525" marR="9525" marT="9525" marB="0" anchor="ctr">
                    <a:lnL>
                      <a:noFill/>
                    </a:lnL>
                    <a:lnR>
                      <a:noFill/>
                    </a:lnR>
                    <a:lnT>
                      <a:noFill/>
                    </a:lnT>
                    <a:lnB>
                      <a:noFill/>
                    </a:lnB>
                  </a:tcPr>
                </a:tc>
                <a:tc>
                  <a:txBody>
                    <a:bodyPr/>
                    <a:lstStyle/>
                    <a:p>
                      <a:pPr algn="r" fontAlgn="ctr"/>
                      <a:endParaRPr lang="en-US" sz="2000" b="1" i="0" u="none" strike="noStrike">
                        <a:solidFill>
                          <a:srgbClr val="000000"/>
                        </a:solidFill>
                        <a:latin typeface="Arial"/>
                      </a:endParaRPr>
                    </a:p>
                  </a:txBody>
                  <a:tcPr marL="9525" marR="9525" marT="9525" marB="0" anchor="ctr">
                    <a:lnL>
                      <a:noFill/>
                    </a:lnL>
                    <a:lnR>
                      <a:noFill/>
                    </a:lnR>
                    <a:lnT>
                      <a:noFill/>
                    </a:lnT>
                    <a:lnB>
                      <a:noFill/>
                    </a:lnB>
                  </a:tcPr>
                </a:tc>
              </a:tr>
              <a:tr h="359285">
                <a:tc>
                  <a:txBody>
                    <a:bodyPr/>
                    <a:lstStyle/>
                    <a:p>
                      <a:pPr algn="l" fontAlgn="b"/>
                      <a:r>
                        <a:rPr lang="en-US" sz="2000" b="1" i="0" u="none" strike="noStrike" dirty="0" smtClean="0">
                          <a:solidFill>
                            <a:srgbClr val="000000"/>
                          </a:solidFill>
                          <a:latin typeface="Arial"/>
                        </a:rPr>
                        <a:t>  Equity</a:t>
                      </a:r>
                      <a:endParaRPr lang="en-US" sz="2000" b="1" i="0" u="none" strike="noStrike" dirty="0">
                        <a:solidFill>
                          <a:srgbClr val="000000"/>
                        </a:solidFill>
                        <a:latin typeface="Arial"/>
                      </a:endParaRPr>
                    </a:p>
                  </a:txBody>
                  <a:tcPr marL="85725" marR="9525" marT="9525" marB="0" anchor="b">
                    <a:lnL>
                      <a:noFill/>
                    </a:lnL>
                    <a:lnR>
                      <a:noFill/>
                    </a:lnR>
                    <a:lnT>
                      <a:noFill/>
                    </a:lnT>
                    <a:lnB>
                      <a:noFill/>
                    </a:lnB>
                  </a:tcPr>
                </a:tc>
                <a:tc>
                  <a:txBody>
                    <a:bodyPr/>
                    <a:lstStyle/>
                    <a:p>
                      <a:pPr algn="r" fontAlgn="ctr"/>
                      <a:endParaRPr lang="en-US" sz="2000" b="1" i="0" u="none" strike="noStrike">
                        <a:solidFill>
                          <a:srgbClr val="000000"/>
                        </a:solidFill>
                        <a:latin typeface="Arial"/>
                      </a:endParaRPr>
                    </a:p>
                  </a:txBody>
                  <a:tcPr marL="9525" marR="9525" marT="9525" marB="0" anchor="ctr">
                    <a:lnL>
                      <a:noFill/>
                    </a:lnL>
                    <a:lnR>
                      <a:noFill/>
                    </a:lnR>
                    <a:lnT>
                      <a:noFill/>
                    </a:lnT>
                    <a:lnB>
                      <a:noFill/>
                    </a:lnB>
                  </a:tcPr>
                </a:tc>
              </a:tr>
              <a:tr h="345599">
                <a:tc>
                  <a:txBody>
                    <a:bodyPr/>
                    <a:lstStyle/>
                    <a:p>
                      <a:pPr algn="l" fontAlgn="b"/>
                      <a:r>
                        <a:rPr lang="en-US" sz="1800" b="0" i="0" u="none" strike="noStrike" dirty="0" smtClean="0">
                          <a:solidFill>
                            <a:srgbClr val="000000"/>
                          </a:solidFill>
                          <a:latin typeface="Arial"/>
                        </a:rPr>
                        <a:t>   Retained </a:t>
                      </a:r>
                      <a:r>
                        <a:rPr lang="en-US" sz="1800" b="0" i="0" u="none" strike="noStrike" dirty="0">
                          <a:solidFill>
                            <a:srgbClr val="000000"/>
                          </a:solidFill>
                          <a:latin typeface="Arial"/>
                        </a:rPr>
                        <a:t>Earnings</a:t>
                      </a:r>
                    </a:p>
                  </a:txBody>
                  <a:tcPr marL="171450" marR="9525" marT="9525" marB="0" anchor="b">
                    <a:lnL>
                      <a:noFill/>
                    </a:lnL>
                    <a:lnR>
                      <a:noFill/>
                    </a:lnR>
                    <a:lnT>
                      <a:noFill/>
                    </a:lnT>
                    <a:lnB>
                      <a:noFill/>
                    </a:lnB>
                  </a:tcPr>
                </a:tc>
                <a:tc>
                  <a:txBody>
                    <a:bodyPr/>
                    <a:lstStyle/>
                    <a:p>
                      <a:pPr algn="r" fontAlgn="ctr"/>
                      <a:r>
                        <a:rPr lang="en-US" sz="2000" b="0" i="0" u="none" strike="noStrike">
                          <a:solidFill>
                            <a:srgbClr val="000000"/>
                          </a:solidFill>
                          <a:latin typeface="Arial"/>
                        </a:rPr>
                        <a:t>$431,159.99 </a:t>
                      </a:r>
                    </a:p>
                  </a:txBody>
                  <a:tcPr marL="9525" marR="9525" marT="9525" marB="0" anchor="ctr">
                    <a:lnL>
                      <a:noFill/>
                    </a:lnL>
                    <a:lnR>
                      <a:noFill/>
                    </a:lnR>
                    <a:lnT>
                      <a:noFill/>
                    </a:lnT>
                    <a:lnB>
                      <a:noFill/>
                    </a:lnB>
                  </a:tcPr>
                </a:tc>
              </a:tr>
              <a:tr h="345599">
                <a:tc>
                  <a:txBody>
                    <a:bodyPr/>
                    <a:lstStyle/>
                    <a:p>
                      <a:pPr algn="l" fontAlgn="b"/>
                      <a:r>
                        <a:rPr lang="en-US" sz="1800" b="0" i="0" u="none" strike="noStrike" dirty="0" smtClean="0">
                          <a:solidFill>
                            <a:srgbClr val="000000"/>
                          </a:solidFill>
                          <a:latin typeface="Arial"/>
                        </a:rPr>
                        <a:t>   Net </a:t>
                      </a:r>
                      <a:r>
                        <a:rPr lang="en-US" sz="1800" b="0" i="0" u="none" strike="noStrike" dirty="0">
                          <a:solidFill>
                            <a:srgbClr val="000000"/>
                          </a:solidFill>
                          <a:latin typeface="Arial"/>
                        </a:rPr>
                        <a:t>Income</a:t>
                      </a:r>
                    </a:p>
                  </a:txBody>
                  <a:tcPr marL="171450" marR="9525" marT="9525" marB="0" anchor="b">
                    <a:lnL>
                      <a:noFill/>
                    </a:lnL>
                    <a:lnR>
                      <a:noFill/>
                    </a:lnR>
                    <a:lnT>
                      <a:noFill/>
                    </a:lnT>
                    <a:lnB w="6350" cap="flat" cmpd="sng" algn="ctr">
                      <a:solidFill>
                        <a:srgbClr val="969696"/>
                      </a:solidFill>
                      <a:prstDash val="dot"/>
                      <a:round/>
                      <a:headEnd type="none" w="med" len="med"/>
                      <a:tailEnd type="none" w="med" len="med"/>
                    </a:lnB>
                  </a:tcPr>
                </a:tc>
                <a:tc>
                  <a:txBody>
                    <a:bodyPr/>
                    <a:lstStyle/>
                    <a:p>
                      <a:pPr algn="r" fontAlgn="ctr"/>
                      <a:r>
                        <a:rPr lang="en-US" sz="2000" b="0" i="0" u="none" strike="noStrike">
                          <a:solidFill>
                            <a:srgbClr val="000000"/>
                          </a:solidFill>
                          <a:latin typeface="Arial"/>
                        </a:rPr>
                        <a:t>$84,024.93 </a:t>
                      </a:r>
                    </a:p>
                  </a:txBody>
                  <a:tcPr marL="9525" marR="9525" marT="9525" marB="0" anchor="ctr">
                    <a:lnL>
                      <a:noFill/>
                    </a:lnL>
                    <a:lnR>
                      <a:noFill/>
                    </a:lnR>
                    <a:lnT>
                      <a:noFill/>
                    </a:lnT>
                    <a:lnB w="6350" cap="flat" cmpd="sng" algn="ctr">
                      <a:solidFill>
                        <a:srgbClr val="969696"/>
                      </a:solidFill>
                      <a:prstDash val="dot"/>
                      <a:round/>
                      <a:headEnd type="none" w="med" len="med"/>
                      <a:tailEnd type="none" w="med" len="med"/>
                    </a:lnB>
                  </a:tcPr>
                </a:tc>
              </a:tr>
              <a:tr h="359285">
                <a:tc>
                  <a:txBody>
                    <a:bodyPr/>
                    <a:lstStyle/>
                    <a:p>
                      <a:pPr algn="r" fontAlgn="b"/>
                      <a:r>
                        <a:rPr lang="en-US" sz="2000" b="1" i="0" u="none" strike="noStrike">
                          <a:solidFill>
                            <a:srgbClr val="000000"/>
                          </a:solidFill>
                          <a:latin typeface="Arial"/>
                        </a:rPr>
                        <a:t>Total Equity</a:t>
                      </a:r>
                    </a:p>
                  </a:txBody>
                  <a:tcPr marL="9525" marR="85725" marT="9525" marB="0" anchor="b">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2000" b="1" i="0" u="none" strike="noStrike">
                          <a:solidFill>
                            <a:srgbClr val="000000"/>
                          </a:solidFill>
                          <a:latin typeface="Arial"/>
                        </a:rPr>
                        <a:t>$515,184.92 </a:t>
                      </a:r>
                    </a:p>
                  </a:txBody>
                  <a:tcPr marL="9525" marR="9525" marT="9525"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359285">
                <a:tc>
                  <a:txBody>
                    <a:bodyPr/>
                    <a:lstStyle/>
                    <a:p>
                      <a:pPr algn="l" fontAlgn="ctr"/>
                      <a:r>
                        <a:rPr lang="en-US" sz="2000" b="1" i="0" u="none" strike="noStrike">
                          <a:solidFill>
                            <a:srgbClr val="000000"/>
                          </a:solidFill>
                          <a:latin typeface="Arial"/>
                        </a:rPr>
                        <a:t>Total LIABILITIES &amp; EQUITY</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2000" b="1" i="0" u="none" strike="noStrike" dirty="0">
                          <a:solidFill>
                            <a:srgbClr val="000000"/>
                          </a:solidFill>
                          <a:latin typeface="Arial"/>
                        </a:rPr>
                        <a:t>$515,184.92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85800" y="685801"/>
            <a:ext cx="7770813" cy="304799"/>
          </a:xfrm>
        </p:spPr>
        <p:txBody>
          <a:bodyPr/>
          <a:lstStyle/>
          <a:p>
            <a:r>
              <a:rPr lang="en-US" dirty="0" smtClean="0"/>
              <a:t>2013 Final Income Statement</a:t>
            </a:r>
            <a:endParaRPr lang="en-US" dirty="0"/>
          </a:p>
        </p:txBody>
      </p:sp>
      <p:sp>
        <p:nvSpPr>
          <p:cNvPr id="2" name="Date Placeholder 1"/>
          <p:cNvSpPr>
            <a:spLocks noGrp="1"/>
          </p:cNvSpPr>
          <p:nvPr>
            <p:ph type="dt" idx="10"/>
          </p:nvPr>
        </p:nvSpPr>
        <p:spPr/>
        <p:txBody>
          <a:bodyPr/>
          <a:lstStyle/>
          <a:p>
            <a:pPr>
              <a:defRPr/>
            </a:pPr>
            <a:r>
              <a:rPr lang="en-US" smtClean="0"/>
              <a:t>May 2014</a:t>
            </a:r>
            <a:endParaRPr lang="en-GB" dirty="0"/>
          </a:p>
        </p:txBody>
      </p:sp>
      <p:sp>
        <p:nvSpPr>
          <p:cNvPr id="3" name="Footer Placeholder 2"/>
          <p:cNvSpPr>
            <a:spLocks noGrp="1"/>
          </p:cNvSpPr>
          <p:nvPr>
            <p:ph type="ftr" idx="11"/>
          </p:nvPr>
        </p:nvSpPr>
        <p:spPr/>
        <p:txBody>
          <a:bodyPr/>
          <a:lstStyle/>
          <a:p>
            <a:pPr>
              <a:defRPr/>
            </a:pPr>
            <a:r>
              <a:rPr lang="en-GB" smtClean="0"/>
              <a:t>Jon Rosdahl, CSR</a:t>
            </a:r>
            <a:endParaRPr lang="en-GB" dirty="0"/>
          </a:p>
        </p:txBody>
      </p:sp>
      <p:sp>
        <p:nvSpPr>
          <p:cNvPr id="4" name="Slide Number Placeholder 3"/>
          <p:cNvSpPr>
            <a:spLocks noGrp="1"/>
          </p:cNvSpPr>
          <p:nvPr>
            <p:ph type="sldNum" idx="12"/>
          </p:nvPr>
        </p:nvSpPr>
        <p:spPr/>
        <p:txBody>
          <a:bodyPr/>
          <a:lstStyle/>
          <a:p>
            <a:pPr>
              <a:defRPr/>
            </a:pPr>
            <a:r>
              <a:rPr lang="en-GB" smtClean="0"/>
              <a:t>Slide </a:t>
            </a:r>
            <a:fld id="{189D7BFD-E160-402F-BBC8-B5B701941DD4}" type="slidenum">
              <a:rPr lang="en-GB" smtClean="0"/>
              <a:pPr>
                <a:defRPr/>
              </a:pPr>
              <a:t>12</a:t>
            </a:fld>
            <a:endParaRPr lang="en-GB"/>
          </a:p>
        </p:txBody>
      </p:sp>
      <p:graphicFrame>
        <p:nvGraphicFramePr>
          <p:cNvPr id="9" name="Table 8"/>
          <p:cNvGraphicFramePr>
            <a:graphicFrameLocks noGrp="1"/>
          </p:cNvGraphicFramePr>
          <p:nvPr/>
        </p:nvGraphicFramePr>
        <p:xfrm>
          <a:off x="685800" y="1066800"/>
          <a:ext cx="7848602" cy="5419390"/>
        </p:xfrm>
        <a:graphic>
          <a:graphicData uri="http://schemas.openxmlformats.org/drawingml/2006/table">
            <a:tbl>
              <a:tblPr/>
              <a:tblGrid>
                <a:gridCol w="1678018"/>
                <a:gridCol w="912782"/>
                <a:gridCol w="1196641"/>
                <a:gridCol w="1097853"/>
                <a:gridCol w="952068"/>
                <a:gridCol w="844959"/>
                <a:gridCol w="1166281"/>
              </a:tblGrid>
              <a:tr h="515966">
                <a:tc>
                  <a:txBody>
                    <a:bodyPr/>
                    <a:lstStyle/>
                    <a:p>
                      <a:pPr algn="l" fontAlgn="b"/>
                      <a:endParaRPr lang="en-US" sz="1200" b="0" i="0" u="none" strike="noStrike" baseline="0" dirty="0">
                        <a:solidFill>
                          <a:srgbClr val="000000"/>
                        </a:solidFill>
                        <a:latin typeface="Calibri"/>
                      </a:endParaRPr>
                    </a:p>
                  </a:txBody>
                  <a:tcPr marL="5125" marR="5125" marT="5125" marB="0" anchor="b">
                    <a:lnL>
                      <a:noFill/>
                    </a:lnL>
                    <a:lnR>
                      <a:noFill/>
                    </a:lnR>
                    <a:lnT>
                      <a:noFill/>
                    </a:lnT>
                    <a:lnB>
                      <a:noFill/>
                    </a:lnB>
                  </a:tcPr>
                </a:tc>
                <a:tc>
                  <a:txBody>
                    <a:bodyPr/>
                    <a:lstStyle/>
                    <a:p>
                      <a:pPr algn="l" fontAlgn="b"/>
                      <a:r>
                        <a:rPr lang="en-US" sz="1200" b="0" i="0" u="none" strike="noStrike" baseline="0">
                          <a:solidFill>
                            <a:srgbClr val="000000"/>
                          </a:solidFill>
                          <a:latin typeface="Calibri"/>
                        </a:rPr>
                        <a:t>- No Department - </a:t>
                      </a:r>
                    </a:p>
                  </a:txBody>
                  <a:tcPr marL="5125" marR="5125" marT="5125" marB="0" anchor="b">
                    <a:lnL>
                      <a:noFill/>
                    </a:lnL>
                    <a:lnR>
                      <a:noFill/>
                    </a:lnR>
                    <a:lnT>
                      <a:noFill/>
                    </a:lnT>
                    <a:lnB>
                      <a:noFill/>
                    </a:lnB>
                  </a:tcPr>
                </a:tc>
                <a:tc>
                  <a:txBody>
                    <a:bodyPr/>
                    <a:lstStyle/>
                    <a:p>
                      <a:pPr algn="ctr" fontAlgn="b"/>
                      <a:r>
                        <a:rPr lang="en-US" sz="1200" b="0" i="0" u="none" strike="noStrike" baseline="0" dirty="0">
                          <a:solidFill>
                            <a:srgbClr val="000000"/>
                          </a:solidFill>
                          <a:latin typeface="Calibri"/>
                        </a:rPr>
                        <a:t>2013-01 Vancouver, Canada </a:t>
                      </a:r>
                    </a:p>
                  </a:txBody>
                  <a:tcPr marL="5125" marR="5125" marT="5125" marB="0" anchor="b">
                    <a:lnL>
                      <a:noFill/>
                    </a:lnL>
                    <a:lnR>
                      <a:noFill/>
                    </a:lnR>
                    <a:lnT>
                      <a:noFill/>
                    </a:lnT>
                    <a:lnB>
                      <a:noFill/>
                    </a:lnB>
                  </a:tcPr>
                </a:tc>
                <a:tc>
                  <a:txBody>
                    <a:bodyPr/>
                    <a:lstStyle/>
                    <a:p>
                      <a:pPr algn="ctr" fontAlgn="b"/>
                      <a:r>
                        <a:rPr lang="en-US" sz="1200" b="0" i="0" u="none" strike="noStrike" baseline="0" dirty="0">
                          <a:solidFill>
                            <a:srgbClr val="000000"/>
                          </a:solidFill>
                          <a:latin typeface="Calibri"/>
                        </a:rPr>
                        <a:t>2013-05 Waikoloa, HI </a:t>
                      </a:r>
                    </a:p>
                  </a:txBody>
                  <a:tcPr marL="5125" marR="5125" marT="5125" marB="0" anchor="b">
                    <a:lnL>
                      <a:noFill/>
                    </a:lnL>
                    <a:lnR>
                      <a:noFill/>
                    </a:lnR>
                    <a:lnT>
                      <a:noFill/>
                    </a:lnT>
                    <a:lnB>
                      <a:noFill/>
                    </a:lnB>
                  </a:tcPr>
                </a:tc>
                <a:tc>
                  <a:txBody>
                    <a:bodyPr/>
                    <a:lstStyle/>
                    <a:p>
                      <a:pPr algn="ctr" fontAlgn="b"/>
                      <a:r>
                        <a:rPr lang="en-US" sz="1200" b="0" i="0" u="none" strike="noStrike" baseline="0" dirty="0">
                          <a:solidFill>
                            <a:srgbClr val="000000"/>
                          </a:solidFill>
                          <a:latin typeface="Calibri"/>
                        </a:rPr>
                        <a:t>2013-09 Nanjing, China </a:t>
                      </a:r>
                    </a:p>
                  </a:txBody>
                  <a:tcPr marL="5125" marR="5125" marT="5125" marB="0" anchor="b">
                    <a:lnL>
                      <a:noFill/>
                    </a:lnL>
                    <a:lnR>
                      <a:noFill/>
                    </a:lnR>
                    <a:lnT>
                      <a:noFill/>
                    </a:lnT>
                    <a:lnB>
                      <a:noFill/>
                    </a:lnB>
                  </a:tcPr>
                </a:tc>
                <a:tc>
                  <a:txBody>
                    <a:bodyPr/>
                    <a:lstStyle/>
                    <a:p>
                      <a:pPr algn="ctr" fontAlgn="b"/>
                      <a:r>
                        <a:rPr lang="en-US" sz="1200" b="0" i="0" u="none" strike="noStrike" baseline="0" dirty="0">
                          <a:solidFill>
                            <a:srgbClr val="000000"/>
                          </a:solidFill>
                          <a:latin typeface="Calibri"/>
                        </a:rPr>
                        <a:t>2014-01 Century City, CA </a:t>
                      </a:r>
                    </a:p>
                  </a:txBody>
                  <a:tcPr marL="5125" marR="5125" marT="5125" marB="0" anchor="b">
                    <a:lnL>
                      <a:noFill/>
                    </a:lnL>
                    <a:lnR>
                      <a:noFill/>
                    </a:lnR>
                    <a:lnT>
                      <a:noFill/>
                    </a:lnT>
                    <a:lnB>
                      <a:noFill/>
                    </a:lnB>
                  </a:tcPr>
                </a:tc>
                <a:tc>
                  <a:txBody>
                    <a:bodyPr/>
                    <a:lstStyle/>
                    <a:p>
                      <a:pPr algn="ctr" fontAlgn="b"/>
                      <a:r>
                        <a:rPr lang="en-US" sz="1200" b="0" i="0" u="none" strike="noStrike" baseline="0" dirty="0">
                          <a:solidFill>
                            <a:srgbClr val="000000"/>
                          </a:solidFill>
                          <a:latin typeface="Calibri"/>
                        </a:rPr>
                        <a:t>Total </a:t>
                      </a: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  </a:t>
                      </a:r>
                    </a:p>
                  </a:txBody>
                  <a:tcPr marL="5125" marR="5125" marT="5125" marB="0" anchor="b">
                    <a:lnL>
                      <a:noFill/>
                    </a:lnL>
                    <a:lnR>
                      <a:noFill/>
                    </a:lnR>
                    <a:lnT>
                      <a:noFill/>
                    </a:lnT>
                    <a:lnB>
                      <a:noFill/>
                    </a:lnB>
                  </a:tcPr>
                </a:tc>
                <a:tc>
                  <a:txBody>
                    <a:bodyPr/>
                    <a:lstStyle/>
                    <a:p>
                      <a:pPr algn="l" fontAlgn="b"/>
                      <a:r>
                        <a:rPr lang="en-US" sz="1200" b="0" i="0" u="none" strike="noStrike" baseline="0">
                          <a:solidFill>
                            <a:srgbClr val="000000"/>
                          </a:solidFill>
                          <a:latin typeface="Calibri"/>
                        </a:rPr>
                        <a:t>Amount </a:t>
                      </a:r>
                    </a:p>
                  </a:txBody>
                  <a:tcPr marL="5125" marR="5125" marT="5125" marB="0" anchor="b">
                    <a:lnL>
                      <a:noFill/>
                    </a:lnL>
                    <a:lnR>
                      <a:noFill/>
                    </a:lnR>
                    <a:lnT>
                      <a:noFill/>
                    </a:lnT>
                    <a:lnB>
                      <a:noFill/>
                    </a:lnB>
                  </a:tcPr>
                </a:tc>
                <a:tc>
                  <a:txBody>
                    <a:bodyPr/>
                    <a:lstStyle/>
                    <a:p>
                      <a:pPr algn="ctr" fontAlgn="b"/>
                      <a:r>
                        <a:rPr lang="en-US" sz="1200" b="0" i="0" u="none" strike="noStrike" baseline="0" dirty="0">
                          <a:solidFill>
                            <a:srgbClr val="000000"/>
                          </a:solidFill>
                          <a:latin typeface="Calibri"/>
                        </a:rPr>
                        <a:t>Amount </a:t>
                      </a:r>
                    </a:p>
                  </a:txBody>
                  <a:tcPr marL="5125" marR="5125" marT="5125" marB="0" anchor="b">
                    <a:lnL>
                      <a:noFill/>
                    </a:lnL>
                    <a:lnR>
                      <a:noFill/>
                    </a:lnR>
                    <a:lnT>
                      <a:noFill/>
                    </a:lnT>
                    <a:lnB>
                      <a:noFill/>
                    </a:lnB>
                  </a:tcPr>
                </a:tc>
                <a:tc>
                  <a:txBody>
                    <a:bodyPr/>
                    <a:lstStyle/>
                    <a:p>
                      <a:pPr algn="ctr" fontAlgn="b"/>
                      <a:r>
                        <a:rPr lang="en-US" sz="1200" b="0" i="0" u="none" strike="noStrike" baseline="0" dirty="0">
                          <a:solidFill>
                            <a:srgbClr val="000000"/>
                          </a:solidFill>
                          <a:latin typeface="Calibri"/>
                        </a:rPr>
                        <a:t>Amount </a:t>
                      </a:r>
                    </a:p>
                  </a:txBody>
                  <a:tcPr marL="5125" marR="5125" marT="5125" marB="0" anchor="b">
                    <a:lnL>
                      <a:noFill/>
                    </a:lnL>
                    <a:lnR>
                      <a:noFill/>
                    </a:lnR>
                    <a:lnT>
                      <a:noFill/>
                    </a:lnT>
                    <a:lnB>
                      <a:noFill/>
                    </a:lnB>
                  </a:tcPr>
                </a:tc>
                <a:tc>
                  <a:txBody>
                    <a:bodyPr/>
                    <a:lstStyle/>
                    <a:p>
                      <a:pPr algn="ctr" fontAlgn="b"/>
                      <a:r>
                        <a:rPr lang="en-US" sz="1200" b="0" i="0" u="none" strike="noStrike" baseline="0" dirty="0">
                          <a:solidFill>
                            <a:srgbClr val="000000"/>
                          </a:solidFill>
                          <a:latin typeface="Calibri"/>
                        </a:rPr>
                        <a:t>Amount </a:t>
                      </a:r>
                    </a:p>
                  </a:txBody>
                  <a:tcPr marL="5125" marR="5125" marT="5125" marB="0" anchor="b">
                    <a:lnL>
                      <a:noFill/>
                    </a:lnL>
                    <a:lnR>
                      <a:noFill/>
                    </a:lnR>
                    <a:lnT>
                      <a:noFill/>
                    </a:lnT>
                    <a:lnB>
                      <a:noFill/>
                    </a:lnB>
                  </a:tcPr>
                </a:tc>
                <a:tc>
                  <a:txBody>
                    <a:bodyPr/>
                    <a:lstStyle/>
                    <a:p>
                      <a:pPr algn="ctr" fontAlgn="b"/>
                      <a:r>
                        <a:rPr lang="en-US" sz="1200" b="0" i="0" u="none" strike="noStrike" baseline="0" dirty="0">
                          <a:solidFill>
                            <a:srgbClr val="000000"/>
                          </a:solidFill>
                          <a:latin typeface="Calibri"/>
                        </a:rPr>
                        <a:t>Amount </a:t>
                      </a:r>
                    </a:p>
                  </a:txBody>
                  <a:tcPr marL="5125" marR="5125" marT="5125" marB="0" anchor="b">
                    <a:lnL>
                      <a:noFill/>
                    </a:lnL>
                    <a:lnR>
                      <a:noFill/>
                    </a:lnR>
                    <a:lnT>
                      <a:noFill/>
                    </a:lnT>
                    <a:lnB>
                      <a:noFill/>
                    </a:lnB>
                  </a:tcPr>
                </a:tc>
                <a:tc>
                  <a:txBody>
                    <a:bodyPr/>
                    <a:lstStyle/>
                    <a:p>
                      <a:pPr algn="ctr" fontAlgn="b"/>
                      <a:r>
                        <a:rPr lang="en-US" sz="1200" b="0" i="0" u="none" strike="noStrike" baseline="0" dirty="0">
                          <a:solidFill>
                            <a:srgbClr val="000000"/>
                          </a:solidFill>
                          <a:latin typeface="Calibri"/>
                        </a:rPr>
                        <a:t>Amount </a:t>
                      </a:r>
                    </a:p>
                  </a:txBody>
                  <a:tcPr marL="5125" marR="5125" marT="5125" marB="0" anchor="b">
                    <a:lnL>
                      <a:noFill/>
                    </a:lnL>
                    <a:lnR>
                      <a:noFill/>
                    </a:lnR>
                    <a:lnT>
                      <a:noFill/>
                    </a:lnT>
                    <a:lnB>
                      <a:noFill/>
                    </a:lnB>
                  </a:tcPr>
                </a:tc>
              </a:tr>
              <a:tr h="171989">
                <a:tc gridSpan="2">
                  <a:txBody>
                    <a:bodyPr/>
                    <a:lstStyle/>
                    <a:p>
                      <a:pPr algn="l" fontAlgn="b"/>
                      <a:r>
                        <a:rPr lang="en-US" sz="1200" b="0" i="0" u="none" strike="noStrike" baseline="0">
                          <a:solidFill>
                            <a:srgbClr val="000000"/>
                          </a:solidFill>
                          <a:latin typeface="Calibri"/>
                        </a:rPr>
                        <a:t>Ordinary Income/Expense</a:t>
                      </a:r>
                    </a:p>
                  </a:txBody>
                  <a:tcPr marL="5125" marR="5125" marT="5125" marB="0" anchor="b">
                    <a:lnL>
                      <a:noFill/>
                    </a:lnL>
                    <a:lnR>
                      <a:noFill/>
                    </a:lnR>
                    <a:lnT>
                      <a:noFill/>
                    </a:lnT>
                    <a:lnB>
                      <a:noFill/>
                    </a:lnB>
                  </a:tcPr>
                </a:tc>
                <a:tc hMerge="1">
                  <a:txBody>
                    <a:bodyPr/>
                    <a:lstStyle/>
                    <a:p>
                      <a:endParaRPr lang="en-US"/>
                    </a:p>
                  </a:txBody>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dirty="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Income</a:t>
                      </a: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dirty="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2.11 - Registrations</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$247,650.00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$232,500.00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$480,150.00 </a:t>
                      </a:r>
                    </a:p>
                  </a:txBody>
                  <a:tcPr marL="5125" marR="5125" marT="5125" marB="0" anchor="b">
                    <a:lnL>
                      <a:noFill/>
                    </a:lnL>
                    <a:lnR>
                      <a:noFill/>
                    </a:lnR>
                    <a:lnT>
                      <a:noFill/>
                    </a:lnT>
                    <a:lnB>
                      <a:noFill/>
                    </a:lnB>
                  </a:tcPr>
                </a:tc>
              </a:tr>
              <a:tr h="334933">
                <a:tc>
                  <a:txBody>
                    <a:bodyPr/>
                    <a:lstStyle/>
                    <a:p>
                      <a:pPr algn="l" fontAlgn="b"/>
                      <a:r>
                        <a:rPr lang="en-US" sz="1200" b="0" i="0" u="none" strike="noStrike" baseline="0">
                          <a:solidFill>
                            <a:srgbClr val="000000"/>
                          </a:solidFill>
                          <a:latin typeface="Calibri"/>
                        </a:rPr>
                        <a:t>2.12 - Hotel Commissions</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$9,515.47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$5,558.52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$15,073.99 </a:t>
                      </a:r>
                    </a:p>
                  </a:txBody>
                  <a:tcPr marL="5125" marR="5125" marT="5125" marB="0" anchor="b">
                    <a:lnL>
                      <a:noFill/>
                    </a:lnL>
                    <a:lnR>
                      <a:noFill/>
                    </a:lnR>
                    <a:lnT>
                      <a:noFill/>
                    </a:lnT>
                    <a:lnB>
                      <a:noFill/>
                    </a:lnB>
                  </a:tcPr>
                </a:tc>
              </a:tr>
              <a:tr h="334933">
                <a:tc>
                  <a:txBody>
                    <a:bodyPr/>
                    <a:lstStyle/>
                    <a:p>
                      <a:pPr algn="l" fontAlgn="b"/>
                      <a:r>
                        <a:rPr lang="en-US" sz="1200" b="0" i="0" u="none" strike="noStrike" baseline="0">
                          <a:solidFill>
                            <a:srgbClr val="000000"/>
                          </a:solidFill>
                          <a:latin typeface="Calibri"/>
                        </a:rPr>
                        <a:t>3.40 - IEEE CB Account Interest</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$1,032.58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$1,032.58 </a:t>
                      </a: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Total - Income</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$1,032.58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$257,165.47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$238,058.52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$496,256.57 </a:t>
                      </a: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Gross Profit</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$1,032.58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$257,165.47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$238,058.52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$496,256.57 </a:t>
                      </a: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Expense</a:t>
                      </a: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c>
                  <a:txBody>
                    <a:bodyPr/>
                    <a:lstStyle/>
                    <a:p>
                      <a:pPr algn="l" fontAlgn="b"/>
                      <a:endParaRPr lang="en-US" sz="1200" b="0" i="0" u="none" strike="noStrike" baseline="0">
                        <a:solidFill>
                          <a:srgbClr val="000000"/>
                        </a:solidFill>
                        <a:latin typeface="Calibri"/>
                      </a:endParaRP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4.110 - Site Survey</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$7,450.06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$7,450.06 </a:t>
                      </a: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4.113 - Venue</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$15,817.93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$20,734.20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$36,552.13 </a:t>
                      </a: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4.12 - Financial Fees</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dirty="0">
                          <a:solidFill>
                            <a:srgbClr val="000000"/>
                          </a:solidFill>
                          <a:latin typeface="Calibri"/>
                        </a:rPr>
                        <a:t>$17,332.77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$15,265.89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$25.00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$32,623.66 </a:t>
                      </a:r>
                    </a:p>
                  </a:txBody>
                  <a:tcPr marL="5125" marR="5125" marT="5125" marB="0" anchor="b">
                    <a:lnL>
                      <a:noFill/>
                    </a:lnL>
                    <a:lnR>
                      <a:noFill/>
                    </a:lnR>
                    <a:lnT>
                      <a:noFill/>
                    </a:lnT>
                    <a:lnB>
                      <a:noFill/>
                    </a:lnB>
                  </a:tcPr>
                </a:tc>
              </a:tr>
              <a:tr h="334933">
                <a:tc>
                  <a:txBody>
                    <a:bodyPr/>
                    <a:lstStyle/>
                    <a:p>
                      <a:pPr algn="l" fontAlgn="b"/>
                      <a:r>
                        <a:rPr lang="en-US" sz="1200" b="0" i="0" u="none" strike="noStrike" baseline="0">
                          <a:solidFill>
                            <a:srgbClr val="000000"/>
                          </a:solidFill>
                          <a:latin typeface="Calibri"/>
                        </a:rPr>
                        <a:t>4.13 - Meeting  Planner</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$45,659.84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$43,584.08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$89,243.92 </a:t>
                      </a:r>
                    </a:p>
                  </a:txBody>
                  <a:tcPr marL="5125" marR="5125" marT="5125" marB="0" anchor="b">
                    <a:lnL>
                      <a:noFill/>
                    </a:lnL>
                    <a:lnR>
                      <a:noFill/>
                    </a:lnR>
                    <a:lnT>
                      <a:noFill/>
                    </a:lnT>
                    <a:lnB>
                      <a:noFill/>
                    </a:lnB>
                  </a:tcPr>
                </a:tc>
              </a:tr>
              <a:tr h="334933">
                <a:tc>
                  <a:txBody>
                    <a:bodyPr/>
                    <a:lstStyle/>
                    <a:p>
                      <a:pPr algn="l" fontAlgn="b"/>
                      <a:r>
                        <a:rPr lang="en-US" sz="1200" b="0" i="0" u="none" strike="noStrike" baseline="0">
                          <a:solidFill>
                            <a:srgbClr val="000000"/>
                          </a:solidFill>
                          <a:latin typeface="Calibri"/>
                        </a:rPr>
                        <a:t>4.14 - Food &amp; Beverage</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$107,753.98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$87,340.16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$195,094.14 </a:t>
                      </a:r>
                    </a:p>
                  </a:txBody>
                  <a:tcPr marL="5125" marR="5125" marT="5125" marB="0" anchor="b">
                    <a:lnL>
                      <a:noFill/>
                    </a:lnL>
                    <a:lnR>
                      <a:noFill/>
                    </a:lnR>
                    <a:lnT>
                      <a:noFill/>
                    </a:lnT>
                    <a:lnB>
                      <a:noFill/>
                    </a:lnB>
                  </a:tcPr>
                </a:tc>
              </a:tr>
              <a:tr h="334933">
                <a:tc>
                  <a:txBody>
                    <a:bodyPr/>
                    <a:lstStyle/>
                    <a:p>
                      <a:pPr algn="l" fontAlgn="b"/>
                      <a:r>
                        <a:rPr lang="en-US" sz="1200" b="0" i="0" u="none" strike="noStrike" baseline="0">
                          <a:solidFill>
                            <a:srgbClr val="000000"/>
                          </a:solidFill>
                          <a:latin typeface="Calibri"/>
                        </a:rPr>
                        <a:t>4.15 - Network Services</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$54,408.22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$43,851.76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$98,259.98 </a:t>
                      </a: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4.16 - Social</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$14,550.69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$26,023.79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$40,574.48 </a:t>
                      </a: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4.17 - Shipping</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$6,313.10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$12,335.18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$18,648.28 </a:t>
                      </a: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4.18 - Misc Expense</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$1,184.24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$1,150.42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$2,334.66 </a:t>
                      </a: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Total - Expense</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$263,020.77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$250,285.48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$7,475.06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$520,781.31 </a:t>
                      </a:r>
                    </a:p>
                  </a:txBody>
                  <a:tcPr marL="5125" marR="5125" marT="5125" marB="0" anchor="b">
                    <a:lnL>
                      <a:noFill/>
                    </a:lnL>
                    <a:lnR>
                      <a:noFill/>
                    </a:lnR>
                    <a:lnT>
                      <a:noFill/>
                    </a:lnT>
                    <a:lnB>
                      <a:noFill/>
                    </a:lnB>
                  </a:tcPr>
                </a:tc>
              </a:tr>
              <a:tr h="334933">
                <a:tc>
                  <a:txBody>
                    <a:bodyPr/>
                    <a:lstStyle/>
                    <a:p>
                      <a:pPr algn="l" fontAlgn="b"/>
                      <a:r>
                        <a:rPr lang="en-US" sz="1200" b="0" i="0" u="none" strike="noStrike" baseline="0">
                          <a:solidFill>
                            <a:srgbClr val="000000"/>
                          </a:solidFill>
                          <a:latin typeface="Calibri"/>
                        </a:rPr>
                        <a:t>Net Ordinary Income</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$1,032.58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($5,855.30)</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($12,226.96)</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($7,475.06)</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($24,524.74)</a:t>
                      </a:r>
                    </a:p>
                  </a:txBody>
                  <a:tcPr marL="5125" marR="5125" marT="5125" marB="0" anchor="b">
                    <a:lnL>
                      <a:noFill/>
                    </a:lnL>
                    <a:lnR>
                      <a:noFill/>
                    </a:lnR>
                    <a:lnT>
                      <a:noFill/>
                    </a:lnT>
                    <a:lnB>
                      <a:noFill/>
                    </a:lnB>
                  </a:tcPr>
                </a:tc>
              </a:tr>
              <a:tr h="171989">
                <a:tc>
                  <a:txBody>
                    <a:bodyPr/>
                    <a:lstStyle/>
                    <a:p>
                      <a:pPr algn="l" fontAlgn="b"/>
                      <a:r>
                        <a:rPr lang="en-US" sz="1200" b="0" i="0" u="none" strike="noStrike" baseline="0">
                          <a:solidFill>
                            <a:srgbClr val="000000"/>
                          </a:solidFill>
                          <a:latin typeface="Calibri"/>
                        </a:rPr>
                        <a:t>Net Income</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$1,032.58 </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($5,855.30)</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($12,226.96)</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($7,475.06)</a:t>
                      </a:r>
                    </a:p>
                  </a:txBody>
                  <a:tcPr marL="5125" marR="5125" marT="5125" marB="0" anchor="b">
                    <a:lnL>
                      <a:noFill/>
                    </a:lnL>
                    <a:lnR>
                      <a:noFill/>
                    </a:lnR>
                    <a:lnT>
                      <a:noFill/>
                    </a:lnT>
                    <a:lnB>
                      <a:noFill/>
                    </a:lnB>
                  </a:tcPr>
                </a:tc>
                <a:tc>
                  <a:txBody>
                    <a:bodyPr/>
                    <a:lstStyle/>
                    <a:p>
                      <a:pPr algn="r" fontAlgn="b"/>
                      <a:r>
                        <a:rPr lang="en-US" sz="1200" b="0" i="0" u="none" strike="noStrike" baseline="0">
                          <a:solidFill>
                            <a:srgbClr val="000000"/>
                          </a:solidFill>
                          <a:latin typeface="Calibri"/>
                        </a:rPr>
                        <a:t>$0.00 </a:t>
                      </a:r>
                    </a:p>
                  </a:txBody>
                  <a:tcPr marL="5125" marR="5125" marT="5125" marB="0" anchor="b">
                    <a:lnL>
                      <a:noFill/>
                    </a:lnL>
                    <a:lnR>
                      <a:noFill/>
                    </a:lnR>
                    <a:lnT>
                      <a:noFill/>
                    </a:lnT>
                    <a:lnB>
                      <a:noFill/>
                    </a:lnB>
                  </a:tcPr>
                </a:tc>
                <a:tc>
                  <a:txBody>
                    <a:bodyPr/>
                    <a:lstStyle/>
                    <a:p>
                      <a:pPr algn="r" fontAlgn="b"/>
                      <a:r>
                        <a:rPr lang="en-US" sz="1200" b="0" i="0" u="none" strike="noStrike" baseline="0" dirty="0">
                          <a:solidFill>
                            <a:srgbClr val="000000"/>
                          </a:solidFill>
                          <a:latin typeface="Calibri"/>
                        </a:rPr>
                        <a:t>($24,524.74)</a:t>
                      </a:r>
                    </a:p>
                  </a:txBody>
                  <a:tcPr marL="5125" marR="5125" marT="5125" marB="0" anchor="b">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idx="10"/>
          </p:nvPr>
        </p:nvSpPr>
        <p:spPr/>
        <p:txBody>
          <a:bodyPr/>
          <a:lstStyle/>
          <a:p>
            <a:pPr>
              <a:defRPr/>
            </a:pPr>
            <a:r>
              <a:rPr lang="en-US" smtClean="0"/>
              <a:t>May 2014</a:t>
            </a:r>
            <a:endParaRPr lang="en-GB" dirty="0"/>
          </a:p>
        </p:txBody>
      </p:sp>
      <p:sp>
        <p:nvSpPr>
          <p:cNvPr id="4" name="Footer Placeholder 3"/>
          <p:cNvSpPr>
            <a:spLocks noGrp="1"/>
          </p:cNvSpPr>
          <p:nvPr>
            <p:ph type="ftr" idx="11"/>
          </p:nvPr>
        </p:nvSpPr>
        <p:spPr/>
        <p:txBody>
          <a:bodyPr/>
          <a:lstStyle/>
          <a:p>
            <a:pPr>
              <a:defRPr/>
            </a:pPr>
            <a:r>
              <a:rPr lang="en-GB" smtClean="0"/>
              <a:t>Jon Rosdahl, CSR</a:t>
            </a:r>
            <a:endParaRPr lang="en-GB" dirty="0"/>
          </a:p>
        </p:txBody>
      </p:sp>
      <p:sp>
        <p:nvSpPr>
          <p:cNvPr id="5" name="Slide Number Placeholder 4"/>
          <p:cNvSpPr>
            <a:spLocks noGrp="1"/>
          </p:cNvSpPr>
          <p:nvPr>
            <p:ph type="sldNum" idx="12"/>
          </p:nvPr>
        </p:nvSpPr>
        <p:spPr/>
        <p:txBody>
          <a:bodyPr/>
          <a:lstStyle/>
          <a:p>
            <a:pPr>
              <a:defRPr/>
            </a:pPr>
            <a:r>
              <a:rPr lang="en-GB" smtClean="0"/>
              <a:t>Slide </a:t>
            </a:r>
            <a:fld id="{A6C5482A-260B-4E4B-AC84-D73403BB5CB9}" type="slidenum">
              <a:rPr lang="en-GB" smtClean="0"/>
              <a:pPr>
                <a:defRPr/>
              </a:pPr>
              <a:t>13</a:t>
            </a:fld>
            <a:endParaRPr lang="en-GB"/>
          </a:p>
        </p:txBody>
      </p:sp>
      <p:graphicFrame>
        <p:nvGraphicFramePr>
          <p:cNvPr id="8" name="Table 7"/>
          <p:cNvGraphicFramePr>
            <a:graphicFrameLocks noGrp="1"/>
          </p:cNvGraphicFramePr>
          <p:nvPr/>
        </p:nvGraphicFramePr>
        <p:xfrm>
          <a:off x="1752600" y="685800"/>
          <a:ext cx="4800600" cy="5783263"/>
        </p:xfrm>
        <a:graphic>
          <a:graphicData uri="http://schemas.openxmlformats.org/drawingml/2006/table">
            <a:tbl>
              <a:tblPr/>
              <a:tblGrid>
                <a:gridCol w="3653095"/>
                <a:gridCol w="1147505"/>
              </a:tblGrid>
              <a:tr h="262872">
                <a:tc>
                  <a:txBody>
                    <a:bodyPr/>
                    <a:lstStyle/>
                    <a:p>
                      <a:pPr algn="l" fontAlgn="b"/>
                      <a:r>
                        <a:rPr lang="en-US" sz="1800" b="1" i="0" u="none" strike="noStrike" dirty="0">
                          <a:solidFill>
                            <a:srgbClr val="000000"/>
                          </a:solidFill>
                          <a:latin typeface="Calibri"/>
                        </a:rPr>
                        <a:t>FY 2013 </a:t>
                      </a:r>
                      <a:r>
                        <a:rPr lang="en-US" sz="1800" b="1" i="0" u="none" strike="noStrike" dirty="0" smtClean="0">
                          <a:solidFill>
                            <a:srgbClr val="000000"/>
                          </a:solidFill>
                          <a:latin typeface="Calibri"/>
                        </a:rPr>
                        <a:t>Final Balance </a:t>
                      </a:r>
                      <a:r>
                        <a:rPr lang="en-US" sz="1800" b="1" i="0" u="none" strike="noStrike" dirty="0">
                          <a:solidFill>
                            <a:srgbClr val="000000"/>
                          </a:solidFill>
                          <a:latin typeface="Calibri"/>
                        </a:rPr>
                        <a:t>Sheet</a:t>
                      </a:r>
                    </a:p>
                  </a:txBody>
                  <a:tcPr marL="6281" marR="6281" marT="6281" marB="0" anchor="b">
                    <a:lnL>
                      <a:noFill/>
                    </a:lnL>
                    <a:lnR>
                      <a:noFill/>
                    </a:lnR>
                    <a:lnT>
                      <a:noFill/>
                    </a:lnT>
                    <a:lnB>
                      <a:noFill/>
                    </a:lnB>
                  </a:tcPr>
                </a:tc>
                <a:tc>
                  <a:txBody>
                    <a:bodyPr/>
                    <a:lstStyle/>
                    <a:p>
                      <a:pPr algn="ctr" fontAlgn="b"/>
                      <a:r>
                        <a:rPr lang="en-US" sz="1600" b="0" i="0" u="none" strike="noStrike">
                          <a:solidFill>
                            <a:srgbClr val="000000"/>
                          </a:solidFill>
                          <a:latin typeface="Calibri"/>
                        </a:rPr>
                        <a:t>Amount </a:t>
                      </a:r>
                    </a:p>
                  </a:txBody>
                  <a:tcPr marL="6281" marR="6281" marT="6281" marB="0" anchor="b">
                    <a:lnL>
                      <a:noFill/>
                    </a:lnL>
                    <a:lnR>
                      <a:noFill/>
                    </a:lnR>
                    <a:lnT>
                      <a:noFill/>
                    </a:lnT>
                    <a:lnB>
                      <a:noFill/>
                    </a:lnB>
                  </a:tcPr>
                </a:tc>
              </a:tr>
              <a:tr h="237433">
                <a:tc>
                  <a:txBody>
                    <a:bodyPr/>
                    <a:lstStyle/>
                    <a:p>
                      <a:pPr algn="l" fontAlgn="b"/>
                      <a:r>
                        <a:rPr lang="en-US" sz="1600" b="0" i="0" u="none" strike="noStrike">
                          <a:solidFill>
                            <a:srgbClr val="000000"/>
                          </a:solidFill>
                          <a:latin typeface="Calibri"/>
                        </a:rPr>
                        <a:t>ASSETS</a:t>
                      </a:r>
                    </a:p>
                  </a:txBody>
                  <a:tcPr marL="6281" marR="6281" marT="6281" marB="0" anchor="b">
                    <a:lnL>
                      <a:noFill/>
                    </a:lnL>
                    <a:lnR>
                      <a:noFill/>
                    </a:lnR>
                    <a:lnT>
                      <a:noFill/>
                    </a:lnT>
                    <a:lnB>
                      <a:noFill/>
                    </a:lnB>
                  </a:tcPr>
                </a:tc>
                <a:tc>
                  <a:txBody>
                    <a:bodyPr/>
                    <a:lstStyle/>
                    <a:p>
                      <a:pPr algn="l" fontAlgn="b"/>
                      <a:endParaRPr lang="en-US" sz="1600" b="0" i="0" u="none" strike="noStrike">
                        <a:solidFill>
                          <a:srgbClr val="000000"/>
                        </a:solidFill>
                        <a:latin typeface="Calibri"/>
                      </a:endParaRPr>
                    </a:p>
                  </a:txBody>
                  <a:tcPr marL="6281" marR="6281" marT="6281" marB="0" anchor="b">
                    <a:lnL>
                      <a:noFill/>
                    </a:lnL>
                    <a:lnR>
                      <a:noFill/>
                    </a:lnR>
                    <a:lnT>
                      <a:noFill/>
                    </a:lnT>
                    <a:lnB>
                      <a:noFill/>
                    </a:lnB>
                  </a:tcPr>
                </a:tc>
              </a:tr>
              <a:tr h="237433">
                <a:tc>
                  <a:txBody>
                    <a:bodyPr/>
                    <a:lstStyle/>
                    <a:p>
                      <a:pPr algn="l" fontAlgn="b"/>
                      <a:r>
                        <a:rPr lang="en-US" sz="1600" b="0" i="0" u="none" strike="noStrike">
                          <a:solidFill>
                            <a:srgbClr val="000000"/>
                          </a:solidFill>
                          <a:latin typeface="Calibri"/>
                        </a:rPr>
                        <a:t>     Current Assets</a:t>
                      </a:r>
                    </a:p>
                  </a:txBody>
                  <a:tcPr marL="6281" marR="6281" marT="6281" marB="0" anchor="b">
                    <a:lnL>
                      <a:noFill/>
                    </a:lnL>
                    <a:lnR>
                      <a:noFill/>
                    </a:lnR>
                    <a:lnT>
                      <a:noFill/>
                    </a:lnT>
                    <a:lnB>
                      <a:noFill/>
                    </a:lnB>
                  </a:tcPr>
                </a:tc>
                <a:tc>
                  <a:txBody>
                    <a:bodyPr/>
                    <a:lstStyle/>
                    <a:p>
                      <a:pPr algn="l" fontAlgn="b"/>
                      <a:endParaRPr lang="en-US" sz="1600" b="0" i="0" u="none" strike="noStrike">
                        <a:solidFill>
                          <a:srgbClr val="000000"/>
                        </a:solidFill>
                        <a:latin typeface="Calibri"/>
                      </a:endParaRPr>
                    </a:p>
                  </a:txBody>
                  <a:tcPr marL="6281" marR="6281" marT="6281" marB="0" anchor="b">
                    <a:lnL>
                      <a:noFill/>
                    </a:lnL>
                    <a:lnR>
                      <a:noFill/>
                    </a:lnR>
                    <a:lnT>
                      <a:noFill/>
                    </a:lnT>
                    <a:lnB>
                      <a:noFill/>
                    </a:lnB>
                  </a:tcPr>
                </a:tc>
              </a:tr>
              <a:tr h="237433">
                <a:tc>
                  <a:txBody>
                    <a:bodyPr/>
                    <a:lstStyle/>
                    <a:p>
                      <a:pPr algn="l" fontAlgn="ctr"/>
                      <a:r>
                        <a:rPr lang="en-US" sz="1600" b="0" i="0" u="none" strike="noStrike">
                          <a:solidFill>
                            <a:srgbClr val="000000"/>
                          </a:solidFill>
                          <a:latin typeface="Calibri"/>
                        </a:rPr>
                        <a:t>         Bank</a:t>
                      </a:r>
                    </a:p>
                  </a:txBody>
                  <a:tcPr marL="6281" marR="6281" marT="6281" marB="0" anchor="ctr">
                    <a:lnL>
                      <a:noFill/>
                    </a:lnL>
                    <a:lnR>
                      <a:noFill/>
                    </a:lnR>
                    <a:lnT>
                      <a:noFill/>
                    </a:lnT>
                    <a:lnB>
                      <a:noFill/>
                    </a:lnB>
                  </a:tcPr>
                </a:tc>
                <a:tc>
                  <a:txBody>
                    <a:bodyPr/>
                    <a:lstStyle/>
                    <a:p>
                      <a:pPr algn="l" fontAlgn="b"/>
                      <a:endParaRPr lang="en-US" sz="1600" b="0" i="0" u="none" strike="noStrike">
                        <a:solidFill>
                          <a:srgbClr val="000000"/>
                        </a:solidFill>
                        <a:latin typeface="Calibri"/>
                      </a:endParaRP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74331 - 802.11/.15 CB Acct No. 556802</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$386,539.74 </a:t>
                      </a: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74332 - 802.11/.15 Face-to-Face Checking</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$211,440.34 </a:t>
                      </a: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Total Bank</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$597,980.08 </a:t>
                      </a: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Total Current Assets</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$597,980.08 </a:t>
                      </a:r>
                    </a:p>
                  </a:txBody>
                  <a:tcPr marL="6281" marR="6281" marT="6281" marB="0" anchor="b">
                    <a:lnL>
                      <a:noFill/>
                    </a:lnL>
                    <a:lnR>
                      <a:noFill/>
                    </a:lnR>
                    <a:lnT>
                      <a:noFill/>
                    </a:lnT>
                    <a:lnB>
                      <a:noFill/>
                    </a:lnB>
                  </a:tcPr>
                </a:tc>
              </a:tr>
              <a:tr h="237433">
                <a:tc>
                  <a:txBody>
                    <a:bodyPr/>
                    <a:lstStyle/>
                    <a:p>
                      <a:pPr algn="l" fontAlgn="b"/>
                      <a:r>
                        <a:rPr lang="en-US" sz="1600" b="0" i="0" u="none" strike="noStrike">
                          <a:solidFill>
                            <a:srgbClr val="000000"/>
                          </a:solidFill>
                          <a:latin typeface="Calibri"/>
                        </a:rPr>
                        <a:t>     Other Assets</a:t>
                      </a:r>
                    </a:p>
                  </a:txBody>
                  <a:tcPr marL="6281" marR="6281" marT="6281" marB="0" anchor="b">
                    <a:lnL>
                      <a:noFill/>
                    </a:lnL>
                    <a:lnR>
                      <a:noFill/>
                    </a:lnR>
                    <a:lnT>
                      <a:noFill/>
                    </a:lnT>
                    <a:lnB>
                      <a:noFill/>
                    </a:lnB>
                  </a:tcPr>
                </a:tc>
                <a:tc>
                  <a:txBody>
                    <a:bodyPr/>
                    <a:lstStyle/>
                    <a:p>
                      <a:pPr algn="l" fontAlgn="b"/>
                      <a:endParaRPr lang="en-US" sz="1600" b="0" i="0" u="none" strike="noStrike">
                        <a:solidFill>
                          <a:srgbClr val="000000"/>
                        </a:solidFill>
                        <a:latin typeface="Calibri"/>
                      </a:endParaRP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75100 - Prepaid Expense</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$43,329.91 </a:t>
                      </a: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Total Other Assets</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$43,329.91 </a:t>
                      </a: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Total ASSETS</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$641,309.99 </a:t>
                      </a:r>
                    </a:p>
                  </a:txBody>
                  <a:tcPr marL="6281" marR="6281" marT="6281" marB="0" anchor="b">
                    <a:lnL>
                      <a:noFill/>
                    </a:lnL>
                    <a:lnR>
                      <a:noFill/>
                    </a:lnR>
                    <a:lnT>
                      <a:noFill/>
                    </a:lnT>
                    <a:lnB>
                      <a:noFill/>
                    </a:lnB>
                  </a:tcPr>
                </a:tc>
              </a:tr>
              <a:tr h="237433">
                <a:tc>
                  <a:txBody>
                    <a:bodyPr/>
                    <a:lstStyle/>
                    <a:p>
                      <a:pPr algn="l" fontAlgn="b"/>
                      <a:r>
                        <a:rPr lang="en-US" sz="1600" b="0" i="0" u="none" strike="noStrike">
                          <a:solidFill>
                            <a:srgbClr val="000000"/>
                          </a:solidFill>
                          <a:latin typeface="Calibri"/>
                        </a:rPr>
                        <a:t>LIABILITIES &amp; EQUITY</a:t>
                      </a:r>
                    </a:p>
                  </a:txBody>
                  <a:tcPr marL="6281" marR="6281" marT="6281" marB="0" anchor="b">
                    <a:lnL>
                      <a:noFill/>
                    </a:lnL>
                    <a:lnR>
                      <a:noFill/>
                    </a:lnR>
                    <a:lnT>
                      <a:noFill/>
                    </a:lnT>
                    <a:lnB>
                      <a:noFill/>
                    </a:lnB>
                  </a:tcPr>
                </a:tc>
                <a:tc>
                  <a:txBody>
                    <a:bodyPr/>
                    <a:lstStyle/>
                    <a:p>
                      <a:pPr algn="l" fontAlgn="b"/>
                      <a:endParaRPr lang="en-US" sz="1600" b="0" i="0" u="none" strike="noStrike">
                        <a:solidFill>
                          <a:srgbClr val="000000"/>
                        </a:solidFill>
                        <a:latin typeface="Calibri"/>
                      </a:endParaRPr>
                    </a:p>
                  </a:txBody>
                  <a:tcPr marL="6281" marR="6281" marT="6281" marB="0" anchor="b">
                    <a:lnL>
                      <a:noFill/>
                    </a:lnL>
                    <a:lnR>
                      <a:noFill/>
                    </a:lnR>
                    <a:lnT>
                      <a:noFill/>
                    </a:lnT>
                    <a:lnB>
                      <a:noFill/>
                    </a:lnB>
                  </a:tcPr>
                </a:tc>
              </a:tr>
              <a:tr h="237433">
                <a:tc>
                  <a:txBody>
                    <a:bodyPr/>
                    <a:lstStyle/>
                    <a:p>
                      <a:pPr algn="l" fontAlgn="b"/>
                      <a:r>
                        <a:rPr lang="en-US" sz="1600" b="0" i="0" u="none" strike="noStrike">
                          <a:solidFill>
                            <a:srgbClr val="000000"/>
                          </a:solidFill>
                          <a:latin typeface="Calibri"/>
                        </a:rPr>
                        <a:t>     Current Liabilities</a:t>
                      </a:r>
                    </a:p>
                  </a:txBody>
                  <a:tcPr marL="6281" marR="6281" marT="6281" marB="0" anchor="b">
                    <a:lnL>
                      <a:noFill/>
                    </a:lnL>
                    <a:lnR>
                      <a:noFill/>
                    </a:lnR>
                    <a:lnT>
                      <a:noFill/>
                    </a:lnT>
                    <a:lnB>
                      <a:noFill/>
                    </a:lnB>
                  </a:tcPr>
                </a:tc>
                <a:tc>
                  <a:txBody>
                    <a:bodyPr/>
                    <a:lstStyle/>
                    <a:p>
                      <a:pPr algn="l" fontAlgn="b"/>
                      <a:endParaRPr lang="en-US" sz="1600" b="0" i="0" u="none" strike="noStrike">
                        <a:solidFill>
                          <a:srgbClr val="000000"/>
                        </a:solidFill>
                        <a:latin typeface="Calibri"/>
                      </a:endParaRPr>
                    </a:p>
                  </a:txBody>
                  <a:tcPr marL="6281" marR="6281" marT="6281" marB="0" anchor="b">
                    <a:lnL>
                      <a:noFill/>
                    </a:lnL>
                    <a:lnR>
                      <a:noFill/>
                    </a:lnR>
                    <a:lnT>
                      <a:noFill/>
                    </a:lnT>
                    <a:lnB>
                      <a:noFill/>
                    </a:lnB>
                  </a:tcPr>
                </a:tc>
              </a:tr>
              <a:tr h="237433">
                <a:tc>
                  <a:txBody>
                    <a:bodyPr/>
                    <a:lstStyle/>
                    <a:p>
                      <a:pPr algn="l" fontAlgn="b"/>
                      <a:r>
                        <a:rPr lang="en-US" sz="1600" b="0" i="0" u="none" strike="noStrike">
                          <a:solidFill>
                            <a:srgbClr val="000000"/>
                          </a:solidFill>
                          <a:latin typeface="Calibri"/>
                        </a:rPr>
                        <a:t>          Other Current Liability</a:t>
                      </a:r>
                    </a:p>
                  </a:txBody>
                  <a:tcPr marL="6281" marR="6281" marT="6281" marB="0" anchor="b">
                    <a:lnL>
                      <a:noFill/>
                    </a:lnL>
                    <a:lnR>
                      <a:noFill/>
                    </a:lnR>
                    <a:lnT>
                      <a:noFill/>
                    </a:lnT>
                    <a:lnB>
                      <a:noFill/>
                    </a:lnB>
                  </a:tcPr>
                </a:tc>
                <a:tc>
                  <a:txBody>
                    <a:bodyPr/>
                    <a:lstStyle/>
                    <a:p>
                      <a:pPr algn="l" fontAlgn="b"/>
                      <a:endParaRPr lang="en-US" sz="1600" b="0" i="0" u="none" strike="noStrike">
                        <a:solidFill>
                          <a:srgbClr val="000000"/>
                        </a:solidFill>
                        <a:latin typeface="Calibri"/>
                      </a:endParaRP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75200 - Deferred Revenue</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$210,150.00 </a:t>
                      </a: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Total Other Current Liability</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$210,150.00 </a:t>
                      </a: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Total Current Liabilities</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$210,150.00 </a:t>
                      </a:r>
                    </a:p>
                  </a:txBody>
                  <a:tcPr marL="6281" marR="6281" marT="6281" marB="0" anchor="b">
                    <a:lnL>
                      <a:noFill/>
                    </a:lnL>
                    <a:lnR>
                      <a:noFill/>
                    </a:lnR>
                    <a:lnT>
                      <a:noFill/>
                    </a:lnT>
                    <a:lnB>
                      <a:noFill/>
                    </a:lnB>
                  </a:tcPr>
                </a:tc>
              </a:tr>
              <a:tr h="237433">
                <a:tc>
                  <a:txBody>
                    <a:bodyPr/>
                    <a:lstStyle/>
                    <a:p>
                      <a:pPr algn="l" fontAlgn="b"/>
                      <a:r>
                        <a:rPr lang="en-US" sz="1600" b="0" i="0" u="none" strike="noStrike">
                          <a:solidFill>
                            <a:srgbClr val="000000"/>
                          </a:solidFill>
                          <a:latin typeface="Calibri"/>
                        </a:rPr>
                        <a:t>     Equity</a:t>
                      </a:r>
                    </a:p>
                  </a:txBody>
                  <a:tcPr marL="6281" marR="6281" marT="6281" marB="0" anchor="b">
                    <a:lnL>
                      <a:noFill/>
                    </a:lnL>
                    <a:lnR>
                      <a:noFill/>
                    </a:lnR>
                    <a:lnT>
                      <a:noFill/>
                    </a:lnT>
                    <a:lnB>
                      <a:noFill/>
                    </a:lnB>
                  </a:tcPr>
                </a:tc>
                <a:tc>
                  <a:txBody>
                    <a:bodyPr/>
                    <a:lstStyle/>
                    <a:p>
                      <a:pPr algn="l" fontAlgn="b"/>
                      <a:endParaRPr lang="en-US" sz="1600" b="0" i="0" u="none" strike="noStrike">
                        <a:solidFill>
                          <a:srgbClr val="000000"/>
                        </a:solidFill>
                        <a:latin typeface="Calibri"/>
                      </a:endParaRP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Retained Earnings</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$455,684.73 </a:t>
                      </a: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Net Income</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($24,524.74)</a:t>
                      </a:r>
                    </a:p>
                  </a:txBody>
                  <a:tcPr marL="6281" marR="6281" marT="6281" marB="0" anchor="b">
                    <a:lnL>
                      <a:noFill/>
                    </a:lnL>
                    <a:lnR>
                      <a:noFill/>
                    </a:lnR>
                    <a:lnT>
                      <a:noFill/>
                    </a:lnT>
                    <a:lnB>
                      <a:noFill/>
                    </a:lnB>
                  </a:tcPr>
                </a:tc>
              </a:tr>
              <a:tr h="237433">
                <a:tc>
                  <a:txBody>
                    <a:bodyPr/>
                    <a:lstStyle/>
                    <a:p>
                      <a:pPr algn="r" fontAlgn="b"/>
                      <a:r>
                        <a:rPr lang="en-US" sz="1600" b="0" i="0" u="none" strike="noStrike">
                          <a:solidFill>
                            <a:srgbClr val="000000"/>
                          </a:solidFill>
                          <a:latin typeface="Calibri"/>
                        </a:rPr>
                        <a:t>Total Equity</a:t>
                      </a:r>
                    </a:p>
                  </a:txBody>
                  <a:tcPr marL="6281" marR="6281" marT="6281" marB="0" anchor="b">
                    <a:lnL>
                      <a:noFill/>
                    </a:lnL>
                    <a:lnR>
                      <a:noFill/>
                    </a:lnR>
                    <a:lnT>
                      <a:noFill/>
                    </a:lnT>
                    <a:lnB>
                      <a:noFill/>
                    </a:lnB>
                  </a:tcPr>
                </a:tc>
                <a:tc>
                  <a:txBody>
                    <a:bodyPr/>
                    <a:lstStyle/>
                    <a:p>
                      <a:pPr algn="r" fontAlgn="b"/>
                      <a:r>
                        <a:rPr lang="en-US" sz="1600" b="0" i="0" u="none" strike="noStrike">
                          <a:solidFill>
                            <a:srgbClr val="000000"/>
                          </a:solidFill>
                          <a:latin typeface="Calibri"/>
                        </a:rPr>
                        <a:t>$431,159.99 </a:t>
                      </a:r>
                    </a:p>
                  </a:txBody>
                  <a:tcPr marL="6281" marR="6281" marT="6281" marB="0" anchor="b">
                    <a:lnL>
                      <a:noFill/>
                    </a:lnL>
                    <a:lnR>
                      <a:noFill/>
                    </a:lnR>
                    <a:lnT>
                      <a:noFill/>
                    </a:lnT>
                    <a:lnB>
                      <a:noFill/>
                    </a:lnB>
                  </a:tcPr>
                </a:tc>
              </a:tr>
              <a:tr h="237433">
                <a:tc>
                  <a:txBody>
                    <a:bodyPr/>
                    <a:lstStyle/>
                    <a:p>
                      <a:pPr algn="l" fontAlgn="b"/>
                      <a:r>
                        <a:rPr lang="en-US" sz="1600" b="0" i="0" u="none" strike="noStrike">
                          <a:solidFill>
                            <a:srgbClr val="000000"/>
                          </a:solidFill>
                          <a:latin typeface="Calibri"/>
                        </a:rPr>
                        <a:t>Total LIABILITIES &amp; EQUITY</a:t>
                      </a:r>
                    </a:p>
                  </a:txBody>
                  <a:tcPr marL="6281" marR="6281" marT="6281" marB="0" anchor="b">
                    <a:lnL>
                      <a:noFill/>
                    </a:lnL>
                    <a:lnR>
                      <a:noFill/>
                    </a:lnR>
                    <a:lnT>
                      <a:noFill/>
                    </a:lnT>
                    <a:lnB>
                      <a:noFill/>
                    </a:lnB>
                  </a:tcPr>
                </a:tc>
                <a:tc>
                  <a:txBody>
                    <a:bodyPr/>
                    <a:lstStyle/>
                    <a:p>
                      <a:pPr algn="r" fontAlgn="b"/>
                      <a:r>
                        <a:rPr lang="en-US" sz="1600" b="0" i="0" u="none" strike="noStrike" dirty="0">
                          <a:solidFill>
                            <a:srgbClr val="000000"/>
                          </a:solidFill>
                          <a:latin typeface="Calibri"/>
                        </a:rPr>
                        <a:t>$641,309.99 </a:t>
                      </a:r>
                    </a:p>
                  </a:txBody>
                  <a:tcPr marL="6281" marR="6281" marT="6281" marB="0" anchor="b">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dt" sz="quarter" idx="10"/>
          </p:nvPr>
        </p:nvSpPr>
        <p:spPr>
          <a:noFill/>
        </p:spPr>
        <p:txBody>
          <a:bodyPr/>
          <a:lstStyle/>
          <a:p>
            <a:r>
              <a:rPr lang="en-US" smtClean="0">
                <a:latin typeface="Times New Roman" pitchFamily="18" charset="0"/>
                <a:ea typeface="Arial Unicode MS" pitchFamily="34" charset="-128"/>
                <a:cs typeface="Arial Unicode MS" pitchFamily="34" charset="-128"/>
              </a:rPr>
              <a:t>May 2014</a:t>
            </a:r>
            <a:endParaRPr lang="en-GB" dirty="0" smtClean="0">
              <a:latin typeface="Times New Roman" pitchFamily="18" charset="0"/>
              <a:ea typeface="Arial Unicode MS" pitchFamily="34" charset="-128"/>
              <a:cs typeface="Arial Unicode MS" pitchFamily="34" charset="-128"/>
            </a:endParaRPr>
          </a:p>
        </p:txBody>
      </p:sp>
      <p:sp>
        <p:nvSpPr>
          <p:cNvPr id="4099" name="Rectangle 4"/>
          <p:cNvSpPr>
            <a:spLocks noGrp="1" noChangeArrowheads="1"/>
          </p:cNvSpPr>
          <p:nvPr>
            <p:ph type="ftr" sz="quarter" idx="11"/>
          </p:nvPr>
        </p:nvSpPr>
        <p:spPr>
          <a:noFill/>
        </p:spPr>
        <p:txBody>
          <a:bodyPr/>
          <a:lstStyle/>
          <a:p>
            <a:r>
              <a:rPr lang="en-GB" smtClean="0"/>
              <a:t>Jon Rosdahl, CSR</a:t>
            </a:r>
          </a:p>
        </p:txBody>
      </p:sp>
      <p:sp>
        <p:nvSpPr>
          <p:cNvPr id="4100"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182CB204-8F88-4025-B305-BD26943A6CBF}"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GB" smtClean="0">
              <a:latin typeface="Times New Roman" pitchFamily="18" charset="0"/>
              <a:ea typeface="Arial Unicode MS" pitchFamily="34" charset="-128"/>
              <a:cs typeface="Arial Unicode MS" pitchFamily="34" charset="-128"/>
            </a:endParaRPr>
          </a:p>
        </p:txBody>
      </p:sp>
      <p:sp>
        <p:nvSpPr>
          <p:cNvPr id="4102"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ea typeface="Arial Unicode MS" pitchFamily="34" charset="-128"/>
                <a:cs typeface="Arial Unicode MS" pitchFamily="34" charset="-128"/>
              </a:rPr>
              <a:t>Jon Rosdahl, CSR</a:t>
            </a:r>
          </a:p>
        </p:txBody>
      </p:sp>
      <p:sp>
        <p:nvSpPr>
          <p:cNvPr id="4103"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ea typeface="Arial Unicode MS" pitchFamily="34" charset="-128"/>
                <a:cs typeface="Arial Unicode MS" pitchFamily="34" charset="-128"/>
              </a:rPr>
              <a:t>Slide </a:t>
            </a:r>
            <a:fld id="{96A3BDA0-F89D-4392-A8A5-DD14A7AEC5DC}" type="slidenum">
              <a:rPr lang="en-GB" sz="1200">
                <a:solidFill>
                  <a:srgbClr val="000000"/>
                </a:solidFill>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en-GB" sz="1200">
              <a:solidFill>
                <a:srgbClr val="000000"/>
              </a:solidFill>
              <a:ea typeface="Arial Unicode MS" pitchFamily="34" charset="-128"/>
              <a:cs typeface="Arial Unicode MS" pitchFamily="34" charset="-128"/>
            </a:endParaRPr>
          </a:p>
        </p:txBody>
      </p:sp>
      <p:sp>
        <p:nvSpPr>
          <p:cNvPr id="4104" name="Rectangle 1"/>
          <p:cNvSpPr>
            <a:spLocks noGrp="1" noChangeArrowheads="1"/>
          </p:cNvSpPr>
          <p:nvPr>
            <p:ph type="title"/>
          </p:nvPr>
        </p:nvSpPr>
        <p:spPr>
          <a:xfrm>
            <a:off x="685800" y="685800"/>
            <a:ext cx="7772400" cy="1066800"/>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t>Abstract</a:t>
            </a:r>
          </a:p>
        </p:txBody>
      </p:sp>
      <p:sp>
        <p:nvSpPr>
          <p:cNvPr id="4105" name="Rectangle 2"/>
          <p:cNvSpPr>
            <a:spLocks noGrp="1" noChangeArrowheads="1"/>
          </p:cNvSpPr>
          <p:nvPr>
            <p:ph type="body" idx="1"/>
          </p:nvPr>
        </p:nvSpPr>
        <p:spPr>
          <a:xfrm>
            <a:off x="685800" y="1981200"/>
            <a:ext cx="7772400" cy="4114800"/>
          </a:xfrm>
        </p:spPr>
        <p:txBody>
          <a:bodyPr/>
          <a:lstStyle/>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dirty="0" smtClean="0">
                <a:latin typeface="Times New Roman" pitchFamily="18" charset="0"/>
                <a:ea typeface="Arial Unicode MS" pitchFamily="34" charset="-128"/>
                <a:cs typeface="Arial Unicode MS" pitchFamily="34" charset="-128"/>
              </a:rPr>
              <a:t>March </a:t>
            </a:r>
            <a:r>
              <a:rPr lang="en-GB" dirty="0" smtClean="0"/>
              <a:t>2014 Treasurer report for the Joint 802.11/.15 Wireless funds</a:t>
            </a:r>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smtClean="0"/>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Also reported in 802.15 doc: </a:t>
            </a:r>
            <a:r>
              <a:rPr lang="en-US" dirty="0" smtClean="0"/>
              <a:t>15-14/280</a:t>
            </a:r>
            <a:r>
              <a:rPr lang="en-GB" dirty="0" smtClean="0"/>
              <a:t>r0</a:t>
            </a:r>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smtClean="0"/>
          </a:p>
        </p:txBody>
      </p:sp>
      <p:sp>
        <p:nvSpPr>
          <p:cNvPr id="4106"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pPr>
              <a:defRPr/>
            </a:pPr>
            <a:r>
              <a:rPr lang="en-US" smtClean="0"/>
              <a:t>May 2014</a:t>
            </a:r>
            <a:endParaRPr lang="en-US" dirty="0" smtClean="0"/>
          </a:p>
        </p:txBody>
      </p:sp>
      <p:sp>
        <p:nvSpPr>
          <p:cNvPr id="5" name="Footer Placeholder 4"/>
          <p:cNvSpPr>
            <a:spLocks noGrp="1"/>
          </p:cNvSpPr>
          <p:nvPr>
            <p:ph type="ftr" idx="11"/>
          </p:nvPr>
        </p:nvSpPr>
        <p:spPr/>
        <p:txBody>
          <a:bodyPr/>
          <a:lstStyle/>
          <a:p>
            <a:pPr>
              <a:defRPr/>
            </a:pPr>
            <a:r>
              <a:rPr lang="en-GB" smtClean="0"/>
              <a:t>Jon Rosdahl, CSR</a:t>
            </a:r>
            <a:endParaRPr lang="en-GB" dirty="0" smtClean="0"/>
          </a:p>
        </p:txBody>
      </p:sp>
      <p:sp>
        <p:nvSpPr>
          <p:cNvPr id="6" name="Slide Number Placeholder 5"/>
          <p:cNvSpPr>
            <a:spLocks noGrp="1"/>
          </p:cNvSpPr>
          <p:nvPr>
            <p:ph type="sldNum" idx="12"/>
          </p:nvPr>
        </p:nvSpPr>
        <p:spPr/>
        <p:txBody>
          <a:bodyPr/>
          <a:lstStyle/>
          <a:p>
            <a:pPr>
              <a:defRPr/>
            </a:pPr>
            <a:r>
              <a:rPr lang="en-GB" smtClean="0"/>
              <a:t>Slide </a:t>
            </a:r>
            <a:fld id="{7B89D2F3-3A0B-4B22-AD26-703531DFDA8E}" type="slidenum">
              <a:rPr lang="en-GB" smtClean="0"/>
              <a:pPr>
                <a:defRPr/>
              </a:pPr>
              <a:t>3</a:t>
            </a:fld>
            <a:endParaRPr lang="en-GB"/>
          </a:p>
        </p:txBody>
      </p:sp>
      <p:sp>
        <p:nvSpPr>
          <p:cNvPr id="9" name="Rectangle 3"/>
          <p:cNvSpPr>
            <a:spLocks noChangeArrowheads="1"/>
          </p:cNvSpPr>
          <p:nvPr/>
        </p:nvSpPr>
        <p:spPr bwMode="auto">
          <a:xfrm>
            <a:off x="609601" y="1020762"/>
            <a:ext cx="8077200" cy="5293757"/>
          </a:xfrm>
          <a:prstGeom prst="rect">
            <a:avLst/>
          </a:prstGeom>
          <a:noFill/>
          <a:ln w="12700">
            <a:noFill/>
            <a:miter lim="800000"/>
            <a:headEnd type="none" w="sm" len="sm"/>
            <a:tailEnd type="none" w="sm" len="sm"/>
          </a:ln>
          <a:effectLst/>
        </p:spPr>
        <p:txBody>
          <a:bodyPr wrap="square">
            <a:spAutoFit/>
          </a:bodyPr>
          <a:lstStyle/>
          <a:p>
            <a:pPr algn="ctr"/>
            <a:r>
              <a:rPr lang="en-US" altLang="ko-KR" sz="1800" b="1" u="sng" dirty="0">
                <a:solidFill>
                  <a:schemeClr val="tx1"/>
                </a:solidFill>
                <a:effectLst>
                  <a:outerShdw blurRad="38100" dist="38100" dir="2700000" algn="tl">
                    <a:srgbClr val="C0C0C0"/>
                  </a:outerShdw>
                </a:effectLst>
                <a:ea typeface="굴림" pitchFamily="50" charset="-127"/>
              </a:rPr>
              <a:t>Project: IEEE P802.15 Working Group for Wireless Personal Area Networks (WPANs)</a:t>
            </a:r>
            <a:endParaRPr lang="en-US" altLang="ko-KR" sz="1600" b="1" dirty="0">
              <a:solidFill>
                <a:schemeClr val="tx1"/>
              </a:solidFill>
              <a:ea typeface="굴림" pitchFamily="50" charset="-127"/>
            </a:endParaRPr>
          </a:p>
          <a:p>
            <a:endParaRPr lang="en-US" altLang="ko-KR" sz="1600" dirty="0">
              <a:solidFill>
                <a:schemeClr val="tx1"/>
              </a:solidFill>
              <a:ea typeface="굴림" pitchFamily="50" charset="-127"/>
            </a:endParaRPr>
          </a:p>
          <a:p>
            <a:r>
              <a:rPr lang="en-US" altLang="ko-KR" sz="1600" b="1" dirty="0">
                <a:solidFill>
                  <a:schemeClr val="tx1"/>
                </a:solidFill>
                <a:ea typeface="굴림" pitchFamily="50" charset="-127"/>
              </a:rPr>
              <a:t>Submission </a:t>
            </a:r>
            <a:r>
              <a:rPr lang="en-US" altLang="ko-KR" sz="1600" b="1" dirty="0" smtClean="0">
                <a:solidFill>
                  <a:schemeClr val="tx1"/>
                </a:solidFill>
                <a:ea typeface="굴림" pitchFamily="50" charset="-127"/>
              </a:rPr>
              <a:t>Title:</a:t>
            </a:r>
            <a:r>
              <a:rPr lang="en-US" altLang="ko-KR" sz="1600" dirty="0">
                <a:solidFill>
                  <a:schemeClr val="tx1"/>
                </a:solidFill>
                <a:ea typeface="굴림" pitchFamily="50" charset="-127"/>
              </a:rPr>
              <a:t> </a:t>
            </a:r>
            <a:r>
              <a:rPr lang="en-US" altLang="ko-KR" sz="1600" dirty="0" smtClean="0">
                <a:solidFill>
                  <a:schemeClr val="tx1"/>
                </a:solidFill>
                <a:ea typeface="굴림" pitchFamily="50" charset="-127"/>
              </a:rPr>
              <a:t>Treasurer Report March 2014</a:t>
            </a:r>
            <a:r>
              <a:rPr lang="en-US" altLang="ko-KR" sz="1600" dirty="0">
                <a:solidFill>
                  <a:schemeClr val="tx1"/>
                </a:solidFill>
                <a:ea typeface="굴림" pitchFamily="50" charset="-127"/>
              </a:rPr>
              <a:t>	</a:t>
            </a:r>
          </a:p>
          <a:p>
            <a:r>
              <a:rPr lang="en-US" altLang="ko-KR" sz="1600" b="1" dirty="0">
                <a:solidFill>
                  <a:schemeClr val="tx1"/>
                </a:solidFill>
                <a:ea typeface="굴림" pitchFamily="50" charset="-127"/>
              </a:rPr>
              <a:t>Date Submitted: </a:t>
            </a:r>
            <a:r>
              <a:rPr lang="en-US" altLang="ko-KR" sz="1600" dirty="0" smtClean="0">
                <a:solidFill>
                  <a:schemeClr val="tx1"/>
                </a:solidFill>
                <a:ea typeface="굴림" pitchFamily="50" charset="-127"/>
              </a:rPr>
              <a:t>16 March 2013</a:t>
            </a:r>
            <a:endParaRPr lang="en-US" altLang="ko-KR" sz="1600" dirty="0">
              <a:solidFill>
                <a:schemeClr val="tx1"/>
              </a:solidFill>
              <a:ea typeface="굴림" pitchFamily="50" charset="-127"/>
            </a:endParaRPr>
          </a:p>
          <a:p>
            <a:r>
              <a:rPr lang="en-US" altLang="ko-KR" sz="1600" b="1" dirty="0">
                <a:solidFill>
                  <a:schemeClr val="tx1"/>
                </a:solidFill>
                <a:ea typeface="굴림" pitchFamily="50" charset="-127"/>
              </a:rPr>
              <a:t>Source:</a:t>
            </a:r>
            <a:r>
              <a:rPr lang="en-US" altLang="ko-KR" sz="1600" dirty="0">
                <a:solidFill>
                  <a:schemeClr val="tx1"/>
                </a:solidFill>
                <a:ea typeface="굴림" pitchFamily="50" charset="-127"/>
              </a:rPr>
              <a:t>  </a:t>
            </a:r>
            <a:r>
              <a:rPr lang="en-US" altLang="ko-KR" sz="1600" dirty="0" smtClean="0">
                <a:solidFill>
                  <a:schemeClr val="tx1"/>
                </a:solidFill>
                <a:ea typeface="굴림" pitchFamily="50" charset="-127"/>
              </a:rPr>
              <a:t>Benjamin A. Rolfe (BCA), Jon </a:t>
            </a:r>
            <a:r>
              <a:rPr lang="en-US" altLang="ko-KR" sz="1600" dirty="0" err="1" smtClean="0">
                <a:solidFill>
                  <a:schemeClr val="tx1"/>
                </a:solidFill>
                <a:ea typeface="굴림" pitchFamily="50" charset="-127"/>
              </a:rPr>
              <a:t>Rosdahl</a:t>
            </a:r>
            <a:r>
              <a:rPr lang="en-US" altLang="ko-KR" sz="1600" dirty="0" smtClean="0">
                <a:solidFill>
                  <a:schemeClr val="tx1"/>
                </a:solidFill>
                <a:ea typeface="굴림" pitchFamily="50" charset="-127"/>
              </a:rPr>
              <a:t> (CSR)</a:t>
            </a:r>
            <a:endParaRPr lang="en-US" altLang="ko-KR" sz="1600" dirty="0">
              <a:solidFill>
                <a:schemeClr val="tx1"/>
              </a:solidFill>
              <a:ea typeface="굴림" pitchFamily="50" charset="-127"/>
            </a:endParaRPr>
          </a:p>
          <a:p>
            <a:r>
              <a:rPr lang="en-US" altLang="ko-KR" sz="1600" dirty="0">
                <a:solidFill>
                  <a:schemeClr val="tx1"/>
                </a:solidFill>
                <a:ea typeface="굴림" pitchFamily="50" charset="-127"/>
              </a:rPr>
              <a:t>Company: </a:t>
            </a:r>
            <a:r>
              <a:rPr lang="en-US" altLang="ko-KR" sz="1600" dirty="0" smtClean="0">
                <a:solidFill>
                  <a:schemeClr val="tx1"/>
                </a:solidFill>
                <a:ea typeface="굴림" pitchFamily="50" charset="-127"/>
              </a:rPr>
              <a:t>Blind Creek Associates, CSR</a:t>
            </a:r>
            <a:endParaRPr lang="en-US" altLang="ko-KR" sz="1600" dirty="0">
              <a:solidFill>
                <a:schemeClr val="tx1"/>
              </a:solidFill>
              <a:ea typeface="굴림" pitchFamily="50" charset="-127"/>
            </a:endParaRPr>
          </a:p>
          <a:p>
            <a:r>
              <a:rPr lang="en-US" altLang="ko-KR" sz="1600" dirty="0">
                <a:solidFill>
                  <a:schemeClr val="tx1"/>
                </a:solidFill>
                <a:ea typeface="굴림" pitchFamily="50" charset="-127"/>
              </a:rPr>
              <a:t>Address: </a:t>
            </a:r>
            <a:r>
              <a:rPr lang="en-US" altLang="ko-KR" sz="1600" dirty="0" smtClean="0">
                <a:solidFill>
                  <a:schemeClr val="tx1"/>
                </a:solidFill>
                <a:ea typeface="굴림" pitchFamily="50" charset="-127"/>
              </a:rPr>
              <a:t>PO Box 798 Los Gatos CA 95031</a:t>
            </a:r>
            <a:endParaRPr lang="en-US" altLang="ko-KR" sz="1600" dirty="0">
              <a:solidFill>
                <a:schemeClr val="tx1"/>
              </a:solidFill>
              <a:ea typeface="굴림" pitchFamily="50" charset="-127"/>
            </a:endParaRPr>
          </a:p>
          <a:p>
            <a:r>
              <a:rPr lang="en-US" altLang="ko-KR" sz="1600" dirty="0">
                <a:solidFill>
                  <a:schemeClr val="tx1"/>
                </a:solidFill>
                <a:ea typeface="굴림" pitchFamily="50" charset="-127"/>
              </a:rPr>
              <a:t>Voice: </a:t>
            </a:r>
            <a:r>
              <a:rPr lang="en-US" altLang="ko-KR" sz="1600" dirty="0" smtClean="0">
                <a:solidFill>
                  <a:schemeClr val="tx1"/>
                </a:solidFill>
                <a:ea typeface="굴림" pitchFamily="50" charset="-127"/>
              </a:rPr>
              <a:t>+1 408 332 0725, </a:t>
            </a:r>
            <a:r>
              <a:rPr lang="en-US" altLang="ko-KR" sz="1600" dirty="0">
                <a:solidFill>
                  <a:schemeClr val="tx1"/>
                </a:solidFill>
                <a:ea typeface="굴림" pitchFamily="50" charset="-127"/>
              </a:rPr>
              <a:t>E-Mail: </a:t>
            </a:r>
            <a:r>
              <a:rPr lang="en-US" altLang="ko-KR" sz="1600" dirty="0" err="1" smtClean="0">
                <a:solidFill>
                  <a:schemeClr val="tx1"/>
                </a:solidFill>
                <a:ea typeface="굴림" pitchFamily="50" charset="-127"/>
              </a:rPr>
              <a:t>ben</a:t>
            </a:r>
            <a:r>
              <a:rPr lang="en-US" altLang="ko-KR" sz="1600" dirty="0" smtClean="0">
                <a:solidFill>
                  <a:schemeClr val="tx1"/>
                </a:solidFill>
                <a:ea typeface="굴림" pitchFamily="50" charset="-127"/>
              </a:rPr>
              <a:t> @ blindcreek.com</a:t>
            </a:r>
            <a:r>
              <a:rPr lang="en-US" altLang="ko-KR" sz="1600" dirty="0">
                <a:solidFill>
                  <a:schemeClr val="tx1"/>
                </a:solidFill>
                <a:ea typeface="굴림" pitchFamily="50" charset="-127"/>
              </a:rPr>
              <a:t>	</a:t>
            </a:r>
          </a:p>
          <a:p>
            <a:pPr>
              <a:spcBef>
                <a:spcPts val="600"/>
              </a:spcBef>
              <a:spcAft>
                <a:spcPts val="600"/>
              </a:spcAft>
            </a:pPr>
            <a:r>
              <a:rPr lang="en-US" altLang="ko-KR" sz="1600" b="1" dirty="0">
                <a:solidFill>
                  <a:schemeClr val="tx1"/>
                </a:solidFill>
                <a:ea typeface="굴림" pitchFamily="50" charset="-127"/>
              </a:rPr>
              <a:t>Re:</a:t>
            </a:r>
            <a:r>
              <a:rPr lang="en-US" altLang="ko-KR" sz="1600" dirty="0">
                <a:solidFill>
                  <a:schemeClr val="tx1"/>
                </a:solidFill>
                <a:ea typeface="굴림" pitchFamily="50" charset="-127"/>
              </a:rPr>
              <a:t> </a:t>
            </a:r>
            <a:r>
              <a:rPr lang="en-US" altLang="ko-KR" sz="1600" dirty="0" smtClean="0">
                <a:solidFill>
                  <a:schemeClr val="tx1"/>
                </a:solidFill>
                <a:ea typeface="굴림" pitchFamily="50" charset="-127"/>
              </a:rPr>
              <a:t>Joint 802.15/802.11 Treasury </a:t>
            </a:r>
            <a:endParaRPr lang="en-US" altLang="ko-KR" dirty="0">
              <a:solidFill>
                <a:schemeClr val="tx1"/>
              </a:solidFill>
              <a:ea typeface="굴림" pitchFamily="50" charset="-127"/>
            </a:endParaRPr>
          </a:p>
          <a:p>
            <a:pPr>
              <a:spcBef>
                <a:spcPts val="600"/>
              </a:spcBef>
              <a:spcAft>
                <a:spcPts val="600"/>
              </a:spcAft>
            </a:pPr>
            <a:r>
              <a:rPr lang="en-US" altLang="ko-KR" sz="1600" b="1" dirty="0" smtClean="0">
                <a:solidFill>
                  <a:schemeClr val="tx1"/>
                </a:solidFill>
                <a:ea typeface="굴림" pitchFamily="50" charset="-127"/>
              </a:rPr>
              <a:t>Abstract:</a:t>
            </a:r>
            <a:r>
              <a:rPr lang="en-US" altLang="ko-KR" sz="1600" dirty="0" smtClean="0">
                <a:solidFill>
                  <a:schemeClr val="tx1"/>
                </a:solidFill>
                <a:ea typeface="굴림" pitchFamily="50" charset="-127"/>
              </a:rPr>
              <a:t>	Treasurer report for Jan 2014 for the Joint 802.11/.15 Wireless funds.  </a:t>
            </a:r>
            <a:r>
              <a:rPr lang="en-US" sz="1600" dirty="0" smtClean="0">
                <a:solidFill>
                  <a:schemeClr val="tx1"/>
                </a:solidFill>
              </a:rPr>
              <a:t>See Also document # </a:t>
            </a:r>
            <a:r>
              <a:rPr lang="en-GB" sz="1600" dirty="0" smtClean="0">
                <a:solidFill>
                  <a:srgbClr val="000000"/>
                </a:solidFill>
                <a:latin typeface="Times New Roman" pitchFamily="16" charset="0"/>
                <a:ea typeface="MS Gothic" charset="-128"/>
                <a:cs typeface="Arial Unicode MS" charset="0"/>
              </a:rPr>
              <a:t>11-14/495</a:t>
            </a:r>
            <a:endParaRPr lang="en-US" altLang="ko-KR" sz="1600" dirty="0" smtClean="0">
              <a:solidFill>
                <a:schemeClr val="tx1"/>
              </a:solidFill>
              <a:ea typeface="굴림" pitchFamily="50" charset="-127"/>
            </a:endParaRPr>
          </a:p>
          <a:p>
            <a:pPr>
              <a:spcBef>
                <a:spcPts val="600"/>
              </a:spcBef>
              <a:spcAft>
                <a:spcPts val="600"/>
              </a:spcAft>
            </a:pPr>
            <a:r>
              <a:rPr lang="en-US" altLang="ko-KR" sz="1600" b="1" dirty="0" smtClean="0">
                <a:solidFill>
                  <a:schemeClr val="tx1"/>
                </a:solidFill>
                <a:ea typeface="굴림" pitchFamily="50" charset="-127"/>
              </a:rPr>
              <a:t>Purpose</a:t>
            </a:r>
            <a:r>
              <a:rPr lang="en-US" altLang="ko-KR" sz="1600" b="1" dirty="0">
                <a:solidFill>
                  <a:schemeClr val="tx1"/>
                </a:solidFill>
                <a:ea typeface="굴림" pitchFamily="50" charset="-127"/>
              </a:rPr>
              <a:t>:</a:t>
            </a:r>
            <a:r>
              <a:rPr lang="en-US" altLang="ko-KR" sz="1600" dirty="0">
                <a:solidFill>
                  <a:schemeClr val="tx1"/>
                </a:solidFill>
                <a:ea typeface="굴림" pitchFamily="50" charset="-127"/>
              </a:rPr>
              <a:t>	</a:t>
            </a:r>
            <a:r>
              <a:rPr lang="en-US" altLang="ko-KR" sz="1600" dirty="0" smtClean="0">
                <a:solidFill>
                  <a:schemeClr val="tx1"/>
                </a:solidFill>
                <a:ea typeface="굴림" pitchFamily="50" charset="-127"/>
              </a:rPr>
              <a:t>Report to the WG</a:t>
            </a:r>
            <a:endParaRPr lang="en-US" altLang="ko-KR" sz="1600" dirty="0">
              <a:solidFill>
                <a:schemeClr val="tx1"/>
              </a:solidFill>
              <a:ea typeface="굴림" pitchFamily="50" charset="-127"/>
            </a:endParaRPr>
          </a:p>
          <a:p>
            <a:r>
              <a:rPr lang="en-US" altLang="ko-KR" sz="1600" b="1" dirty="0">
                <a:solidFill>
                  <a:schemeClr val="tx1"/>
                </a:solidFill>
                <a:ea typeface="굴림" pitchFamily="50" charset="-127"/>
              </a:rPr>
              <a:t>Notice:</a:t>
            </a:r>
            <a:r>
              <a:rPr lang="en-US" altLang="ko-KR" sz="1600" dirty="0">
                <a:solidFill>
                  <a:schemeClr val="tx1"/>
                </a:solidFill>
                <a:ea typeface="굴림" pitchFamily="50" charset="-127"/>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altLang="ko-KR" sz="1600" b="1" dirty="0">
                <a:solidFill>
                  <a:schemeClr val="tx1"/>
                </a:solidFill>
                <a:ea typeface="굴림" pitchFamily="50" charset="-127"/>
              </a:rPr>
              <a:t>Release:</a:t>
            </a:r>
            <a:r>
              <a:rPr lang="en-US" altLang="ko-KR" sz="1600" dirty="0">
                <a:solidFill>
                  <a:schemeClr val="tx1"/>
                </a:solidFill>
                <a:ea typeface="굴림" pitchFamily="50" charset="-127"/>
              </a:rPr>
              <a:t>	The contributor acknowledges and accepts that this contribution becomes the property of IEEE and may be made publicly available by P802.15.	</a:t>
            </a:r>
          </a:p>
        </p:txBody>
      </p:sp>
      <p:sp>
        <p:nvSpPr>
          <p:cNvPr id="7"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Tree>
    <p:extLst>
      <p:ext uri="{BB962C8B-B14F-4D97-AF65-F5344CB8AC3E}">
        <p14:creationId xmlns:p14="http://schemas.microsoft.com/office/powerpoint/2010/main" xmlns="" val="3950230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dt" sz="quarter" idx="10"/>
          </p:nvPr>
        </p:nvSpPr>
        <p:spPr>
          <a:noFill/>
        </p:spPr>
        <p:txBody>
          <a:bodyPr/>
          <a:lstStyle/>
          <a:p>
            <a:r>
              <a:rPr lang="en-US" smtClean="0">
                <a:latin typeface="Times New Roman" pitchFamily="18" charset="0"/>
                <a:ea typeface="Arial Unicode MS" pitchFamily="34" charset="-128"/>
                <a:cs typeface="Arial Unicode MS" pitchFamily="34" charset="-128"/>
              </a:rPr>
              <a:t>May 2014</a:t>
            </a:r>
            <a:endParaRPr lang="en-GB" dirty="0" smtClean="0">
              <a:latin typeface="Times New Roman" pitchFamily="18" charset="0"/>
              <a:ea typeface="Arial Unicode MS" pitchFamily="34" charset="-128"/>
              <a:cs typeface="Arial Unicode MS" pitchFamily="34" charset="-128"/>
            </a:endParaRPr>
          </a:p>
        </p:txBody>
      </p:sp>
      <p:sp>
        <p:nvSpPr>
          <p:cNvPr id="5123" name="Rectangle 4"/>
          <p:cNvSpPr>
            <a:spLocks noGrp="1" noChangeArrowheads="1"/>
          </p:cNvSpPr>
          <p:nvPr>
            <p:ph type="ftr" sz="quarter" idx="11"/>
          </p:nvPr>
        </p:nvSpPr>
        <p:spPr>
          <a:noFill/>
        </p:spPr>
        <p:txBody>
          <a:bodyPr/>
          <a:lstStyle/>
          <a:p>
            <a:r>
              <a:rPr lang="en-GB" smtClean="0"/>
              <a:t>Jon Rosdahl, CSR</a:t>
            </a:r>
          </a:p>
        </p:txBody>
      </p:sp>
      <p:sp>
        <p:nvSpPr>
          <p:cNvPr id="5124"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C80AD8FF-38CB-406D-A99A-4F9EC981484E}"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4</a:t>
            </a:fld>
            <a:endParaRPr lang="en-GB" smtClean="0">
              <a:latin typeface="Times New Roman" pitchFamily="18" charset="0"/>
              <a:ea typeface="Arial Unicode MS" pitchFamily="34" charset="-128"/>
              <a:cs typeface="Arial Unicode MS" pitchFamily="34" charset="-128"/>
            </a:endParaRPr>
          </a:p>
        </p:txBody>
      </p:sp>
      <p:sp>
        <p:nvSpPr>
          <p:cNvPr id="5125" name="Slide Number Placeholder 4"/>
          <p:cNvSpPr txBox="1">
            <a:spLocks noGrp="1"/>
          </p:cNvSpPr>
          <p:nvPr/>
        </p:nvSpPr>
        <p:spPr bwMode="auto">
          <a:xfrm>
            <a:off x="4395788" y="6475413"/>
            <a:ext cx="428625" cy="182562"/>
          </a:xfrm>
          <a:prstGeom prst="rect">
            <a:avLst/>
          </a:prstGeom>
          <a:noFill/>
          <a:ln w="9525">
            <a:noFill/>
            <a:miter lim="800000"/>
            <a:headEnd/>
            <a:tailEnd/>
          </a:ln>
        </p:spPr>
        <p:txBody>
          <a:bodyPr wrap="none" lIns="0" tIns="0" rIns="0" bIns="0">
            <a:spAutoFit/>
          </a:bodyPr>
          <a:lstStyle/>
          <a:p>
            <a:pPr algn="ctr" defTabSz="914400" eaLnBrk="0" hangingPunct="0"/>
            <a:r>
              <a:rPr lang="en-US" sz="1200">
                <a:solidFill>
                  <a:schemeClr val="tx1"/>
                </a:solidFill>
                <a:ea typeface="MS PGothic" pitchFamily="34" charset="-128"/>
              </a:rPr>
              <a:t>Slide </a:t>
            </a:r>
            <a:fld id="{6379F3D5-80A1-4B4E-B2FC-F255381E2ACB}" type="slidenum">
              <a:rPr lang="en-US" sz="1200">
                <a:solidFill>
                  <a:schemeClr val="tx1"/>
                </a:solidFill>
                <a:ea typeface="MS PGothic" pitchFamily="34" charset="-128"/>
              </a:rPr>
              <a:pPr algn="ctr" defTabSz="914400" eaLnBrk="0" hangingPunct="0"/>
              <a:t>4</a:t>
            </a:fld>
            <a:endParaRPr lang="en-US" sz="1200">
              <a:solidFill>
                <a:schemeClr val="tx1"/>
              </a:solidFill>
              <a:ea typeface="MS PGothic" pitchFamily="34" charset="-128"/>
            </a:endParaRPr>
          </a:p>
        </p:txBody>
      </p:sp>
      <p:sp>
        <p:nvSpPr>
          <p:cNvPr id="5126" name="Rectangle 2"/>
          <p:cNvSpPr>
            <a:spLocks noGrp="1" noChangeArrowheads="1"/>
          </p:cNvSpPr>
          <p:nvPr>
            <p:ph type="title" idx="4294967295"/>
          </p:nvPr>
        </p:nvSpPr>
        <p:spPr>
          <a:xfrm>
            <a:off x="685800" y="685800"/>
            <a:ext cx="7770813" cy="608013"/>
          </a:xfrm>
        </p:spPr>
        <p:txBody>
          <a:bodyPr lIns="92075" tIns="46038" rIns="92075" bIns="46038"/>
          <a:lstStyle/>
          <a:p>
            <a:pPr eaLnBrk="1" hangingPunct="1"/>
            <a:r>
              <a:rPr lang="en-US" sz="2800" dirty="0" smtClean="0"/>
              <a:t>Treasury Net Worth</a:t>
            </a:r>
            <a:br>
              <a:rPr lang="en-US" sz="2800" dirty="0" smtClean="0"/>
            </a:br>
            <a:r>
              <a:rPr lang="en-US" sz="2400" dirty="0" smtClean="0"/>
              <a:t>(Unaudited)</a:t>
            </a:r>
          </a:p>
        </p:txBody>
      </p:sp>
      <p:sp>
        <p:nvSpPr>
          <p:cNvPr id="5127" name="Rectangle 3"/>
          <p:cNvSpPr>
            <a:spLocks noGrp="1" noChangeArrowheads="1"/>
          </p:cNvSpPr>
          <p:nvPr>
            <p:ph type="body" idx="4294967295"/>
          </p:nvPr>
        </p:nvSpPr>
        <p:spPr>
          <a:xfrm>
            <a:off x="533400" y="1447800"/>
            <a:ext cx="8001000" cy="4648200"/>
          </a:xfrm>
        </p:spPr>
        <p:txBody>
          <a:bodyPr lIns="92075" tIns="46038" rIns="92075" bIns="46038"/>
          <a:lstStyle/>
          <a:p>
            <a:pPr defTabSz="914400" eaLnBrk="1" hangingPunct="1">
              <a:lnSpc>
                <a:spcPct val="90000"/>
              </a:lnSpc>
              <a:tabLst>
                <a:tab pos="7372350" algn="r"/>
              </a:tabLst>
            </a:pPr>
            <a:r>
              <a:rPr lang="en-US" dirty="0" smtClean="0"/>
              <a:t>Dec 31, 2013 – </a:t>
            </a:r>
            <a:r>
              <a:rPr lang="en-US" dirty="0"/>
              <a:t>$</a:t>
            </a:r>
            <a:r>
              <a:rPr lang="en-US" dirty="0" smtClean="0"/>
              <a:t>597,980.08</a:t>
            </a:r>
          </a:p>
          <a:p>
            <a:pPr lvl="1" defTabSz="914400" eaLnBrk="1" hangingPunct="1">
              <a:lnSpc>
                <a:spcPct val="90000"/>
              </a:lnSpc>
              <a:tabLst>
                <a:tab pos="7372350" algn="r"/>
              </a:tabLst>
            </a:pPr>
            <a:r>
              <a:rPr lang="en-US" sz="1600" dirty="0" smtClean="0"/>
              <a:t>IEEE account:  $364,885.08  +  $83.67 + $80.99 + $21,515 -25   =  </a:t>
            </a:r>
            <a:r>
              <a:rPr lang="en-US" sz="1600" b="1" dirty="0" smtClean="0"/>
              <a:t>$386,539.74</a:t>
            </a:r>
          </a:p>
          <a:p>
            <a:pPr lvl="1" defTabSz="914400" eaLnBrk="1" hangingPunct="1">
              <a:lnSpc>
                <a:spcPct val="90000"/>
              </a:lnSpc>
              <a:tabLst>
                <a:tab pos="7372350" algn="r"/>
              </a:tabLst>
            </a:pPr>
            <a:r>
              <a:rPr lang="en-US" sz="1600" dirty="0" smtClean="0"/>
              <a:t>Face-to-Face:     $54,033.50 + $95,700 – $32,306.83 +104,850 – 10,836.33 = </a:t>
            </a:r>
            <a:r>
              <a:rPr lang="en-US" sz="1600" b="1" dirty="0" smtClean="0"/>
              <a:t>$211,440.34</a:t>
            </a:r>
          </a:p>
          <a:p>
            <a:pPr defTabSz="914400" eaLnBrk="1" hangingPunct="1">
              <a:lnSpc>
                <a:spcPct val="90000"/>
              </a:lnSpc>
              <a:tabLst>
                <a:tab pos="7372350" algn="r"/>
              </a:tabLst>
            </a:pPr>
            <a:endParaRPr lang="en-US" dirty="0" smtClean="0"/>
          </a:p>
          <a:p>
            <a:pPr defTabSz="914400" eaLnBrk="1" hangingPunct="1">
              <a:lnSpc>
                <a:spcPct val="90000"/>
              </a:lnSpc>
              <a:tabLst>
                <a:tab pos="7372350" algn="r"/>
              </a:tabLst>
            </a:pPr>
            <a:r>
              <a:rPr lang="en-US" dirty="0"/>
              <a:t>Feb 28, 2014 – </a:t>
            </a:r>
            <a:r>
              <a:rPr lang="en-US" dirty="0" smtClean="0"/>
              <a:t>$432,242.38</a:t>
            </a:r>
            <a:endParaRPr lang="en-US" dirty="0"/>
          </a:p>
          <a:p>
            <a:pPr lvl="1" defTabSz="914400" eaLnBrk="1" hangingPunct="1">
              <a:lnSpc>
                <a:spcPct val="90000"/>
              </a:lnSpc>
              <a:tabLst>
                <a:tab pos="7372350" algn="r"/>
              </a:tabLst>
            </a:pPr>
            <a:r>
              <a:rPr lang="en-US" sz="1600" dirty="0" smtClean="0"/>
              <a:t>IEEE </a:t>
            </a:r>
            <a:r>
              <a:rPr lang="en-US" sz="1600" dirty="0"/>
              <a:t>account</a:t>
            </a:r>
            <a:r>
              <a:rPr lang="en-US" sz="1600" dirty="0" smtClean="0"/>
              <a:t>: </a:t>
            </a:r>
            <a:r>
              <a:rPr lang="en-US" sz="1600" dirty="0"/>
              <a:t>$</a:t>
            </a:r>
            <a:r>
              <a:rPr lang="en-US" sz="1600" dirty="0" smtClean="0"/>
              <a:t>386,539.74 + 87.84 + 88.66 = </a:t>
            </a:r>
            <a:r>
              <a:rPr lang="en-US" sz="1600" b="1" dirty="0" smtClean="0"/>
              <a:t>$386,716.24</a:t>
            </a:r>
            <a:endParaRPr lang="en-US" sz="1600" b="1" dirty="0"/>
          </a:p>
          <a:p>
            <a:pPr lvl="1" defTabSz="914400" eaLnBrk="1" hangingPunct="1">
              <a:lnSpc>
                <a:spcPct val="90000"/>
              </a:lnSpc>
              <a:tabLst>
                <a:tab pos="7372350" algn="r"/>
              </a:tabLst>
            </a:pPr>
            <a:r>
              <a:rPr lang="en-US" sz="1600" dirty="0"/>
              <a:t>Face-to-Face: </a:t>
            </a:r>
            <a:r>
              <a:rPr lang="en-US" sz="1600" dirty="0" smtClean="0"/>
              <a:t>$211,440.34 + $90,600.00 - $46,283.81 </a:t>
            </a:r>
            <a:r>
              <a:rPr lang="en-US" sz="1600" dirty="0"/>
              <a:t>+ </a:t>
            </a:r>
            <a:r>
              <a:rPr lang="en-US" sz="1600" dirty="0" smtClean="0"/>
              <a:t>$650 </a:t>
            </a:r>
            <a:r>
              <a:rPr lang="en-US" sz="1600" dirty="0"/>
              <a:t>- </a:t>
            </a:r>
            <a:r>
              <a:rPr lang="en-US" sz="1600" dirty="0" smtClean="0"/>
              <a:t>$210,880.39 </a:t>
            </a:r>
            <a:r>
              <a:rPr lang="en-US" sz="1600" dirty="0"/>
              <a:t>= </a:t>
            </a:r>
            <a:r>
              <a:rPr lang="en-US" sz="1600" b="1" dirty="0" smtClean="0"/>
              <a:t>$45,526.14</a:t>
            </a:r>
            <a:endParaRPr lang="en-US" b="1" dirty="0"/>
          </a:p>
          <a:p>
            <a:pPr lvl="1" defTabSz="914400" eaLnBrk="1" hangingPunct="1">
              <a:lnSpc>
                <a:spcPct val="90000"/>
              </a:lnSpc>
              <a:tabLst>
                <a:tab pos="7372350" algn="r"/>
              </a:tabLst>
            </a:pPr>
            <a:endParaRPr lang="en-US" sz="1600" dirty="0"/>
          </a:p>
          <a:p>
            <a:pPr defTabSz="914400" eaLnBrk="1" hangingPunct="1">
              <a:lnSpc>
                <a:spcPct val="90000"/>
              </a:lnSpc>
              <a:tabLst>
                <a:tab pos="7372350" algn="r"/>
              </a:tabLst>
            </a:pPr>
            <a:r>
              <a:rPr lang="en-US" dirty="0" smtClean="0"/>
              <a:t>March 31, 2014 – $515,184.92</a:t>
            </a:r>
          </a:p>
          <a:p>
            <a:pPr lvl="1" defTabSz="914400" eaLnBrk="1" hangingPunct="1">
              <a:lnSpc>
                <a:spcPct val="90000"/>
              </a:lnSpc>
              <a:tabLst>
                <a:tab pos="7372350" algn="r"/>
              </a:tabLst>
            </a:pPr>
            <a:r>
              <a:rPr lang="en-US" sz="1600" dirty="0" smtClean="0"/>
              <a:t>IEEE account: $386,716.24 +</a:t>
            </a:r>
            <a:r>
              <a:rPr lang="en-US" sz="1600" smtClean="0"/>
              <a:t>68.23 = </a:t>
            </a:r>
            <a:r>
              <a:rPr lang="en-US" sz="1600" b="1" dirty="0" smtClean="0"/>
              <a:t>$386,784.47</a:t>
            </a:r>
          </a:p>
          <a:p>
            <a:pPr lvl="1" defTabSz="914400" eaLnBrk="1" hangingPunct="1">
              <a:lnSpc>
                <a:spcPct val="90000"/>
              </a:lnSpc>
              <a:tabLst>
                <a:tab pos="7372350" algn="r"/>
              </a:tabLst>
            </a:pPr>
            <a:r>
              <a:rPr lang="en-US" sz="1600" dirty="0" smtClean="0"/>
              <a:t>Face-to-Face: $45,526.14 + $120,300.00  -$37,425.69 = </a:t>
            </a:r>
            <a:r>
              <a:rPr lang="en-US" sz="1600" b="1" dirty="0" smtClean="0"/>
              <a:t>$128,400.45</a:t>
            </a:r>
            <a:endParaRPr lang="en-US" b="1" dirty="0" smtClean="0"/>
          </a:p>
          <a:p>
            <a:pPr lvl="1" defTabSz="914400" eaLnBrk="1" hangingPunct="1">
              <a:lnSpc>
                <a:spcPct val="90000"/>
              </a:lnSpc>
              <a:tabLst>
                <a:tab pos="7372350" algn="r"/>
              </a:tabLst>
            </a:pPr>
            <a:endParaRPr lang="en-US" sz="1600" dirty="0" smtClean="0"/>
          </a:p>
          <a:p>
            <a:pPr defTabSz="914400" eaLnBrk="1" hangingPunct="1">
              <a:lnSpc>
                <a:spcPct val="90000"/>
              </a:lnSpc>
              <a:tabLst>
                <a:tab pos="7372350" algn="r"/>
              </a:tabLst>
            </a:pPr>
            <a:endParaRPr lang="en-US" dirty="0"/>
          </a:p>
        </p:txBody>
      </p:sp>
      <p:sp>
        <p:nvSpPr>
          <p:cNvPr id="5128" name="Footer Placeholder 1"/>
          <p:cNvSpPr txBox="1">
            <a:spLocks noGrp="1"/>
          </p:cNvSpPr>
          <p:nvPr/>
        </p:nvSpPr>
        <p:spPr bwMode="auto">
          <a:xfrm>
            <a:off x="7391400" y="6248400"/>
            <a:ext cx="1143000" cy="184666"/>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dt" sz="quarter" idx="10"/>
          </p:nvPr>
        </p:nvSpPr>
        <p:spPr>
          <a:noFill/>
        </p:spPr>
        <p:txBody>
          <a:bodyPr/>
          <a:lstStyle/>
          <a:p>
            <a:r>
              <a:rPr lang="en-US" smtClean="0">
                <a:latin typeface="Times New Roman" pitchFamily="18" charset="0"/>
                <a:ea typeface="Arial Unicode MS" pitchFamily="34" charset="-128"/>
                <a:cs typeface="Arial Unicode MS" pitchFamily="34" charset="-128"/>
              </a:rPr>
              <a:t>May 2014</a:t>
            </a:r>
            <a:endParaRPr lang="en-GB" dirty="0" smtClean="0">
              <a:latin typeface="Times New Roman" pitchFamily="18" charset="0"/>
              <a:ea typeface="Arial Unicode MS" pitchFamily="34" charset="-128"/>
              <a:cs typeface="Arial Unicode MS" pitchFamily="34" charset="-128"/>
            </a:endParaRPr>
          </a:p>
        </p:txBody>
      </p:sp>
      <p:sp>
        <p:nvSpPr>
          <p:cNvPr id="7171" name="Rectangle 4"/>
          <p:cNvSpPr>
            <a:spLocks noGrp="1" noChangeArrowheads="1"/>
          </p:cNvSpPr>
          <p:nvPr>
            <p:ph type="ftr" sz="quarter" idx="11"/>
          </p:nvPr>
        </p:nvSpPr>
        <p:spPr>
          <a:noFill/>
        </p:spPr>
        <p:txBody>
          <a:bodyPr/>
          <a:lstStyle/>
          <a:p>
            <a:r>
              <a:rPr lang="en-GB" smtClean="0"/>
              <a:t>Jon Rosdahl, CSR</a:t>
            </a:r>
          </a:p>
        </p:txBody>
      </p:sp>
      <p:sp>
        <p:nvSpPr>
          <p:cNvPr id="7172"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14E53906-E030-442C-8515-1CE0DFF1B559}"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5</a:t>
            </a:fld>
            <a:endParaRPr lang="en-GB" smtClean="0">
              <a:latin typeface="Times New Roman" pitchFamily="18" charset="0"/>
              <a:ea typeface="Arial Unicode MS" pitchFamily="34" charset="-128"/>
              <a:cs typeface="Arial Unicode MS" pitchFamily="34" charset="-128"/>
            </a:endParaRPr>
          </a:p>
        </p:txBody>
      </p:sp>
      <p:sp>
        <p:nvSpPr>
          <p:cNvPr id="7173" name="Slide Number Placeholder 3"/>
          <p:cNvSpPr txBox="1">
            <a:spLocks noGrp="1"/>
          </p:cNvSpPr>
          <p:nvPr/>
        </p:nvSpPr>
        <p:spPr bwMode="auto">
          <a:xfrm>
            <a:off x="4395788" y="6475413"/>
            <a:ext cx="428625" cy="182562"/>
          </a:xfrm>
          <a:prstGeom prst="rect">
            <a:avLst/>
          </a:prstGeom>
          <a:noFill/>
          <a:ln w="9525">
            <a:noFill/>
            <a:miter lim="800000"/>
            <a:headEnd/>
            <a:tailEnd/>
          </a:ln>
        </p:spPr>
        <p:txBody>
          <a:bodyPr wrap="none" lIns="0" tIns="0" rIns="0" bIns="0">
            <a:spAutoFit/>
          </a:bodyPr>
          <a:lstStyle/>
          <a:p>
            <a:pPr algn="ctr" defTabSz="914400" eaLnBrk="0" hangingPunct="0"/>
            <a:r>
              <a:rPr lang="en-US" sz="1200">
                <a:solidFill>
                  <a:schemeClr val="tx1"/>
                </a:solidFill>
                <a:ea typeface="MS PGothic" pitchFamily="34" charset="-128"/>
              </a:rPr>
              <a:t>Slide </a:t>
            </a:r>
            <a:fld id="{21011CB0-A749-4277-8571-BCBFD59FDE7B}" type="slidenum">
              <a:rPr lang="en-US" sz="1200">
                <a:solidFill>
                  <a:schemeClr val="tx1"/>
                </a:solidFill>
                <a:ea typeface="MS PGothic" pitchFamily="34" charset="-128"/>
              </a:rPr>
              <a:pPr algn="ctr" defTabSz="914400" eaLnBrk="0" hangingPunct="0"/>
              <a:t>5</a:t>
            </a:fld>
            <a:endParaRPr lang="en-US" sz="1200">
              <a:solidFill>
                <a:schemeClr val="tx1"/>
              </a:solidFill>
              <a:ea typeface="MS PGothic" pitchFamily="34" charset="-128"/>
            </a:endParaRPr>
          </a:p>
        </p:txBody>
      </p:sp>
      <p:sp>
        <p:nvSpPr>
          <p:cNvPr id="7174" name="Rectangle 2"/>
          <p:cNvSpPr>
            <a:spLocks noGrp="1" noChangeArrowheads="1"/>
          </p:cNvSpPr>
          <p:nvPr>
            <p:ph type="title" idx="4294967295"/>
          </p:nvPr>
        </p:nvSpPr>
        <p:spPr>
          <a:xfrm>
            <a:off x="609600" y="609600"/>
            <a:ext cx="7772400" cy="457200"/>
          </a:xfrm>
        </p:spPr>
        <p:txBody>
          <a:bodyPr lIns="92075" tIns="46038" rIns="92075" bIns="46038"/>
          <a:lstStyle/>
          <a:p>
            <a:pPr eaLnBrk="1" hangingPunct="1"/>
            <a:r>
              <a:rPr lang="en-US" dirty="0" smtClean="0"/>
              <a:t>Nanjing, China – Sept 2013</a:t>
            </a:r>
          </a:p>
        </p:txBody>
      </p:sp>
      <p:sp>
        <p:nvSpPr>
          <p:cNvPr id="7178"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
        <p:nvSpPr>
          <p:cNvPr id="11" name="Text Box 8"/>
          <p:cNvSpPr txBox="1">
            <a:spLocks noChangeArrowheads="1"/>
          </p:cNvSpPr>
          <p:nvPr/>
        </p:nvSpPr>
        <p:spPr bwMode="auto">
          <a:xfrm>
            <a:off x="2819400" y="1066800"/>
            <a:ext cx="2971800" cy="369332"/>
          </a:xfrm>
          <a:prstGeom prst="rect">
            <a:avLst/>
          </a:prstGeom>
          <a:noFill/>
          <a:ln w="12700">
            <a:noFill/>
            <a:miter lim="800000"/>
            <a:headEnd type="none" w="sm" len="sm"/>
            <a:tailEnd type="none" w="sm" len="sm"/>
          </a:ln>
        </p:spPr>
        <p:txBody>
          <a:bodyPr wrap="square">
            <a:spAutoFit/>
          </a:bodyPr>
          <a:lstStyle/>
          <a:p>
            <a:pPr algn="ctr" defTabSz="914400" eaLnBrk="0" hangingPunct="0">
              <a:spcBef>
                <a:spcPct val="50000"/>
              </a:spcBef>
            </a:pPr>
            <a:r>
              <a:rPr lang="en-US" sz="1800" b="1" dirty="0">
                <a:solidFill>
                  <a:schemeClr val="tx1"/>
                </a:solidFill>
                <a:ea typeface="MS PGothic" pitchFamily="34" charset="-128"/>
              </a:rPr>
              <a:t>Proposed Budget </a:t>
            </a:r>
            <a:r>
              <a:rPr lang="en-US" sz="1800" b="1" dirty="0" smtClean="0">
                <a:solidFill>
                  <a:schemeClr val="tx1"/>
                </a:solidFill>
                <a:ea typeface="MS PGothic" pitchFamily="34" charset="-128"/>
              </a:rPr>
              <a:t>July 2013</a:t>
            </a:r>
            <a:endParaRPr lang="en-US" sz="1800" b="1" dirty="0">
              <a:solidFill>
                <a:schemeClr val="tx1"/>
              </a:solidFill>
              <a:ea typeface="MS PGothic" pitchFamily="34" charset="-128"/>
            </a:endParaRPr>
          </a:p>
        </p:txBody>
      </p:sp>
      <p:sp>
        <p:nvSpPr>
          <p:cNvPr id="2" name="TextBox 1"/>
          <p:cNvSpPr txBox="1"/>
          <p:nvPr/>
        </p:nvSpPr>
        <p:spPr>
          <a:xfrm>
            <a:off x="304800" y="1447801"/>
            <a:ext cx="8382000" cy="5139869"/>
          </a:xfrm>
          <a:prstGeom prst="rect">
            <a:avLst/>
          </a:prstGeom>
          <a:noFill/>
        </p:spPr>
        <p:txBody>
          <a:bodyPr wrap="square" rtlCol="0">
            <a:spAutoFit/>
          </a:bodyPr>
          <a:lstStyle/>
          <a:p>
            <a:pPr marL="285750" indent="-285750">
              <a:buFont typeface="Arial" panose="020B0604020202020204" pitchFamily="34" charset="0"/>
              <a:buChar char="•"/>
            </a:pPr>
            <a:r>
              <a:rPr lang="en-US" sz="1800" b="1" dirty="0">
                <a:solidFill>
                  <a:schemeClr val="tx1"/>
                </a:solidFill>
              </a:rPr>
              <a:t>Registration Income:                </a:t>
            </a:r>
            <a:r>
              <a:rPr lang="en-US" sz="1600" dirty="0">
                <a:solidFill>
                  <a:schemeClr val="tx1"/>
                </a:solidFill>
              </a:rPr>
              <a:t>	</a:t>
            </a:r>
            <a:r>
              <a:rPr lang="en-US" sz="1600" b="1" dirty="0" smtClean="0">
                <a:solidFill>
                  <a:schemeClr val="tx1"/>
                </a:solidFill>
              </a:rPr>
              <a:t>$179,925</a:t>
            </a:r>
            <a:r>
              <a:rPr lang="en-US" sz="1600" dirty="0">
                <a:solidFill>
                  <a:schemeClr val="tx1"/>
                </a:solidFill>
              </a:rPr>
              <a:t>		</a:t>
            </a:r>
            <a:r>
              <a:rPr lang="en-US" sz="1600" dirty="0" smtClean="0">
                <a:solidFill>
                  <a:schemeClr val="tx1"/>
                </a:solidFill>
              </a:rPr>
              <a:t>			</a:t>
            </a:r>
            <a:r>
              <a:rPr lang="en-US" sz="1800" dirty="0" smtClean="0">
                <a:solidFill>
                  <a:schemeClr val="tx1"/>
                </a:solidFill>
              </a:rPr>
              <a:t>$</a:t>
            </a:r>
            <a:r>
              <a:rPr lang="en-US" sz="1800" b="1" dirty="0" smtClean="0">
                <a:solidFill>
                  <a:schemeClr val="tx1"/>
                </a:solidFill>
              </a:rPr>
              <a:t>180,825 </a:t>
            </a:r>
            <a:endParaRPr lang="en-US" sz="1600" b="1" dirty="0">
              <a:solidFill>
                <a:schemeClr val="tx1"/>
              </a:solidFill>
            </a:endParaRPr>
          </a:p>
          <a:p>
            <a:pPr marL="1028700" lvl="1">
              <a:buFont typeface="Times New Roman" panose="02020603050405020304" pitchFamily="18" charset="0"/>
              <a:buChar char="−"/>
            </a:pPr>
            <a:r>
              <a:rPr lang="en-US" sz="1600" dirty="0">
                <a:solidFill>
                  <a:schemeClr val="tx1"/>
                </a:solidFill>
              </a:rPr>
              <a:t>Registrations			</a:t>
            </a:r>
            <a:r>
              <a:rPr lang="en-US" sz="1600" dirty="0" smtClean="0">
                <a:solidFill>
                  <a:schemeClr val="tx1"/>
                </a:solidFill>
              </a:rPr>
              <a:t>290  (+34 Students)				291  (+33 students)</a:t>
            </a:r>
            <a:endParaRPr lang="en-US" sz="1600" dirty="0">
              <a:solidFill>
                <a:schemeClr val="tx1"/>
              </a:solidFill>
            </a:endParaRPr>
          </a:p>
          <a:p>
            <a:pPr marL="1028700" lvl="1">
              <a:buFont typeface="Times New Roman" panose="02020603050405020304" pitchFamily="18" charset="0"/>
              <a:buChar char="−"/>
            </a:pPr>
            <a:r>
              <a:rPr lang="en-US" sz="1600" dirty="0">
                <a:solidFill>
                  <a:schemeClr val="tx1"/>
                </a:solidFill>
              </a:rPr>
              <a:t>Meeting Expense Estimate    </a:t>
            </a:r>
            <a:r>
              <a:rPr lang="en-US" sz="1600" dirty="0" smtClean="0">
                <a:solidFill>
                  <a:schemeClr val="tx1"/>
                </a:solidFill>
              </a:rPr>
              <a:t>   $173,692</a:t>
            </a:r>
          </a:p>
          <a:p>
            <a:pPr marL="1028700" lvl="1">
              <a:buFont typeface="Times New Roman" panose="02020603050405020304" pitchFamily="18" charset="0"/>
              <a:buChar char="−"/>
            </a:pPr>
            <a:endParaRPr lang="en-US" sz="1100" b="1" dirty="0" smtClean="0">
              <a:solidFill>
                <a:schemeClr val="tx1"/>
              </a:solidFill>
            </a:endParaRPr>
          </a:p>
          <a:p>
            <a:pPr marL="285750" indent="-285750">
              <a:buFont typeface="Arial" panose="020B0604020202020204" pitchFamily="34" charset="0"/>
              <a:buChar char="•"/>
            </a:pPr>
            <a:r>
              <a:rPr lang="en-US" sz="1800" b="1" dirty="0" smtClean="0">
                <a:solidFill>
                  <a:schemeClr val="tx1"/>
                </a:solidFill>
              </a:rPr>
              <a:t>Expense </a:t>
            </a:r>
            <a:r>
              <a:rPr lang="en-US" sz="1800" b="1" dirty="0">
                <a:solidFill>
                  <a:schemeClr val="tx1"/>
                </a:solidFill>
              </a:rPr>
              <a:t>Estimates:				$</a:t>
            </a:r>
            <a:r>
              <a:rPr lang="en-US" sz="1800" b="1" dirty="0" smtClean="0">
                <a:solidFill>
                  <a:schemeClr val="tx1"/>
                </a:solidFill>
              </a:rPr>
              <a:t>161,626					$161,640</a:t>
            </a:r>
            <a:endParaRPr lang="en-US" sz="1800" b="1" dirty="0">
              <a:solidFill>
                <a:schemeClr val="tx1"/>
              </a:solidFill>
            </a:endParaRPr>
          </a:p>
          <a:p>
            <a:pPr marL="1028700" lvl="1">
              <a:buFont typeface="Times New Roman" panose="02020603050405020304" pitchFamily="18" charset="0"/>
              <a:buChar char="−"/>
            </a:pPr>
            <a:r>
              <a:rPr lang="en-US" sz="1600" dirty="0">
                <a:solidFill>
                  <a:schemeClr val="tx1"/>
                </a:solidFill>
              </a:rPr>
              <a:t>Electronic </a:t>
            </a:r>
            <a:r>
              <a:rPr lang="en-US" sz="1600" dirty="0" smtClean="0">
                <a:solidFill>
                  <a:schemeClr val="tx1"/>
                </a:solidFill>
              </a:rPr>
              <a:t>Facilities			$  7,700</a:t>
            </a:r>
            <a:endParaRPr lang="en-US" sz="1600" dirty="0">
              <a:solidFill>
                <a:schemeClr val="tx1"/>
              </a:solidFill>
            </a:endParaRPr>
          </a:p>
          <a:p>
            <a:pPr marL="1028700" lvl="1">
              <a:buFont typeface="Times New Roman" panose="02020603050405020304" pitchFamily="18" charset="0"/>
              <a:buChar char="−"/>
            </a:pPr>
            <a:r>
              <a:rPr lang="en-US" sz="1600" dirty="0" smtClean="0">
                <a:solidFill>
                  <a:schemeClr val="tx1"/>
                </a:solidFill>
              </a:rPr>
              <a:t>Networking &amp; Shipping		$52,376</a:t>
            </a:r>
          </a:p>
          <a:p>
            <a:pPr marL="1028700" lvl="1">
              <a:buFont typeface="Times New Roman" panose="02020603050405020304" pitchFamily="18" charset="0"/>
              <a:buChar char="−"/>
            </a:pPr>
            <a:r>
              <a:rPr lang="en-US" sz="1600" dirty="0" smtClean="0">
                <a:solidFill>
                  <a:schemeClr val="tx1"/>
                </a:solidFill>
              </a:rPr>
              <a:t>Special Services on site		$22,313</a:t>
            </a:r>
          </a:p>
          <a:p>
            <a:pPr marL="1028700" lvl="1">
              <a:buFont typeface="Times New Roman" panose="02020603050405020304" pitchFamily="18" charset="0"/>
              <a:buChar char="−"/>
            </a:pPr>
            <a:r>
              <a:rPr lang="en-US" sz="1600" dirty="0" smtClean="0">
                <a:solidFill>
                  <a:schemeClr val="tx1"/>
                </a:solidFill>
              </a:rPr>
              <a:t>On site setup				$  5,765</a:t>
            </a:r>
          </a:p>
          <a:p>
            <a:pPr marL="1028700" lvl="1">
              <a:buFont typeface="Times New Roman" panose="02020603050405020304" pitchFamily="18" charset="0"/>
              <a:buChar char="−"/>
            </a:pPr>
            <a:r>
              <a:rPr lang="en-US" sz="1600" dirty="0" smtClean="0">
                <a:solidFill>
                  <a:schemeClr val="tx1"/>
                </a:solidFill>
              </a:rPr>
              <a:t>Staffing on site			$ </a:t>
            </a:r>
            <a:r>
              <a:rPr lang="en-US" sz="1600" dirty="0">
                <a:solidFill>
                  <a:schemeClr val="tx1"/>
                </a:solidFill>
              </a:rPr>
              <a:t>15,175</a:t>
            </a:r>
            <a:endParaRPr lang="en-US" sz="1600" dirty="0" smtClean="0">
              <a:solidFill>
                <a:schemeClr val="tx1"/>
              </a:solidFill>
            </a:endParaRPr>
          </a:p>
          <a:p>
            <a:pPr marL="1028700" lvl="1">
              <a:buFont typeface="Times New Roman" panose="02020603050405020304" pitchFamily="18" charset="0"/>
              <a:buChar char="−"/>
            </a:pPr>
            <a:r>
              <a:rPr lang="en-US" sz="1600" dirty="0" smtClean="0">
                <a:solidFill>
                  <a:schemeClr val="tx1"/>
                </a:solidFill>
              </a:rPr>
              <a:t>Disbursements				$   4,367</a:t>
            </a:r>
          </a:p>
          <a:p>
            <a:pPr marL="1028700" lvl="1">
              <a:buFont typeface="Times New Roman" panose="02020603050405020304" pitchFamily="18" charset="0"/>
              <a:buChar char="−"/>
            </a:pPr>
            <a:r>
              <a:rPr lang="en-US" sz="1600" dirty="0" smtClean="0">
                <a:solidFill>
                  <a:schemeClr val="tx1"/>
                </a:solidFill>
              </a:rPr>
              <a:t>Accounting and Legal		$ 19,677</a:t>
            </a:r>
          </a:p>
          <a:p>
            <a:pPr marL="1028700" lvl="1">
              <a:buFont typeface="Times New Roman" panose="02020603050405020304" pitchFamily="18" charset="0"/>
              <a:buChar char="−"/>
            </a:pPr>
            <a:r>
              <a:rPr lang="en-US" sz="1600" dirty="0" smtClean="0">
                <a:solidFill>
                  <a:schemeClr val="tx1"/>
                </a:solidFill>
              </a:rPr>
              <a:t>Management				$ 30,822</a:t>
            </a:r>
          </a:p>
          <a:p>
            <a:pPr marL="1028700" lvl="1">
              <a:buFont typeface="Times New Roman" panose="02020603050405020304" pitchFamily="18" charset="0"/>
              <a:buChar char="−"/>
            </a:pPr>
            <a:r>
              <a:rPr lang="en-US" sz="1600" dirty="0" smtClean="0">
                <a:solidFill>
                  <a:schemeClr val="tx1"/>
                </a:solidFill>
              </a:rPr>
              <a:t>Delegate Materials			$   3,430</a:t>
            </a:r>
          </a:p>
          <a:p>
            <a:pPr marL="1028700" lvl="1">
              <a:buFont typeface="Times New Roman" panose="02020603050405020304" pitchFamily="18" charset="0"/>
              <a:buChar char="−"/>
            </a:pPr>
            <a:endParaRPr lang="en-US" sz="1100" b="1" dirty="0" smtClean="0">
              <a:solidFill>
                <a:schemeClr val="tx1"/>
              </a:solidFill>
            </a:endParaRPr>
          </a:p>
          <a:p>
            <a:pPr marL="0" lvl="1" indent="0"/>
            <a:r>
              <a:rPr lang="en-US" sz="1600" b="1" dirty="0" smtClean="0">
                <a:solidFill>
                  <a:schemeClr val="tx1"/>
                </a:solidFill>
              </a:rPr>
              <a:t>      Presumed Surplus	$19,185</a:t>
            </a:r>
          </a:p>
          <a:p>
            <a:endParaRPr lang="en-US" sz="1200" dirty="0" smtClean="0">
              <a:solidFill>
                <a:schemeClr val="tx1"/>
              </a:solidFill>
            </a:endParaRPr>
          </a:p>
          <a:p>
            <a:pPr marL="285750" indent="-285750">
              <a:buFont typeface="Arial" panose="020B0604020202020204" pitchFamily="34" charset="0"/>
              <a:buChar char="•"/>
            </a:pPr>
            <a:r>
              <a:rPr lang="en-US" sz="1800" b="1" dirty="0" smtClean="0">
                <a:solidFill>
                  <a:schemeClr val="tx1"/>
                </a:solidFill>
              </a:rPr>
              <a:t>Estimated Sponsor Contribution:   </a:t>
            </a:r>
            <a:r>
              <a:rPr lang="en-US" sz="1800" b="1" dirty="0">
                <a:solidFill>
                  <a:schemeClr val="tx1"/>
                </a:solidFill>
              </a:rPr>
              <a:t>$</a:t>
            </a:r>
            <a:r>
              <a:rPr lang="en-US" sz="1800" b="1" dirty="0" smtClean="0">
                <a:solidFill>
                  <a:schemeClr val="tx1"/>
                </a:solidFill>
              </a:rPr>
              <a:t>115,995</a:t>
            </a:r>
            <a:r>
              <a:rPr lang="en-US" sz="1600" b="1" dirty="0" smtClean="0">
                <a:solidFill>
                  <a:schemeClr val="tx1"/>
                </a:solidFill>
              </a:rPr>
              <a:t>	</a:t>
            </a:r>
            <a:r>
              <a:rPr lang="en-US" sz="1600" dirty="0" smtClean="0">
                <a:solidFill>
                  <a:schemeClr val="tx1"/>
                </a:solidFill>
              </a:rPr>
              <a:t>	</a:t>
            </a:r>
          </a:p>
          <a:p>
            <a:pPr marL="1028700" lvl="1">
              <a:buFont typeface="Times New Roman" panose="02020603050405020304" pitchFamily="18" charset="0"/>
              <a:buChar char="−"/>
            </a:pPr>
            <a:r>
              <a:rPr lang="en-US" sz="1600" dirty="0" smtClean="0">
                <a:solidFill>
                  <a:schemeClr val="tx1"/>
                </a:solidFill>
              </a:rPr>
              <a:t>Meeting facilities		$44,165</a:t>
            </a:r>
          </a:p>
          <a:p>
            <a:pPr marL="1028700" lvl="1">
              <a:buFont typeface="Times New Roman" panose="02020603050405020304" pitchFamily="18" charset="0"/>
              <a:buChar char="−"/>
            </a:pPr>
            <a:r>
              <a:rPr lang="en-US" sz="1600" dirty="0" smtClean="0">
                <a:solidFill>
                  <a:schemeClr val="tx1"/>
                </a:solidFill>
              </a:rPr>
              <a:t>AV					$35,000</a:t>
            </a:r>
          </a:p>
          <a:p>
            <a:pPr marL="1028700" lvl="1">
              <a:buFont typeface="Times New Roman" panose="02020603050405020304" pitchFamily="18" charset="0"/>
              <a:buChar char="−"/>
            </a:pPr>
            <a:r>
              <a:rPr lang="en-US" sz="1600" dirty="0" smtClean="0">
                <a:solidFill>
                  <a:schemeClr val="tx1"/>
                </a:solidFill>
              </a:rPr>
              <a:t>Special Event (social)	$36,830</a:t>
            </a:r>
            <a:endParaRPr lang="en-US" sz="1600" dirty="0">
              <a:solidFill>
                <a:schemeClr val="tx1"/>
              </a:solidFill>
            </a:endParaRPr>
          </a:p>
        </p:txBody>
      </p:sp>
      <p:sp>
        <p:nvSpPr>
          <p:cNvPr id="4" name="TextBox 3"/>
          <p:cNvSpPr txBox="1"/>
          <p:nvPr/>
        </p:nvSpPr>
        <p:spPr>
          <a:xfrm>
            <a:off x="3352800" y="5029200"/>
            <a:ext cx="4343400" cy="338554"/>
          </a:xfrm>
          <a:prstGeom prst="rect">
            <a:avLst/>
          </a:prstGeom>
          <a:noFill/>
        </p:spPr>
        <p:txBody>
          <a:bodyPr wrap="square" rtlCol="0">
            <a:spAutoFit/>
          </a:bodyPr>
          <a:lstStyle/>
          <a:p>
            <a:r>
              <a:rPr lang="en-US" sz="1600" dirty="0" smtClean="0">
                <a:solidFill>
                  <a:schemeClr val="tx1"/>
                </a:solidFill>
              </a:rPr>
              <a:t>&lt; Presumed Surplus that was returned to Sponsor</a:t>
            </a:r>
            <a:endParaRPr lang="en-US" sz="1800" b="1" dirty="0">
              <a:solidFill>
                <a:schemeClr val="tx1"/>
              </a:solidFill>
            </a:endParaRPr>
          </a:p>
        </p:txBody>
      </p:sp>
      <p:sp>
        <p:nvSpPr>
          <p:cNvPr id="12" name="Text Box 8"/>
          <p:cNvSpPr txBox="1">
            <a:spLocks noChangeArrowheads="1"/>
          </p:cNvSpPr>
          <p:nvPr/>
        </p:nvSpPr>
        <p:spPr bwMode="auto">
          <a:xfrm>
            <a:off x="5943600" y="1143000"/>
            <a:ext cx="2971800" cy="369332"/>
          </a:xfrm>
          <a:prstGeom prst="rect">
            <a:avLst/>
          </a:prstGeom>
          <a:noFill/>
          <a:ln w="12700">
            <a:noFill/>
            <a:miter lim="800000"/>
            <a:headEnd type="none" w="sm" len="sm"/>
            <a:tailEnd type="none" w="sm" len="sm"/>
          </a:ln>
        </p:spPr>
        <p:txBody>
          <a:bodyPr wrap="square">
            <a:spAutoFit/>
          </a:bodyPr>
          <a:lstStyle/>
          <a:p>
            <a:pPr algn="ctr" defTabSz="914400" eaLnBrk="0" hangingPunct="0">
              <a:spcBef>
                <a:spcPct val="50000"/>
              </a:spcBef>
            </a:pPr>
            <a:r>
              <a:rPr lang="en-US" sz="1800" b="1" dirty="0" smtClean="0">
                <a:solidFill>
                  <a:schemeClr val="tx1"/>
                </a:solidFill>
                <a:ea typeface="MS PGothic" pitchFamily="34" charset="-128"/>
              </a:rPr>
              <a:t>Final Expenses Nov 10, 2013</a:t>
            </a:r>
            <a:endParaRPr lang="en-US" sz="1800" b="1" dirty="0">
              <a:solidFill>
                <a:schemeClr val="tx1"/>
              </a:solidFill>
              <a:ea typeface="MS PGothic" pitchFamily="34" charset="-128"/>
            </a:endParaRPr>
          </a:p>
        </p:txBody>
      </p:sp>
      <p:sp>
        <p:nvSpPr>
          <p:cNvPr id="13" name="TextBox 12"/>
          <p:cNvSpPr txBox="1"/>
          <p:nvPr/>
        </p:nvSpPr>
        <p:spPr>
          <a:xfrm>
            <a:off x="6172200" y="3352800"/>
            <a:ext cx="2819400"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800" dirty="0" smtClean="0"/>
              <a:t>Unrecovered costs:</a:t>
            </a:r>
          </a:p>
          <a:p>
            <a:r>
              <a:rPr lang="en-US" sz="1800" dirty="0" smtClean="0"/>
              <a:t>2012 Site Visit : $7,450.06</a:t>
            </a:r>
          </a:p>
          <a:p>
            <a:r>
              <a:rPr lang="en-US" sz="1800" dirty="0" smtClean="0"/>
              <a:t>Finance charge: $      25.00</a:t>
            </a:r>
            <a:endParaRPr lang="en-US" sz="1800" dirty="0"/>
          </a:p>
        </p:txBody>
      </p:sp>
      <p:sp>
        <p:nvSpPr>
          <p:cNvPr id="15" name="TextBox 14"/>
          <p:cNvSpPr txBox="1"/>
          <p:nvPr/>
        </p:nvSpPr>
        <p:spPr>
          <a:xfrm>
            <a:off x="5410200" y="4267200"/>
            <a:ext cx="3733800" cy="400110"/>
          </a:xfrm>
          <a:prstGeom prst="rect">
            <a:avLst/>
          </a:prstGeom>
          <a:noFill/>
        </p:spPr>
        <p:txBody>
          <a:bodyPr wrap="square" rtlCol="0">
            <a:spAutoFit/>
          </a:bodyPr>
          <a:lstStyle/>
          <a:p>
            <a:r>
              <a:rPr lang="en-US" sz="2000" b="1" dirty="0" smtClean="0">
                <a:solidFill>
                  <a:schemeClr val="tx1"/>
                </a:solidFill>
              </a:rPr>
              <a:t>Net cost to 802.11/15 = $7,475.06</a:t>
            </a:r>
            <a:endParaRPr lang="en-US" sz="2000" b="1"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609600"/>
            <a:ext cx="7770813" cy="838200"/>
          </a:xfrm>
        </p:spPr>
        <p:txBody>
          <a:bodyPr/>
          <a:lstStyle/>
          <a:p>
            <a:r>
              <a:rPr lang="en-US" dirty="0" smtClean="0"/>
              <a:t> Century City, CA - January 2014</a:t>
            </a:r>
            <a:br>
              <a:rPr lang="en-US" dirty="0" smtClean="0"/>
            </a:br>
            <a:r>
              <a:rPr lang="en-US" sz="2400" dirty="0" smtClean="0"/>
              <a:t>Unaudited</a:t>
            </a:r>
            <a:endParaRPr lang="en-US" dirty="0"/>
          </a:p>
        </p:txBody>
      </p:sp>
      <p:sp>
        <p:nvSpPr>
          <p:cNvPr id="2" name="Date Placeholder 1"/>
          <p:cNvSpPr>
            <a:spLocks noGrp="1"/>
          </p:cNvSpPr>
          <p:nvPr>
            <p:ph type="dt" idx="10"/>
          </p:nvPr>
        </p:nvSpPr>
        <p:spPr/>
        <p:txBody>
          <a:bodyPr/>
          <a:lstStyle/>
          <a:p>
            <a:pPr>
              <a:defRPr/>
            </a:pPr>
            <a:r>
              <a:rPr lang="en-US" smtClean="0"/>
              <a:t>May 2014</a:t>
            </a:r>
            <a:endParaRPr lang="en-GB" dirty="0"/>
          </a:p>
        </p:txBody>
      </p:sp>
      <p:sp>
        <p:nvSpPr>
          <p:cNvPr id="3" name="Footer Placeholder 2"/>
          <p:cNvSpPr>
            <a:spLocks noGrp="1"/>
          </p:cNvSpPr>
          <p:nvPr>
            <p:ph type="ftr" idx="11"/>
          </p:nvPr>
        </p:nvSpPr>
        <p:spPr/>
        <p:txBody>
          <a:bodyPr/>
          <a:lstStyle/>
          <a:p>
            <a:pPr>
              <a:defRPr/>
            </a:pPr>
            <a:r>
              <a:rPr lang="en-GB" smtClean="0"/>
              <a:t>Jon Rosdahl, CSR</a:t>
            </a:r>
            <a:endParaRPr lang="en-GB" dirty="0"/>
          </a:p>
        </p:txBody>
      </p:sp>
      <p:sp>
        <p:nvSpPr>
          <p:cNvPr id="4" name="Slide Number Placeholder 3"/>
          <p:cNvSpPr>
            <a:spLocks noGrp="1"/>
          </p:cNvSpPr>
          <p:nvPr>
            <p:ph type="sldNum" idx="12"/>
          </p:nvPr>
        </p:nvSpPr>
        <p:spPr/>
        <p:txBody>
          <a:bodyPr/>
          <a:lstStyle/>
          <a:p>
            <a:pPr>
              <a:defRPr/>
            </a:pPr>
            <a:r>
              <a:rPr lang="en-GB" smtClean="0"/>
              <a:t>Slide </a:t>
            </a:r>
            <a:fld id="{189D7BFD-E160-402F-BBC8-B5B701941DD4}" type="slidenum">
              <a:rPr lang="en-GB" smtClean="0"/>
              <a:pPr>
                <a:defRPr/>
              </a:pPr>
              <a:t>6</a:t>
            </a:fld>
            <a:endParaRPr lang="en-GB"/>
          </a:p>
        </p:txBody>
      </p:sp>
      <p:sp>
        <p:nvSpPr>
          <p:cNvPr id="10" name="Rectangle 3"/>
          <p:cNvSpPr txBox="1">
            <a:spLocks noChangeArrowheads="1"/>
          </p:cNvSpPr>
          <p:nvPr/>
        </p:nvSpPr>
        <p:spPr bwMode="auto">
          <a:xfrm>
            <a:off x="381000" y="2057400"/>
            <a:ext cx="8534400" cy="4343400"/>
          </a:xfrm>
          <a:prstGeom prst="rect">
            <a:avLst/>
          </a:prstGeom>
          <a:noFill/>
          <a:ln w="9525">
            <a:noFill/>
            <a:miter lim="800000"/>
            <a:headEnd/>
            <a:tailEnd/>
          </a:ln>
        </p:spPr>
        <p:txBody>
          <a:bodyPr lIns="92075" tIns="46038" rIns="92075" bIns="46038"/>
          <a:lstStyle/>
          <a:p>
            <a:pPr marL="342900" indent="-342900" defTabSz="914400" eaLnBrk="0" hangingPunct="0">
              <a:lnSpc>
                <a:spcPct val="90000"/>
              </a:lnSpc>
              <a:spcBef>
                <a:spcPct val="20000"/>
              </a:spcBef>
              <a:buFontTx/>
              <a:buChar char="•"/>
              <a:tabLst>
                <a:tab pos="3654425" algn="l"/>
                <a:tab pos="5487988" algn="l"/>
                <a:tab pos="7372350" algn="r"/>
              </a:tabLst>
            </a:pPr>
            <a:r>
              <a:rPr lang="en-US" sz="1600" b="1" dirty="0">
                <a:solidFill>
                  <a:schemeClr val="tx1"/>
                </a:solidFill>
                <a:ea typeface="MS PGothic" pitchFamily="34" charset="-128"/>
              </a:rPr>
              <a:t>Registration Income:                	$200,250	$268,050	 </a:t>
            </a:r>
            <a:r>
              <a:rPr lang="en-US" sz="1600" b="1" dirty="0" smtClean="0">
                <a:solidFill>
                  <a:schemeClr val="tx1"/>
                </a:solidFill>
                <a:ea typeface="MS PGothic" pitchFamily="34" charset="-128"/>
              </a:rPr>
              <a:t>                  $294,150.00</a:t>
            </a:r>
          </a:p>
          <a:p>
            <a:pPr lvl="1" defTabSz="914400" eaLnBrk="0" hangingPunct="0">
              <a:lnSpc>
                <a:spcPct val="90000"/>
              </a:lnSpc>
              <a:spcBef>
                <a:spcPct val="20000"/>
              </a:spcBef>
              <a:buFont typeface="Times New Roman" pitchFamily="18" charset="0"/>
              <a:buChar char="–"/>
              <a:tabLst>
                <a:tab pos="3654425" algn="l"/>
                <a:tab pos="5487988" algn="l"/>
                <a:tab pos="7372350" algn="r"/>
              </a:tabLst>
            </a:pPr>
            <a:r>
              <a:rPr lang="en-US" sz="1400" dirty="0" smtClean="0">
                <a:solidFill>
                  <a:schemeClr val="tx1"/>
                </a:solidFill>
                <a:ea typeface="MS PGothic" pitchFamily="34" charset="-128"/>
              </a:rPr>
              <a:t>Hotel Credits	$0	$      7,600</a:t>
            </a:r>
            <a:r>
              <a:rPr lang="en-US" sz="1400" dirty="0">
                <a:solidFill>
                  <a:schemeClr val="tx1"/>
                </a:solidFill>
                <a:ea typeface="MS PGothic" pitchFamily="34" charset="-128"/>
              </a:rPr>
              <a:t>	</a:t>
            </a:r>
            <a:r>
              <a:rPr lang="en-US" sz="1400" dirty="0" smtClean="0">
                <a:solidFill>
                  <a:schemeClr val="tx1"/>
                </a:solidFill>
                <a:ea typeface="MS PGothic" pitchFamily="34" charset="-128"/>
              </a:rPr>
              <a:t>                              $8,738.60</a:t>
            </a:r>
          </a:p>
          <a:p>
            <a:pPr lvl="1" defTabSz="914400" eaLnBrk="0" hangingPunct="0">
              <a:lnSpc>
                <a:spcPct val="90000"/>
              </a:lnSpc>
              <a:spcBef>
                <a:spcPct val="20000"/>
              </a:spcBef>
              <a:buFont typeface="Times New Roman" pitchFamily="18" charset="0"/>
              <a:buChar char="–"/>
              <a:tabLst>
                <a:tab pos="3654425" algn="l"/>
                <a:tab pos="5487988" algn="l"/>
                <a:tab pos="7372350" algn="r"/>
              </a:tabLst>
            </a:pPr>
            <a:r>
              <a:rPr lang="en-US" sz="1400" dirty="0" smtClean="0">
                <a:solidFill>
                  <a:schemeClr val="tx1"/>
                </a:solidFill>
                <a:ea typeface="MS PGothic" pitchFamily="34" charset="-128"/>
              </a:rPr>
              <a:t>Registrations	   300	     402	                                      430</a:t>
            </a:r>
          </a:p>
          <a:p>
            <a:pPr lvl="1" defTabSz="914400" eaLnBrk="0" hangingPunct="0">
              <a:lnSpc>
                <a:spcPct val="90000"/>
              </a:lnSpc>
              <a:spcBef>
                <a:spcPct val="20000"/>
              </a:spcBef>
              <a:buFont typeface="Times New Roman" pitchFamily="18" charset="0"/>
              <a:buChar char="–"/>
              <a:tabLst>
                <a:tab pos="3654425" algn="l"/>
                <a:tab pos="5487988" algn="l"/>
                <a:tab pos="7372350" algn="r"/>
              </a:tabLst>
            </a:pPr>
            <a:endParaRPr lang="en-US" sz="1600" b="1" dirty="0" smtClean="0">
              <a:solidFill>
                <a:schemeClr val="tx1"/>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r>
              <a:rPr lang="en-US" sz="1600" b="1" dirty="0" smtClean="0">
                <a:solidFill>
                  <a:schemeClr val="tx1"/>
                </a:solidFill>
                <a:ea typeface="MS PGothic" pitchFamily="34" charset="-128"/>
              </a:rPr>
              <a:t>Meeting Expense Estimate:      </a:t>
            </a:r>
            <a:r>
              <a:rPr lang="en-US" sz="1600" b="1" dirty="0" smtClean="0">
                <a:solidFill>
                  <a:srgbClr val="FF0000"/>
                </a:solidFill>
                <a:ea typeface="MS PGothic" pitchFamily="34" charset="-128"/>
              </a:rPr>
              <a:t>	$209,563	</a:t>
            </a:r>
            <a:r>
              <a:rPr lang="en-US" sz="1600" b="1" dirty="0">
                <a:solidFill>
                  <a:srgbClr val="FF0000"/>
                </a:solidFill>
                <a:ea typeface="MS PGothic" pitchFamily="34" charset="-128"/>
              </a:rPr>
              <a:t>$275,753	</a:t>
            </a:r>
            <a:r>
              <a:rPr lang="en-US" sz="1600" b="1" dirty="0" smtClean="0">
                <a:solidFill>
                  <a:srgbClr val="FF0000"/>
                </a:solidFill>
                <a:ea typeface="MS PGothic" pitchFamily="34" charset="-128"/>
              </a:rPr>
              <a:t>                     $304,970.65</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AV	$17,000	$17,000</a:t>
            </a:r>
            <a:r>
              <a:rPr lang="en-US" sz="1400" dirty="0">
                <a:solidFill>
                  <a:schemeClr val="tx1"/>
                </a:solidFill>
                <a:ea typeface="MS PGothic" pitchFamily="34" charset="-128"/>
              </a:rPr>
              <a:t>	</a:t>
            </a:r>
            <a:r>
              <a:rPr lang="en-US" sz="1400" dirty="0" smtClean="0">
                <a:solidFill>
                  <a:schemeClr val="tx1"/>
                </a:solidFill>
                <a:ea typeface="MS PGothic" pitchFamily="34" charset="-128"/>
              </a:rPr>
              <a:t>                               $  19,200.06</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Financial Fees	$10,513	</a:t>
            </a:r>
            <a:r>
              <a:rPr lang="en-US" sz="1400" dirty="0">
                <a:solidFill>
                  <a:schemeClr val="tx1"/>
                </a:solidFill>
                <a:ea typeface="MS PGothic" pitchFamily="34" charset="-128"/>
              </a:rPr>
              <a:t>$ </a:t>
            </a:r>
            <a:r>
              <a:rPr lang="en-US" sz="1400" dirty="0" smtClean="0">
                <a:solidFill>
                  <a:schemeClr val="tx1"/>
                </a:solidFill>
                <a:ea typeface="MS PGothic" pitchFamily="34" charset="-128"/>
              </a:rPr>
              <a:t>13,902</a:t>
            </a:r>
            <a:r>
              <a:rPr lang="en-US" sz="1400" dirty="0">
                <a:solidFill>
                  <a:schemeClr val="tx1"/>
                </a:solidFill>
                <a:ea typeface="MS PGothic" pitchFamily="34" charset="-128"/>
              </a:rPr>
              <a:t>	</a:t>
            </a:r>
            <a:r>
              <a:rPr lang="en-US" sz="1400" dirty="0" smtClean="0">
                <a:solidFill>
                  <a:schemeClr val="tx1"/>
                </a:solidFill>
                <a:ea typeface="MS PGothic" pitchFamily="34" charset="-128"/>
              </a:rPr>
              <a:t>                              $  19,396.46</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Meeting Planner	$38,000	$ 45,750	                              $  51,061.35</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Food &amp; Beverage	$85,000	</a:t>
            </a:r>
            <a:r>
              <a:rPr lang="en-US" sz="1400" dirty="0">
                <a:solidFill>
                  <a:schemeClr val="tx1"/>
                </a:solidFill>
                <a:ea typeface="MS PGothic" pitchFamily="34" charset="-128"/>
              </a:rPr>
              <a:t>$122,000	</a:t>
            </a:r>
            <a:r>
              <a:rPr lang="en-US" sz="1400" dirty="0" smtClean="0">
                <a:solidFill>
                  <a:schemeClr val="tx1"/>
                </a:solidFill>
                <a:ea typeface="MS PGothic" pitchFamily="34" charset="-128"/>
              </a:rPr>
              <a:t>                             $129,456.46</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Network Services	$36,000	</a:t>
            </a:r>
            <a:r>
              <a:rPr lang="en-US" sz="1400" dirty="0">
                <a:solidFill>
                  <a:schemeClr val="tx1"/>
                </a:solidFill>
                <a:ea typeface="MS PGothic" pitchFamily="34" charset="-128"/>
              </a:rPr>
              <a:t>$ 57,000	</a:t>
            </a:r>
            <a:r>
              <a:rPr lang="en-US" sz="1400" dirty="0" smtClean="0">
                <a:solidFill>
                  <a:schemeClr val="tx1"/>
                </a:solidFill>
                <a:ea typeface="MS PGothic" pitchFamily="34" charset="-128"/>
              </a:rPr>
              <a:t>                              $  47,590.07</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Social	$18,000	</a:t>
            </a:r>
            <a:r>
              <a:rPr lang="en-US" sz="1400" dirty="0">
                <a:solidFill>
                  <a:schemeClr val="tx1"/>
                </a:solidFill>
                <a:ea typeface="MS PGothic" pitchFamily="34" charset="-128"/>
              </a:rPr>
              <a:t>$ 28,500	</a:t>
            </a:r>
            <a:r>
              <a:rPr lang="en-US" sz="1400" dirty="0" smtClean="0">
                <a:solidFill>
                  <a:schemeClr val="tx1"/>
                </a:solidFill>
                <a:ea typeface="MS PGothic" pitchFamily="34" charset="-128"/>
              </a:rPr>
              <a:t>                              $  33,673.00</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Shipping 	$ 6,500	</a:t>
            </a:r>
            <a:r>
              <a:rPr lang="en-US" sz="1400" dirty="0">
                <a:solidFill>
                  <a:schemeClr val="tx1"/>
                </a:solidFill>
                <a:ea typeface="MS PGothic" pitchFamily="34" charset="-128"/>
              </a:rPr>
              <a:t>$   4,000	</a:t>
            </a:r>
            <a:r>
              <a:rPr lang="en-US" sz="1400" dirty="0" smtClean="0">
                <a:solidFill>
                  <a:schemeClr val="tx1"/>
                </a:solidFill>
                <a:ea typeface="MS PGothic" pitchFamily="34" charset="-128"/>
              </a:rPr>
              <a:t>                              $    3,576.33</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Misc	$  1,400	</a:t>
            </a:r>
            <a:r>
              <a:rPr lang="en-US" sz="1400" dirty="0">
                <a:solidFill>
                  <a:schemeClr val="tx1"/>
                </a:solidFill>
                <a:ea typeface="MS PGothic" pitchFamily="34" charset="-128"/>
              </a:rPr>
              <a:t>$   1,600	</a:t>
            </a:r>
            <a:r>
              <a:rPr lang="en-US" sz="1400" dirty="0" smtClean="0">
                <a:solidFill>
                  <a:schemeClr val="tx1"/>
                </a:solidFill>
                <a:ea typeface="MS PGothic" pitchFamily="34" charset="-128"/>
              </a:rPr>
              <a:t>                              $    1,016.92</a:t>
            </a:r>
          </a:p>
          <a:p>
            <a:pPr lvl="1" defTabSz="914400" eaLnBrk="0" hangingPunct="0">
              <a:lnSpc>
                <a:spcPct val="90000"/>
              </a:lnSpc>
              <a:spcBef>
                <a:spcPct val="20000"/>
              </a:spcBef>
              <a:tabLst>
                <a:tab pos="3654425" algn="l"/>
                <a:tab pos="5487988" algn="l"/>
                <a:tab pos="7372350" algn="r"/>
              </a:tabLst>
            </a:pPr>
            <a:endParaRPr lang="en-US" sz="1400" dirty="0" smtClean="0">
              <a:solidFill>
                <a:schemeClr val="tx1"/>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r>
              <a:rPr lang="en-US" sz="1600" b="1" dirty="0" smtClean="0">
                <a:solidFill>
                  <a:schemeClr val="tx1"/>
                </a:solidFill>
                <a:ea typeface="MS PGothic" pitchFamily="34" charset="-128"/>
              </a:rPr>
              <a:t>Surplus/(Deficit)	</a:t>
            </a:r>
            <a:r>
              <a:rPr lang="en-US" sz="1600" b="1" dirty="0" smtClean="0">
                <a:solidFill>
                  <a:srgbClr val="FF0000"/>
                </a:solidFill>
                <a:ea typeface="MS PGothic" pitchFamily="34" charset="-128"/>
              </a:rPr>
              <a:t>$(9,313.00)	$(103)</a:t>
            </a:r>
            <a:r>
              <a:rPr lang="en-US" sz="1600" b="1" dirty="0">
                <a:solidFill>
                  <a:srgbClr val="FF0000"/>
                </a:solidFill>
                <a:ea typeface="MS PGothic" pitchFamily="34" charset="-128"/>
              </a:rPr>
              <a:t>	</a:t>
            </a:r>
            <a:r>
              <a:rPr lang="en-US" sz="1600" b="1" dirty="0" smtClean="0">
                <a:solidFill>
                  <a:srgbClr val="FF0000"/>
                </a:solidFill>
                <a:ea typeface="MS PGothic" pitchFamily="34" charset="-128"/>
              </a:rPr>
              <a:t>                          $(2,082.05)</a:t>
            </a:r>
            <a:endParaRPr lang="en-US" sz="1600" b="1" dirty="0">
              <a:solidFill>
                <a:srgbClr val="FF0000"/>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endParaRPr lang="en-US" sz="1600" b="1" dirty="0">
              <a:solidFill>
                <a:schemeClr val="tx1"/>
              </a:solidFill>
              <a:ea typeface="MS PGothic" pitchFamily="34" charset="-128"/>
            </a:endParaRPr>
          </a:p>
        </p:txBody>
      </p:sp>
      <p:sp>
        <p:nvSpPr>
          <p:cNvPr id="11" name="Text Box 8"/>
          <p:cNvSpPr txBox="1">
            <a:spLocks noChangeArrowheads="1"/>
          </p:cNvSpPr>
          <p:nvPr/>
        </p:nvSpPr>
        <p:spPr bwMode="auto">
          <a:xfrm>
            <a:off x="3429000" y="1447800"/>
            <a:ext cx="1905000" cy="646331"/>
          </a:xfrm>
          <a:prstGeom prst="rect">
            <a:avLst/>
          </a:prstGeom>
          <a:noFill/>
          <a:ln w="12700">
            <a:noFill/>
            <a:miter lim="800000"/>
            <a:headEnd type="none" w="sm" len="sm"/>
            <a:tailEnd type="none" w="sm" len="sm"/>
          </a:ln>
        </p:spPr>
        <p:txBody>
          <a:bodyPr>
            <a:spAutoFit/>
          </a:bodyPr>
          <a:lstStyle/>
          <a:p>
            <a:pPr algn="ctr" defTabSz="914400" eaLnBrk="0" hangingPunct="0">
              <a:spcBef>
                <a:spcPct val="50000"/>
              </a:spcBef>
            </a:pPr>
            <a:r>
              <a:rPr lang="en-US" sz="1800" b="1" dirty="0">
                <a:solidFill>
                  <a:schemeClr val="tx1"/>
                </a:solidFill>
                <a:ea typeface="MS PGothic" pitchFamily="34" charset="-128"/>
              </a:rPr>
              <a:t>Proposed Budget </a:t>
            </a:r>
            <a:r>
              <a:rPr lang="en-US" sz="1800" b="1" dirty="0" smtClean="0">
                <a:solidFill>
                  <a:schemeClr val="tx1"/>
                </a:solidFill>
                <a:ea typeface="MS PGothic" pitchFamily="34" charset="-128"/>
              </a:rPr>
              <a:t>November 2013</a:t>
            </a:r>
            <a:endParaRPr lang="en-US" sz="1800" b="1" dirty="0">
              <a:solidFill>
                <a:schemeClr val="tx1"/>
              </a:solidFill>
              <a:ea typeface="MS PGothic" pitchFamily="34" charset="-128"/>
            </a:endParaRPr>
          </a:p>
        </p:txBody>
      </p:sp>
      <p:sp>
        <p:nvSpPr>
          <p:cNvPr id="8" name="Text Box 8"/>
          <p:cNvSpPr txBox="1">
            <a:spLocks noChangeArrowheads="1"/>
          </p:cNvSpPr>
          <p:nvPr/>
        </p:nvSpPr>
        <p:spPr bwMode="auto">
          <a:xfrm>
            <a:off x="5334000" y="1447800"/>
            <a:ext cx="2057400" cy="646331"/>
          </a:xfrm>
          <a:prstGeom prst="rect">
            <a:avLst/>
          </a:prstGeom>
          <a:noFill/>
          <a:ln w="12700">
            <a:noFill/>
            <a:miter lim="800000"/>
            <a:headEnd type="none" w="sm" len="sm"/>
            <a:tailEnd type="none" w="sm" len="sm"/>
          </a:ln>
        </p:spPr>
        <p:txBody>
          <a:bodyPr wrap="square">
            <a:spAutoFit/>
          </a:bodyPr>
          <a:lstStyle/>
          <a:p>
            <a:pPr algn="ctr" defTabSz="914400" eaLnBrk="0" hangingPunct="0">
              <a:spcBef>
                <a:spcPct val="50000"/>
              </a:spcBef>
            </a:pPr>
            <a:r>
              <a:rPr lang="en-US" sz="1800" b="1" dirty="0" smtClean="0">
                <a:solidFill>
                  <a:schemeClr val="tx1"/>
                </a:solidFill>
                <a:ea typeface="MS PGothic" pitchFamily="34" charset="-128"/>
              </a:rPr>
              <a:t>Estimated Budget  Jan 2014</a:t>
            </a:r>
            <a:endParaRPr lang="en-US" sz="1800" b="1" dirty="0">
              <a:solidFill>
                <a:schemeClr val="tx1"/>
              </a:solidFill>
              <a:ea typeface="MS PGothic" pitchFamily="34" charset="-128"/>
            </a:endParaRPr>
          </a:p>
        </p:txBody>
      </p:sp>
      <p:sp>
        <p:nvSpPr>
          <p:cNvPr id="9" name="Text Box 8"/>
          <p:cNvSpPr txBox="1">
            <a:spLocks noChangeArrowheads="1"/>
          </p:cNvSpPr>
          <p:nvPr/>
        </p:nvSpPr>
        <p:spPr bwMode="auto">
          <a:xfrm>
            <a:off x="7391400" y="1371600"/>
            <a:ext cx="1752600" cy="646331"/>
          </a:xfrm>
          <a:prstGeom prst="rect">
            <a:avLst/>
          </a:prstGeom>
          <a:noFill/>
          <a:ln w="12700">
            <a:noFill/>
            <a:miter lim="800000"/>
            <a:headEnd type="none" w="sm" len="sm"/>
            <a:tailEnd type="none" w="sm" len="sm"/>
          </a:ln>
        </p:spPr>
        <p:txBody>
          <a:bodyPr wrap="square">
            <a:spAutoFit/>
          </a:bodyPr>
          <a:lstStyle/>
          <a:p>
            <a:pPr algn="ctr" defTabSz="914400" eaLnBrk="0" hangingPunct="0">
              <a:spcBef>
                <a:spcPct val="50000"/>
              </a:spcBef>
            </a:pPr>
            <a:r>
              <a:rPr lang="en-US" sz="1800" b="1" dirty="0" smtClean="0">
                <a:solidFill>
                  <a:schemeClr val="tx1"/>
                </a:solidFill>
                <a:ea typeface="MS PGothic" pitchFamily="34" charset="-128"/>
              </a:rPr>
              <a:t>Actual           April 2014</a:t>
            </a:r>
            <a:endParaRPr lang="en-US" sz="1800" b="1" dirty="0">
              <a:solidFill>
                <a:schemeClr val="tx1"/>
              </a:solidFill>
              <a:ea typeface="MS PGothic" pitchFamily="34" charset="-128"/>
            </a:endParaRPr>
          </a:p>
        </p:txBody>
      </p:sp>
      <p:sp>
        <p:nvSpPr>
          <p:cNvPr id="12"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Tree>
    <p:extLst>
      <p:ext uri="{BB962C8B-B14F-4D97-AF65-F5344CB8AC3E}">
        <p14:creationId xmlns:p14="http://schemas.microsoft.com/office/powerpoint/2010/main" xmlns="" val="23544056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609600"/>
            <a:ext cx="7772400" cy="762000"/>
          </a:xfrm>
        </p:spPr>
        <p:txBody>
          <a:bodyPr/>
          <a:lstStyle/>
          <a:p>
            <a:r>
              <a:rPr lang="en-US" dirty="0" smtClean="0"/>
              <a:t> Waikoloa, HI - May 2014</a:t>
            </a:r>
            <a:br>
              <a:rPr lang="en-US" dirty="0" smtClean="0"/>
            </a:br>
            <a:r>
              <a:rPr lang="en-US" sz="2400" dirty="0" smtClean="0"/>
              <a:t>Unaudited</a:t>
            </a:r>
            <a:endParaRPr lang="en-US" dirty="0"/>
          </a:p>
        </p:txBody>
      </p:sp>
      <p:sp>
        <p:nvSpPr>
          <p:cNvPr id="2" name="Date Placeholder 1"/>
          <p:cNvSpPr>
            <a:spLocks noGrp="1"/>
          </p:cNvSpPr>
          <p:nvPr>
            <p:ph type="dt" idx="10"/>
          </p:nvPr>
        </p:nvSpPr>
        <p:spPr/>
        <p:txBody>
          <a:bodyPr/>
          <a:lstStyle/>
          <a:p>
            <a:pPr>
              <a:defRPr/>
            </a:pPr>
            <a:r>
              <a:rPr lang="en-US" smtClean="0"/>
              <a:t>May 2014</a:t>
            </a:r>
            <a:endParaRPr lang="en-GB" dirty="0"/>
          </a:p>
        </p:txBody>
      </p:sp>
      <p:sp>
        <p:nvSpPr>
          <p:cNvPr id="3" name="Footer Placeholder 2"/>
          <p:cNvSpPr>
            <a:spLocks noGrp="1"/>
          </p:cNvSpPr>
          <p:nvPr>
            <p:ph type="ftr" idx="11"/>
          </p:nvPr>
        </p:nvSpPr>
        <p:spPr/>
        <p:txBody>
          <a:bodyPr/>
          <a:lstStyle/>
          <a:p>
            <a:pPr>
              <a:defRPr/>
            </a:pPr>
            <a:r>
              <a:rPr lang="en-GB" smtClean="0"/>
              <a:t>Jon Rosdahl, CSR</a:t>
            </a:r>
            <a:endParaRPr lang="en-GB" dirty="0"/>
          </a:p>
        </p:txBody>
      </p:sp>
      <p:sp>
        <p:nvSpPr>
          <p:cNvPr id="4" name="Slide Number Placeholder 3"/>
          <p:cNvSpPr>
            <a:spLocks noGrp="1"/>
          </p:cNvSpPr>
          <p:nvPr>
            <p:ph type="sldNum" idx="12"/>
          </p:nvPr>
        </p:nvSpPr>
        <p:spPr/>
        <p:txBody>
          <a:bodyPr/>
          <a:lstStyle/>
          <a:p>
            <a:pPr>
              <a:defRPr/>
            </a:pPr>
            <a:r>
              <a:rPr lang="en-GB" smtClean="0"/>
              <a:t>Slide </a:t>
            </a:r>
            <a:fld id="{189D7BFD-E160-402F-BBC8-B5B701941DD4}" type="slidenum">
              <a:rPr lang="en-GB" smtClean="0"/>
              <a:pPr>
                <a:defRPr/>
              </a:pPr>
              <a:t>7</a:t>
            </a:fld>
            <a:endParaRPr lang="en-GB"/>
          </a:p>
        </p:txBody>
      </p:sp>
      <p:sp>
        <p:nvSpPr>
          <p:cNvPr id="10" name="Rectangle 3"/>
          <p:cNvSpPr txBox="1">
            <a:spLocks noChangeArrowheads="1"/>
          </p:cNvSpPr>
          <p:nvPr/>
        </p:nvSpPr>
        <p:spPr bwMode="auto">
          <a:xfrm>
            <a:off x="381000" y="2514600"/>
            <a:ext cx="8229600" cy="3886200"/>
          </a:xfrm>
          <a:prstGeom prst="rect">
            <a:avLst/>
          </a:prstGeom>
          <a:noFill/>
          <a:ln w="9525">
            <a:solidFill>
              <a:schemeClr val="tx1"/>
            </a:solidFill>
            <a:miter lim="800000"/>
            <a:headEnd/>
            <a:tailEnd/>
          </a:ln>
        </p:spPr>
        <p:txBody>
          <a:bodyPr lIns="92075" tIns="46038" rIns="92075" bIns="46038"/>
          <a:lstStyle/>
          <a:p>
            <a:pPr marL="342900" indent="-342900" defTabSz="914400" eaLnBrk="0" hangingPunct="0">
              <a:lnSpc>
                <a:spcPct val="90000"/>
              </a:lnSpc>
              <a:spcBef>
                <a:spcPct val="20000"/>
              </a:spcBef>
              <a:buFontTx/>
              <a:buChar char="•"/>
              <a:tabLst>
                <a:tab pos="3654425" algn="l"/>
                <a:tab pos="5487988" algn="l"/>
                <a:tab pos="7372350" algn="r"/>
              </a:tabLst>
            </a:pPr>
            <a:r>
              <a:rPr lang="en-US" sz="1600" b="1" dirty="0">
                <a:solidFill>
                  <a:schemeClr val="tx1"/>
                </a:solidFill>
                <a:ea typeface="MS PGothic" pitchFamily="34" charset="-128"/>
              </a:rPr>
              <a:t>Registration Income:                	</a:t>
            </a:r>
            <a:r>
              <a:rPr lang="en-US" sz="1600" dirty="0" smtClean="0">
                <a:solidFill>
                  <a:schemeClr val="tx1"/>
                </a:solidFill>
                <a:ea typeface="MS PGothic" pitchFamily="34" charset="-128"/>
              </a:rPr>
              <a:t>$</a:t>
            </a:r>
            <a:r>
              <a:rPr lang="en-US" sz="1600" dirty="0" smtClean="0">
                <a:solidFill>
                  <a:schemeClr val="tx1"/>
                </a:solidFill>
              </a:rPr>
              <a:t>231,900 </a:t>
            </a:r>
            <a:r>
              <a:rPr lang="en-US" sz="1600" b="1" dirty="0">
                <a:solidFill>
                  <a:schemeClr val="tx1"/>
                </a:solidFill>
                <a:ea typeface="MS PGothic" pitchFamily="34" charset="-128"/>
              </a:rPr>
              <a:t>	</a:t>
            </a:r>
            <a:r>
              <a:rPr lang="en-US" sz="1600" b="1" dirty="0" smtClean="0">
                <a:solidFill>
                  <a:schemeClr val="tx1"/>
                </a:solidFill>
                <a:ea typeface="MS PGothic" pitchFamily="34" charset="-128"/>
              </a:rPr>
              <a:t>$231,900</a:t>
            </a:r>
          </a:p>
          <a:p>
            <a:pPr lvl="1" defTabSz="914400" eaLnBrk="0" hangingPunct="0">
              <a:lnSpc>
                <a:spcPct val="90000"/>
              </a:lnSpc>
              <a:spcBef>
                <a:spcPct val="20000"/>
              </a:spcBef>
              <a:buFont typeface="Times New Roman" pitchFamily="18" charset="0"/>
              <a:buChar char="–"/>
              <a:tabLst>
                <a:tab pos="3654425" algn="l"/>
                <a:tab pos="5487988" algn="l"/>
                <a:tab pos="7372350" algn="r"/>
              </a:tabLst>
            </a:pPr>
            <a:r>
              <a:rPr lang="en-US" sz="1400" dirty="0" smtClean="0">
                <a:solidFill>
                  <a:schemeClr val="tx1"/>
                </a:solidFill>
                <a:ea typeface="MS PGothic" pitchFamily="34" charset="-128"/>
              </a:rPr>
              <a:t>Hotel Credits	$5000	      $5,000</a:t>
            </a:r>
          </a:p>
          <a:p>
            <a:pPr lvl="1" defTabSz="914400" eaLnBrk="0" hangingPunct="0">
              <a:lnSpc>
                <a:spcPct val="90000"/>
              </a:lnSpc>
              <a:spcBef>
                <a:spcPct val="20000"/>
              </a:spcBef>
              <a:buFont typeface="Times New Roman" pitchFamily="18" charset="0"/>
              <a:buChar char="–"/>
              <a:tabLst>
                <a:tab pos="3654425" algn="l"/>
                <a:tab pos="5487988" algn="l"/>
                <a:tab pos="7372350" algn="r"/>
              </a:tabLst>
            </a:pPr>
            <a:r>
              <a:rPr lang="en-US" sz="1400" dirty="0" smtClean="0">
                <a:solidFill>
                  <a:schemeClr val="tx1"/>
                </a:solidFill>
                <a:ea typeface="MS PGothic" pitchFamily="34" charset="-128"/>
              </a:rPr>
              <a:t>Registrations	300	        316</a:t>
            </a:r>
          </a:p>
          <a:p>
            <a:pPr lvl="1" defTabSz="914400" eaLnBrk="0" hangingPunct="0">
              <a:lnSpc>
                <a:spcPct val="90000"/>
              </a:lnSpc>
              <a:spcBef>
                <a:spcPct val="20000"/>
              </a:spcBef>
              <a:buFont typeface="Times New Roman" pitchFamily="18" charset="0"/>
              <a:buChar char="–"/>
              <a:tabLst>
                <a:tab pos="3654425" algn="l"/>
                <a:tab pos="5487988" algn="l"/>
                <a:tab pos="7372350" algn="r"/>
              </a:tabLst>
            </a:pPr>
            <a:endParaRPr lang="en-US" sz="1600" b="1" dirty="0" smtClean="0">
              <a:solidFill>
                <a:schemeClr val="tx1"/>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r>
              <a:rPr lang="en-US" sz="1600" b="1" dirty="0" smtClean="0">
                <a:solidFill>
                  <a:schemeClr val="tx1"/>
                </a:solidFill>
                <a:ea typeface="MS PGothic" pitchFamily="34" charset="-128"/>
              </a:rPr>
              <a:t>Meeting Expense Estimate:      </a:t>
            </a:r>
            <a:r>
              <a:rPr lang="en-US" sz="1600" b="1" dirty="0" smtClean="0">
                <a:solidFill>
                  <a:srgbClr val="FF0000"/>
                </a:solidFill>
                <a:ea typeface="MS PGothic" pitchFamily="34" charset="-128"/>
              </a:rPr>
              <a:t>	$227,960	$230,795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AV	$</a:t>
            </a:r>
            <a:r>
              <a:rPr lang="en-US" sz="1400" dirty="0" smtClean="0">
                <a:solidFill>
                  <a:schemeClr val="tx1"/>
                </a:solidFill>
              </a:rPr>
              <a:t>19,660</a:t>
            </a:r>
            <a:r>
              <a:rPr lang="en-US" sz="1400" dirty="0" smtClean="0">
                <a:solidFill>
                  <a:schemeClr val="tx1"/>
                </a:solidFill>
                <a:ea typeface="MS PGothic" pitchFamily="34" charset="-128"/>
              </a:rPr>
              <a:t>	    $19,300</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Financial Fees	$11,000	    $12,095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Food &amp; Beverage	$85,000	    $85,000</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Meeting Planner	$37,500 	    $40,100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Network Services	$42,000	    $43,200</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Social	$18,000	    $18,000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Shipping 	$</a:t>
            </a:r>
            <a:r>
              <a:rPr lang="en-US" sz="1400" dirty="0" smtClean="0">
                <a:solidFill>
                  <a:schemeClr val="tx1"/>
                </a:solidFill>
              </a:rPr>
              <a:t>13,250</a:t>
            </a:r>
            <a:r>
              <a:rPr lang="en-US" sz="1400" dirty="0" smtClean="0">
                <a:solidFill>
                  <a:schemeClr val="tx1"/>
                </a:solidFill>
                <a:ea typeface="MS PGothic" pitchFamily="34" charset="-128"/>
              </a:rPr>
              <a:t>	    $11,500</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Misc	$  1,550	       $1,600</a:t>
            </a:r>
          </a:p>
          <a:p>
            <a:pPr lvl="1" defTabSz="914400" eaLnBrk="0" hangingPunct="0">
              <a:lnSpc>
                <a:spcPct val="90000"/>
              </a:lnSpc>
              <a:spcBef>
                <a:spcPct val="20000"/>
              </a:spcBef>
              <a:tabLst>
                <a:tab pos="3654425" algn="l"/>
                <a:tab pos="5487988" algn="l"/>
                <a:tab pos="7372350" algn="r"/>
              </a:tabLst>
            </a:pPr>
            <a:endParaRPr lang="en-US" sz="1400" dirty="0" smtClean="0">
              <a:solidFill>
                <a:schemeClr val="tx1"/>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r>
              <a:rPr lang="en-US" sz="1600" b="1" dirty="0" smtClean="0">
                <a:solidFill>
                  <a:schemeClr val="tx1"/>
                </a:solidFill>
                <a:ea typeface="MS PGothic" pitchFamily="34" charset="-128"/>
              </a:rPr>
              <a:t>Surplus/(Deficit)	$8,940</a:t>
            </a:r>
            <a:r>
              <a:rPr lang="en-US" sz="1600" b="1" dirty="0" smtClean="0">
                <a:solidFill>
                  <a:srgbClr val="FF0000"/>
                </a:solidFill>
                <a:ea typeface="MS PGothic" pitchFamily="34" charset="-128"/>
              </a:rPr>
              <a:t>	     </a:t>
            </a:r>
            <a:r>
              <a:rPr lang="en-US" sz="1600" b="1" dirty="0" smtClean="0">
                <a:solidFill>
                  <a:schemeClr val="tx1"/>
                </a:solidFill>
                <a:ea typeface="MS PGothic" pitchFamily="34" charset="-128"/>
              </a:rPr>
              <a:t>$6,105</a:t>
            </a:r>
            <a:endParaRPr lang="en-US" sz="1600" b="1" dirty="0">
              <a:solidFill>
                <a:schemeClr val="tx1"/>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endParaRPr lang="en-US" sz="1600" b="1" dirty="0">
              <a:solidFill>
                <a:schemeClr val="tx1"/>
              </a:solidFill>
              <a:ea typeface="MS PGothic" pitchFamily="34" charset="-128"/>
            </a:endParaRPr>
          </a:p>
        </p:txBody>
      </p:sp>
      <p:sp>
        <p:nvSpPr>
          <p:cNvPr id="11" name="Text Box 8"/>
          <p:cNvSpPr txBox="1">
            <a:spLocks noChangeArrowheads="1"/>
          </p:cNvSpPr>
          <p:nvPr/>
        </p:nvSpPr>
        <p:spPr bwMode="auto">
          <a:xfrm>
            <a:off x="3505200" y="1447800"/>
            <a:ext cx="1905000" cy="923330"/>
          </a:xfrm>
          <a:prstGeom prst="rect">
            <a:avLst/>
          </a:prstGeom>
          <a:noFill/>
          <a:ln w="12700">
            <a:noFill/>
            <a:miter lim="800000"/>
            <a:headEnd type="none" w="sm" len="sm"/>
            <a:tailEnd type="none" w="sm" len="sm"/>
          </a:ln>
        </p:spPr>
        <p:txBody>
          <a:bodyPr wrap="square">
            <a:spAutoFit/>
          </a:bodyPr>
          <a:lstStyle/>
          <a:p>
            <a:pPr algn="ctr" defTabSz="914400" eaLnBrk="0" hangingPunct="0">
              <a:spcBef>
                <a:spcPts val="0"/>
              </a:spcBef>
            </a:pPr>
            <a:r>
              <a:rPr lang="en-US" sz="1800" b="1" dirty="0" smtClean="0">
                <a:solidFill>
                  <a:schemeClr val="tx1"/>
                </a:solidFill>
                <a:ea typeface="MS PGothic" pitchFamily="34" charset="-128"/>
              </a:rPr>
              <a:t>Proposed </a:t>
            </a:r>
          </a:p>
          <a:p>
            <a:pPr algn="ctr" defTabSz="914400" eaLnBrk="0" hangingPunct="0">
              <a:spcBef>
                <a:spcPts val="0"/>
              </a:spcBef>
            </a:pPr>
            <a:r>
              <a:rPr lang="en-US" sz="1800" b="1" dirty="0" smtClean="0">
                <a:solidFill>
                  <a:schemeClr val="tx1"/>
                </a:solidFill>
                <a:ea typeface="MS PGothic" pitchFamily="34" charset="-128"/>
              </a:rPr>
              <a:t>Budget </a:t>
            </a:r>
          </a:p>
          <a:p>
            <a:pPr algn="ctr" defTabSz="914400" eaLnBrk="0" hangingPunct="0">
              <a:spcBef>
                <a:spcPts val="0"/>
              </a:spcBef>
            </a:pPr>
            <a:r>
              <a:rPr lang="en-US" sz="1800" b="1" dirty="0" smtClean="0">
                <a:solidFill>
                  <a:schemeClr val="tx1"/>
                </a:solidFill>
                <a:ea typeface="MS PGothic" pitchFamily="34" charset="-128"/>
              </a:rPr>
              <a:t>March 2014</a:t>
            </a:r>
            <a:endParaRPr lang="en-US" sz="1800" b="1" dirty="0">
              <a:solidFill>
                <a:schemeClr val="tx1"/>
              </a:solidFill>
              <a:ea typeface="MS PGothic" pitchFamily="34" charset="-128"/>
            </a:endParaRPr>
          </a:p>
        </p:txBody>
      </p:sp>
      <p:sp>
        <p:nvSpPr>
          <p:cNvPr id="12"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
        <p:nvSpPr>
          <p:cNvPr id="9" name="Text Box 8"/>
          <p:cNvSpPr txBox="1">
            <a:spLocks noChangeArrowheads="1"/>
          </p:cNvSpPr>
          <p:nvPr/>
        </p:nvSpPr>
        <p:spPr bwMode="auto">
          <a:xfrm>
            <a:off x="5334000" y="1447800"/>
            <a:ext cx="2057400" cy="923330"/>
          </a:xfrm>
          <a:prstGeom prst="rect">
            <a:avLst/>
          </a:prstGeom>
          <a:noFill/>
          <a:ln w="12700">
            <a:noFill/>
            <a:miter lim="800000"/>
            <a:headEnd type="none" w="sm" len="sm"/>
            <a:tailEnd type="none" w="sm" len="sm"/>
          </a:ln>
        </p:spPr>
        <p:txBody>
          <a:bodyPr wrap="square">
            <a:spAutoFit/>
          </a:bodyPr>
          <a:lstStyle/>
          <a:p>
            <a:pPr algn="ctr" defTabSz="914400" eaLnBrk="0" hangingPunct="0">
              <a:spcBef>
                <a:spcPts val="0"/>
              </a:spcBef>
            </a:pPr>
            <a:r>
              <a:rPr lang="en-US" sz="1800" b="1" dirty="0" smtClean="0">
                <a:solidFill>
                  <a:schemeClr val="tx1"/>
                </a:solidFill>
                <a:ea typeface="MS PGothic" pitchFamily="34" charset="-128"/>
              </a:rPr>
              <a:t>Estimated </a:t>
            </a:r>
          </a:p>
          <a:p>
            <a:pPr algn="ctr" defTabSz="914400" eaLnBrk="0" hangingPunct="0">
              <a:spcBef>
                <a:spcPts val="0"/>
              </a:spcBef>
            </a:pPr>
            <a:r>
              <a:rPr lang="en-US" sz="1800" b="1" dirty="0" smtClean="0">
                <a:solidFill>
                  <a:schemeClr val="tx1"/>
                </a:solidFill>
                <a:ea typeface="MS PGothic" pitchFamily="34" charset="-128"/>
              </a:rPr>
              <a:t>Budget </a:t>
            </a:r>
          </a:p>
          <a:p>
            <a:pPr algn="ctr" defTabSz="914400" eaLnBrk="0" hangingPunct="0">
              <a:spcBef>
                <a:spcPts val="0"/>
              </a:spcBef>
            </a:pPr>
            <a:r>
              <a:rPr lang="en-US" sz="1800" b="1" dirty="0" smtClean="0">
                <a:solidFill>
                  <a:schemeClr val="tx1"/>
                </a:solidFill>
                <a:ea typeface="MS PGothic" pitchFamily="34" charset="-128"/>
              </a:rPr>
              <a:t> May 2014</a:t>
            </a:r>
            <a:endParaRPr lang="en-US" sz="1800" b="1" dirty="0">
              <a:solidFill>
                <a:schemeClr val="tx1"/>
              </a:solidFill>
              <a:ea typeface="MS PGothic" pitchFamily="34" charset="-128"/>
            </a:endParaRPr>
          </a:p>
        </p:txBody>
      </p:sp>
    </p:spTree>
    <p:extLst>
      <p:ext uri="{BB962C8B-B14F-4D97-AF65-F5344CB8AC3E}">
        <p14:creationId xmlns:p14="http://schemas.microsoft.com/office/powerpoint/2010/main" xmlns="" val="23544056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dt" sz="quarter" idx="10"/>
          </p:nvPr>
        </p:nvSpPr>
        <p:spPr>
          <a:noFill/>
        </p:spPr>
        <p:txBody>
          <a:bodyPr/>
          <a:lstStyle/>
          <a:p>
            <a:r>
              <a:rPr lang="en-US" smtClean="0">
                <a:latin typeface="Times New Roman" pitchFamily="18" charset="0"/>
                <a:ea typeface="Arial Unicode MS" pitchFamily="34" charset="-128"/>
                <a:cs typeface="Arial Unicode MS" pitchFamily="34" charset="-128"/>
              </a:rPr>
              <a:t>May 2014</a:t>
            </a:r>
            <a:endParaRPr lang="en-GB" dirty="0" smtClean="0">
              <a:latin typeface="Times New Roman" pitchFamily="18" charset="0"/>
              <a:ea typeface="Arial Unicode MS" pitchFamily="34" charset="-128"/>
              <a:cs typeface="Arial Unicode MS" pitchFamily="34" charset="-128"/>
            </a:endParaRPr>
          </a:p>
        </p:txBody>
      </p:sp>
      <p:sp>
        <p:nvSpPr>
          <p:cNvPr id="8195" name="Rectangle 4"/>
          <p:cNvSpPr>
            <a:spLocks noGrp="1" noChangeArrowheads="1"/>
          </p:cNvSpPr>
          <p:nvPr>
            <p:ph type="ftr" sz="quarter" idx="11"/>
          </p:nvPr>
        </p:nvSpPr>
        <p:spPr>
          <a:noFill/>
        </p:spPr>
        <p:txBody>
          <a:bodyPr/>
          <a:lstStyle/>
          <a:p>
            <a:r>
              <a:rPr lang="en-GB" smtClean="0"/>
              <a:t>Jon Rosdahl, CSR</a:t>
            </a:r>
            <a:endParaRPr lang="en-GB" dirty="0" smtClean="0"/>
          </a:p>
        </p:txBody>
      </p:sp>
      <p:sp>
        <p:nvSpPr>
          <p:cNvPr id="8196"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3838B4BB-A4D0-4480-9F10-787314E25A66}"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8</a:t>
            </a:fld>
            <a:endParaRPr lang="en-GB" smtClean="0">
              <a:latin typeface="Times New Roman" pitchFamily="18" charset="0"/>
              <a:ea typeface="Arial Unicode MS" pitchFamily="34" charset="-128"/>
              <a:cs typeface="Arial Unicode MS" pitchFamily="34" charset="-128"/>
            </a:endParaRPr>
          </a:p>
        </p:txBody>
      </p:sp>
      <p:sp>
        <p:nvSpPr>
          <p:cNvPr id="8197" name="Slide Number Placeholder 5"/>
          <p:cNvSpPr txBox="1">
            <a:spLocks noGrp="1"/>
          </p:cNvSpPr>
          <p:nvPr/>
        </p:nvSpPr>
        <p:spPr bwMode="auto">
          <a:xfrm>
            <a:off x="4395788" y="6475413"/>
            <a:ext cx="428625" cy="182562"/>
          </a:xfrm>
          <a:prstGeom prst="rect">
            <a:avLst/>
          </a:prstGeom>
          <a:noFill/>
          <a:ln w="9525">
            <a:noFill/>
            <a:miter lim="800000"/>
            <a:headEnd/>
            <a:tailEnd/>
          </a:ln>
        </p:spPr>
        <p:txBody>
          <a:bodyPr wrap="none" lIns="0" tIns="0" rIns="0" bIns="0">
            <a:spAutoFit/>
          </a:bodyPr>
          <a:lstStyle/>
          <a:p>
            <a:pPr algn="ctr" defTabSz="914400" eaLnBrk="0" hangingPunct="0"/>
            <a:r>
              <a:rPr lang="en-US" sz="1200">
                <a:solidFill>
                  <a:schemeClr val="tx1"/>
                </a:solidFill>
                <a:ea typeface="MS PGothic" pitchFamily="34" charset="-128"/>
              </a:rPr>
              <a:t>Slide </a:t>
            </a:r>
            <a:fld id="{B88F9BB2-5D92-4163-B1C0-486E6FDCA691}" type="slidenum">
              <a:rPr lang="en-US" sz="1200">
                <a:solidFill>
                  <a:schemeClr val="tx1"/>
                </a:solidFill>
                <a:ea typeface="MS PGothic" pitchFamily="34" charset="-128"/>
              </a:rPr>
              <a:pPr algn="ctr" defTabSz="914400" eaLnBrk="0" hangingPunct="0"/>
              <a:t>8</a:t>
            </a:fld>
            <a:endParaRPr lang="en-US" sz="1200">
              <a:solidFill>
                <a:schemeClr val="tx1"/>
              </a:solidFill>
              <a:ea typeface="MS PGothic" pitchFamily="34" charset="-128"/>
            </a:endParaRPr>
          </a:p>
        </p:txBody>
      </p:sp>
      <p:sp>
        <p:nvSpPr>
          <p:cNvPr id="8198" name="Rectangle 2"/>
          <p:cNvSpPr>
            <a:spLocks noGrp="1" noChangeArrowheads="1"/>
          </p:cNvSpPr>
          <p:nvPr>
            <p:ph type="title" idx="4294967295"/>
          </p:nvPr>
        </p:nvSpPr>
        <p:spPr>
          <a:xfrm>
            <a:off x="685800" y="533400"/>
            <a:ext cx="7772400" cy="533400"/>
          </a:xfrm>
        </p:spPr>
        <p:txBody>
          <a:bodyPr lIns="92075" tIns="46038" rIns="92075" bIns="46038"/>
          <a:lstStyle/>
          <a:p>
            <a:pPr eaLnBrk="1" hangingPunct="1"/>
            <a:r>
              <a:rPr lang="en-US" smtClean="0"/>
              <a:t>Historical Attendance</a:t>
            </a:r>
          </a:p>
        </p:txBody>
      </p:sp>
      <p:sp>
        <p:nvSpPr>
          <p:cNvPr id="8199" name="Rectangle 3"/>
          <p:cNvSpPr>
            <a:spLocks noGrp="1" noChangeArrowheads="1"/>
          </p:cNvSpPr>
          <p:nvPr>
            <p:ph type="body" sz="half" idx="4294967295"/>
          </p:nvPr>
        </p:nvSpPr>
        <p:spPr>
          <a:xfrm>
            <a:off x="152400" y="1143000"/>
            <a:ext cx="3352800" cy="5334000"/>
          </a:xfrm>
        </p:spPr>
        <p:txBody>
          <a:bodyPr wrap="square" lIns="92075" tIns="46038" rIns="92075" bIns="46038">
            <a:spAutoFit/>
          </a:bodyPr>
          <a:lstStyle/>
          <a:p>
            <a:pPr marL="227013" indent="-227013" defTabSz="914400" eaLnBrk="1" hangingPunct="1">
              <a:lnSpc>
                <a:spcPct val="90000"/>
              </a:lnSpc>
              <a:tabLst>
                <a:tab pos="7372350" algn="r"/>
              </a:tabLst>
            </a:pPr>
            <a:r>
              <a:rPr lang="en-US" sz="1400" dirty="0" smtClean="0"/>
              <a:t>2003</a:t>
            </a:r>
          </a:p>
          <a:p>
            <a:pPr marL="454025" lvl="1" indent="-112713" defTabSz="914400" eaLnBrk="1" hangingPunct="1">
              <a:lnSpc>
                <a:spcPct val="90000"/>
              </a:lnSpc>
              <a:tabLst>
                <a:tab pos="7372350" algn="r"/>
              </a:tabLst>
            </a:pPr>
            <a:r>
              <a:rPr lang="en-US" sz="1200" dirty="0" smtClean="0"/>
              <a:t> 420 - Ft. Lauderdale ($47,287 - $42,118)</a:t>
            </a:r>
          </a:p>
          <a:p>
            <a:pPr marL="454025" lvl="1" indent="-112713" defTabSz="914400" eaLnBrk="1" hangingPunct="1">
              <a:lnSpc>
                <a:spcPct val="90000"/>
              </a:lnSpc>
              <a:tabLst>
                <a:tab pos="7372350" algn="r"/>
              </a:tabLst>
            </a:pPr>
            <a:r>
              <a:rPr lang="en-US" sz="1200" dirty="0" smtClean="0"/>
              <a:t> 561 - DFW ($72,916 - $78,354)</a:t>
            </a:r>
          </a:p>
          <a:p>
            <a:pPr marL="454025" lvl="1" indent="-112713" defTabSz="914400" eaLnBrk="1" hangingPunct="1">
              <a:lnSpc>
                <a:spcPct val="90000"/>
              </a:lnSpc>
              <a:tabLst>
                <a:tab pos="7372350" algn="r"/>
              </a:tabLst>
            </a:pPr>
            <a:r>
              <a:rPr lang="en-US" sz="1200" dirty="0" smtClean="0"/>
              <a:t> 491 - Singapore ($22,077 - </a:t>
            </a:r>
            <a:r>
              <a:rPr lang="en-US" sz="1200" dirty="0" smtClean="0">
                <a:solidFill>
                  <a:srgbClr val="FF0000"/>
                </a:solidFill>
              </a:rPr>
              <a:t>$32,319</a:t>
            </a:r>
            <a:r>
              <a:rPr lang="en-US" sz="1200" dirty="0" smtClean="0"/>
              <a:t>)</a:t>
            </a:r>
          </a:p>
          <a:p>
            <a:pPr marL="227013" indent="-227013" defTabSz="914400" eaLnBrk="1" hangingPunct="1">
              <a:lnSpc>
                <a:spcPct val="90000"/>
              </a:lnSpc>
              <a:tabLst>
                <a:tab pos="7372350" algn="r"/>
              </a:tabLst>
            </a:pPr>
            <a:r>
              <a:rPr lang="en-US" sz="1400" dirty="0" smtClean="0"/>
              <a:t>2004</a:t>
            </a:r>
          </a:p>
          <a:p>
            <a:pPr marL="454025" lvl="1" indent="-112713" defTabSz="914400" eaLnBrk="1" hangingPunct="1">
              <a:lnSpc>
                <a:spcPct val="90000"/>
              </a:lnSpc>
              <a:tabLst>
                <a:tab pos="7372350" algn="r"/>
              </a:tabLst>
            </a:pPr>
            <a:r>
              <a:rPr lang="en-US" sz="1200" dirty="0" smtClean="0"/>
              <a:t> 650 - Garden Grove ( $13, 250 - $82,735)</a:t>
            </a:r>
          </a:p>
          <a:p>
            <a:pPr marL="454025" lvl="1" indent="-112713" defTabSz="914400" eaLnBrk="1" hangingPunct="1">
              <a:lnSpc>
                <a:spcPct val="90000"/>
              </a:lnSpc>
              <a:tabLst>
                <a:tab pos="7372350" algn="r"/>
              </a:tabLst>
            </a:pPr>
            <a:r>
              <a:rPr lang="en-US" sz="1200" dirty="0" smtClean="0"/>
              <a:t> 714 - Berlin (</a:t>
            </a:r>
            <a:r>
              <a:rPr lang="en-US" sz="1200" dirty="0" smtClean="0">
                <a:solidFill>
                  <a:srgbClr val="FF0000"/>
                </a:solidFill>
              </a:rPr>
              <a:t>$25, 914</a:t>
            </a:r>
            <a:r>
              <a:rPr lang="en-US" sz="1200" dirty="0" smtClean="0"/>
              <a:t> - $41,257)</a:t>
            </a:r>
          </a:p>
          <a:p>
            <a:pPr marL="227013" indent="-227013" defTabSz="914400" eaLnBrk="1" hangingPunct="1">
              <a:lnSpc>
                <a:spcPct val="90000"/>
              </a:lnSpc>
              <a:tabLst>
                <a:tab pos="7372350" algn="r"/>
              </a:tabLst>
            </a:pPr>
            <a:r>
              <a:rPr lang="en-US" sz="1400" dirty="0" smtClean="0"/>
              <a:t>2005</a:t>
            </a:r>
          </a:p>
          <a:p>
            <a:pPr marL="454025" lvl="1" indent="-112713" defTabSz="914400" eaLnBrk="1" hangingPunct="1">
              <a:lnSpc>
                <a:spcPct val="90000"/>
              </a:lnSpc>
              <a:tabLst>
                <a:tab pos="7372350" algn="r"/>
              </a:tabLst>
            </a:pPr>
            <a:r>
              <a:rPr lang="en-US" sz="1200" dirty="0" smtClean="0"/>
              <a:t> 802 - Monterey ($11,858 - $63,183)</a:t>
            </a:r>
          </a:p>
          <a:p>
            <a:pPr marL="454025" lvl="1" indent="-112713" defTabSz="914400" eaLnBrk="1" hangingPunct="1">
              <a:lnSpc>
                <a:spcPct val="90000"/>
              </a:lnSpc>
              <a:tabLst>
                <a:tab pos="7372350" algn="r"/>
              </a:tabLst>
            </a:pPr>
            <a:r>
              <a:rPr lang="en-US" sz="1200" dirty="0" smtClean="0"/>
              <a:t> 523 - Cairns (Australia) (</a:t>
            </a:r>
            <a:r>
              <a:rPr lang="en-US" sz="1200" dirty="0" smtClean="0">
                <a:solidFill>
                  <a:srgbClr val="FF0000"/>
                </a:solidFill>
              </a:rPr>
              <a:t>$60,750 - $51,375</a:t>
            </a:r>
            <a:r>
              <a:rPr lang="en-US" sz="1200" dirty="0" smtClean="0"/>
              <a:t>)</a:t>
            </a:r>
          </a:p>
          <a:p>
            <a:pPr marL="454025" lvl="1" indent="-112713" defTabSz="914400" eaLnBrk="1" hangingPunct="1">
              <a:lnSpc>
                <a:spcPct val="90000"/>
              </a:lnSpc>
              <a:tabLst>
                <a:tab pos="7372350" algn="r"/>
              </a:tabLst>
            </a:pPr>
            <a:r>
              <a:rPr lang="en-US" sz="1200" dirty="0" smtClean="0"/>
              <a:t> 759 - Garden Grove ($87,772 - $94,114)</a:t>
            </a:r>
          </a:p>
          <a:p>
            <a:pPr marL="227013" indent="-227013" defTabSz="914400" eaLnBrk="1" hangingPunct="1">
              <a:lnSpc>
                <a:spcPct val="90000"/>
              </a:lnSpc>
              <a:tabLst>
                <a:tab pos="7372350" algn="r"/>
              </a:tabLst>
            </a:pPr>
            <a:r>
              <a:rPr lang="en-US" sz="1400" dirty="0" smtClean="0"/>
              <a:t>2006</a:t>
            </a:r>
          </a:p>
          <a:p>
            <a:pPr marL="454025" lvl="1" indent="-112713" defTabSz="914400" eaLnBrk="1" hangingPunct="1">
              <a:lnSpc>
                <a:spcPct val="90000"/>
              </a:lnSpc>
              <a:tabLst>
                <a:tab pos="7372350" algn="r"/>
              </a:tabLst>
            </a:pPr>
            <a:r>
              <a:rPr lang="en-US" sz="1200" dirty="0" smtClean="0"/>
              <a:t> 740 - Hawaii ($32,272)</a:t>
            </a:r>
          </a:p>
          <a:p>
            <a:pPr marL="454025" lvl="1" indent="-112713" defTabSz="914400" eaLnBrk="1" hangingPunct="1">
              <a:lnSpc>
                <a:spcPct val="90000"/>
              </a:lnSpc>
              <a:tabLst>
                <a:tab pos="7372350" algn="r"/>
              </a:tabLst>
            </a:pPr>
            <a:r>
              <a:rPr lang="en-US" sz="1200" dirty="0" smtClean="0"/>
              <a:t> 564 - Jacksonville ($55,163)</a:t>
            </a:r>
          </a:p>
          <a:p>
            <a:pPr marL="454025" lvl="1" indent="-112713" defTabSz="914400" eaLnBrk="1" hangingPunct="1">
              <a:lnSpc>
                <a:spcPct val="90000"/>
              </a:lnSpc>
              <a:tabLst>
                <a:tab pos="7372350" algn="r"/>
              </a:tabLst>
            </a:pPr>
            <a:r>
              <a:rPr lang="en-US" sz="1200" dirty="0" smtClean="0"/>
              <a:t> 350 - Melbourne (</a:t>
            </a:r>
            <a:r>
              <a:rPr lang="en-US" sz="1200" dirty="0" smtClean="0">
                <a:solidFill>
                  <a:srgbClr val="FF0000"/>
                </a:solidFill>
              </a:rPr>
              <a:t>$38,855 - $23,184</a:t>
            </a:r>
            <a:r>
              <a:rPr lang="en-US" sz="1200" dirty="0" smtClean="0"/>
              <a:t>)</a:t>
            </a:r>
          </a:p>
          <a:p>
            <a:pPr marL="227013" indent="-227013" defTabSz="914400" eaLnBrk="1" hangingPunct="1">
              <a:lnSpc>
                <a:spcPct val="90000"/>
              </a:lnSpc>
              <a:tabLst>
                <a:tab pos="7372350" algn="r"/>
              </a:tabLst>
            </a:pPr>
            <a:r>
              <a:rPr lang="en-US" sz="1400" dirty="0" smtClean="0"/>
              <a:t>2007</a:t>
            </a:r>
          </a:p>
          <a:p>
            <a:pPr marL="454025" lvl="1" indent="-112713" defTabSz="914400" eaLnBrk="1" hangingPunct="1">
              <a:lnSpc>
                <a:spcPct val="90000"/>
              </a:lnSpc>
              <a:tabLst>
                <a:tab pos="7372350" algn="r"/>
              </a:tabLst>
            </a:pPr>
            <a:r>
              <a:rPr lang="en-US" sz="1200" dirty="0" smtClean="0"/>
              <a:t> 478 - Montreal (</a:t>
            </a:r>
            <a:r>
              <a:rPr lang="en-US" sz="1200" dirty="0" smtClean="0">
                <a:solidFill>
                  <a:srgbClr val="FF0000"/>
                </a:solidFill>
              </a:rPr>
              <a:t>$750 </a:t>
            </a:r>
            <a:r>
              <a:rPr lang="en-US" sz="1200" dirty="0" smtClean="0"/>
              <a:t>- $17,425)</a:t>
            </a:r>
          </a:p>
          <a:p>
            <a:pPr marL="454025" lvl="1" indent="-112713" defTabSz="914400" eaLnBrk="1" hangingPunct="1">
              <a:lnSpc>
                <a:spcPct val="90000"/>
              </a:lnSpc>
              <a:tabLst>
                <a:tab pos="7372350" algn="r"/>
              </a:tabLst>
            </a:pPr>
            <a:r>
              <a:rPr lang="en-US" sz="1200" dirty="0" smtClean="0"/>
              <a:t> 439 - Hawaii (</a:t>
            </a:r>
            <a:r>
              <a:rPr lang="en-US" sz="1200" dirty="0" smtClean="0">
                <a:solidFill>
                  <a:srgbClr val="FF0000"/>
                </a:solidFill>
              </a:rPr>
              <a:t>$28,200</a:t>
            </a:r>
            <a:r>
              <a:rPr lang="en-US" sz="1200" dirty="0" smtClean="0"/>
              <a:t> - $17,720)</a:t>
            </a:r>
          </a:p>
          <a:p>
            <a:pPr marL="227013" indent="-227013" defTabSz="914400" eaLnBrk="1" hangingPunct="1">
              <a:lnSpc>
                <a:spcPct val="90000"/>
              </a:lnSpc>
              <a:tabLst>
                <a:tab pos="7372350" algn="r"/>
              </a:tabLst>
            </a:pPr>
            <a:r>
              <a:rPr lang="en-US" sz="1400" dirty="0" smtClean="0"/>
              <a:t>2008</a:t>
            </a:r>
          </a:p>
          <a:p>
            <a:pPr marL="454025" lvl="1" indent="-112713" defTabSz="914400" eaLnBrk="1" hangingPunct="1">
              <a:lnSpc>
                <a:spcPct val="90000"/>
              </a:lnSpc>
              <a:tabLst>
                <a:tab pos="7372350" algn="r"/>
              </a:tabLst>
            </a:pPr>
            <a:r>
              <a:rPr lang="en-US" sz="1200" dirty="0" smtClean="0"/>
              <a:t>361 - Taipei (</a:t>
            </a:r>
            <a:r>
              <a:rPr lang="en-US" sz="1200" dirty="0" smtClean="0">
                <a:solidFill>
                  <a:srgbClr val="FF0000"/>
                </a:solidFill>
              </a:rPr>
              <a:t>$126,352 - $24,636</a:t>
            </a:r>
            <a:r>
              <a:rPr lang="en-US" sz="1200" dirty="0" smtClean="0"/>
              <a:t>)</a:t>
            </a:r>
          </a:p>
          <a:p>
            <a:pPr marL="454025" lvl="1" indent="-112713" defTabSz="914400" eaLnBrk="1" hangingPunct="1">
              <a:lnSpc>
                <a:spcPct val="90000"/>
              </a:lnSpc>
              <a:tabLst>
                <a:tab pos="7372350" algn="r"/>
              </a:tabLst>
            </a:pPr>
            <a:r>
              <a:rPr lang="en-US" sz="1200" dirty="0" smtClean="0"/>
              <a:t>402 - Jacksonville ($1,850 - $39,459)</a:t>
            </a:r>
          </a:p>
          <a:p>
            <a:pPr marL="454025" lvl="1" indent="-112713" defTabSz="914400" eaLnBrk="1" hangingPunct="1">
              <a:lnSpc>
                <a:spcPct val="90000"/>
              </a:lnSpc>
              <a:tabLst>
                <a:tab pos="7372350" algn="r"/>
              </a:tabLst>
            </a:pPr>
            <a:r>
              <a:rPr lang="en-US" sz="1200" dirty="0" smtClean="0"/>
              <a:t>379 – Hawaii (</a:t>
            </a:r>
            <a:r>
              <a:rPr lang="en-US" sz="1200" dirty="0" smtClean="0">
                <a:solidFill>
                  <a:srgbClr val="FF0000"/>
                </a:solidFill>
              </a:rPr>
              <a:t>$13,343 </a:t>
            </a:r>
            <a:r>
              <a:rPr lang="en-US" sz="1200" dirty="0" smtClean="0"/>
              <a:t>-</a:t>
            </a:r>
            <a:r>
              <a:rPr lang="en-US" sz="1200" dirty="0" smtClean="0">
                <a:solidFill>
                  <a:srgbClr val="FF0000"/>
                </a:solidFill>
              </a:rPr>
              <a:t> </a:t>
            </a:r>
            <a:r>
              <a:rPr lang="en-US" sz="1200" dirty="0" smtClean="0"/>
              <a:t>$8,557)</a:t>
            </a:r>
          </a:p>
        </p:txBody>
      </p:sp>
      <p:sp>
        <p:nvSpPr>
          <p:cNvPr id="8200" name="Rectangle 4"/>
          <p:cNvSpPr>
            <a:spLocks noGrp="1" noChangeArrowheads="1"/>
          </p:cNvSpPr>
          <p:nvPr>
            <p:ph type="body" sz="half" idx="4294967295"/>
          </p:nvPr>
        </p:nvSpPr>
        <p:spPr>
          <a:xfrm>
            <a:off x="4495800" y="1066800"/>
            <a:ext cx="3733800" cy="5334000"/>
          </a:xfrm>
        </p:spPr>
        <p:txBody>
          <a:bodyPr lIns="92075" tIns="46038" rIns="92075" bIns="46038"/>
          <a:lstStyle/>
          <a:p>
            <a:pPr marL="227013" indent="-227013" defTabSz="914400" eaLnBrk="1" hangingPunct="1">
              <a:lnSpc>
                <a:spcPct val="90000"/>
              </a:lnSpc>
              <a:tabLst>
                <a:tab pos="7372350" algn="r"/>
              </a:tabLst>
            </a:pPr>
            <a:r>
              <a:rPr lang="en-US" sz="1400" dirty="0" smtClean="0"/>
              <a:t>2009</a:t>
            </a:r>
          </a:p>
          <a:p>
            <a:pPr marL="515938" lvl="1" indent="-174625" defTabSz="914400" eaLnBrk="1" hangingPunct="1">
              <a:lnSpc>
                <a:spcPct val="90000"/>
              </a:lnSpc>
              <a:tabLst>
                <a:tab pos="7372350" algn="r"/>
              </a:tabLst>
            </a:pPr>
            <a:r>
              <a:rPr lang="en-US" sz="1200" dirty="0" smtClean="0"/>
              <a:t>355 – LA ($4,724 - $9,835)</a:t>
            </a:r>
          </a:p>
          <a:p>
            <a:pPr marL="515938" lvl="1" indent="-174625" defTabSz="914400" eaLnBrk="1" hangingPunct="1">
              <a:lnSpc>
                <a:spcPct val="90000"/>
              </a:lnSpc>
              <a:tabLst>
                <a:tab pos="7372350" algn="r"/>
              </a:tabLst>
            </a:pPr>
            <a:r>
              <a:rPr lang="en-US" sz="1200" dirty="0" smtClean="0"/>
              <a:t>344 – Montreal ($8,676 - $29,948)</a:t>
            </a:r>
          </a:p>
          <a:p>
            <a:pPr marL="515938" lvl="1" indent="-174625" defTabSz="914400" eaLnBrk="1" hangingPunct="1">
              <a:lnSpc>
                <a:spcPct val="90000"/>
              </a:lnSpc>
              <a:tabLst>
                <a:tab pos="7372350" algn="r"/>
              </a:tabLst>
            </a:pPr>
            <a:r>
              <a:rPr lang="en-US" sz="1200" dirty="0" smtClean="0"/>
              <a:t>500 – Hawaii ($16,793 - $17,330)</a:t>
            </a:r>
          </a:p>
          <a:p>
            <a:pPr marL="227013" indent="-227013" defTabSz="914400" eaLnBrk="1" hangingPunct="1">
              <a:lnSpc>
                <a:spcPct val="90000"/>
              </a:lnSpc>
              <a:tabLst>
                <a:tab pos="7372350" algn="r"/>
              </a:tabLst>
            </a:pPr>
            <a:r>
              <a:rPr lang="en-US" sz="1400" dirty="0" smtClean="0"/>
              <a:t>2010</a:t>
            </a:r>
          </a:p>
          <a:p>
            <a:pPr marL="515938" lvl="1" indent="-174625" defTabSz="914400" eaLnBrk="1" hangingPunct="1">
              <a:lnSpc>
                <a:spcPct val="90000"/>
              </a:lnSpc>
              <a:tabLst>
                <a:tab pos="7372350" algn="r"/>
              </a:tabLst>
            </a:pPr>
            <a:r>
              <a:rPr lang="en-US" sz="1200" dirty="0" smtClean="0"/>
              <a:t>428 – LA ($9,000 - $33,841)</a:t>
            </a:r>
          </a:p>
          <a:p>
            <a:pPr marL="515938" lvl="1" indent="-174625" defTabSz="914400" eaLnBrk="1" hangingPunct="1">
              <a:lnSpc>
                <a:spcPct val="90000"/>
              </a:lnSpc>
              <a:tabLst>
                <a:tab pos="7372350" algn="r"/>
              </a:tabLst>
            </a:pPr>
            <a:r>
              <a:rPr lang="en-US" sz="1200" dirty="0" smtClean="0"/>
              <a:t>426 - Beijing ($0)</a:t>
            </a:r>
          </a:p>
          <a:p>
            <a:pPr marL="515938" lvl="1" indent="-174625" defTabSz="914400" eaLnBrk="1" hangingPunct="1">
              <a:lnSpc>
                <a:spcPct val="90000"/>
              </a:lnSpc>
              <a:tabLst>
                <a:tab pos="7372350" algn="r"/>
              </a:tabLst>
            </a:pPr>
            <a:r>
              <a:rPr lang="en-US" sz="1200" dirty="0" smtClean="0"/>
              <a:t>384 – Hawaii ($1,161- $316)</a:t>
            </a:r>
          </a:p>
          <a:p>
            <a:pPr marL="227013" indent="-227013" defTabSz="914400" eaLnBrk="1" hangingPunct="1">
              <a:lnSpc>
                <a:spcPct val="90000"/>
              </a:lnSpc>
              <a:tabLst>
                <a:tab pos="7372350" algn="r"/>
              </a:tabLst>
            </a:pPr>
            <a:r>
              <a:rPr lang="en-US" sz="1400" dirty="0" smtClean="0"/>
              <a:t>2011</a:t>
            </a:r>
          </a:p>
          <a:p>
            <a:pPr marL="515938" lvl="1" indent="-174625" defTabSz="914400" eaLnBrk="1" hangingPunct="1">
              <a:lnSpc>
                <a:spcPct val="90000"/>
              </a:lnSpc>
              <a:tabLst>
                <a:tab pos="7372350" algn="r"/>
              </a:tabLst>
            </a:pPr>
            <a:r>
              <a:rPr lang="en-US" sz="1200" dirty="0" smtClean="0"/>
              <a:t>410 – LA ($13,378 - $29,080)</a:t>
            </a:r>
          </a:p>
          <a:p>
            <a:pPr marL="515938" lvl="1" indent="-174625" defTabSz="914400" eaLnBrk="1" hangingPunct="1">
              <a:lnSpc>
                <a:spcPct val="90000"/>
              </a:lnSpc>
              <a:tabLst>
                <a:tab pos="7372350" algn="r"/>
              </a:tabLst>
            </a:pPr>
            <a:r>
              <a:rPr lang="en-US" sz="1200" dirty="0" smtClean="0"/>
              <a:t>351 – Indian Wells (</a:t>
            </a:r>
            <a:r>
              <a:rPr lang="en-US" sz="1200" dirty="0" smtClean="0">
                <a:solidFill>
                  <a:srgbClr val="FF0000"/>
                </a:solidFill>
              </a:rPr>
              <a:t>$9,128 </a:t>
            </a:r>
            <a:r>
              <a:rPr lang="en-US" sz="1200" dirty="0" smtClean="0"/>
              <a:t>– $20,536)</a:t>
            </a:r>
          </a:p>
          <a:p>
            <a:pPr marL="515938" lvl="1" indent="-174625" defTabSz="914400" eaLnBrk="1" hangingPunct="1">
              <a:lnSpc>
                <a:spcPct val="90000"/>
              </a:lnSpc>
              <a:tabLst>
                <a:tab pos="7372350" algn="r"/>
              </a:tabLst>
            </a:pPr>
            <a:r>
              <a:rPr lang="en-US" sz="1200" dirty="0" smtClean="0"/>
              <a:t>313 – Okinawa (</a:t>
            </a:r>
            <a:r>
              <a:rPr lang="en-US" sz="1200" dirty="0" smtClean="0">
                <a:solidFill>
                  <a:srgbClr val="FF0000"/>
                </a:solidFill>
              </a:rPr>
              <a:t>$22,669 </a:t>
            </a:r>
            <a:r>
              <a:rPr lang="en-US" sz="1200" dirty="0" smtClean="0"/>
              <a:t>– $0)</a:t>
            </a:r>
          </a:p>
          <a:p>
            <a:pPr marL="227013" indent="-227013" defTabSz="914400" eaLnBrk="1" hangingPunct="1">
              <a:lnSpc>
                <a:spcPct val="90000"/>
              </a:lnSpc>
              <a:tabLst>
                <a:tab pos="7372350" algn="r"/>
              </a:tabLst>
            </a:pPr>
            <a:r>
              <a:rPr lang="en-US" sz="1400" dirty="0" smtClean="0"/>
              <a:t>2012</a:t>
            </a:r>
          </a:p>
          <a:p>
            <a:pPr marL="515938" lvl="1" indent="-174625" defTabSz="914400" eaLnBrk="1" hangingPunct="1">
              <a:lnSpc>
                <a:spcPct val="90000"/>
              </a:lnSpc>
              <a:tabLst>
                <a:tab pos="7372350" algn="r"/>
              </a:tabLst>
            </a:pPr>
            <a:r>
              <a:rPr lang="en-US" sz="1400" dirty="0" smtClean="0"/>
              <a:t>359 – Jacksonville ($16,398 - $30,931.52)</a:t>
            </a:r>
          </a:p>
          <a:p>
            <a:pPr marL="515938" lvl="1" indent="-174625" defTabSz="914400" eaLnBrk="1" hangingPunct="1">
              <a:lnSpc>
                <a:spcPct val="90000"/>
              </a:lnSpc>
              <a:tabLst>
                <a:tab pos="7372350" algn="r"/>
              </a:tabLst>
            </a:pPr>
            <a:r>
              <a:rPr lang="en-US" sz="1400" dirty="0" smtClean="0"/>
              <a:t>335 – Atlanta (</a:t>
            </a:r>
            <a:r>
              <a:rPr lang="en-US" sz="1400" dirty="0" smtClean="0">
                <a:solidFill>
                  <a:srgbClr val="FF0000"/>
                </a:solidFill>
              </a:rPr>
              <a:t>$680 </a:t>
            </a:r>
            <a:r>
              <a:rPr lang="en-US" sz="1400" dirty="0" smtClean="0"/>
              <a:t>- </a:t>
            </a:r>
            <a:r>
              <a:rPr lang="en-US" sz="1400" dirty="0" smtClean="0">
                <a:solidFill>
                  <a:srgbClr val="FF0000"/>
                </a:solidFill>
              </a:rPr>
              <a:t> $100.35</a:t>
            </a:r>
            <a:r>
              <a:rPr lang="en-US" sz="1400" dirty="0" smtClean="0"/>
              <a:t>)</a:t>
            </a:r>
          </a:p>
          <a:p>
            <a:pPr marL="515938" lvl="1" indent="-174625" defTabSz="914400" eaLnBrk="1" hangingPunct="1">
              <a:lnSpc>
                <a:spcPct val="90000"/>
              </a:lnSpc>
              <a:tabLst>
                <a:tab pos="7372350" algn="r"/>
              </a:tabLst>
            </a:pPr>
            <a:r>
              <a:rPr lang="en-US" sz="1400" dirty="0" smtClean="0"/>
              <a:t>314 – Indian Wells (</a:t>
            </a:r>
            <a:r>
              <a:rPr lang="en-US" sz="1400" dirty="0" smtClean="0">
                <a:solidFill>
                  <a:srgbClr val="FF0000"/>
                </a:solidFill>
              </a:rPr>
              <a:t>$7,665 </a:t>
            </a:r>
            <a:r>
              <a:rPr lang="en-US" sz="1400" dirty="0" smtClean="0"/>
              <a:t>-  $ 15,480) </a:t>
            </a:r>
          </a:p>
          <a:p>
            <a:pPr marL="115888" indent="-174625" defTabSz="914400" eaLnBrk="1" hangingPunct="1">
              <a:lnSpc>
                <a:spcPct val="90000"/>
              </a:lnSpc>
              <a:tabLst>
                <a:tab pos="7372350" algn="r"/>
              </a:tabLst>
            </a:pPr>
            <a:r>
              <a:rPr lang="en-US" sz="1400" dirty="0" smtClean="0"/>
              <a:t>2013</a:t>
            </a:r>
          </a:p>
          <a:p>
            <a:pPr marL="515938" lvl="1" indent="-174625" defTabSz="914400" eaLnBrk="1" hangingPunct="1">
              <a:lnSpc>
                <a:spcPct val="90000"/>
              </a:lnSpc>
              <a:tabLst>
                <a:tab pos="7372350" algn="r"/>
              </a:tabLst>
            </a:pPr>
            <a:r>
              <a:rPr lang="en-US" sz="1400" dirty="0" smtClean="0"/>
              <a:t>356 – Vancouver (</a:t>
            </a:r>
            <a:r>
              <a:rPr lang="en-US" sz="1400" dirty="0" smtClean="0">
                <a:solidFill>
                  <a:srgbClr val="FF0000"/>
                </a:solidFill>
              </a:rPr>
              <a:t>$15,259  </a:t>
            </a:r>
            <a:r>
              <a:rPr lang="en-US" sz="1400" dirty="0" smtClean="0"/>
              <a:t>- </a:t>
            </a:r>
            <a:r>
              <a:rPr lang="en-US" sz="1400" dirty="0" smtClean="0">
                <a:solidFill>
                  <a:srgbClr val="FF0000"/>
                </a:solidFill>
              </a:rPr>
              <a:t>$ 5,855</a:t>
            </a:r>
            <a:r>
              <a:rPr lang="en-US" sz="1400" dirty="0" smtClean="0"/>
              <a:t>)</a:t>
            </a:r>
          </a:p>
          <a:p>
            <a:pPr marL="515938" lvl="1" indent="-174625" defTabSz="914400" eaLnBrk="1" hangingPunct="1">
              <a:lnSpc>
                <a:spcPct val="90000"/>
              </a:lnSpc>
              <a:tabLst>
                <a:tab pos="7372350" algn="r"/>
              </a:tabLst>
            </a:pPr>
            <a:r>
              <a:rPr lang="en-US" sz="1400" dirty="0" smtClean="0"/>
              <a:t>337 – Hawaii      (</a:t>
            </a:r>
            <a:r>
              <a:rPr lang="en-US" sz="1400" dirty="0" smtClean="0">
                <a:solidFill>
                  <a:srgbClr val="FF0000"/>
                </a:solidFill>
              </a:rPr>
              <a:t>$10,533 </a:t>
            </a:r>
            <a:r>
              <a:rPr lang="en-US" sz="1400" dirty="0" smtClean="0"/>
              <a:t>- </a:t>
            </a:r>
            <a:r>
              <a:rPr lang="en-US" sz="1400" dirty="0">
                <a:solidFill>
                  <a:srgbClr val="FF0000"/>
                </a:solidFill>
              </a:rPr>
              <a:t>$</a:t>
            </a:r>
            <a:r>
              <a:rPr lang="en-US" sz="1400" dirty="0" smtClean="0">
                <a:solidFill>
                  <a:srgbClr val="FF0000"/>
                </a:solidFill>
              </a:rPr>
              <a:t>12,227</a:t>
            </a:r>
            <a:r>
              <a:rPr lang="en-US" sz="1400" dirty="0" smtClean="0"/>
              <a:t>)</a:t>
            </a:r>
          </a:p>
          <a:p>
            <a:pPr marL="515938" lvl="1" indent="-174625" defTabSz="914400" eaLnBrk="1" hangingPunct="1">
              <a:lnSpc>
                <a:spcPct val="90000"/>
              </a:lnSpc>
              <a:tabLst>
                <a:tab pos="7372350" algn="r"/>
              </a:tabLst>
            </a:pPr>
            <a:r>
              <a:rPr lang="en-US" sz="1400" dirty="0" smtClean="0"/>
              <a:t>279 </a:t>
            </a:r>
            <a:r>
              <a:rPr lang="en-US" sz="1400" dirty="0"/>
              <a:t>– Nanjing </a:t>
            </a:r>
            <a:r>
              <a:rPr lang="en-US" sz="1400" dirty="0" smtClean="0"/>
              <a:t>       ($0- </a:t>
            </a:r>
            <a:r>
              <a:rPr lang="en-US" sz="1400" dirty="0" smtClean="0">
                <a:solidFill>
                  <a:srgbClr val="FF0000"/>
                </a:solidFill>
              </a:rPr>
              <a:t>$7,475</a:t>
            </a:r>
            <a:r>
              <a:rPr lang="en-US" sz="1400" dirty="0" smtClean="0"/>
              <a:t>) </a:t>
            </a:r>
          </a:p>
          <a:p>
            <a:pPr marL="515938" lvl="1" indent="-174625" defTabSz="914400" eaLnBrk="1" hangingPunct="1">
              <a:lnSpc>
                <a:spcPct val="90000"/>
              </a:lnSpc>
              <a:tabLst>
                <a:tab pos="7372350" algn="r"/>
              </a:tabLst>
            </a:pPr>
            <a:endParaRPr lang="en-US" sz="1400" dirty="0" smtClean="0"/>
          </a:p>
        </p:txBody>
      </p:sp>
      <p:sp>
        <p:nvSpPr>
          <p:cNvPr id="8201" name="Rectangle 5"/>
          <p:cNvSpPr>
            <a:spLocks noChangeArrowheads="1"/>
          </p:cNvSpPr>
          <p:nvPr/>
        </p:nvSpPr>
        <p:spPr bwMode="auto">
          <a:xfrm>
            <a:off x="8850313" y="-177800"/>
            <a:ext cx="184150" cy="228600"/>
          </a:xfrm>
          <a:prstGeom prst="rect">
            <a:avLst/>
          </a:prstGeom>
          <a:noFill/>
          <a:ln w="12700">
            <a:noFill/>
            <a:miter lim="800000"/>
            <a:headEnd type="none" w="sm" len="sm"/>
            <a:tailEnd type="none" w="sm" len="sm"/>
          </a:ln>
        </p:spPr>
        <p:txBody>
          <a:bodyPr wrap="none">
            <a:spAutoFit/>
          </a:bodyPr>
          <a:lstStyle/>
          <a:p>
            <a:pPr defTabSz="914400" eaLnBrk="0" hangingPunct="0"/>
            <a:endParaRPr lang="en-US" sz="900" b="1">
              <a:solidFill>
                <a:schemeClr val="tx1"/>
              </a:solidFill>
              <a:ea typeface="MS PGothic" pitchFamily="34" charset="-128"/>
            </a:endParaRPr>
          </a:p>
        </p:txBody>
      </p:sp>
      <p:sp>
        <p:nvSpPr>
          <p:cNvPr id="10"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dt" sz="quarter" idx="10"/>
          </p:nvPr>
        </p:nvSpPr>
        <p:spPr>
          <a:noFill/>
        </p:spPr>
        <p:txBody>
          <a:bodyPr/>
          <a:lstStyle/>
          <a:p>
            <a:r>
              <a:rPr lang="en-US" smtClean="0">
                <a:latin typeface="Times New Roman" pitchFamily="18" charset="0"/>
                <a:ea typeface="Arial Unicode MS" pitchFamily="34" charset="-128"/>
                <a:cs typeface="Arial Unicode MS" pitchFamily="34" charset="-128"/>
              </a:rPr>
              <a:t>May 2014</a:t>
            </a:r>
            <a:endParaRPr lang="en-GB" dirty="0" smtClean="0">
              <a:latin typeface="Times New Roman" pitchFamily="18" charset="0"/>
              <a:ea typeface="Arial Unicode MS" pitchFamily="34" charset="-128"/>
              <a:cs typeface="Arial Unicode MS" pitchFamily="34" charset="-128"/>
            </a:endParaRPr>
          </a:p>
        </p:txBody>
      </p:sp>
      <p:sp>
        <p:nvSpPr>
          <p:cNvPr id="8195" name="Rectangle 4"/>
          <p:cNvSpPr>
            <a:spLocks noGrp="1" noChangeArrowheads="1"/>
          </p:cNvSpPr>
          <p:nvPr>
            <p:ph type="ftr" sz="quarter" idx="11"/>
          </p:nvPr>
        </p:nvSpPr>
        <p:spPr>
          <a:noFill/>
        </p:spPr>
        <p:txBody>
          <a:bodyPr/>
          <a:lstStyle/>
          <a:p>
            <a:r>
              <a:rPr lang="en-GB" smtClean="0"/>
              <a:t>Jon Rosdahl, CSR</a:t>
            </a:r>
            <a:endParaRPr lang="en-GB" dirty="0" smtClean="0"/>
          </a:p>
        </p:txBody>
      </p:sp>
      <p:sp>
        <p:nvSpPr>
          <p:cNvPr id="8196"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3838B4BB-A4D0-4480-9F10-787314E25A66}"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9</a:t>
            </a:fld>
            <a:endParaRPr lang="en-GB" smtClean="0">
              <a:latin typeface="Times New Roman" pitchFamily="18" charset="0"/>
              <a:ea typeface="Arial Unicode MS" pitchFamily="34" charset="-128"/>
              <a:cs typeface="Arial Unicode MS" pitchFamily="34" charset="-128"/>
            </a:endParaRPr>
          </a:p>
        </p:txBody>
      </p:sp>
      <p:sp>
        <p:nvSpPr>
          <p:cNvPr id="8197" name="Slide Number Placeholder 5"/>
          <p:cNvSpPr txBox="1">
            <a:spLocks noGrp="1"/>
          </p:cNvSpPr>
          <p:nvPr/>
        </p:nvSpPr>
        <p:spPr bwMode="auto">
          <a:xfrm>
            <a:off x="4395788" y="6475413"/>
            <a:ext cx="428625" cy="182562"/>
          </a:xfrm>
          <a:prstGeom prst="rect">
            <a:avLst/>
          </a:prstGeom>
          <a:noFill/>
          <a:ln w="9525">
            <a:noFill/>
            <a:miter lim="800000"/>
            <a:headEnd/>
            <a:tailEnd/>
          </a:ln>
        </p:spPr>
        <p:txBody>
          <a:bodyPr wrap="none" lIns="0" tIns="0" rIns="0" bIns="0">
            <a:spAutoFit/>
          </a:bodyPr>
          <a:lstStyle/>
          <a:p>
            <a:pPr algn="ctr" defTabSz="914400" eaLnBrk="0" hangingPunct="0"/>
            <a:r>
              <a:rPr lang="en-US" sz="1200">
                <a:solidFill>
                  <a:schemeClr val="tx1"/>
                </a:solidFill>
                <a:ea typeface="MS PGothic" pitchFamily="34" charset="-128"/>
              </a:rPr>
              <a:t>Slide </a:t>
            </a:r>
            <a:fld id="{B88F9BB2-5D92-4163-B1C0-486E6FDCA691}" type="slidenum">
              <a:rPr lang="en-US" sz="1200">
                <a:solidFill>
                  <a:schemeClr val="tx1"/>
                </a:solidFill>
                <a:ea typeface="MS PGothic" pitchFamily="34" charset="-128"/>
              </a:rPr>
              <a:pPr algn="ctr" defTabSz="914400" eaLnBrk="0" hangingPunct="0"/>
              <a:t>9</a:t>
            </a:fld>
            <a:endParaRPr lang="en-US" sz="1200">
              <a:solidFill>
                <a:schemeClr val="tx1"/>
              </a:solidFill>
              <a:ea typeface="MS PGothic" pitchFamily="34" charset="-128"/>
            </a:endParaRPr>
          </a:p>
        </p:txBody>
      </p:sp>
      <p:sp>
        <p:nvSpPr>
          <p:cNvPr id="8198" name="Rectangle 2"/>
          <p:cNvSpPr>
            <a:spLocks noGrp="1" noChangeArrowheads="1"/>
          </p:cNvSpPr>
          <p:nvPr>
            <p:ph type="title" idx="4294967295"/>
          </p:nvPr>
        </p:nvSpPr>
        <p:spPr>
          <a:xfrm>
            <a:off x="685800" y="533400"/>
            <a:ext cx="7772400" cy="533400"/>
          </a:xfrm>
        </p:spPr>
        <p:txBody>
          <a:bodyPr lIns="92075" tIns="46038" rIns="92075" bIns="46038"/>
          <a:lstStyle/>
          <a:p>
            <a:pPr eaLnBrk="1" hangingPunct="1"/>
            <a:r>
              <a:rPr lang="en-US" smtClean="0"/>
              <a:t>Historical Attendance</a:t>
            </a:r>
          </a:p>
        </p:txBody>
      </p:sp>
      <p:sp>
        <p:nvSpPr>
          <p:cNvPr id="8199" name="Rectangle 3"/>
          <p:cNvSpPr>
            <a:spLocks noGrp="1" noChangeArrowheads="1"/>
          </p:cNvSpPr>
          <p:nvPr>
            <p:ph type="body" sz="half" idx="4294967295"/>
          </p:nvPr>
        </p:nvSpPr>
        <p:spPr>
          <a:xfrm>
            <a:off x="152400" y="1143000"/>
            <a:ext cx="4114800" cy="1227132"/>
          </a:xfrm>
        </p:spPr>
        <p:txBody>
          <a:bodyPr wrap="square" lIns="92075" tIns="46038" rIns="92075" bIns="46038">
            <a:spAutoFit/>
          </a:bodyPr>
          <a:lstStyle/>
          <a:p>
            <a:pPr marL="227013" indent="-227013" defTabSz="914400" eaLnBrk="1" hangingPunct="1">
              <a:lnSpc>
                <a:spcPct val="90000"/>
              </a:lnSpc>
              <a:tabLst>
                <a:tab pos="7372350" algn="r"/>
              </a:tabLst>
            </a:pPr>
            <a:r>
              <a:rPr lang="en-US" sz="2000" dirty="0" smtClean="0"/>
              <a:t>2014</a:t>
            </a:r>
          </a:p>
          <a:p>
            <a:pPr marL="454025" lvl="1" indent="-112713" defTabSz="914400" eaLnBrk="1" hangingPunct="1">
              <a:lnSpc>
                <a:spcPct val="90000"/>
              </a:lnSpc>
              <a:tabLst>
                <a:tab pos="7372350" algn="r"/>
              </a:tabLst>
            </a:pPr>
            <a:r>
              <a:rPr lang="en-US" sz="1800" dirty="0" smtClean="0"/>
              <a:t>426 – LA (</a:t>
            </a:r>
            <a:r>
              <a:rPr lang="en-US" sz="1800" dirty="0" smtClean="0">
                <a:solidFill>
                  <a:srgbClr val="FF0000"/>
                </a:solidFill>
              </a:rPr>
              <a:t>$</a:t>
            </a:r>
            <a:r>
              <a:rPr lang="en-US" sz="1800" b="1" dirty="0" smtClean="0">
                <a:solidFill>
                  <a:srgbClr val="FF0000"/>
                </a:solidFill>
                <a:ea typeface="MS PGothic" pitchFamily="34" charset="-128"/>
              </a:rPr>
              <a:t>9,313.00</a:t>
            </a:r>
            <a:r>
              <a:rPr lang="en-US" sz="1800" dirty="0" smtClean="0"/>
              <a:t> , </a:t>
            </a:r>
            <a:r>
              <a:rPr lang="en-US" sz="1800" dirty="0" smtClean="0">
                <a:solidFill>
                  <a:srgbClr val="FF0000"/>
                </a:solidFill>
              </a:rPr>
              <a:t>$</a:t>
            </a:r>
            <a:r>
              <a:rPr lang="en-US" sz="1800" b="1" dirty="0" smtClean="0">
                <a:solidFill>
                  <a:srgbClr val="FF0000"/>
                </a:solidFill>
                <a:ea typeface="MS PGothic" pitchFamily="34" charset="-128"/>
              </a:rPr>
              <a:t>2,082.05</a:t>
            </a:r>
            <a:r>
              <a:rPr lang="en-US" sz="1800" b="1" dirty="0" smtClean="0">
                <a:solidFill>
                  <a:schemeClr val="tx1"/>
                </a:solidFill>
                <a:ea typeface="MS PGothic" pitchFamily="34" charset="-128"/>
              </a:rPr>
              <a:t>)</a:t>
            </a:r>
            <a:endParaRPr lang="en-US" sz="1800" dirty="0" smtClean="0">
              <a:solidFill>
                <a:schemeClr val="tx1"/>
              </a:solidFill>
            </a:endParaRPr>
          </a:p>
          <a:p>
            <a:pPr marL="454025" lvl="1" indent="-112713" defTabSz="914400" eaLnBrk="1" hangingPunct="1">
              <a:lnSpc>
                <a:spcPct val="90000"/>
              </a:lnSpc>
              <a:tabLst>
                <a:tab pos="7372350" algn="r"/>
              </a:tabLst>
            </a:pPr>
            <a:r>
              <a:rPr lang="en-US" sz="1800" dirty="0" smtClean="0"/>
              <a:t>316 – Waikoloa ( </a:t>
            </a:r>
            <a:r>
              <a:rPr lang="en-US" sz="1800" b="1" dirty="0" smtClean="0">
                <a:solidFill>
                  <a:schemeClr val="tx1"/>
                </a:solidFill>
              </a:rPr>
              <a:t>$8,940 - $</a:t>
            </a:r>
            <a:r>
              <a:rPr lang="en-US" sz="1800" b="1" dirty="0" smtClean="0">
                <a:solidFill>
                  <a:schemeClr val="tx1"/>
                </a:solidFill>
                <a:ea typeface="MS PGothic" pitchFamily="34" charset="-128"/>
              </a:rPr>
              <a:t>6,105</a:t>
            </a:r>
            <a:r>
              <a:rPr lang="en-US" sz="1800" dirty="0" smtClean="0"/>
              <a:t>)</a:t>
            </a:r>
          </a:p>
          <a:p>
            <a:pPr marL="454025" lvl="1" indent="-112713" defTabSz="914400" eaLnBrk="1" hangingPunct="1">
              <a:lnSpc>
                <a:spcPct val="90000"/>
              </a:lnSpc>
              <a:tabLst>
                <a:tab pos="7372350" algn="r"/>
              </a:tabLst>
            </a:pPr>
            <a:endParaRPr lang="en-US" sz="1200" dirty="0" smtClean="0"/>
          </a:p>
        </p:txBody>
      </p:sp>
      <p:sp>
        <p:nvSpPr>
          <p:cNvPr id="8200" name="Rectangle 4"/>
          <p:cNvSpPr>
            <a:spLocks noGrp="1" noChangeArrowheads="1"/>
          </p:cNvSpPr>
          <p:nvPr>
            <p:ph type="body" sz="half" idx="4294967295"/>
          </p:nvPr>
        </p:nvSpPr>
        <p:spPr>
          <a:xfrm>
            <a:off x="4495800" y="1066800"/>
            <a:ext cx="3733800" cy="5334000"/>
          </a:xfrm>
        </p:spPr>
        <p:txBody>
          <a:bodyPr lIns="92075" tIns="46038" rIns="92075" bIns="46038"/>
          <a:lstStyle/>
          <a:p>
            <a:pPr marL="227013" indent="-227013" defTabSz="914400" eaLnBrk="1" hangingPunct="1">
              <a:lnSpc>
                <a:spcPct val="90000"/>
              </a:lnSpc>
              <a:tabLst>
                <a:tab pos="7372350" algn="r"/>
              </a:tabLst>
            </a:pPr>
            <a:endParaRPr lang="en-US" sz="1400" dirty="0" smtClean="0"/>
          </a:p>
        </p:txBody>
      </p:sp>
      <p:sp>
        <p:nvSpPr>
          <p:cNvPr id="8201" name="Rectangle 5"/>
          <p:cNvSpPr>
            <a:spLocks noChangeArrowheads="1"/>
          </p:cNvSpPr>
          <p:nvPr/>
        </p:nvSpPr>
        <p:spPr bwMode="auto">
          <a:xfrm>
            <a:off x="8850313" y="-177800"/>
            <a:ext cx="184150" cy="228600"/>
          </a:xfrm>
          <a:prstGeom prst="rect">
            <a:avLst/>
          </a:prstGeom>
          <a:noFill/>
          <a:ln w="12700">
            <a:noFill/>
            <a:miter lim="800000"/>
            <a:headEnd type="none" w="sm" len="sm"/>
            <a:tailEnd type="none" w="sm" len="sm"/>
          </a:ln>
        </p:spPr>
        <p:txBody>
          <a:bodyPr wrap="none">
            <a:spAutoFit/>
          </a:bodyPr>
          <a:lstStyle/>
          <a:p>
            <a:pPr defTabSz="914400" eaLnBrk="0" hangingPunct="0"/>
            <a:endParaRPr lang="en-US" sz="900" b="1">
              <a:solidFill>
                <a:schemeClr val="tx1"/>
              </a:solidFill>
              <a:ea typeface="MS PGothic" pitchFamily="34" charset="-128"/>
            </a:endParaRPr>
          </a:p>
        </p:txBody>
      </p:sp>
      <p:sp>
        <p:nvSpPr>
          <p:cNvPr id="10"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10356</TotalTime>
  <Words>1802</Words>
  <Application>Microsoft Office PowerPoint</Application>
  <PresentationFormat>On-screen Show (4:3)</PresentationFormat>
  <Paragraphs>549</Paragraphs>
  <Slides>13</Slides>
  <Notes>10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5" baseType="lpstr">
      <vt:lpstr>802-11-Submission</vt:lpstr>
      <vt:lpstr>Document</vt:lpstr>
      <vt:lpstr>Treasurer Report May 2014</vt:lpstr>
      <vt:lpstr>Abstract</vt:lpstr>
      <vt:lpstr>Slide 3</vt:lpstr>
      <vt:lpstr>Treasury Net Worth (Unaudited)</vt:lpstr>
      <vt:lpstr>Nanjing, China – Sept 2013</vt:lpstr>
      <vt:lpstr> Century City, CA - January 2014 Unaudited</vt:lpstr>
      <vt:lpstr> Waikoloa, HI - May 2014 Unaudited</vt:lpstr>
      <vt:lpstr>Historical Attendance</vt:lpstr>
      <vt:lpstr>Historical Attendance</vt:lpstr>
      <vt:lpstr>2014 1st Quarter Income Statement</vt:lpstr>
      <vt:lpstr>Slide 11</vt:lpstr>
      <vt:lpstr>2013 Final Income Statement</vt:lpstr>
      <vt:lpstr>Slide 13</vt:lpstr>
    </vt:vector>
  </TitlesOfParts>
  <Manager>Benjamin A. Rolfe</Manager>
  <Company>BCA, CSR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Treasurer Report May 2014</dc:title>
  <dc:creator>Jon Rosdahl</dc:creator>
  <cp:keywords>May 2014</cp:keywords>
  <dc:description>Ben Rolfe (BCA); Jon Rosdahl (CSR)</dc:description>
  <cp:lastModifiedBy>jr05</cp:lastModifiedBy>
  <cp:revision>125</cp:revision>
  <cp:lastPrinted>1601-01-01T00:00:00Z</cp:lastPrinted>
  <dcterms:created xsi:type="dcterms:W3CDTF">2012-05-13T15:07:35Z</dcterms:created>
  <dcterms:modified xsi:type="dcterms:W3CDTF">2014-05-12T18:30:42Z</dcterms:modified>
</cp:coreProperties>
</file>