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9"/>
  </p:notesMasterIdLst>
  <p:handoutMasterIdLst>
    <p:handoutMasterId r:id="rId120"/>
  </p:handoutMasterIdLst>
  <p:sldIdLst>
    <p:sldId id="269" r:id="rId2"/>
    <p:sldId id="270" r:id="rId3"/>
    <p:sldId id="355" r:id="rId4"/>
    <p:sldId id="356" r:id="rId5"/>
    <p:sldId id="357" r:id="rId6"/>
    <p:sldId id="358" r:id="rId7"/>
    <p:sldId id="273" r:id="rId8"/>
    <p:sldId id="274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59" r:id="rId42"/>
    <p:sldId id="360" r:id="rId43"/>
    <p:sldId id="361" r:id="rId44"/>
    <p:sldId id="362" r:id="rId45"/>
    <p:sldId id="363" r:id="rId46"/>
    <p:sldId id="364" r:id="rId47"/>
    <p:sldId id="365" r:id="rId48"/>
    <p:sldId id="366" r:id="rId49"/>
    <p:sldId id="315" r:id="rId50"/>
    <p:sldId id="316" r:id="rId51"/>
    <p:sldId id="317" r:id="rId52"/>
    <p:sldId id="318" r:id="rId53"/>
    <p:sldId id="319" r:id="rId54"/>
    <p:sldId id="320" r:id="rId55"/>
    <p:sldId id="321" r:id="rId56"/>
    <p:sldId id="322" r:id="rId57"/>
    <p:sldId id="323" r:id="rId58"/>
    <p:sldId id="324" r:id="rId59"/>
    <p:sldId id="325" r:id="rId60"/>
    <p:sldId id="326" r:id="rId61"/>
    <p:sldId id="327" r:id="rId62"/>
    <p:sldId id="328" r:id="rId63"/>
    <p:sldId id="329" r:id="rId64"/>
    <p:sldId id="330" r:id="rId65"/>
    <p:sldId id="331" r:id="rId66"/>
    <p:sldId id="332" r:id="rId67"/>
    <p:sldId id="333" r:id="rId68"/>
    <p:sldId id="334" r:id="rId69"/>
    <p:sldId id="335" r:id="rId70"/>
    <p:sldId id="336" r:id="rId71"/>
    <p:sldId id="337" r:id="rId72"/>
    <p:sldId id="338" r:id="rId73"/>
    <p:sldId id="339" r:id="rId74"/>
    <p:sldId id="340" r:id="rId75"/>
    <p:sldId id="341" r:id="rId76"/>
    <p:sldId id="342" r:id="rId77"/>
    <p:sldId id="343" r:id="rId78"/>
    <p:sldId id="344" r:id="rId79"/>
    <p:sldId id="345" r:id="rId80"/>
    <p:sldId id="346" r:id="rId81"/>
    <p:sldId id="347" r:id="rId82"/>
    <p:sldId id="348" r:id="rId83"/>
    <p:sldId id="349" r:id="rId84"/>
    <p:sldId id="350" r:id="rId85"/>
    <p:sldId id="351" r:id="rId86"/>
    <p:sldId id="352" r:id="rId87"/>
    <p:sldId id="353" r:id="rId88"/>
    <p:sldId id="354" r:id="rId89"/>
    <p:sldId id="367" r:id="rId90"/>
    <p:sldId id="368" r:id="rId91"/>
    <p:sldId id="369" r:id="rId92"/>
    <p:sldId id="370" r:id="rId93"/>
    <p:sldId id="371" r:id="rId94"/>
    <p:sldId id="372" r:id="rId95"/>
    <p:sldId id="373" r:id="rId96"/>
    <p:sldId id="374" r:id="rId97"/>
    <p:sldId id="375" r:id="rId98"/>
    <p:sldId id="376" r:id="rId99"/>
    <p:sldId id="377" r:id="rId100"/>
    <p:sldId id="378" r:id="rId101"/>
    <p:sldId id="379" r:id="rId102"/>
    <p:sldId id="380" r:id="rId103"/>
    <p:sldId id="381" r:id="rId104"/>
    <p:sldId id="382" r:id="rId105"/>
    <p:sldId id="383" r:id="rId106"/>
    <p:sldId id="384" r:id="rId107"/>
    <p:sldId id="385" r:id="rId108"/>
    <p:sldId id="386" r:id="rId109"/>
    <p:sldId id="387" r:id="rId110"/>
    <p:sldId id="388" r:id="rId111"/>
    <p:sldId id="389" r:id="rId112"/>
    <p:sldId id="390" r:id="rId113"/>
    <p:sldId id="391" r:id="rId114"/>
    <p:sldId id="392" r:id="rId115"/>
    <p:sldId id="393" r:id="rId116"/>
    <p:sldId id="394" r:id="rId117"/>
    <p:sldId id="395" r:id="rId118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3">
          <p15:clr>
            <a:srgbClr val="A4A3A4"/>
          </p15:clr>
        </p15:guide>
        <p15:guide id="2" pos="28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FF9966"/>
    <a:srgbClr val="FF9933"/>
    <a:srgbClr val="FFFF00"/>
    <a:srgbClr val="66FFFF"/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98849" autoAdjust="0"/>
  </p:normalViewPr>
  <p:slideViewPr>
    <p:cSldViewPr>
      <p:cViewPr>
        <p:scale>
          <a:sx n="85" d="100"/>
          <a:sy n="85" d="100"/>
        </p:scale>
        <p:origin x="-888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962" y="150"/>
      </p:cViewPr>
      <p:guideLst>
        <p:guide orient="horz" pos="2163"/>
        <p:guide pos="28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29263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/>
              <a:t>doc.: IEEE 802.11-06/0528r0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7388" y="177800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/>
              <a:t>May 2006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781675" y="8997950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95625" y="89979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38CC2637-1985-412C-994C-3901D4FC1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1558" name="Line 6"/>
          <p:cNvSpPr>
            <a:spLocks noChangeShapeType="1"/>
          </p:cNvSpPr>
          <p:nvPr/>
        </p:nvSpPr>
        <p:spPr bwMode="auto">
          <a:xfrm>
            <a:off x="685800" y="38735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685800" y="8997950"/>
            <a:ext cx="7032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38213"/>
            <a:r>
              <a:rPr lang="en-US" sz="1200" b="0"/>
              <a:t>Submission</a:t>
            </a:r>
          </a:p>
        </p:txBody>
      </p:sp>
      <p:sp>
        <p:nvSpPr>
          <p:cNvPr id="151560" name="Line 8"/>
          <p:cNvSpPr>
            <a:spLocks noChangeShapeType="1"/>
          </p:cNvSpPr>
          <p:nvPr/>
        </p:nvSpPr>
        <p:spPr bwMode="auto">
          <a:xfrm>
            <a:off x="685800" y="8986838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224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72125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/>
              <a:t>doc.: IEEE 802.11-06/0528r0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6113" y="98425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/>
              <a:t>May 2006</a:t>
            </a:r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2838" y="701675"/>
            <a:ext cx="4635500" cy="347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2" tIns="46259" rIns="94112" bIns="46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7963" y="9001125"/>
            <a:ext cx="9255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8213">
              <a:defRPr sz="1200" b="0"/>
            </a:lvl5pPr>
          </a:lstStyle>
          <a:p>
            <a:pPr lvl="4">
              <a:defRPr/>
            </a:pPr>
            <a:r>
              <a:rPr lang="en-US"/>
              <a:t>Bruce Kraemer, Marvell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81350" y="900112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0C4CDFAE-F895-48F6-BF6B-C54B41AC9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715963" y="9001125"/>
            <a:ext cx="7032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9163"/>
            <a:r>
              <a:rPr lang="en-US" sz="1200" b="0"/>
              <a:t>Submission</a:t>
            </a:r>
          </a:p>
        </p:txBody>
      </p:sp>
      <p:sp>
        <p:nvSpPr>
          <p:cNvPr id="97289" name="Line 9"/>
          <p:cNvSpPr>
            <a:spLocks noChangeShapeType="1"/>
          </p:cNvSpPr>
          <p:nvPr/>
        </p:nvSpPr>
        <p:spPr bwMode="auto">
          <a:xfrm>
            <a:off x="715963" y="8999538"/>
            <a:ext cx="542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7290" name="Line 10"/>
          <p:cNvSpPr>
            <a:spLocks noChangeShapeType="1"/>
          </p:cNvSpPr>
          <p:nvPr/>
        </p:nvSpPr>
        <p:spPr bwMode="auto">
          <a:xfrm>
            <a:off x="639763" y="296863"/>
            <a:ext cx="5578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0681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802.11-06/0528r0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2006</a:t>
            </a:r>
          </a:p>
        </p:txBody>
      </p:sp>
      <p:sp>
        <p:nvSpPr>
          <p:cNvPr id="983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Bruce Kraemer, Marvell</a:t>
            </a:r>
          </a:p>
        </p:txBody>
      </p:sp>
      <p:sp>
        <p:nvSpPr>
          <p:cNvPr id="983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193729FD-A0E3-43F9-BAB1-A5241DF7C04C}" type="slidenum">
              <a:rPr lang="en-US" sz="1200" b="0" smtClean="0"/>
              <a:pPr/>
              <a:t>1</a:t>
            </a:fld>
            <a:endParaRPr lang="en-US" sz="1200" b="0" smtClean="0"/>
          </a:p>
        </p:txBody>
      </p:sp>
      <p:sp>
        <p:nvSpPr>
          <p:cNvPr id="983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860756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682879" cy="215444"/>
          </a:xfrm>
          <a:noFill/>
        </p:spPr>
        <p:txBody>
          <a:bodyPr/>
          <a:lstStyle/>
          <a:p>
            <a:r>
              <a:rPr lang="en-US" smtClean="0"/>
              <a:t>Jan 2014</a:t>
            </a:r>
          </a:p>
        </p:txBody>
      </p:sp>
      <p:sp>
        <p:nvSpPr>
          <p:cNvPr id="5120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56586" y="9000621"/>
            <a:ext cx="2456122" cy="184666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2A966BB1-2648-428D-89B2-DEE69CF444F7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12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12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943403801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4608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46084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4608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46086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46087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E481DCC0-74FE-4A8C-BA0E-A76B623EDC7E}" type="slidenum">
              <a:rPr lang="en-US" altLang="en-US"/>
              <a:pPr algn="r">
                <a:spcBef>
                  <a:spcPct val="0"/>
                </a:spcBef>
              </a:pPr>
              <a:t>100</a:t>
            </a:fld>
            <a:endParaRPr lang="en-US" altLang="en-US"/>
          </a:p>
        </p:txBody>
      </p:sp>
      <p:sp>
        <p:nvSpPr>
          <p:cNvPr id="46088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4608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46090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46091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BE912CBD-28B8-4047-B458-E2F3C53C8754}" type="slidenum">
              <a:rPr lang="en-US" altLang="en-US"/>
              <a:pPr algn="r">
                <a:spcBef>
                  <a:spcPct val="0"/>
                </a:spcBef>
              </a:pPr>
              <a:t>100</a:t>
            </a:fld>
            <a:endParaRPr lang="en-US" altLang="en-US"/>
          </a:p>
        </p:txBody>
      </p:sp>
      <p:sp>
        <p:nvSpPr>
          <p:cNvPr id="4609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460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4710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47108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4710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47110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47111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85B96B49-1006-4787-81E5-564DB5A28BB4}" type="slidenum">
              <a:rPr lang="en-US" altLang="en-US"/>
              <a:pPr algn="r">
                <a:spcBef>
                  <a:spcPct val="0"/>
                </a:spcBef>
              </a:pPr>
              <a:t>101</a:t>
            </a:fld>
            <a:endParaRPr lang="en-US" altLang="en-US"/>
          </a:p>
        </p:txBody>
      </p:sp>
      <p:sp>
        <p:nvSpPr>
          <p:cNvPr id="47112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4711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47114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47115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1D527979-0570-437A-A79E-ACF789CE01EC}" type="slidenum">
              <a:rPr lang="en-US" altLang="en-US"/>
              <a:pPr algn="r">
                <a:spcBef>
                  <a:spcPct val="0"/>
                </a:spcBef>
              </a:pPr>
              <a:t>101</a:t>
            </a:fld>
            <a:endParaRPr lang="en-US" altLang="en-US"/>
          </a:p>
        </p:txBody>
      </p:sp>
      <p:sp>
        <p:nvSpPr>
          <p:cNvPr id="4711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471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4813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48132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4813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48134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48135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F439AA45-44A8-45F1-A63F-E36725997060}" type="slidenum">
              <a:rPr lang="en-US" altLang="en-US"/>
              <a:pPr algn="r">
                <a:spcBef>
                  <a:spcPct val="0"/>
                </a:spcBef>
              </a:pPr>
              <a:t>102</a:t>
            </a:fld>
            <a:endParaRPr lang="en-US" altLang="en-US"/>
          </a:p>
        </p:txBody>
      </p:sp>
      <p:sp>
        <p:nvSpPr>
          <p:cNvPr id="48136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4813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48138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48139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11770C7F-6480-47A3-852F-253C218BEDCF}" type="slidenum">
              <a:rPr lang="en-US" altLang="en-US"/>
              <a:pPr algn="r">
                <a:spcBef>
                  <a:spcPct val="0"/>
                </a:spcBef>
              </a:pPr>
              <a:t>102</a:t>
            </a:fld>
            <a:endParaRPr lang="en-US" altLang="en-US"/>
          </a:p>
        </p:txBody>
      </p:sp>
      <p:sp>
        <p:nvSpPr>
          <p:cNvPr id="4814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481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4915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49156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4915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49158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49159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12EAB96D-43F4-48BE-8839-CE135D2A5C9D}" type="slidenum">
              <a:rPr lang="en-US" altLang="en-US"/>
              <a:pPr algn="r">
                <a:spcBef>
                  <a:spcPct val="0"/>
                </a:spcBef>
              </a:pPr>
              <a:t>103</a:t>
            </a:fld>
            <a:endParaRPr lang="en-US" altLang="en-US"/>
          </a:p>
        </p:txBody>
      </p:sp>
      <p:sp>
        <p:nvSpPr>
          <p:cNvPr id="49160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4916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49162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49163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2731EE17-CDE4-47DC-B9EE-279A93D54282}" type="slidenum">
              <a:rPr lang="en-US" altLang="en-US"/>
              <a:pPr algn="r">
                <a:spcBef>
                  <a:spcPct val="0"/>
                </a:spcBef>
              </a:pPr>
              <a:t>103</a:t>
            </a:fld>
            <a:endParaRPr lang="en-US" altLang="en-US"/>
          </a:p>
        </p:txBody>
      </p:sp>
      <p:sp>
        <p:nvSpPr>
          <p:cNvPr id="4916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491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5017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50180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5018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50182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50183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9BC7F508-8F69-499C-802E-CF412336DE55}" type="slidenum">
              <a:rPr lang="en-US" altLang="en-US"/>
              <a:pPr algn="r">
                <a:spcBef>
                  <a:spcPct val="0"/>
                </a:spcBef>
              </a:pPr>
              <a:t>104</a:t>
            </a:fld>
            <a:endParaRPr lang="en-US" altLang="en-US"/>
          </a:p>
        </p:txBody>
      </p:sp>
      <p:sp>
        <p:nvSpPr>
          <p:cNvPr id="50184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5018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50186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50187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D4B1E4BE-4A10-4494-B970-DB8CD8A5872D}" type="slidenum">
              <a:rPr lang="en-US" altLang="en-US"/>
              <a:pPr algn="r">
                <a:spcBef>
                  <a:spcPct val="0"/>
                </a:spcBef>
              </a:pPr>
              <a:t>104</a:t>
            </a:fld>
            <a:endParaRPr lang="en-US" altLang="en-US"/>
          </a:p>
        </p:txBody>
      </p:sp>
      <p:sp>
        <p:nvSpPr>
          <p:cNvPr id="5018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501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5120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51204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5120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51206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51207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05974EEB-0888-4099-A9B6-E17A1BE8A0CB}" type="slidenum">
              <a:rPr lang="en-US" altLang="en-US"/>
              <a:pPr algn="r">
                <a:spcBef>
                  <a:spcPct val="0"/>
                </a:spcBef>
              </a:pPr>
              <a:t>105</a:t>
            </a:fld>
            <a:endParaRPr lang="en-US" altLang="en-US"/>
          </a:p>
        </p:txBody>
      </p:sp>
      <p:sp>
        <p:nvSpPr>
          <p:cNvPr id="51208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5120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51210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51211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56203E4A-6371-44E8-9DF9-3C644887532D}" type="slidenum">
              <a:rPr lang="en-US" altLang="en-US"/>
              <a:pPr algn="r">
                <a:spcBef>
                  <a:spcPct val="0"/>
                </a:spcBef>
              </a:pPr>
              <a:t>105</a:t>
            </a:fld>
            <a:endParaRPr lang="en-US" altLang="en-US"/>
          </a:p>
        </p:txBody>
      </p:sp>
      <p:sp>
        <p:nvSpPr>
          <p:cNvPr id="5121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512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5222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52228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5222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52230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52231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C40A9BD0-3CD1-4A24-B274-8BA86AF9A360}" type="slidenum">
              <a:rPr lang="en-US" altLang="en-US"/>
              <a:pPr algn="r">
                <a:spcBef>
                  <a:spcPct val="0"/>
                </a:spcBef>
              </a:pPr>
              <a:t>106</a:t>
            </a:fld>
            <a:endParaRPr lang="en-US" altLang="en-US"/>
          </a:p>
        </p:txBody>
      </p:sp>
      <p:sp>
        <p:nvSpPr>
          <p:cNvPr id="52232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5223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52234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52235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22649CD5-2688-4CE8-909F-139290256D4D}" type="slidenum">
              <a:rPr lang="en-US" altLang="en-US"/>
              <a:pPr algn="r">
                <a:spcBef>
                  <a:spcPct val="0"/>
                </a:spcBef>
              </a:pPr>
              <a:t>106</a:t>
            </a:fld>
            <a:endParaRPr lang="en-US" altLang="en-US"/>
          </a:p>
        </p:txBody>
      </p:sp>
      <p:sp>
        <p:nvSpPr>
          <p:cNvPr id="5223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522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53252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5325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53254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53255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8F8C3FF1-693A-4419-8616-E90F613DDC55}" type="slidenum">
              <a:rPr lang="en-US" altLang="en-US"/>
              <a:pPr algn="r">
                <a:spcBef>
                  <a:spcPct val="0"/>
                </a:spcBef>
              </a:pPr>
              <a:t>107</a:t>
            </a:fld>
            <a:endParaRPr lang="en-US" altLang="en-US"/>
          </a:p>
        </p:txBody>
      </p:sp>
      <p:sp>
        <p:nvSpPr>
          <p:cNvPr id="53256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5325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53258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53259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616C6CE4-4A99-4778-9CF8-18DFCD7910C9}" type="slidenum">
              <a:rPr lang="en-US" altLang="en-US"/>
              <a:pPr algn="r">
                <a:spcBef>
                  <a:spcPct val="0"/>
                </a:spcBef>
              </a:pPr>
              <a:t>107</a:t>
            </a:fld>
            <a:endParaRPr lang="en-US" altLang="en-US"/>
          </a:p>
        </p:txBody>
      </p:sp>
      <p:sp>
        <p:nvSpPr>
          <p:cNvPr id="5326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532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5427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0" y="96239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doc.: IEEE 802.11-08/0924r0</a:t>
            </a:r>
          </a:p>
        </p:txBody>
      </p:sp>
      <p:sp>
        <p:nvSpPr>
          <p:cNvPr id="5427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38899" y="9000621"/>
            <a:ext cx="2673809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/>
              <a:t>Clint Chaplin, Samsung Electronics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1EAC4E22-B4B4-4FD0-81BD-263B31F8EB18}" type="slidenum">
              <a:rPr lang="en-US" altLang="en-US"/>
              <a:pPr>
                <a:spcBef>
                  <a:spcPct val="0"/>
                </a:spcBef>
              </a:pPr>
              <a:t>108</a:t>
            </a:fld>
            <a:endParaRPr lang="en-US" altLang="en-US"/>
          </a:p>
        </p:txBody>
      </p:sp>
      <p:sp>
        <p:nvSpPr>
          <p:cNvPr id="54280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5428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54282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54283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FA1EAA91-385C-4777-8695-EEB267D764FE}" type="slidenum">
              <a:rPr lang="en-US" altLang="en-US"/>
              <a:pPr algn="r">
                <a:spcBef>
                  <a:spcPct val="0"/>
                </a:spcBef>
              </a:pPr>
              <a:t>108</a:t>
            </a:fld>
            <a:endParaRPr lang="en-US" altLang="en-US"/>
          </a:p>
        </p:txBody>
      </p:sp>
      <p:sp>
        <p:nvSpPr>
          <p:cNvPr id="5428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42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2253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0" y="96239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doc.: IEEE 802.11-08/0925r0</a:t>
            </a:r>
          </a:p>
        </p:txBody>
      </p:sp>
      <p:sp>
        <p:nvSpPr>
          <p:cNvPr id="2253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38899" y="9000621"/>
            <a:ext cx="2673809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/>
              <a:t>Clint Chaplin, Samsung Electronics</a:t>
            </a:r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BC347378-8D8A-4627-B92F-8565A65D6D14}" type="slidenum">
              <a:rPr lang="en-US" altLang="en-US"/>
              <a:pPr>
                <a:spcBef>
                  <a:spcPct val="0"/>
                </a:spcBef>
              </a:pPr>
              <a:t>109</a:t>
            </a:fld>
            <a:endParaRPr lang="en-US" altLang="en-US"/>
          </a:p>
        </p:txBody>
      </p:sp>
      <p:sp>
        <p:nvSpPr>
          <p:cNvPr id="2253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25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555988447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2355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0" y="96239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doc.: IEEE 802.11-08/0925r0</a:t>
            </a:r>
          </a:p>
        </p:txBody>
      </p:sp>
      <p:sp>
        <p:nvSpPr>
          <p:cNvPr id="2355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38899" y="9000621"/>
            <a:ext cx="2673809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/>
              <a:t>Clint Chaplin, Samsung Electronics</a:t>
            </a:r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46D5D496-63F6-4FA4-8418-152D1FD30A98}" type="slidenum">
              <a:rPr lang="en-US" altLang="en-US"/>
              <a:pPr>
                <a:spcBef>
                  <a:spcPct val="0"/>
                </a:spcBef>
              </a:pPr>
              <a:t>110</a:t>
            </a:fld>
            <a:endParaRPr lang="en-US" altLang="en-US"/>
          </a:p>
        </p:txBody>
      </p:sp>
      <p:sp>
        <p:nvSpPr>
          <p:cNvPr id="2356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235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2457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24580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2458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24582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24583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36E6E66D-8B89-4D09-92EA-D89538338346}" type="slidenum">
              <a:rPr lang="en-US" altLang="en-US"/>
              <a:pPr algn="r">
                <a:spcBef>
                  <a:spcPct val="0"/>
                </a:spcBef>
              </a:pPr>
              <a:t>111</a:t>
            </a:fld>
            <a:endParaRPr lang="en-US" altLang="en-US"/>
          </a:p>
        </p:txBody>
      </p:sp>
      <p:sp>
        <p:nvSpPr>
          <p:cNvPr id="24584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2458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24586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24587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2016AC8D-EFFA-4E41-9519-C5B12183B282}" type="slidenum">
              <a:rPr lang="en-US" altLang="en-US"/>
              <a:pPr algn="r">
                <a:spcBef>
                  <a:spcPct val="0"/>
                </a:spcBef>
              </a:pPr>
              <a:t>111</a:t>
            </a:fld>
            <a:endParaRPr lang="en-US" altLang="en-US"/>
          </a:p>
        </p:txBody>
      </p:sp>
      <p:sp>
        <p:nvSpPr>
          <p:cNvPr id="2458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245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2560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25604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2560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25606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25607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AD3DC8F8-CC6B-486D-8A28-49D68D4517A4}" type="slidenum">
              <a:rPr lang="en-US" altLang="en-US"/>
              <a:pPr algn="r">
                <a:spcBef>
                  <a:spcPct val="0"/>
                </a:spcBef>
              </a:pPr>
              <a:t>112</a:t>
            </a:fld>
            <a:endParaRPr lang="en-US" altLang="en-US"/>
          </a:p>
        </p:txBody>
      </p:sp>
      <p:sp>
        <p:nvSpPr>
          <p:cNvPr id="25608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2560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25610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25611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BB85DE52-ED95-4EE8-BF96-9ADD26C8D545}" type="slidenum">
              <a:rPr lang="en-US" altLang="en-US"/>
              <a:pPr algn="r">
                <a:spcBef>
                  <a:spcPct val="0"/>
                </a:spcBef>
              </a:pPr>
              <a:t>112</a:t>
            </a:fld>
            <a:endParaRPr lang="en-US" altLang="en-US"/>
          </a:p>
        </p:txBody>
      </p:sp>
      <p:sp>
        <p:nvSpPr>
          <p:cNvPr id="2561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256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2662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26628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2662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26630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26631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0B9C53FF-D536-4C75-BA94-870C2DF1D99C}" type="slidenum">
              <a:rPr lang="en-US" altLang="en-US"/>
              <a:pPr algn="r">
                <a:spcBef>
                  <a:spcPct val="0"/>
                </a:spcBef>
              </a:pPr>
              <a:t>113</a:t>
            </a:fld>
            <a:endParaRPr lang="en-US" altLang="en-US"/>
          </a:p>
        </p:txBody>
      </p:sp>
      <p:sp>
        <p:nvSpPr>
          <p:cNvPr id="26632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2663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26634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26635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D9CF5986-825D-41F4-BD32-F8CF94D1DD0B}" type="slidenum">
              <a:rPr lang="en-US" altLang="en-US"/>
              <a:pPr algn="r">
                <a:spcBef>
                  <a:spcPct val="0"/>
                </a:spcBef>
              </a:pPr>
              <a:t>113</a:t>
            </a:fld>
            <a:endParaRPr lang="en-US" altLang="en-US"/>
          </a:p>
        </p:txBody>
      </p:sp>
      <p:sp>
        <p:nvSpPr>
          <p:cNvPr id="2663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26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2765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27652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2765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27654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27655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D18E934F-4588-4B08-860F-251CF016931C}" type="slidenum">
              <a:rPr lang="en-US" altLang="en-US"/>
              <a:pPr algn="r">
                <a:spcBef>
                  <a:spcPct val="0"/>
                </a:spcBef>
              </a:pPr>
              <a:t>114</a:t>
            </a:fld>
            <a:endParaRPr lang="en-US" altLang="en-US"/>
          </a:p>
        </p:txBody>
      </p:sp>
      <p:sp>
        <p:nvSpPr>
          <p:cNvPr id="27656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2765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27658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27659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331C011E-BB6C-4A7A-B37C-923B0820DFA0}" type="slidenum">
              <a:rPr lang="en-US" altLang="en-US"/>
              <a:pPr algn="r">
                <a:spcBef>
                  <a:spcPct val="0"/>
                </a:spcBef>
              </a:pPr>
              <a:t>114</a:t>
            </a:fld>
            <a:endParaRPr lang="en-US" altLang="en-US"/>
          </a:p>
        </p:txBody>
      </p:sp>
      <p:sp>
        <p:nvSpPr>
          <p:cNvPr id="2766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276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2867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28676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2867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28678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28679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395FB8AE-74DF-41EE-90DF-F0219E577729}" type="slidenum">
              <a:rPr lang="en-US" altLang="en-US"/>
              <a:pPr algn="r">
                <a:spcBef>
                  <a:spcPct val="0"/>
                </a:spcBef>
              </a:pPr>
              <a:t>115</a:t>
            </a:fld>
            <a:endParaRPr lang="en-US" altLang="en-US"/>
          </a:p>
        </p:txBody>
      </p:sp>
      <p:sp>
        <p:nvSpPr>
          <p:cNvPr id="28680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2868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28682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28683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6C9554F8-BEDD-4C18-B87D-D98E297DB0B7}" type="slidenum">
              <a:rPr lang="en-US" altLang="en-US"/>
              <a:pPr algn="r">
                <a:spcBef>
                  <a:spcPct val="0"/>
                </a:spcBef>
              </a:pPr>
              <a:t>115</a:t>
            </a:fld>
            <a:endParaRPr lang="en-US" altLang="en-US"/>
          </a:p>
        </p:txBody>
      </p:sp>
      <p:sp>
        <p:nvSpPr>
          <p:cNvPr id="2868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28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2969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0" y="96239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doc.: IEEE 802.11-08/0925r0</a:t>
            </a:r>
          </a:p>
        </p:txBody>
      </p:sp>
      <p:sp>
        <p:nvSpPr>
          <p:cNvPr id="2970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38899" y="9000621"/>
            <a:ext cx="2673809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/>
              <a:t>Clint Chaplin, Samsung Electronics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1B31337A-DB90-42F6-B5F9-DD4879CA8CF3}" type="slidenum">
              <a:rPr lang="en-US" altLang="en-US"/>
              <a:pPr>
                <a:spcBef>
                  <a:spcPct val="0"/>
                </a:spcBef>
              </a:pPr>
              <a:t>116</a:t>
            </a:fld>
            <a:endParaRPr lang="en-US" altLang="en-US"/>
          </a:p>
        </p:txBody>
      </p:sp>
      <p:sp>
        <p:nvSpPr>
          <p:cNvPr id="29704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2970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29706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29707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00089F2E-1692-46C8-94D9-51172859F008}" type="slidenum">
              <a:rPr lang="en-US" altLang="en-US"/>
              <a:pPr algn="r">
                <a:spcBef>
                  <a:spcPct val="0"/>
                </a:spcBef>
              </a:pPr>
              <a:t>116</a:t>
            </a:fld>
            <a:endParaRPr lang="en-US" altLang="en-US"/>
          </a:p>
        </p:txBody>
      </p:sp>
      <p:sp>
        <p:nvSpPr>
          <p:cNvPr id="2970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97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2457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24580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2458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24582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24583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36E6E66D-8B89-4D09-92EA-D89538338346}" type="slidenum">
              <a:rPr lang="en-US" altLang="en-US"/>
              <a:pPr algn="r">
                <a:spcBef>
                  <a:spcPct val="0"/>
                </a:spcBef>
              </a:pPr>
              <a:t>117</a:t>
            </a:fld>
            <a:endParaRPr lang="en-US" altLang="en-US"/>
          </a:p>
        </p:txBody>
      </p:sp>
      <p:sp>
        <p:nvSpPr>
          <p:cNvPr id="24584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2458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24586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24587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2016AC8D-EFFA-4E41-9519-C5B12183B282}" type="slidenum">
              <a:rPr lang="en-US" altLang="en-US"/>
              <a:pPr algn="r">
                <a:spcBef>
                  <a:spcPct val="0"/>
                </a:spcBef>
              </a:pPr>
              <a:t>117</a:t>
            </a:fld>
            <a:endParaRPr lang="en-US" altLang="en-US"/>
          </a:p>
        </p:txBody>
      </p:sp>
      <p:sp>
        <p:nvSpPr>
          <p:cNvPr id="2458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245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682879" cy="215444"/>
          </a:xfrm>
          <a:noFill/>
        </p:spPr>
        <p:txBody>
          <a:bodyPr/>
          <a:lstStyle/>
          <a:p>
            <a:r>
              <a:rPr lang="en-US" smtClean="0"/>
              <a:t>Jan 2014</a:t>
            </a:r>
          </a:p>
        </p:txBody>
      </p:sp>
      <p:sp>
        <p:nvSpPr>
          <p:cNvPr id="593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939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59397" name="Date Placeholder 3"/>
          <p:cNvSpPr txBox="1">
            <a:spLocks noGrp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59398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3756586" y="9000621"/>
            <a:ext cx="2456122" cy="184666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59399" name="Slide Number Placeholder 5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617E4734-E93D-4119-AD53-64F2B1E3BFF1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41898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2009</a:t>
            </a:r>
          </a:p>
        </p:txBody>
      </p:sp>
      <p:sp>
        <p:nvSpPr>
          <p:cNvPr id="614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1675"/>
            <a:ext cx="4630738" cy="3475038"/>
          </a:xfrm>
          <a:ln/>
        </p:spPr>
      </p:sp>
      <p:sp>
        <p:nvSpPr>
          <p:cNvPr id="6144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646" tIns="46030" rIns="93646" bIns="46030"/>
          <a:lstStyle/>
          <a:p>
            <a:endParaRPr lang="en-GB" smtClean="0"/>
          </a:p>
        </p:txBody>
      </p:sp>
      <p:sp>
        <p:nvSpPr>
          <p:cNvPr id="61445" name="Date Placeholder 3"/>
          <p:cNvSpPr txBox="1">
            <a:spLocks noGrp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61446" name="Footer Placeholder 4"/>
          <p:cNvSpPr txBox="1">
            <a:spLocks noGrp="1"/>
          </p:cNvSpPr>
          <p:nvPr/>
        </p:nvSpPr>
        <p:spPr bwMode="auto">
          <a:xfrm>
            <a:off x="1630492" y="9000621"/>
            <a:ext cx="45822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457200" lvl="4" algn="r" defTabSz="933450"/>
            <a:r>
              <a:rPr lang="en-US"/>
              <a:t>Peter Ecclesine (Cisco Systems)</a:t>
            </a:r>
          </a:p>
        </p:txBody>
      </p:sp>
      <p:sp>
        <p:nvSpPr>
          <p:cNvPr id="61447" name="Slide Number Placeholder 5"/>
          <p:cNvSpPr txBox="1">
            <a:spLocks noGrp="1"/>
          </p:cNvSpPr>
          <p:nvPr/>
        </p:nvSpPr>
        <p:spPr bwMode="auto">
          <a:xfrm>
            <a:off x="2831924" y="9000621"/>
            <a:ext cx="862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33450"/>
            <a:r>
              <a:rPr lang="en-US"/>
              <a:t>Page </a:t>
            </a:r>
            <a:fld id="{21B25F91-49BD-4174-ABE5-DAB1B1B7A3E6}" type="slidenum">
              <a:rPr lang="en-US"/>
              <a:pPr algn="r" defTabSz="93345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450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802.11-06/0528r0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04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802.11-14/0688r0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2014</a:t>
            </a:r>
            <a:endParaRPr lang="en-GB" sz="1400" smtClean="0"/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20860" y="9001125"/>
            <a:ext cx="229261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1FA0DF2A-4090-463A-968B-4ABD6F561DCD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6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802.11-14/0688r0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2014</a:t>
            </a:r>
            <a:endParaRPr lang="en-GB" sz="1400" smtClean="0"/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20860" y="9001125"/>
            <a:ext cx="229261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FC90757E-C0E7-4B96-A93C-95E1D9823341}" type="slidenum">
              <a:rPr lang="en-GB" smtClean="0"/>
              <a:pPr/>
              <a:t>16</a:t>
            </a:fld>
            <a:endParaRPr lang="en-GB" smtClean="0"/>
          </a:p>
        </p:txBody>
      </p:sp>
      <p:sp>
        <p:nvSpPr>
          <p:cNvPr id="7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 cap="flat"/>
        </p:spPr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35" rIns="9533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802.11-14/0688r0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2014</a:t>
            </a:r>
            <a:endParaRPr lang="en-GB" sz="1400" smtClean="0"/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20860" y="9001125"/>
            <a:ext cx="229261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819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A7B95730-A268-494D-91A1-2AFF9480B191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81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32" y="4416385"/>
            <a:ext cx="5031336" cy="41830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30" tIns="46028" rIns="95230" bIns="460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802.11-13/0900r0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87811" y="9001125"/>
            <a:ext cx="2425664" cy="184666"/>
          </a:xfrm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Clint Chaplin, Chair (Samsung)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7AEA4AA2-59FD-4F69-AD8D-DD7B32E16315}" type="slidenum">
              <a:rPr lang="en-GB" altLang="en-US"/>
              <a:pPr>
                <a:spcBef>
                  <a:spcPct val="0"/>
                </a:spcBef>
              </a:pPr>
              <a:t>18</a:t>
            </a:fld>
            <a:endParaRPr lang="en-GB" altLang="en-US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802.11-13/0900r0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87811" y="9001125"/>
            <a:ext cx="2425664" cy="184666"/>
          </a:xfrm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Clint Chaplin, Chair (Samsung)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3486CF1D-032E-4AD2-83A0-3F343CF4CE63}" type="slidenum">
              <a:rPr lang="en-GB" altLang="en-US"/>
              <a:pPr>
                <a:spcBef>
                  <a:spcPct val="0"/>
                </a:spcBef>
              </a:pPr>
              <a:t>19</a:t>
            </a:fld>
            <a:endParaRPr lang="en-GB" altLang="en-US"/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335" rIns="95335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802.11-06/0528r0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2006</a:t>
            </a:r>
          </a:p>
        </p:txBody>
      </p:sp>
      <p:sp>
        <p:nvSpPr>
          <p:cNvPr id="993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Bruce Kraemer, Marvell</a:t>
            </a:r>
          </a:p>
        </p:txBody>
      </p:sp>
      <p:sp>
        <p:nvSpPr>
          <p:cNvPr id="993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D682FE07-470C-4031-9E56-D8466BE2566B}" type="slidenum">
              <a:rPr lang="en-US" sz="1200" b="0" smtClean="0"/>
              <a:pPr/>
              <a:t>2</a:t>
            </a:fld>
            <a:endParaRPr lang="en-US" sz="1200" b="0" smtClean="0"/>
          </a:p>
        </p:txBody>
      </p:sp>
      <p:sp>
        <p:nvSpPr>
          <p:cNvPr id="993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00083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802.11-13/0900r0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87811" y="9001125"/>
            <a:ext cx="2425664" cy="184666"/>
          </a:xfrm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Clint Chaplin, Chair (Samsung)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E27D6D81-72F2-46F7-9799-C970E7A6B466}" type="slidenum">
              <a:rPr lang="en-GB" altLang="en-US"/>
              <a:pPr>
                <a:spcBef>
                  <a:spcPct val="0"/>
                </a:spcBef>
              </a:pPr>
              <a:t>20</a:t>
            </a:fld>
            <a:endParaRPr lang="en-GB" altLang="en-US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32" y="4416385"/>
            <a:ext cx="5031336" cy="4183083"/>
          </a:xfrm>
          <a:noFill/>
        </p:spPr>
        <p:txBody>
          <a:bodyPr lIns="95230" tIns="46028" rIns="95230" bIns="46028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802.11-09/0840r0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/>
          <a:p>
            <a:r>
              <a:rPr lang="en-US" smtClean="0"/>
              <a:t>July 2009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472981" y="9001125"/>
            <a:ext cx="2740494" cy="184666"/>
          </a:xfrm>
          <a:noFill/>
        </p:spPr>
        <p:txBody>
          <a:bodyPr/>
          <a:lstStyle/>
          <a:p>
            <a:pPr lvl="4"/>
            <a:r>
              <a:rPr lang="en-US" smtClean="0"/>
              <a:t>David Bagby, Calypso Ventures, Inc.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7441BA8B-EA44-4BCB-8894-4A698C9D9ECD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802.11-08/1455r0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682879" cy="215444"/>
          </a:xfrm>
          <a:noFill/>
        </p:spPr>
        <p:txBody>
          <a:bodyPr/>
          <a:lstStyle/>
          <a:p>
            <a:r>
              <a:rPr lang="en-US" smtClean="0"/>
              <a:t>Jan 2009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472981" y="9001125"/>
            <a:ext cx="2740494" cy="184666"/>
          </a:xfrm>
          <a:noFill/>
        </p:spPr>
        <p:txBody>
          <a:bodyPr/>
          <a:lstStyle/>
          <a:p>
            <a:pPr lvl="4"/>
            <a:r>
              <a:rPr lang="en-US" smtClean="0"/>
              <a:t>David Bagby, Calypso Ventures, Inc.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F12C820A-A132-4231-BE0A-AC79B82FD720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802.11-yy/xxxxr0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3D3FA66A-62ED-4644-A773-A96A93BA9B1D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802.11-yy/xxxxr0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3D3FA66A-62ED-4644-A773-A96A93BA9B1D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802.11-yy/xxxxr0</a:t>
            </a: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0BDA00EA-C510-44A9-980E-C8DBCAD60F3A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802.11-yy/xxxxr0</a:t>
            </a: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0BDA00EA-C510-44A9-980E-C8DBCAD60F3A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GB" smtClean="0"/>
              <a:t>doc.: IEEE 802.11-10/0673r0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7345" y="99161"/>
            <a:ext cx="732573" cy="215444"/>
          </a:xfrm>
          <a:noFill/>
        </p:spPr>
        <p:txBody>
          <a:bodyPr/>
          <a:lstStyle/>
          <a:p>
            <a:r>
              <a:rPr lang="en-US" dirty="0" smtClean="0"/>
              <a:t>July 2010</a:t>
            </a:r>
            <a:endParaRPr lang="en-GB" dirty="0" smtClean="0"/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03364" y="9001125"/>
            <a:ext cx="1810111" cy="184666"/>
          </a:xfrm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7F3AA8F3-0F4A-45BA-A64F-0DDB9B568E98}" type="slidenum">
              <a:rPr lang="en-GB" smtClean="0"/>
              <a:pPr/>
              <a:t>27</a:t>
            </a:fld>
            <a:endParaRPr lang="en-GB" smtClean="0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GB" smtClean="0"/>
              <a:t>doc.: IEEE 802.11-10/0673r0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7345" y="99161"/>
            <a:ext cx="732573" cy="215444"/>
          </a:xfrm>
          <a:noFill/>
        </p:spPr>
        <p:txBody>
          <a:bodyPr/>
          <a:lstStyle/>
          <a:p>
            <a:r>
              <a:rPr lang="en-US" dirty="0" smtClean="0"/>
              <a:t>July 2010</a:t>
            </a:r>
            <a:endParaRPr lang="en-GB" dirty="0" smtClean="0"/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03364" y="9001125"/>
            <a:ext cx="1810111" cy="184666"/>
          </a:xfrm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DA46D214-75BD-4AB5-B513-4DDEA98DA4CD}" type="slidenum">
              <a:rPr lang="en-GB" smtClean="0"/>
              <a:pPr/>
              <a:t>28</a:t>
            </a:fld>
            <a:endParaRPr lang="en-GB" smtClean="0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 cap="flat"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335" rIns="9533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802.11-06/0528r0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00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802.11-06/0528r0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367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802.11-06/0528r0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154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802.11-06/0528r0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035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802.11-06/0528r0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289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802.11-06/0528r0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858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802.11-06/0528r0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768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Page </a:t>
            </a:r>
            <a:fld id="{8AC30D68-B388-CC41-9257-1344FD822173}" type="slidenum">
              <a:rPr lang="en-US"/>
              <a:pPr/>
              <a:t>35</a:t>
            </a:fld>
            <a:endParaRPr lang="en-US"/>
          </a:p>
        </p:txBody>
      </p:sp>
      <p:sp>
        <p:nvSpPr>
          <p:cNvPr id="286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4378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Page </a:t>
            </a:r>
            <a:fld id="{214C0BA8-5355-5B4E-9412-71DD676DB540}" type="slidenum">
              <a:rPr lang="en-US"/>
              <a:pPr/>
              <a:t>36</a:t>
            </a:fld>
            <a:endParaRPr lang="en-US"/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250" rIns="95250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7417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802.11-06/0528r0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234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802.11-06/0528r0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68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802.11-06/0528r0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02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802.11-06/0528r0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001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802.11-06/0528r0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8955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802.11-12/0455r0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85219" y="9001125"/>
            <a:ext cx="2528256" cy="184666"/>
          </a:xfrm>
          <a:noFill/>
        </p:spPr>
        <p:txBody>
          <a:bodyPr/>
          <a:lstStyle/>
          <a:p>
            <a:pPr lvl="4"/>
            <a:r>
              <a:rPr lang="en-US" smtClean="0"/>
              <a:t>David Halasz, Motorola Mobility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AA737DE-91F0-4B7D-8A18-ED5F5E01B10B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802.11-yy/xxxxr0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Month Year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100717" y="9001125"/>
            <a:ext cx="2112758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John Doe, Some Company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9C4F4DAE-E60C-4253-B0B9-199258B0A6AD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802.11-12/0455r0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916020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685219" y="9001125"/>
            <a:ext cx="2528256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David Halasz, Motorola Mobility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5619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6725" y="96238"/>
            <a:ext cx="2185983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802.11-11/0291r0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863" y="96238"/>
            <a:ext cx="732573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July 2010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6752" y="9000620"/>
            <a:ext cx="2555956" cy="184666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 smtClean="0"/>
              <a:t>Dorothy Stanley, Aruba Networks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163" y="9000620"/>
            <a:ext cx="415177" cy="184666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Page </a:t>
            </a:r>
            <a:fld id="{D0EE1AA7-0722-4E0C-9CDD-5A5F94017733}" type="slidenum">
              <a:rPr lang="en-US" smtClean="0"/>
              <a:pPr>
                <a:defRPr/>
              </a:pPr>
              <a:t>44</a:t>
            </a:fld>
            <a:endParaRPr lang="en-US" smtClean="0"/>
          </a:p>
        </p:txBody>
      </p:sp>
      <p:sp>
        <p:nvSpPr>
          <p:cNvPr id="24582" name="Rectangle 2"/>
          <p:cNvSpPr txBox="1">
            <a:spLocks noGrp="1" noChangeArrowheads="1"/>
          </p:cNvSpPr>
          <p:nvPr/>
        </p:nvSpPr>
        <p:spPr bwMode="auto">
          <a:xfrm>
            <a:off x="4017618" y="95707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>
                <a:ea typeface="MS PGothic" pitchFamily="34" charset="-128"/>
              </a:rPr>
              <a:t>doc.: IEEE 802.11-10/0503r4</a:t>
            </a:r>
          </a:p>
        </p:txBody>
      </p:sp>
      <p:sp>
        <p:nvSpPr>
          <p:cNvPr id="24583" name="Rectangle 3"/>
          <p:cNvSpPr txBox="1">
            <a:spLocks noGrp="1" noChangeArrowheads="1"/>
          </p:cNvSpPr>
          <p:nvPr/>
        </p:nvSpPr>
        <p:spPr bwMode="auto">
          <a:xfrm>
            <a:off x="646113" y="95707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>
                <a:ea typeface="MS PGothic" pitchFamily="34" charset="-128"/>
              </a:rPr>
              <a:t>May 2010</a:t>
            </a:r>
          </a:p>
        </p:txBody>
      </p:sp>
      <p:sp>
        <p:nvSpPr>
          <p:cNvPr id="24584" name="Rectangle 6"/>
          <p:cNvSpPr txBox="1">
            <a:spLocks noGrp="1" noChangeArrowheads="1"/>
          </p:cNvSpPr>
          <p:nvPr/>
        </p:nvSpPr>
        <p:spPr bwMode="auto">
          <a:xfrm>
            <a:off x="2961687" y="9001126"/>
            <a:ext cx="32517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>
                <a:ea typeface="MS PGothic" pitchFamily="34" charset="-128"/>
              </a:rPr>
              <a:t>Michael Montemurro, Research in Motion</a:t>
            </a:r>
          </a:p>
        </p:txBody>
      </p:sp>
      <p:sp>
        <p:nvSpPr>
          <p:cNvPr id="24585" name="Rectangle 7"/>
          <p:cNvSpPr txBox="1">
            <a:spLocks noGrp="1" noChangeArrowheads="1"/>
          </p:cNvSpPr>
          <p:nvPr/>
        </p:nvSpPr>
        <p:spPr bwMode="auto">
          <a:xfrm>
            <a:off x="3261303" y="9001126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F270841F-99E5-4577-A15E-777FF994B9CC}" type="slidenum">
              <a:rPr lang="en-US" altLang="en-US"/>
              <a:pPr algn="r">
                <a:spcBef>
                  <a:spcPct val="0"/>
                </a:spcBef>
              </a:pPr>
              <a:t>44</a:t>
            </a:fld>
            <a:endParaRPr lang="en-US" altLang="en-US"/>
          </a:p>
        </p:txBody>
      </p:sp>
      <p:sp>
        <p:nvSpPr>
          <p:cNvPr id="24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24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6"/>
            <a:ext cx="5486400" cy="4183063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802.11-12/0455r0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916020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685219" y="9001125"/>
            <a:ext cx="2528256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David Halasz, Motorola Mobility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3599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6725" y="96238"/>
            <a:ext cx="2185983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802.11-11/0291r0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863" y="96238"/>
            <a:ext cx="732573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July 2010</a:t>
            </a:r>
          </a:p>
        </p:txBody>
      </p:sp>
      <p:sp>
        <p:nvSpPr>
          <p:cNvPr id="2867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6752" y="9000620"/>
            <a:ext cx="2555956" cy="184666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 smtClean="0"/>
              <a:t>Dorothy Stanley, Aruba Networks</a:t>
            </a:r>
          </a:p>
        </p:txBody>
      </p:sp>
      <p:sp>
        <p:nvSpPr>
          <p:cNvPr id="2867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163" y="9000620"/>
            <a:ext cx="415177" cy="184666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Page </a:t>
            </a:r>
            <a:fld id="{55002EF3-9D60-4C9A-93BB-4FE7D1200C0C}" type="slidenum">
              <a:rPr lang="en-US" smtClean="0"/>
              <a:pPr>
                <a:defRPr/>
              </a:pPr>
              <a:t>46</a:t>
            </a:fld>
            <a:endParaRPr lang="en-US" smtClean="0"/>
          </a:p>
        </p:txBody>
      </p:sp>
      <p:sp>
        <p:nvSpPr>
          <p:cNvPr id="430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30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6725" y="96238"/>
            <a:ext cx="2185983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802.11-11/0291r0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863" y="96238"/>
            <a:ext cx="732573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July 2010</a:t>
            </a:r>
          </a:p>
        </p:txBody>
      </p:sp>
      <p:sp>
        <p:nvSpPr>
          <p:cNvPr id="2867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6752" y="9000620"/>
            <a:ext cx="2555956" cy="184666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 smtClean="0"/>
              <a:t>Dorothy Stanley, Aruba Networks</a:t>
            </a:r>
          </a:p>
        </p:txBody>
      </p:sp>
      <p:sp>
        <p:nvSpPr>
          <p:cNvPr id="2867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163" y="9000620"/>
            <a:ext cx="415177" cy="184666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Page </a:t>
            </a:r>
            <a:fld id="{6FE8EFA4-E8E8-480C-A2D9-DEB3B5BE8A77}" type="slidenum">
              <a:rPr lang="en-US" smtClean="0"/>
              <a:pPr>
                <a:defRPr/>
              </a:pPr>
              <a:t>47</a:t>
            </a:fld>
            <a:endParaRPr lang="en-US" smtClean="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802.11-12/0455r0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916020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685219" y="9001125"/>
            <a:ext cx="2528256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David Halasz, Motorola Mobility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3775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802.11-12/0455r0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85219" y="9001125"/>
            <a:ext cx="2528256" cy="184666"/>
          </a:xfrm>
          <a:noFill/>
        </p:spPr>
        <p:txBody>
          <a:bodyPr/>
          <a:lstStyle/>
          <a:p>
            <a:pPr lvl="4"/>
            <a:r>
              <a:rPr lang="en-US" smtClean="0"/>
              <a:t>David Halasz, Motorola Mobility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AA737DE-91F0-4B7D-8A18-ED5F5E01B10B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802.11-06/0528r0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0538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doc.: IEEE 802.19-09/xxxxr0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April 2009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Rich Kennedy, Research In Motion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altLang="ja-JP">
                <a:cs typeface="ＭＳ Ｐゴシック" charset="-128"/>
              </a:rPr>
              <a:t>Page </a:t>
            </a:r>
            <a:fld id="{24E42ACE-54C0-684C-BB9D-E50577322B6F}" type="slidenum">
              <a:rPr lang="en-US" altLang="ja-JP">
                <a:cs typeface="ＭＳ Ｐゴシック" charset="-128"/>
              </a:rPr>
              <a:pPr>
                <a:defRPr/>
              </a:pPr>
              <a:t>50</a:t>
            </a:fld>
            <a:endParaRPr lang="en-US" altLang="ja-JP">
              <a:cs typeface="ＭＳ Ｐゴシック" charset="-128"/>
            </a:endParaRPr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kumimoji="0"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802.11-06/0528r0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4013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802.11-06/0528r0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5329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802.11-06/0528r0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4346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802.11-06/0528r0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769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6725" y="96238"/>
            <a:ext cx="2185983" cy="21544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802.11-11/0291r0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863" y="96238"/>
            <a:ext cx="732573" cy="21544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July 2010</a:t>
            </a:r>
          </a:p>
        </p:txBody>
      </p:sp>
      <p:sp>
        <p:nvSpPr>
          <p:cNvPr id="2867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6752" y="9000620"/>
            <a:ext cx="2555956" cy="18466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 smtClean="0"/>
              <a:t>Dorothy Stanley, Aruba Networks</a:t>
            </a:r>
          </a:p>
        </p:txBody>
      </p:sp>
      <p:sp>
        <p:nvSpPr>
          <p:cNvPr id="2867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163" y="9000620"/>
            <a:ext cx="415177" cy="18466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ko-KR"/>
              <a:t>Page </a:t>
            </a:r>
            <a:fld id="{246DB279-99DC-48BE-9D5D-D4BF4D44A32C}" type="slidenum">
              <a:rPr lang="en-US" altLang="ko-KR"/>
              <a:pPr/>
              <a:t>55</a:t>
            </a:fld>
            <a:endParaRPr lang="en-US" altLang="ko-KR"/>
          </a:p>
        </p:txBody>
      </p:sp>
      <p:sp>
        <p:nvSpPr>
          <p:cNvPr id="491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91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doc.: IEEE 802.19-09/xxxxr0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April 2009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Rich Kennedy, Research In Motion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altLang="ja-JP">
                <a:cs typeface="ＭＳ Ｐゴシック" charset="-128"/>
              </a:rPr>
              <a:t>Page </a:t>
            </a:r>
            <a:fld id="{9B4F10BE-8640-3647-A390-79D9D5117F41}" type="slidenum">
              <a:rPr lang="en-US" altLang="ja-JP">
                <a:cs typeface="ＭＳ Ｐゴシック" charset="-128"/>
              </a:rPr>
              <a:pPr>
                <a:defRPr/>
              </a:pPr>
              <a:t>56</a:t>
            </a:fld>
            <a:endParaRPr lang="en-US" altLang="ja-JP">
              <a:cs typeface="ＭＳ Ｐゴシック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0"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doc.: IEEE 802.19-09/xxxxr0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April 2009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Rich Kennedy, Research In Motion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altLang="ja-JP">
                <a:cs typeface="ＭＳ Ｐゴシック" charset="-128"/>
              </a:rPr>
              <a:t>Page </a:t>
            </a:r>
            <a:fld id="{24E42ACE-54C0-684C-BB9D-E50577322B6F}" type="slidenum">
              <a:rPr lang="en-US" altLang="ja-JP">
                <a:cs typeface="ＭＳ Ｐゴシック" charset="-128"/>
              </a:rPr>
              <a:pPr>
                <a:defRPr/>
              </a:pPr>
              <a:t>57</a:t>
            </a:fld>
            <a:endParaRPr lang="en-US" altLang="ja-JP">
              <a:cs typeface="ＭＳ Ｐゴシック" charset="-128"/>
            </a:endParaRPr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kumimoji="0"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1" y="96238"/>
            <a:ext cx="2195858" cy="215444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doc.: IEEE 802.11-09/xxxxr0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863" y="96238"/>
            <a:ext cx="753411" cy="215444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May 2008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171766" y="9000620"/>
            <a:ext cx="2040943" cy="184666"/>
          </a:xfrm>
          <a:noFill/>
        </p:spPr>
        <p:txBody>
          <a:bodyPr/>
          <a:lstStyle/>
          <a:p>
            <a:pPr lvl="4"/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Bruce Kraemer (Marvell)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162" y="9000620"/>
            <a:ext cx="415178" cy="184666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Page </a:t>
            </a:r>
            <a:fld id="{87BF803F-B4E9-DF4C-AC7F-01BAADF0F0A5}" type="slidenum">
              <a:rPr lang="en-US" altLang="ja-JP">
                <a:latin typeface="Times New Roman" pitchFamily="-84" charset="0"/>
                <a:cs typeface="ＭＳ Ｐゴシック" pitchFamily="-84" charset="-128"/>
              </a:rPr>
              <a:pPr/>
              <a:t>58</a:t>
            </a:fld>
            <a:endParaRPr lang="en-US" altLang="ja-JP">
              <a:latin typeface="Times New Roman" pitchFamily="-84" charset="0"/>
              <a:cs typeface="ＭＳ Ｐゴシック" pitchFamily="-84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8500"/>
            <a:ext cx="4648200" cy="348615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180" y="4415157"/>
            <a:ext cx="5487640" cy="4183696"/>
          </a:xfrm>
          <a:noFill/>
          <a:ln/>
        </p:spPr>
        <p:txBody>
          <a:bodyPr/>
          <a:lstStyle/>
          <a:p>
            <a:endParaRPr kumimoji="0" lang="en-GB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802.11-06/0528r0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67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802.11-06/0528r0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1864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802.11-06/0528r0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6139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1" y="96238"/>
            <a:ext cx="2195858" cy="215444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doc.: IEEE 802.11-09/xxxxr0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863" y="96238"/>
            <a:ext cx="753411" cy="215444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May 2008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171766" y="9000620"/>
            <a:ext cx="2040943" cy="184666"/>
          </a:xfrm>
          <a:noFill/>
        </p:spPr>
        <p:txBody>
          <a:bodyPr/>
          <a:lstStyle/>
          <a:p>
            <a:pPr lvl="4"/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Bruce Kraemer (Marvell)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162" y="9000620"/>
            <a:ext cx="415178" cy="184666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Page </a:t>
            </a:r>
            <a:fld id="{87BF803F-B4E9-DF4C-AC7F-01BAADF0F0A5}" type="slidenum">
              <a:rPr lang="en-US" altLang="ja-JP">
                <a:latin typeface="Times New Roman" pitchFamily="-84" charset="0"/>
                <a:cs typeface="ＭＳ Ｐゴシック" pitchFamily="-84" charset="-128"/>
              </a:rPr>
              <a:pPr/>
              <a:t>61</a:t>
            </a:fld>
            <a:endParaRPr lang="en-US" altLang="ja-JP">
              <a:latin typeface="Times New Roman" pitchFamily="-84" charset="0"/>
              <a:cs typeface="ＭＳ Ｐゴシック" pitchFamily="-84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8500"/>
            <a:ext cx="4648200" cy="348615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180" y="4415157"/>
            <a:ext cx="5487640" cy="4183696"/>
          </a:xfrm>
          <a:noFill/>
          <a:ln/>
        </p:spPr>
        <p:txBody>
          <a:bodyPr/>
          <a:lstStyle/>
          <a:p>
            <a:endParaRPr kumimoji="0" lang="en-GB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560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9156" name="ヘッダー プレースホルダ 3"/>
          <p:cNvSpPr>
            <a:spLocks noGrp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doc.: IEEE 802.19-09/xxxxr0</a:t>
            </a:r>
          </a:p>
        </p:txBody>
      </p:sp>
      <p:sp>
        <p:nvSpPr>
          <p:cNvPr id="49157" name="日付プレースホルダ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April 2009</a:t>
            </a:r>
          </a:p>
        </p:txBody>
      </p:sp>
      <p:sp>
        <p:nvSpPr>
          <p:cNvPr id="49158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Rich Kennedy, Research In Motion</a:t>
            </a:r>
          </a:p>
        </p:txBody>
      </p:sp>
      <p:sp>
        <p:nvSpPr>
          <p:cNvPr id="49159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Page </a:t>
            </a:r>
            <a:fld id="{DCE342CC-A869-8243-8F84-6087C7487882}" type="slidenum"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pPr>
                <a:defRPr/>
              </a:pPr>
              <a:t>62</a:t>
            </a:fld>
            <a:endParaRPr lang="en-US" altLang="ja-JP" smtClean="0">
              <a:latin typeface="Times New Roman" pitchFamily="-65" charset="0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802.11-06/0528r0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6589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802.11-06/0528r0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756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802.11-06/0528r0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5658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802.11-14/0697r1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753411" cy="215444"/>
          </a:xfrm>
          <a:ln/>
        </p:spPr>
        <p:txBody>
          <a:bodyPr/>
          <a:lstStyle/>
          <a:p>
            <a:r>
              <a:rPr lang="en-US" smtClean="0"/>
              <a:t>May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5078121" cy="369332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66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41431" y="702875"/>
            <a:ext cx="457514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802.11-14/0697r1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753411" cy="215444"/>
          </a:xfrm>
          <a:ln/>
        </p:spPr>
        <p:txBody>
          <a:bodyPr/>
          <a:lstStyle/>
          <a:p>
            <a:r>
              <a:rPr lang="en-US" smtClean="0"/>
              <a:t>May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5078121" cy="369332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67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41431" y="702875"/>
            <a:ext cx="457514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802.11-14/0697r1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753411" cy="215444"/>
          </a:xfrm>
          <a:ln/>
        </p:spPr>
        <p:txBody>
          <a:bodyPr/>
          <a:lstStyle/>
          <a:p>
            <a:r>
              <a:rPr lang="en-US" smtClean="0"/>
              <a:t>May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5078121" cy="369332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802.11-14/0697r1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753411" cy="215444"/>
          </a:xfrm>
          <a:ln/>
        </p:spPr>
        <p:txBody>
          <a:bodyPr/>
          <a:lstStyle/>
          <a:p>
            <a:r>
              <a:rPr lang="en-US" smtClean="0"/>
              <a:t>May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5078121" cy="369332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69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802.11-06/0528r0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5318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802.11-14/0697r1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753411" cy="215444"/>
          </a:xfrm>
          <a:ln/>
        </p:spPr>
        <p:txBody>
          <a:bodyPr/>
          <a:lstStyle/>
          <a:p>
            <a:r>
              <a:rPr lang="en-US" smtClean="0"/>
              <a:t>May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5078121" cy="369332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70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802.11-14/0686r0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2014</a:t>
            </a:r>
            <a:endParaRPr lang="en-GB" sz="1400" smtClean="0"/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20860" y="9001125"/>
            <a:ext cx="229261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1FA0DF2A-4090-463A-968B-4ABD6F561DCD}" type="slidenum">
              <a:rPr lang="en-GB" smtClean="0"/>
              <a:pPr/>
              <a:t>71</a:t>
            </a:fld>
            <a:endParaRPr lang="en-GB" smtClean="0"/>
          </a:p>
        </p:txBody>
      </p:sp>
      <p:sp>
        <p:nvSpPr>
          <p:cNvPr id="6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802.11-14/0686r0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2014</a:t>
            </a:r>
            <a:endParaRPr lang="en-GB" sz="1400" smtClean="0"/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20860" y="9001125"/>
            <a:ext cx="229261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FC90757E-C0E7-4B96-A93C-95E1D9823341}" type="slidenum">
              <a:rPr lang="en-GB" smtClean="0"/>
              <a:pPr/>
              <a:t>72</a:t>
            </a:fld>
            <a:endParaRPr lang="en-GB" smtClean="0"/>
          </a:p>
        </p:txBody>
      </p:sp>
      <p:sp>
        <p:nvSpPr>
          <p:cNvPr id="7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 cap="flat"/>
        </p:spPr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35" rIns="9533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802.11-14/0686r0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2014</a:t>
            </a:r>
            <a:endParaRPr lang="en-GB" sz="1400" smtClean="0"/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20860" y="9001125"/>
            <a:ext cx="229261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819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A7B95730-A268-494D-91A1-2AFF9480B191}" type="slidenum">
              <a:rPr lang="en-GB" smtClean="0"/>
              <a:pPr/>
              <a:t>73</a:t>
            </a:fld>
            <a:endParaRPr lang="en-GB" smtClean="0"/>
          </a:p>
        </p:txBody>
      </p:sp>
      <p:sp>
        <p:nvSpPr>
          <p:cNvPr id="81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32" y="4416385"/>
            <a:ext cx="5031336" cy="41830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30" tIns="46028" rIns="95230" bIns="460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C47AE6E-6830-4D66-A48E-1AB33BF56CB8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45B7B12-CE07-4A54-96EB-35A50D49DB14}" type="slidenum">
              <a:rPr lang="en-US" smtClean="0"/>
              <a:pPr/>
              <a:t>75</a:t>
            </a:fld>
            <a:endParaRPr lang="en-US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  <p:sp>
        <p:nvSpPr>
          <p:cNvPr id="15364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536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536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536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1C2A2418-DC63-42A1-8EB1-9A89097F5C1F}" type="slidenum">
              <a:rPr lang="en-US" smtClean="0"/>
              <a:pPr/>
              <a:t>76</a:t>
            </a:fld>
            <a:endParaRPr 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802.11-06/0528r0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7978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802.11-06/0528r0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6559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802.11-06/0528r0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36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802.11-06/0528r0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4485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638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639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0FE0FD1-4DD9-4FB0-9C7C-C209A0639D2E}" type="slidenum">
              <a:rPr lang="en-US" smtClean="0"/>
              <a:pPr/>
              <a:t>80</a:t>
            </a:fld>
            <a:endParaRPr 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2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741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B3F56AF8-3022-4909-9742-70455232F6CE}" type="slidenum">
              <a:rPr lang="en-US" smtClean="0"/>
              <a:pPr/>
              <a:t>81</a:t>
            </a:fld>
            <a:endParaRPr 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Page </a:t>
            </a:r>
            <a:fld id="{C7B547E0-ABC6-0142-8C0C-BBB2D05AE544}" type="slidenum">
              <a:rPr lang="en-US"/>
              <a:pPr/>
              <a:t>82</a:t>
            </a:fld>
            <a:endParaRPr lang="en-US"/>
          </a:p>
        </p:txBody>
      </p:sp>
      <p:sp>
        <p:nvSpPr>
          <p:cNvPr id="286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08316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802.11-06/0528r0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11717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802.11-06/0528r0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0508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802.11-06/0528r0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0612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GB" smtClean="0"/>
              <a:t>doc.: IEEE 802.11-10/0673r0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7345" y="99161"/>
            <a:ext cx="732573" cy="215444"/>
          </a:xfrm>
          <a:noFill/>
        </p:spPr>
        <p:txBody>
          <a:bodyPr/>
          <a:lstStyle/>
          <a:p>
            <a:r>
              <a:rPr lang="en-US" dirty="0" smtClean="0"/>
              <a:t>July 2010</a:t>
            </a:r>
            <a:endParaRPr lang="en-GB" dirty="0" smtClean="0"/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03364" y="9001125"/>
            <a:ext cx="1810111" cy="184666"/>
          </a:xfrm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7F3AA8F3-0F4A-45BA-A64F-0DDB9B568E98}" type="slidenum">
              <a:rPr lang="en-GB" smtClean="0"/>
              <a:pPr/>
              <a:t>86</a:t>
            </a:fld>
            <a:endParaRPr lang="en-GB" smtClean="0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802.11-06/0528r0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19923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802.11-06/0528r0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4509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3481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0" y="96239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doc.: IEEE 802.11-08/0924r0</a:t>
            </a:r>
          </a:p>
        </p:txBody>
      </p:sp>
      <p:sp>
        <p:nvSpPr>
          <p:cNvPr id="3482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38899" y="9000621"/>
            <a:ext cx="2673809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/>
              <a:t>Clint Chaplin, Samsung Electronics</a:t>
            </a:r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F56A94EE-A89F-4CA7-BEA0-208F3737E497}" type="slidenum">
              <a:rPr lang="en-US" altLang="en-US"/>
              <a:pPr>
                <a:spcBef>
                  <a:spcPct val="0"/>
                </a:spcBef>
              </a:pPr>
              <a:t>89</a:t>
            </a:fld>
            <a:endParaRPr lang="en-US" altLang="en-US"/>
          </a:p>
        </p:txBody>
      </p:sp>
      <p:sp>
        <p:nvSpPr>
          <p:cNvPr id="3482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348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682879" cy="215444"/>
          </a:xfrm>
          <a:noFill/>
        </p:spPr>
        <p:txBody>
          <a:bodyPr/>
          <a:lstStyle/>
          <a:p>
            <a:r>
              <a:rPr lang="en-US" smtClean="0"/>
              <a:t>Jan 2014</a:t>
            </a:r>
          </a:p>
        </p:txBody>
      </p:sp>
      <p:sp>
        <p:nvSpPr>
          <p:cNvPr id="4710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4710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56586" y="9000621"/>
            <a:ext cx="2456122" cy="184666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471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3554447F-A678-4ED9-8E54-D24F45F2B035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71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71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0107108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3584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0" y="96239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doc.: IEEE 802.11-08/0924r0</a:t>
            </a:r>
          </a:p>
        </p:txBody>
      </p:sp>
      <p:sp>
        <p:nvSpPr>
          <p:cNvPr id="3584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38899" y="9000621"/>
            <a:ext cx="2673809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/>
              <a:t>Clint Chaplin, Samsung Electronics</a:t>
            </a:r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E7DA6358-D3C5-41AE-97AC-0978BB3A01C7}" type="slidenum">
              <a:rPr lang="en-US" altLang="en-US"/>
              <a:pPr>
                <a:spcBef>
                  <a:spcPct val="0"/>
                </a:spcBef>
              </a:pPr>
              <a:t>90</a:t>
            </a:fld>
            <a:endParaRPr lang="en-US" altLang="en-US"/>
          </a:p>
        </p:txBody>
      </p:sp>
      <p:sp>
        <p:nvSpPr>
          <p:cNvPr id="3584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358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3686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36868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3686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36870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36871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12728167-26AE-45E5-88FD-4F378A711231}" type="slidenum">
              <a:rPr lang="en-US" altLang="en-US"/>
              <a:pPr algn="r">
                <a:spcBef>
                  <a:spcPct val="0"/>
                </a:spcBef>
              </a:pPr>
              <a:t>91</a:t>
            </a:fld>
            <a:endParaRPr lang="en-US" altLang="en-US"/>
          </a:p>
        </p:txBody>
      </p:sp>
      <p:sp>
        <p:nvSpPr>
          <p:cNvPr id="36872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3687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36874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36875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3C999AD3-E221-40D0-A68B-71E56B011555}" type="slidenum">
              <a:rPr lang="en-US" altLang="en-US"/>
              <a:pPr algn="r">
                <a:spcBef>
                  <a:spcPct val="0"/>
                </a:spcBef>
              </a:pPr>
              <a:t>91</a:t>
            </a:fld>
            <a:endParaRPr lang="en-US" altLang="en-US"/>
          </a:p>
        </p:txBody>
      </p:sp>
      <p:sp>
        <p:nvSpPr>
          <p:cNvPr id="3687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368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3789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37892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3789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37894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37895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36728ACC-843F-414F-A87C-CDB33617AAEA}" type="slidenum">
              <a:rPr lang="en-US" altLang="en-US"/>
              <a:pPr algn="r">
                <a:spcBef>
                  <a:spcPct val="0"/>
                </a:spcBef>
              </a:pPr>
              <a:t>92</a:t>
            </a:fld>
            <a:endParaRPr lang="en-US" altLang="en-US"/>
          </a:p>
        </p:txBody>
      </p:sp>
      <p:sp>
        <p:nvSpPr>
          <p:cNvPr id="37896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3789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37898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37899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BD690FD3-CF49-4180-A303-1FF822EC3C30}" type="slidenum">
              <a:rPr lang="en-US" altLang="en-US"/>
              <a:pPr algn="r">
                <a:spcBef>
                  <a:spcPct val="0"/>
                </a:spcBef>
              </a:pPr>
              <a:t>92</a:t>
            </a:fld>
            <a:endParaRPr lang="en-US" altLang="en-US"/>
          </a:p>
        </p:txBody>
      </p:sp>
      <p:sp>
        <p:nvSpPr>
          <p:cNvPr id="3790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379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3891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38916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3891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38918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38919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CCF61B29-D38F-4335-8619-6F7DCF05A500}" type="slidenum">
              <a:rPr lang="en-US" altLang="en-US"/>
              <a:pPr algn="r">
                <a:spcBef>
                  <a:spcPct val="0"/>
                </a:spcBef>
              </a:pPr>
              <a:t>93</a:t>
            </a:fld>
            <a:endParaRPr lang="en-US" altLang="en-US"/>
          </a:p>
        </p:txBody>
      </p:sp>
      <p:sp>
        <p:nvSpPr>
          <p:cNvPr id="38920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3892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38922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38923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56024E75-4AD3-45F8-A0F4-0DDECA1D66A3}" type="slidenum">
              <a:rPr lang="en-US" altLang="en-US"/>
              <a:pPr algn="r">
                <a:spcBef>
                  <a:spcPct val="0"/>
                </a:spcBef>
              </a:pPr>
              <a:t>93</a:t>
            </a:fld>
            <a:endParaRPr lang="en-US" altLang="en-US"/>
          </a:p>
        </p:txBody>
      </p:sp>
      <p:sp>
        <p:nvSpPr>
          <p:cNvPr id="3892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389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3993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39940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3994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39942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39943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98E28DAB-813F-4A1B-B761-3B92577E667D}" type="slidenum">
              <a:rPr lang="en-US" altLang="en-US"/>
              <a:pPr algn="r">
                <a:spcBef>
                  <a:spcPct val="0"/>
                </a:spcBef>
              </a:pPr>
              <a:t>94</a:t>
            </a:fld>
            <a:endParaRPr lang="en-US" altLang="en-US"/>
          </a:p>
        </p:txBody>
      </p:sp>
      <p:sp>
        <p:nvSpPr>
          <p:cNvPr id="39944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3994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39946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39947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F0532077-DC52-4E90-8336-27466ECEEB4D}" type="slidenum">
              <a:rPr lang="en-US" altLang="en-US"/>
              <a:pPr algn="r">
                <a:spcBef>
                  <a:spcPct val="0"/>
                </a:spcBef>
              </a:pPr>
              <a:t>94</a:t>
            </a:fld>
            <a:endParaRPr lang="en-US" altLang="en-US"/>
          </a:p>
        </p:txBody>
      </p:sp>
      <p:sp>
        <p:nvSpPr>
          <p:cNvPr id="3994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399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4096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40964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4096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40966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40967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80345228-6D2D-47B1-9338-A422AA62C684}" type="slidenum">
              <a:rPr lang="en-US" altLang="en-US"/>
              <a:pPr algn="r">
                <a:spcBef>
                  <a:spcPct val="0"/>
                </a:spcBef>
              </a:pPr>
              <a:t>95</a:t>
            </a:fld>
            <a:endParaRPr lang="en-US" altLang="en-US"/>
          </a:p>
        </p:txBody>
      </p:sp>
      <p:sp>
        <p:nvSpPr>
          <p:cNvPr id="40968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4096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40970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40971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673F2DE0-4F9D-410E-91F0-640C648945CF}" type="slidenum">
              <a:rPr lang="en-US" altLang="en-US"/>
              <a:pPr algn="r">
                <a:spcBef>
                  <a:spcPct val="0"/>
                </a:spcBef>
              </a:pPr>
              <a:t>95</a:t>
            </a:fld>
            <a:endParaRPr lang="en-US" altLang="en-US"/>
          </a:p>
        </p:txBody>
      </p:sp>
      <p:sp>
        <p:nvSpPr>
          <p:cNvPr id="4097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409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4198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41988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4198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41990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41991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5E755F6B-5945-4B8A-B01C-D216E1779552}" type="slidenum">
              <a:rPr lang="en-US" altLang="en-US"/>
              <a:pPr algn="r">
                <a:spcBef>
                  <a:spcPct val="0"/>
                </a:spcBef>
              </a:pPr>
              <a:t>96</a:t>
            </a:fld>
            <a:endParaRPr lang="en-US" altLang="en-US"/>
          </a:p>
        </p:txBody>
      </p:sp>
      <p:sp>
        <p:nvSpPr>
          <p:cNvPr id="41992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4199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41994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41995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84FE14BC-D866-4CA9-95A8-8E97929B36FD}" type="slidenum">
              <a:rPr lang="en-US" altLang="en-US"/>
              <a:pPr algn="r">
                <a:spcBef>
                  <a:spcPct val="0"/>
                </a:spcBef>
              </a:pPr>
              <a:t>96</a:t>
            </a:fld>
            <a:endParaRPr lang="en-US" altLang="en-US"/>
          </a:p>
        </p:txBody>
      </p:sp>
      <p:sp>
        <p:nvSpPr>
          <p:cNvPr id="4199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419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4301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43012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4301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43014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43015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C7D8A199-5A32-4833-976B-898C605EF694}" type="slidenum">
              <a:rPr lang="en-US" altLang="en-US"/>
              <a:pPr algn="r">
                <a:spcBef>
                  <a:spcPct val="0"/>
                </a:spcBef>
              </a:pPr>
              <a:t>97</a:t>
            </a:fld>
            <a:endParaRPr lang="en-US" altLang="en-US"/>
          </a:p>
        </p:txBody>
      </p:sp>
      <p:sp>
        <p:nvSpPr>
          <p:cNvPr id="43016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4301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43018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43019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FF169395-99E5-4435-B89C-2FA5B2CBEBE4}" type="slidenum">
              <a:rPr lang="en-US" altLang="en-US"/>
              <a:pPr algn="r">
                <a:spcBef>
                  <a:spcPct val="0"/>
                </a:spcBef>
              </a:pPr>
              <a:t>97</a:t>
            </a:fld>
            <a:endParaRPr lang="en-US" altLang="en-US"/>
          </a:p>
        </p:txBody>
      </p:sp>
      <p:sp>
        <p:nvSpPr>
          <p:cNvPr id="4302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43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4403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44036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4403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44038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44039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ADD03D03-2577-4DB0-BD39-045488DCE2E3}" type="slidenum">
              <a:rPr lang="en-US" altLang="en-US"/>
              <a:pPr algn="r">
                <a:spcBef>
                  <a:spcPct val="0"/>
                </a:spcBef>
              </a:pPr>
              <a:t>98</a:t>
            </a:fld>
            <a:endParaRPr lang="en-US" altLang="en-US"/>
          </a:p>
        </p:txBody>
      </p:sp>
      <p:sp>
        <p:nvSpPr>
          <p:cNvPr id="44040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4404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44042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44043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071C45A1-A8A6-4ABB-B6B6-A540852898E4}" type="slidenum">
              <a:rPr lang="en-US" altLang="en-US"/>
              <a:pPr algn="r">
                <a:spcBef>
                  <a:spcPct val="0"/>
                </a:spcBef>
              </a:pPr>
              <a:t>98</a:t>
            </a:fld>
            <a:endParaRPr lang="en-US" altLang="en-US"/>
          </a:p>
        </p:txBody>
      </p:sp>
      <p:sp>
        <p:nvSpPr>
          <p:cNvPr id="4404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44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4505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45060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4506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45062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45063" name="Rectangle 7"/>
          <p:cNvSpPr txBox="1">
            <a:spLocks noGrp="1" noChangeArrowheads="1"/>
          </p:cNvSpPr>
          <p:nvPr/>
        </p:nvSpPr>
        <p:spPr bwMode="auto">
          <a:xfrm>
            <a:off x="3193049" y="9000621"/>
            <a:ext cx="50129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D300620F-761C-475D-85E1-95E906FCAB32}" type="slidenum">
              <a:rPr lang="en-US" altLang="en-US"/>
              <a:pPr algn="r">
                <a:spcBef>
                  <a:spcPct val="0"/>
                </a:spcBef>
              </a:pPr>
              <a:t>99</a:t>
            </a:fld>
            <a:endParaRPr lang="en-US" altLang="en-US"/>
          </a:p>
        </p:txBody>
      </p:sp>
      <p:sp>
        <p:nvSpPr>
          <p:cNvPr id="45064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4506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45066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45067" name="Rectangle 7"/>
          <p:cNvSpPr txBox="1">
            <a:spLocks noGrp="1" noChangeArrowheads="1"/>
          </p:cNvSpPr>
          <p:nvPr/>
        </p:nvSpPr>
        <p:spPr bwMode="auto">
          <a:xfrm>
            <a:off x="3193049" y="9000621"/>
            <a:ext cx="50129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7BEED3FD-07C0-43D2-8D7A-A62C91C6EED9}" type="slidenum">
              <a:rPr lang="en-US" altLang="en-US"/>
              <a:pPr algn="r">
                <a:spcBef>
                  <a:spcPct val="0"/>
                </a:spcBef>
              </a:pPr>
              <a:t>99</a:t>
            </a:fld>
            <a:endParaRPr lang="en-US" altLang="en-US"/>
          </a:p>
        </p:txBody>
      </p:sp>
      <p:sp>
        <p:nvSpPr>
          <p:cNvPr id="4506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450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Stephens, Intel, D. Stanley, Aruba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FF75A2-6F5B-4D4B-A1CF-EDEEA4E4B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0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Stephens, Intel, D. Stanley, Aruba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EE1C41-13CA-4068-AF87-F2963A445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0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Stephens, Intel, D. Stanley, Aruba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6B1EE72-AEBD-4C27-8447-805D14E1A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07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Stephens, Intel, D. Stanley, Aruba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AC10F9D-9D4C-4E46-A08D-B0355AB77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14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Stephens, Intel, D. Stanley, Aruba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71AA584-A631-41C6-AA28-A674FF16B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02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Stephens, Intel, D. Stanley, Aruba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19CDBFA-76A2-4597-AA38-8543ED035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28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Stephens, Intel, D. Stanley, Aruba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81101DF-3CCF-4DBE-9F6F-C2C8287AA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9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Stephens, Intel, D. Stanley, Aruba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EDB990D-5677-42C3-8409-B86316F68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9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Stephens, Intel, D. Stanley, Aruba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6E0127D-EA26-47D7-BEDD-43594B1CA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2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Stephens, Intel, D. Stanley, Aruba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C8A6EB5-1BF3-4B79-A25A-A80C2579D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2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Stephens, Intel, D. Stanley, Aruba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A3E2874-852B-40F2-A72B-30C3B22A2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37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Stephens, Intel, D. Stanley, Aruba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7B4D0AE-50A3-4374-B97B-94DD77DA9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Stephens, Intel, D. Stanley, Aruba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5BC343-D255-4229-A3C1-C2A825309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6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/>
            </a:lvl1pPr>
          </a:lstStyle>
          <a:p>
            <a:pPr>
              <a:defRPr/>
            </a:pPr>
            <a:r>
              <a:rPr lang="en-US" smtClean="0"/>
              <a:t>May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0"/>
            </a:lvl1pPr>
          </a:lstStyle>
          <a:p>
            <a:pPr>
              <a:defRPr/>
            </a:pPr>
            <a:r>
              <a:rPr lang="en-US" smtClean="0"/>
              <a:t>A. Stephens, Intel, D. Stanley, Aruba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 b="0"/>
            </a:lvl1pPr>
          </a:lstStyle>
          <a:p>
            <a:pPr>
              <a:defRPr/>
            </a:pPr>
            <a:r>
              <a:rPr lang="en-US"/>
              <a:t>Slide </a:t>
            </a:r>
            <a:fld id="{F5DBBF94-17B0-4983-A36A-09B6DE6908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dirty="0"/>
              <a:t>doc.: IEEE </a:t>
            </a:r>
            <a:r>
              <a:rPr lang="en-US" sz="1800" dirty="0" smtClean="0"/>
              <a:t>802.11-14/0474r1</a:t>
            </a:r>
            <a:endParaRPr lang="en-US" sz="1800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4206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0"/>
              <a:t>Report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jiamin.chen@mail01.huawei.com" TargetMode="External"/><Relationship Id="rId13" Type="http://schemas.openxmlformats.org/officeDocument/2006/relationships/hyperlink" Target="mailto:carlos.cordeiro@intel.com" TargetMode="External"/><Relationship Id="rId3" Type="http://schemas.openxmlformats.org/officeDocument/2006/relationships/hyperlink" Target="mailto:adrian.p.stephens@intel.com" TargetMode="External"/><Relationship Id="rId7" Type="http://schemas.openxmlformats.org/officeDocument/2006/relationships/hyperlink" Target="mailto:Ping.FANG@huawei.com" TargetMode="External"/><Relationship Id="rId12" Type="http://schemas.openxmlformats.org/officeDocument/2006/relationships/hyperlink" Target="mailto:robert.stacey@intel.c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RA@tiac.net" TargetMode="External"/><Relationship Id="rId11" Type="http://schemas.openxmlformats.org/officeDocument/2006/relationships/hyperlink" Target="mailto:alex.ashley@hotmail.co.uk" TargetMode="External"/><Relationship Id="rId5" Type="http://schemas.openxmlformats.org/officeDocument/2006/relationships/hyperlink" Target="mailto:aasterja@qti.qualcomm.com" TargetMode="External"/><Relationship Id="rId15" Type="http://schemas.openxmlformats.org/officeDocument/2006/relationships/hyperlink" Target="mailto:pecclesi@cisco.com" TargetMode="External"/><Relationship Id="rId10" Type="http://schemas.openxmlformats.org/officeDocument/2006/relationships/hyperlink" Target="mailto:ddrgal@gmail.com" TargetMode="External"/><Relationship Id="rId4" Type="http://schemas.openxmlformats.org/officeDocument/2006/relationships/hyperlink" Target="mailto:yongho.seok@lge.com" TargetMode="External"/><Relationship Id="rId9" Type="http://schemas.openxmlformats.org/officeDocument/2006/relationships/hyperlink" Target="mailto:d3e3e3@gmail.com" TargetMode="External"/><Relationship Id="rId14" Type="http://schemas.openxmlformats.org/officeDocument/2006/relationships/hyperlink" Target="mailto:henry@LOGOUT.COM" TargetMode="Externa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5/documents" TargetMode="External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ment.standards.ieee.org/myproject/Public/mytools/draft/styleman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21/documents" TargetMode="External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ieee802.org/21" TargetMode="Externa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omniran/dcn/14/omniran-14-0042-00-00TG-may-2014-status-report-to-802-wgs.pptx" TargetMode="External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r.ieee.org/groups/802/11/Reports/802.11_Timelines.ht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Word_97_-_2003_Document3.doc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Word_97_-_2003_Document4.doc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Word_97_-_2003_Document5.doc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doc/draft-ietf-opsawg-capwap-hybridmac/?include_text=1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tracker.ietf.org/doc/draft-avula-shwmp/?include_text=1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4/11-14-0497-01-0arc-802-11-portal-and-802-1ac-convergence-function.pptx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Word_97_-_2003_Document6.doc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4/11-14-0552-00-0jtc-responses-on-802-11aa-ad-ae.pptx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Word_97_-_2003_Document7.doc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stakeholders.ofcom.org.uk/consultations/spectrum-management-strategy/" TargetMode="External"/><Relationship Id="rId3" Type="http://schemas.openxmlformats.org/officeDocument/2006/relationships/hyperlink" Target="http://transition.fcc.gov/Daily_Releases/Daily_Business/2013/db1126/FCC-13-147A1.pdf" TargetMode="External"/><Relationship Id="rId7" Type="http://schemas.openxmlformats.org/officeDocument/2006/relationships/hyperlink" Target="http://www.cept.org/Documents/fm-52/17474/FM52(14)17_Mandate-to-CEPT-on-2300-2400-MHz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akeholders.ofcom.org.uk/binaries/consultations/pssr-2014/summary/pssr.pdf" TargetMode="External"/><Relationship Id="rId11" Type="http://schemas.openxmlformats.org/officeDocument/2006/relationships/hyperlink" Target="https://mentor.ieee.org/802.11/dcn/14/11-14-0675-00-0reg-dsrc-tt-activities-mar-may-2014.ppt" TargetMode="External"/><Relationship Id="rId5" Type="http://schemas.openxmlformats.org/officeDocument/2006/relationships/hyperlink" Target="http://transition.fcc.gov/Daily_Releases/Daily_Business/2014/db0425/FCC-14-49A1.pdf" TargetMode="External"/><Relationship Id="rId10" Type="http://schemas.openxmlformats.org/officeDocument/2006/relationships/hyperlink" Target="https://apps.fcc.gov/eas/comments/GetPublishedDocument.html?id=369&amp;tn=716718" TargetMode="External"/><Relationship Id="rId4" Type="http://schemas.openxmlformats.org/officeDocument/2006/relationships/hyperlink" Target="http://transition.fcc.gov/Daily_Releases/Daily_Business/2014/db0401/FCC-14-30A1.pdf" TargetMode="External"/><Relationship Id="rId9" Type="http://schemas.openxmlformats.org/officeDocument/2006/relationships/hyperlink" Target="http://stakeholders.ofcom.org.uk/consultations/spectrum-sharing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Word_97_-_2003_Document8.doc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4/11-14-0658-04-000m-liaison-response-to-3gpp-tsg-ran-wg2.docx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Word_97_-_2003_Document9.doc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3/11-13-1336-15-00ah-tgah-lb200-comments-on-d1-0.xlsx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mailto:mano@koden-ti.com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iroshi@manosan.org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r.ieee.org/groups/802/11/SponsorBallots.html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poll-vote?p=13400008&amp;t=13400008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poll-vote?p=13400008&amp;t=13400008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Word_97_-_2003_Document10.doc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5.emf"/><Relationship Id="rId4" Type="http://schemas.openxmlformats.org/officeDocument/2006/relationships/oleObject" Target="../embeddings/Microsoft_Word_97_-_2003_Document11.doc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4/11-14-0478-05-00ax-tgax-may-2014-meeting-agenda.ppt" TargetMode="Externa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Word_97_-_2003_Document12.doc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8/dcn/14/18-14-0024-00-0000-rr-tag-charter-reaffirmed-2014.docx" TargetMode="Externa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7.emf"/><Relationship Id="rId4" Type="http://schemas.openxmlformats.org/officeDocument/2006/relationships/oleObject" Target="../embeddings/Microsoft_Word_97_-_2003_Document13.doc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24/dcn/14/24-14-0007-02-0000-802-24-operations-manual.docx" TargetMode="External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Microsoft_Word_97_-_2003_Document2.doc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A. Stephens, Intel, D. Stanley, Aruba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C8F294A5-CC29-4CD0-9292-1798B8623704}" type="slidenum">
              <a:rPr lang="en-US" sz="1200" b="0" smtClean="0"/>
              <a:pPr/>
              <a:t>1</a:t>
            </a:fld>
            <a:endParaRPr lang="en-US" sz="1200" b="0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802.11 May 2014 Closing Reports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</a:t>
            </a:r>
            <a:r>
              <a:rPr lang="en-US" sz="2000" b="0" dirty="0" smtClean="0"/>
              <a:t>2014-05-20</a:t>
            </a:r>
            <a:endParaRPr lang="en-US" sz="2000" b="0" dirty="0" smtClean="0"/>
          </a:p>
        </p:txBody>
      </p:sp>
      <p:graphicFrame>
        <p:nvGraphicFramePr>
          <p:cNvPr id="30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725625"/>
              </p:ext>
            </p:extLst>
          </p:nvPr>
        </p:nvGraphicFramePr>
        <p:xfrm>
          <a:off x="523875" y="2274888"/>
          <a:ext cx="7750175" cy="259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" name="Document" r:id="rId4" imgW="8286716" imgH="2777437" progId="Word.Document.8">
                  <p:embed/>
                </p:oleObj>
              </mc:Choice>
              <mc:Fallback>
                <p:oleObj name="Document" r:id="rId4" imgW="8286716" imgH="2777437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2274888"/>
                        <a:ext cx="7750175" cy="2598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/>
              <a:t>Authors:</a:t>
            </a:r>
            <a:endParaRPr lang="en-US" sz="20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5788" y="6475413"/>
            <a:ext cx="4286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AF256CC3-709F-4B73-B483-640656AD6A99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smtClean="0"/>
              <a:t>Volunteer Editor Contacts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181600"/>
          </a:xfrm>
          <a:noFill/>
        </p:spPr>
        <p:txBody>
          <a:bodyPr/>
          <a:lstStyle/>
          <a:p>
            <a:r>
              <a:rPr lang="en-US" sz="1600" dirty="0" err="1" smtClean="0"/>
              <a:t>TGmc</a:t>
            </a:r>
            <a:r>
              <a:rPr lang="en-US" sz="1600" dirty="0" smtClean="0"/>
              <a:t> – Adrian Stephens </a:t>
            </a:r>
            <a:r>
              <a:rPr lang="en-US" sz="1600" b="0" dirty="0" smtClean="0"/>
              <a:t>– </a:t>
            </a:r>
            <a:r>
              <a:rPr lang="en-US" sz="1600" b="0" dirty="0" smtClean="0">
                <a:hlinkClick r:id="rId3"/>
              </a:rPr>
              <a:t>adrian.p.stephens@intel.com</a:t>
            </a:r>
            <a:endParaRPr lang="en-US" sz="1600" b="0" dirty="0" smtClean="0"/>
          </a:p>
          <a:p>
            <a:r>
              <a:rPr lang="en-US" sz="1600" dirty="0" err="1" smtClean="0"/>
              <a:t>TGah</a:t>
            </a:r>
            <a:r>
              <a:rPr lang="en-US" sz="1600" dirty="0" smtClean="0"/>
              <a:t> – </a:t>
            </a:r>
            <a:r>
              <a:rPr lang="en-US" sz="1600" dirty="0" err="1" smtClean="0"/>
              <a:t>Yongho</a:t>
            </a:r>
            <a:r>
              <a:rPr lang="en-US" sz="1600" dirty="0" smtClean="0"/>
              <a:t> </a:t>
            </a:r>
            <a:r>
              <a:rPr lang="en-US" sz="1600" dirty="0" err="1" smtClean="0"/>
              <a:t>Seok</a:t>
            </a:r>
            <a:r>
              <a:rPr lang="en-US" sz="1600" dirty="0" smtClean="0"/>
              <a:t> </a:t>
            </a:r>
            <a:r>
              <a:rPr lang="en-US" sz="1600" b="0" dirty="0" smtClean="0">
                <a:hlinkClick r:id="rId4"/>
              </a:rPr>
              <a:t>yongho.seok@lge.com</a:t>
            </a:r>
            <a:r>
              <a:rPr lang="en-US" sz="1600" b="0" dirty="0" smtClean="0"/>
              <a:t>, </a:t>
            </a:r>
            <a:r>
              <a:rPr lang="en-US" sz="1600" dirty="0" smtClean="0"/>
              <a:t>Alfred </a:t>
            </a:r>
            <a:r>
              <a:rPr lang="en-US" sz="1600" dirty="0" err="1" smtClean="0"/>
              <a:t>Asterjadhi</a:t>
            </a:r>
            <a:r>
              <a:rPr lang="en-US" sz="1600" dirty="0" smtClean="0"/>
              <a:t> – </a:t>
            </a:r>
            <a:r>
              <a:rPr lang="en-US" sz="1600" b="0" dirty="0" smtClean="0">
                <a:hlinkClick r:id="rId5"/>
              </a:rPr>
              <a:t>aasterja@qti.qualcomm.com</a:t>
            </a:r>
            <a:r>
              <a:rPr lang="en-US" sz="1600" b="0" dirty="0" smtClean="0"/>
              <a:t>   </a:t>
            </a:r>
          </a:p>
          <a:p>
            <a:r>
              <a:rPr lang="en-US" sz="1600" dirty="0" err="1" smtClean="0"/>
              <a:t>TGai</a:t>
            </a:r>
            <a:r>
              <a:rPr lang="en-US" sz="1600" dirty="0" smtClean="0"/>
              <a:t> – Lee Armstrong – </a:t>
            </a:r>
            <a:r>
              <a:rPr lang="en-US" sz="1600" b="0" dirty="0" smtClean="0">
                <a:hlinkClick r:id="rId6"/>
              </a:rPr>
              <a:t>LRA@tiac.net</a:t>
            </a:r>
            <a:r>
              <a:rPr lang="en-US" sz="1600" b="0" dirty="0" smtClean="0"/>
              <a:t>, </a:t>
            </a:r>
            <a:r>
              <a:rPr lang="en-US" sz="1600" dirty="0" smtClean="0"/>
              <a:t>Ping FANG </a:t>
            </a:r>
            <a:r>
              <a:rPr lang="en-US" sz="1600" b="0" dirty="0" smtClean="0">
                <a:hlinkClick r:id="rId7"/>
              </a:rPr>
              <a:t>Ping.FANG@huawei.com</a:t>
            </a:r>
            <a:endParaRPr lang="en-US" sz="1600" b="0" dirty="0" smtClean="0"/>
          </a:p>
          <a:p>
            <a:r>
              <a:rPr lang="en-US" sz="1600" dirty="0" err="1" smtClean="0"/>
              <a:t>TGaj</a:t>
            </a:r>
            <a:r>
              <a:rPr lang="en-US" sz="1600" dirty="0" smtClean="0"/>
              <a:t> – </a:t>
            </a:r>
            <a:r>
              <a:rPr lang="en-US" sz="1600" dirty="0" err="1" smtClean="0"/>
              <a:t>Jiamin</a:t>
            </a:r>
            <a:r>
              <a:rPr lang="en-US" sz="1600" dirty="0" smtClean="0"/>
              <a:t> CHEN – </a:t>
            </a:r>
            <a:r>
              <a:rPr lang="en-US" sz="1600" b="0" dirty="0" smtClean="0">
                <a:hlinkClick r:id="rId8"/>
              </a:rPr>
              <a:t>jiamin.chen@mail01.huawei.com</a:t>
            </a:r>
            <a:r>
              <a:rPr lang="en-US" sz="1600" b="0" dirty="0" smtClean="0"/>
              <a:t> </a:t>
            </a:r>
            <a:endParaRPr lang="en-US" sz="1600" dirty="0" smtClean="0"/>
          </a:p>
          <a:p>
            <a:r>
              <a:rPr lang="en-US" sz="1600" dirty="0" err="1" smtClean="0"/>
              <a:t>Tgak</a:t>
            </a:r>
            <a:r>
              <a:rPr lang="en-US" sz="1600" dirty="0" smtClean="0"/>
              <a:t> – Donald Eastlake – </a:t>
            </a:r>
            <a:r>
              <a:rPr lang="en-US" sz="1600" b="0" dirty="0" smtClean="0">
                <a:hlinkClick r:id="rId9"/>
              </a:rPr>
              <a:t>d3e3e3@gmail.com</a:t>
            </a:r>
            <a:r>
              <a:rPr lang="en-US" sz="1600" b="0" dirty="0" smtClean="0"/>
              <a:t> </a:t>
            </a:r>
            <a:endParaRPr lang="en-US" sz="1600" dirty="0" smtClean="0"/>
          </a:p>
          <a:p>
            <a:r>
              <a:rPr lang="en-US" sz="1600" dirty="0" err="1" smtClean="0"/>
              <a:t>TGaq</a:t>
            </a:r>
            <a:r>
              <a:rPr lang="en-US" sz="1600" dirty="0" smtClean="0"/>
              <a:t> – Dan Gal – </a:t>
            </a:r>
            <a:r>
              <a:rPr lang="en-US" sz="1600" b="0" dirty="0" smtClean="0">
                <a:hlinkClick r:id="rId10"/>
              </a:rPr>
              <a:t>ddrgal@gmail.com</a:t>
            </a:r>
            <a:r>
              <a:rPr lang="en-US" sz="1600" b="0" dirty="0" smtClean="0"/>
              <a:t>   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1600" dirty="0" smtClean="0"/>
              <a:t>Editors Emeritus:</a:t>
            </a:r>
          </a:p>
          <a:p>
            <a:pPr lvl="1"/>
            <a:r>
              <a:rPr lang="en-US" sz="1600" dirty="0" err="1"/>
              <a:t>TGaa</a:t>
            </a:r>
            <a:r>
              <a:rPr lang="en-US" sz="1600" dirty="0"/>
              <a:t> – Alex Ashley – </a:t>
            </a:r>
            <a:r>
              <a:rPr lang="en-US" sz="1600" dirty="0" smtClean="0">
                <a:hlinkClick r:id="rId11"/>
              </a:rPr>
              <a:t>alex.ashley@hotmail.co.uk</a:t>
            </a:r>
            <a:endParaRPr lang="en-US" sz="1600" dirty="0" smtClean="0"/>
          </a:p>
          <a:p>
            <a:pPr lvl="1"/>
            <a:r>
              <a:rPr lang="en-US" sz="1600" dirty="0" err="1" smtClean="0"/>
              <a:t>TGac</a:t>
            </a:r>
            <a:r>
              <a:rPr lang="en-US" sz="1600" dirty="0" smtClean="0"/>
              <a:t> – Robert Stacey – </a:t>
            </a:r>
            <a:r>
              <a:rPr lang="en-US" sz="1600" dirty="0" smtClean="0">
                <a:hlinkClick r:id="rId12"/>
              </a:rPr>
              <a:t>robert.stacey@intel.com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err="1"/>
              <a:t>TGad</a:t>
            </a:r>
            <a:r>
              <a:rPr lang="en-US" sz="1600" dirty="0"/>
              <a:t> – Carlos Cordeiro – </a:t>
            </a:r>
            <a:r>
              <a:rPr lang="en-US" sz="1600" dirty="0">
                <a:hlinkClick r:id="rId13"/>
              </a:rPr>
              <a:t>carlos.cordeiro@intel.com</a:t>
            </a:r>
            <a:r>
              <a:rPr lang="en-US" sz="1600" dirty="0"/>
              <a:t> 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err="1" smtClean="0"/>
              <a:t>TGae</a:t>
            </a:r>
            <a:r>
              <a:rPr lang="en-US" sz="1600" dirty="0" smtClean="0"/>
              <a:t> – Henry </a:t>
            </a:r>
            <a:r>
              <a:rPr lang="en-US" sz="1600" dirty="0" err="1" smtClean="0"/>
              <a:t>Ptasinski</a:t>
            </a:r>
            <a:r>
              <a:rPr lang="en-US" sz="1600" dirty="0" smtClean="0"/>
              <a:t> – </a:t>
            </a:r>
            <a:r>
              <a:rPr lang="en-US" sz="1600" dirty="0" smtClean="0">
                <a:hlinkClick r:id="rId14"/>
              </a:rPr>
              <a:t>henry@LOGOUT.COM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err="1" smtClean="0"/>
              <a:t>TGaf</a:t>
            </a:r>
            <a:r>
              <a:rPr lang="en-US" sz="1600" dirty="0" smtClean="0"/>
              <a:t> – Peter Ecclesine – </a:t>
            </a:r>
            <a:r>
              <a:rPr lang="en-US" sz="1600" dirty="0" smtClean="0">
                <a:hlinkClick r:id="rId15"/>
              </a:rPr>
              <a:t>pecclesi@cisco.com</a:t>
            </a:r>
            <a:r>
              <a:rPr lang="en-US" sz="1600" dirty="0" smtClean="0"/>
              <a:t> </a:t>
            </a:r>
          </a:p>
          <a:p>
            <a:pPr lvl="1"/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19462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A. Stephens, Intel, D. Stanley, Aruba</a:t>
            </a:r>
          </a:p>
        </p:txBody>
      </p:sp>
      <p:sp>
        <p:nvSpPr>
          <p:cNvPr id="19463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May 2014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11-14-0545 by Peter Ecclesine (Cisco Systems)</a:t>
            </a:r>
          </a:p>
        </p:txBody>
      </p:sp>
    </p:spTree>
    <p:extLst>
      <p:ext uri="{BB962C8B-B14F-4D97-AF65-F5344CB8AC3E}">
        <p14:creationId xmlns:p14="http://schemas.microsoft.com/office/powerpoint/2010/main" val="36037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96913" y="333375"/>
            <a:ext cx="968375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May 2014</a:t>
            </a:r>
          </a:p>
        </p:txBody>
      </p:sp>
      <p:sp>
        <p:nvSpPr>
          <p:cNvPr id="24579" name="Footer Placeholder 2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200" b="0"/>
              <a:t>Clint Chaplin, Samsung Electronics</a:t>
            </a:r>
          </a:p>
        </p:txBody>
      </p:sp>
      <p:sp>
        <p:nvSpPr>
          <p:cNvPr id="24580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934BC6A9-30EC-45AB-9E37-E829FC74ABC8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100</a:t>
            </a:fld>
            <a:endParaRPr lang="en-US" altLang="en-US" sz="1200" b="0"/>
          </a:p>
        </p:txBody>
      </p:sp>
      <p:sp>
        <p:nvSpPr>
          <p:cNvPr id="24581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506BBFE7-AC81-4E05-8225-B71147ED8E20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100</a:t>
            </a:fld>
            <a:endParaRPr lang="en-US" altLang="en-US" sz="1200" b="0"/>
          </a:p>
        </p:txBody>
      </p:sp>
      <p:sp>
        <p:nvSpPr>
          <p:cNvPr id="245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GB" altLang="en-US" smtClean="0"/>
              <a:t>802.15.7a Optical Camera Communication SG</a:t>
            </a:r>
            <a:endParaRPr lang="en-US" altLang="en-US" smtClean="0"/>
          </a:p>
        </p:txBody>
      </p:sp>
      <p:sp>
        <p:nvSpPr>
          <p:cNvPr id="245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29600" cy="4814888"/>
          </a:xfrm>
        </p:spPr>
        <p:txBody>
          <a:bodyPr/>
          <a:lstStyle/>
          <a:p>
            <a:pPr marL="268288" indent="-268288">
              <a:lnSpc>
                <a:spcPct val="90000"/>
              </a:lnSpc>
            </a:pPr>
            <a:r>
              <a:rPr lang="en-US" altLang="ja-JP" sz="2200" smtClean="0">
                <a:ea typeface="MS PGothic" pitchFamily="34" charset="-128"/>
              </a:rPr>
              <a:t>Did not meet; no officers present</a:t>
            </a:r>
            <a:endParaRPr lang="en-US" altLang="ko-KR" sz="2200" smtClean="0">
              <a:ea typeface="Gulim" pitchFamily="34" charset="-127"/>
            </a:endParaRPr>
          </a:p>
          <a:p>
            <a:pPr marL="268288" indent="-268288">
              <a:lnSpc>
                <a:spcPct val="60000"/>
              </a:lnSpc>
            </a:pPr>
            <a:endParaRPr lang="en-US" altLang="ja-JP" sz="2000" smtClean="0">
              <a:ea typeface="MS PGothic" pitchFamily="34" charset="-128"/>
            </a:endParaRPr>
          </a:p>
        </p:txBody>
      </p:sp>
      <p:sp>
        <p:nvSpPr>
          <p:cNvPr id="2458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Clint Chaplin, Samsung Electronics</a:t>
            </a:r>
          </a:p>
        </p:txBody>
      </p:sp>
      <p:sp>
        <p:nvSpPr>
          <p:cNvPr id="2458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953D2846-3CDA-484F-B867-19705F5B4654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100</a:t>
            </a:fld>
            <a:endParaRPr lang="en-US" altLang="en-US" sz="1200" b="0"/>
          </a:p>
        </p:txBody>
      </p:sp>
      <p:sp>
        <p:nvSpPr>
          <p:cNvPr id="10" name="Rectangle 9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 smtClean="0"/>
              <a:t>12/20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11-14-0707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lang="en-US" sz="1200" b="0" dirty="0" smtClean="0"/>
              <a:t>Clint Chaplin, Samsung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38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96913" y="333375"/>
            <a:ext cx="968375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May 2014</a:t>
            </a:r>
          </a:p>
        </p:txBody>
      </p:sp>
      <p:sp>
        <p:nvSpPr>
          <p:cNvPr id="25603" name="Footer Placeholder 2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200" b="0"/>
              <a:t>Clint Chaplin, Samsung Electronics</a:t>
            </a:r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4BF941E8-59F7-4006-B204-1A73DA544A33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101</a:t>
            </a:fld>
            <a:endParaRPr lang="en-US" altLang="en-US" sz="1200" b="0"/>
          </a:p>
        </p:txBody>
      </p:sp>
      <p:sp>
        <p:nvSpPr>
          <p:cNvPr id="25605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016B5C40-3998-43DA-BA1F-291E21628093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101</a:t>
            </a:fld>
            <a:endParaRPr lang="en-US" altLang="en-US" sz="1200" b="0"/>
          </a:p>
        </p:txBody>
      </p:sp>
      <p:sp>
        <p:nvSpPr>
          <p:cNvPr id="256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GB" altLang="en-US" smtClean="0"/>
              <a:t>100G (15.3d) SG</a:t>
            </a:r>
            <a:endParaRPr lang="en-US" altLang="en-US" smtClean="0"/>
          </a:p>
        </p:txBody>
      </p:sp>
      <p:sp>
        <p:nvSpPr>
          <p:cNvPr id="256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29600" cy="4814888"/>
          </a:xfrm>
        </p:spPr>
        <p:txBody>
          <a:bodyPr/>
          <a:lstStyle/>
          <a:p>
            <a:r>
              <a:rPr lang="en-US" altLang="en-US" smtClean="0"/>
              <a:t>Revision of the time and task planning of TG3d (Document 15-14-0155-04-003d) </a:t>
            </a:r>
            <a:endParaRPr lang="de-DE" altLang="en-US" smtClean="0"/>
          </a:p>
          <a:p>
            <a:r>
              <a:rPr lang="en-US" altLang="en-US" smtClean="0"/>
              <a:t>Definition of structure of supporting documents:</a:t>
            </a:r>
            <a:endParaRPr lang="de-DE" altLang="en-US" smtClean="0"/>
          </a:p>
          <a:p>
            <a:pPr lvl="1"/>
            <a:r>
              <a:rPr lang="en-US" altLang="en-US" sz="2400" smtClean="0"/>
              <a:t>Applications Requirements Document (ARD) (Document </a:t>
            </a:r>
            <a:r>
              <a:rPr lang="en-US" altLang="en-US" sz="2400" b="1" smtClean="0"/>
              <a:t>15-14-0304-00-003d</a:t>
            </a:r>
            <a:r>
              <a:rPr lang="en-US" altLang="en-US" sz="2400" smtClean="0"/>
              <a:t>)</a:t>
            </a:r>
            <a:endParaRPr lang="de-DE" altLang="en-US" sz="2400" smtClean="0"/>
          </a:p>
          <a:p>
            <a:pPr lvl="1"/>
            <a:r>
              <a:rPr lang="en-US" altLang="en-US" sz="2400" smtClean="0"/>
              <a:t>Channel Modeling Document (CMD) (Document </a:t>
            </a:r>
            <a:r>
              <a:rPr lang="en-US" altLang="en-US" sz="2400" b="1" smtClean="0"/>
              <a:t>15-14-0310-00-003d</a:t>
            </a:r>
            <a:r>
              <a:rPr lang="en-US" altLang="en-US" sz="2400" smtClean="0"/>
              <a:t>)</a:t>
            </a:r>
            <a:endParaRPr lang="de-DE" altLang="en-US" sz="2400" smtClean="0"/>
          </a:p>
          <a:p>
            <a:pPr lvl="1"/>
            <a:r>
              <a:rPr lang="en-US" altLang="en-US" sz="2400" smtClean="0"/>
              <a:t>Technical Requirements Document (TRD) (Document </a:t>
            </a:r>
            <a:r>
              <a:rPr lang="en-US" altLang="en-US" sz="2400" b="1" smtClean="0"/>
              <a:t>15-14-0309-00-003d</a:t>
            </a:r>
            <a:r>
              <a:rPr lang="en-US" altLang="en-US" sz="2400" smtClean="0"/>
              <a:t>)</a:t>
            </a:r>
            <a:endParaRPr lang="de-DE" altLang="en-US" sz="2400" smtClean="0"/>
          </a:p>
          <a:p>
            <a:r>
              <a:rPr lang="en-US" altLang="en-US" smtClean="0"/>
              <a:t>John Notor volunteered as an editor of the CMD</a:t>
            </a:r>
            <a:endParaRPr lang="de-DE" altLang="en-US" smtClean="0"/>
          </a:p>
        </p:txBody>
      </p:sp>
      <p:sp>
        <p:nvSpPr>
          <p:cNvPr id="25608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Clint Chaplin, Samsung Electronics</a:t>
            </a:r>
          </a:p>
        </p:txBody>
      </p:sp>
      <p:sp>
        <p:nvSpPr>
          <p:cNvPr id="2560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2D46F6CB-4F25-4433-BC70-9F9E3C6D944F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101</a:t>
            </a:fld>
            <a:endParaRPr lang="en-US" altLang="en-US" sz="1200" b="0"/>
          </a:p>
        </p:txBody>
      </p:sp>
      <p:sp>
        <p:nvSpPr>
          <p:cNvPr id="10" name="Rectangle 9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 smtClean="0"/>
              <a:t>13/20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11-14-0707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lang="en-US" sz="1200" b="0" dirty="0" smtClean="0"/>
              <a:t>Clint Chaplin, Samsung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89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96913" y="333375"/>
            <a:ext cx="968375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May 2014</a:t>
            </a:r>
          </a:p>
        </p:txBody>
      </p:sp>
      <p:sp>
        <p:nvSpPr>
          <p:cNvPr id="26627" name="Footer Placeholder 2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200" b="0"/>
              <a:t>Clint Chaplin, Samsung Electronics</a:t>
            </a:r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F8F567A9-C75A-4B9D-9D90-1038FD090433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102</a:t>
            </a:fld>
            <a:endParaRPr lang="en-US" altLang="en-US" sz="1200" b="0"/>
          </a:p>
        </p:txBody>
      </p:sp>
      <p:sp>
        <p:nvSpPr>
          <p:cNvPr id="26629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E282F7AE-B8C6-42BF-A4C8-7952097488A4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102</a:t>
            </a:fld>
            <a:endParaRPr lang="en-US" altLang="en-US" sz="1200" b="0"/>
          </a:p>
        </p:txBody>
      </p:sp>
      <p:sp>
        <p:nvSpPr>
          <p:cNvPr id="266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GB" altLang="en-US" smtClean="0"/>
              <a:t>Dependable (dep) IG</a:t>
            </a:r>
            <a:endParaRPr lang="en-US" altLang="en-US" smtClean="0"/>
          </a:p>
        </p:txBody>
      </p:sp>
      <p:sp>
        <p:nvSpPr>
          <p:cNvPr id="153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29600" cy="481488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altLang="ja-JP" sz="2000" dirty="0" smtClean="0">
                <a:cs typeface="Times New Roman" pitchFamily="18" charset="0"/>
              </a:rPr>
              <a:t>Review </a:t>
            </a:r>
            <a:r>
              <a:rPr lang="en-US" altLang="ja-JP" sz="2000" dirty="0">
                <a:cs typeface="Times New Roman" pitchFamily="18" charset="0"/>
              </a:rPr>
              <a:t>Discussion in Previous Meetings by Arthur </a:t>
            </a:r>
            <a:r>
              <a:rPr lang="en-US" altLang="ja-JP" sz="2000" dirty="0" err="1">
                <a:cs typeface="Times New Roman" pitchFamily="18" charset="0"/>
              </a:rPr>
              <a:t>Astrin</a:t>
            </a:r>
            <a:r>
              <a:rPr lang="en-US" altLang="ja-JP" sz="2000" dirty="0">
                <a:cs typeface="Times New Roman" pitchFamily="18" charset="0"/>
              </a:rPr>
              <a:t> (</a:t>
            </a:r>
            <a:r>
              <a:rPr lang="en-US" altLang="ja-JP" sz="2000" dirty="0" err="1">
                <a:cs typeface="Times New Roman" pitchFamily="18" charset="0"/>
              </a:rPr>
              <a:t>Astrin</a:t>
            </a:r>
            <a:r>
              <a:rPr lang="en-US" altLang="ja-JP" sz="2000" dirty="0">
                <a:cs typeface="Times New Roman" pitchFamily="18" charset="0"/>
              </a:rPr>
              <a:t> Radio) 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altLang="ja-JP" sz="2000" dirty="0" smtClean="0">
                <a:cs typeface="Times New Roman" pitchFamily="18" charset="0"/>
              </a:rPr>
              <a:t>Heard </a:t>
            </a:r>
            <a:r>
              <a:rPr lang="en-US" altLang="ja-JP" sz="2000" dirty="0">
                <a:cs typeface="Times New Roman" pitchFamily="18" charset="0"/>
              </a:rPr>
              <a:t>Presentations and Discussion on them</a:t>
            </a:r>
          </a:p>
          <a:p>
            <a:pPr marL="800100" lvl="1" indent="-34290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ja-JP" sz="1800" dirty="0">
                <a:cs typeface="Times New Roman" pitchFamily="18" charset="0"/>
              </a:rPr>
              <a:t>Dependability Based on Regulatory Science for Medical Devices  by Ryuji Kohno(YNU/CWC-Nippon)   doc. 15-14-0306-01</a:t>
            </a:r>
          </a:p>
          <a:p>
            <a:pPr marL="800100" lvl="1" indent="-34290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ja-JP" sz="1800" dirty="0">
                <a:cs typeface="Times New Roman" pitchFamily="18" charset="0"/>
              </a:rPr>
              <a:t>Dependability in MAC as well as PHY for life critical applications</a:t>
            </a:r>
          </a:p>
          <a:p>
            <a:pPr marL="800100" lvl="1" indent="-34290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ja-JP" sz="1800" dirty="0">
                <a:cs typeface="Times New Roman" pitchFamily="18" charset="0"/>
              </a:rPr>
              <a:t>Possible Application to Inter-Vehicle communications by John Kenny(Toyota USA)</a:t>
            </a:r>
          </a:p>
          <a:p>
            <a:pPr marL="800100" lvl="1" indent="-34290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ja-JP" sz="1800" dirty="0">
                <a:cs typeface="Times New Roman" pitchFamily="18" charset="0"/>
              </a:rPr>
              <a:t>Use cases and technologies for dependable Wireless by Ryuji Kohno(YNU/CWC-Nippon) 	doc. 14-163-00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altLang="ja-JP" sz="2000" dirty="0">
                <a:cs typeface="Times New Roman" pitchFamily="18" charset="0"/>
              </a:rPr>
              <a:t>Discussed on Focused Use Cases, Necessity, and Requirements of Dependability in Vehicle Communications</a:t>
            </a:r>
          </a:p>
          <a:p>
            <a:pPr marL="800100" lvl="1" indent="-34290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ja-JP" sz="1600" dirty="0">
                <a:cs typeface="Times New Roman" pitchFamily="18" charset="0"/>
              </a:rPr>
              <a:t>Dependability in DSRC and Inter-vehicle communication and few internal car networks</a:t>
            </a:r>
          </a:p>
          <a:p>
            <a:pPr marL="800100" lvl="1" indent="-34290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ja-JP" sz="1600" dirty="0">
                <a:cs typeface="Times New Roman" pitchFamily="18" charset="0"/>
              </a:rPr>
              <a:t>Priority Order of Contexts for Dependability in sensing and controlling information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altLang="ja-JP" sz="2000" dirty="0">
                <a:cs typeface="Times New Roman" pitchFamily="18" charset="0"/>
              </a:rPr>
              <a:t>Necessary Process and Possible Timeline to SG and higher steps</a:t>
            </a:r>
          </a:p>
          <a:p>
            <a:pPr marL="800100" lvl="1" indent="-34290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ja-JP" sz="1600" dirty="0">
                <a:cs typeface="Times New Roman" pitchFamily="18" charset="0"/>
              </a:rPr>
              <a:t>Call for Applications-Dependability to make application matrix with priority classes of dependability in contexts for sensing and </a:t>
            </a:r>
            <a:r>
              <a:rPr lang="en-US" altLang="ja-JP" sz="1600" dirty="0" smtClean="0">
                <a:cs typeface="Times New Roman" pitchFamily="18" charset="0"/>
              </a:rPr>
              <a:t>controlling</a:t>
            </a:r>
          </a:p>
        </p:txBody>
      </p:sp>
      <p:sp>
        <p:nvSpPr>
          <p:cNvPr id="26632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Clint Chaplin, Samsung Electronics</a:t>
            </a:r>
          </a:p>
        </p:txBody>
      </p:sp>
      <p:sp>
        <p:nvSpPr>
          <p:cNvPr id="2663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6D4EC1D5-7403-4FE2-93EC-B833A879F90F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102</a:t>
            </a:fld>
            <a:endParaRPr lang="en-US" altLang="en-US" sz="1200" b="0"/>
          </a:p>
        </p:txBody>
      </p:sp>
      <p:sp>
        <p:nvSpPr>
          <p:cNvPr id="10" name="Rectangle 9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 smtClean="0"/>
              <a:t>14/20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11-14-0707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lang="en-US" sz="1200" b="0" dirty="0" smtClean="0"/>
              <a:t>Clint Chaplin, Samsung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12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96913" y="333375"/>
            <a:ext cx="968375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May 2014</a:t>
            </a:r>
          </a:p>
        </p:txBody>
      </p:sp>
      <p:sp>
        <p:nvSpPr>
          <p:cNvPr id="27651" name="Footer Placeholder 2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200" b="0"/>
              <a:t>Clint Chaplin, Samsung Electronics</a:t>
            </a:r>
          </a:p>
        </p:txBody>
      </p:sp>
      <p:sp>
        <p:nvSpPr>
          <p:cNvPr id="27652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3565BF10-AE1B-49E5-BE6D-D85516A4B8A7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103</a:t>
            </a:fld>
            <a:endParaRPr lang="en-US" altLang="en-US" sz="1200" b="0"/>
          </a:p>
        </p:txBody>
      </p:sp>
      <p:sp>
        <p:nvSpPr>
          <p:cNvPr id="27653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3595E4D9-785D-4A62-BCEE-8FCA6A426672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103</a:t>
            </a:fld>
            <a:endParaRPr lang="en-US" altLang="en-US" sz="1200" b="0"/>
          </a:p>
        </p:txBody>
      </p:sp>
      <p:sp>
        <p:nvSpPr>
          <p:cNvPr id="276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GB" altLang="en-US" smtClean="0"/>
              <a:t>Security (sec) IG</a:t>
            </a:r>
            <a:endParaRPr lang="en-US" altLang="en-US" smtClean="0"/>
          </a:p>
        </p:txBody>
      </p:sp>
      <p:sp>
        <p:nvSpPr>
          <p:cNvPr id="276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29600" cy="4814888"/>
          </a:xfrm>
        </p:spPr>
        <p:txBody>
          <a:bodyPr/>
          <a:lstStyle/>
          <a:p>
            <a:r>
              <a:rPr lang="en-US" altLang="en-US" smtClean="0"/>
              <a:t>Review of 802.15.4 Frame Counter security issue and discussion</a:t>
            </a:r>
          </a:p>
          <a:p>
            <a:pPr lvl="1"/>
            <a:r>
              <a:rPr lang="en-US" altLang="en-US" smtClean="0"/>
              <a:t>Agreed on the proposed solution</a:t>
            </a:r>
          </a:p>
          <a:p>
            <a:pPr lvl="1"/>
            <a:r>
              <a:rPr lang="en-US" altLang="en-US" smtClean="0"/>
              <a:t>Need to check what changes that requires in the actual document</a:t>
            </a:r>
          </a:p>
          <a:p>
            <a:pPr lvl="2"/>
            <a:r>
              <a:rPr lang="en-US" altLang="en-US" smtClean="0"/>
              <a:t>Before that we need to have the document, so we can see what needs to be changed.</a:t>
            </a:r>
          </a:p>
          <a:p>
            <a:r>
              <a:rPr lang="en-US" altLang="en-US" smtClean="0"/>
              <a:t>Quantify the issue(s) and security issues and enhancements</a:t>
            </a:r>
          </a:p>
          <a:p>
            <a:pPr lvl="1"/>
            <a:r>
              <a:rPr lang="en-US" altLang="en-US" smtClean="0"/>
              <a:t>There is some weird text in the 802.15.4 specification:</a:t>
            </a:r>
          </a:p>
          <a:p>
            <a:pPr lvl="2"/>
            <a:r>
              <a:rPr lang="en-US" altLang="en-US" smtClean="0"/>
              <a:t>Set of XXX, List of XXX</a:t>
            </a:r>
          </a:p>
          <a:p>
            <a:pPr lvl="1"/>
            <a:r>
              <a:rPr lang="en-US" altLang="en-US" smtClean="0"/>
              <a:t>Enhanced ACK</a:t>
            </a:r>
          </a:p>
          <a:p>
            <a:pPr lvl="1"/>
            <a:r>
              <a:rPr lang="en-US" altLang="en-US" smtClean="0"/>
              <a:t>Nonce Generation</a:t>
            </a:r>
          </a:p>
          <a:p>
            <a:pPr lvl="1"/>
            <a:r>
              <a:rPr lang="en-US" altLang="en-US" smtClean="0"/>
              <a:t>Frame Counter Suppression</a:t>
            </a:r>
          </a:p>
          <a:p>
            <a:endParaRPr lang="en-US" altLang="en-US" smtClean="0"/>
          </a:p>
        </p:txBody>
      </p:sp>
      <p:sp>
        <p:nvSpPr>
          <p:cNvPr id="27656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Clint Chaplin, Samsung Electronics</a:t>
            </a:r>
          </a:p>
        </p:txBody>
      </p:sp>
      <p:sp>
        <p:nvSpPr>
          <p:cNvPr id="2765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DB79568E-34C8-432F-8168-2A2F0CEB3EF7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103</a:t>
            </a:fld>
            <a:endParaRPr lang="en-US" altLang="en-US" sz="1200" b="0"/>
          </a:p>
        </p:txBody>
      </p:sp>
      <p:sp>
        <p:nvSpPr>
          <p:cNvPr id="10" name="Rectangle 9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 smtClean="0"/>
              <a:t>15/20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11-14-0707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lang="en-US" sz="1200" b="0" dirty="0" smtClean="0"/>
              <a:t>Clint Chaplin, Samsung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80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96913" y="333375"/>
            <a:ext cx="968375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May 2014</a:t>
            </a:r>
          </a:p>
        </p:txBody>
      </p:sp>
      <p:sp>
        <p:nvSpPr>
          <p:cNvPr id="28675" name="Footer Placeholder 2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200" b="0"/>
              <a:t>Clint Chaplin, Samsung Electronics</a:t>
            </a:r>
          </a:p>
        </p:txBody>
      </p:sp>
      <p:sp>
        <p:nvSpPr>
          <p:cNvPr id="28676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65E8E67D-9057-4FC3-A89F-5B444B90161C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104</a:t>
            </a:fld>
            <a:endParaRPr lang="en-US" altLang="en-US" sz="1200" b="0"/>
          </a:p>
        </p:txBody>
      </p:sp>
      <p:sp>
        <p:nvSpPr>
          <p:cNvPr id="28677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4E8974CF-042F-4545-BB5E-D59E401913B7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104</a:t>
            </a:fld>
            <a:endParaRPr lang="en-US" altLang="en-US" sz="1200" b="0"/>
          </a:p>
        </p:txBody>
      </p:sp>
      <p:sp>
        <p:nvSpPr>
          <p:cNvPr id="286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GB" altLang="en-US" smtClean="0"/>
              <a:t>6TiSCH IG</a:t>
            </a:r>
            <a:endParaRPr lang="en-US" altLang="en-US" smtClean="0"/>
          </a:p>
        </p:txBody>
      </p:sp>
      <p:sp>
        <p:nvSpPr>
          <p:cNvPr id="286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29600" cy="4814888"/>
          </a:xfrm>
        </p:spPr>
        <p:txBody>
          <a:bodyPr/>
          <a:lstStyle/>
          <a:p>
            <a:pPr marL="282575"/>
            <a:r>
              <a:rPr lang="en-US" altLang="en-US" sz="2800" smtClean="0"/>
              <a:t>Status of 6tisch (6top, security, OTF)</a:t>
            </a:r>
          </a:p>
          <a:p>
            <a:pPr marL="282575"/>
            <a:r>
              <a:rPr lang="en-US" altLang="en-US" sz="2800" smtClean="0"/>
              <a:t>Review issues such as RPL overhead, security, etc</a:t>
            </a:r>
          </a:p>
          <a:p>
            <a:pPr marL="282575"/>
            <a:endParaRPr lang="en-US" altLang="en-US" sz="2800" smtClean="0"/>
          </a:p>
        </p:txBody>
      </p:sp>
      <p:sp>
        <p:nvSpPr>
          <p:cNvPr id="28680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Clint Chaplin, Samsung Electronics</a:t>
            </a:r>
          </a:p>
        </p:txBody>
      </p:sp>
      <p:sp>
        <p:nvSpPr>
          <p:cNvPr id="2868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DD53872F-815F-4E8C-BF80-70DCAF795A5D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104</a:t>
            </a:fld>
            <a:endParaRPr lang="en-US" altLang="en-US" sz="1200" b="0"/>
          </a:p>
        </p:txBody>
      </p:sp>
      <p:sp>
        <p:nvSpPr>
          <p:cNvPr id="10" name="Rectangle 9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 smtClean="0"/>
              <a:t>16/20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11-14-0707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lang="en-US" sz="1200" b="0" dirty="0" smtClean="0"/>
              <a:t>Clint Chaplin, Samsung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99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96913" y="333375"/>
            <a:ext cx="968375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May 2014</a:t>
            </a:r>
          </a:p>
        </p:txBody>
      </p:sp>
      <p:sp>
        <p:nvSpPr>
          <p:cNvPr id="29699" name="Footer Placeholder 2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200" b="0"/>
              <a:t>Clint Chaplin, Samsung Electronics</a:t>
            </a:r>
          </a:p>
        </p:txBody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F1259061-3E70-4460-8DEA-4D645EA3E301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105</a:t>
            </a:fld>
            <a:endParaRPr lang="en-US" altLang="en-US" sz="1200" b="0"/>
          </a:p>
        </p:txBody>
      </p:sp>
      <p:sp>
        <p:nvSpPr>
          <p:cNvPr id="29701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A2A937F9-891C-44B7-A635-BAA62C28DDA0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105</a:t>
            </a:fld>
            <a:endParaRPr lang="en-US" altLang="en-US" sz="1200" b="0"/>
          </a:p>
        </p:txBody>
      </p:sp>
      <p:sp>
        <p:nvSpPr>
          <p:cNvPr id="297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GB" altLang="en-US" smtClean="0"/>
              <a:t>THz IG</a:t>
            </a:r>
            <a:endParaRPr lang="en-US" altLang="en-US" smtClean="0"/>
          </a:p>
        </p:txBody>
      </p:sp>
      <p:sp>
        <p:nvSpPr>
          <p:cNvPr id="1259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29600" cy="4814888"/>
          </a:xfrm>
        </p:spPr>
        <p:txBody>
          <a:bodyPr>
            <a:normAutofit/>
          </a:bodyPr>
          <a:lstStyle/>
          <a:p>
            <a:pPr marL="627063" indent="-271463">
              <a:buFont typeface="Symbol" pitchFamily="18" charset="2"/>
              <a:buChar char="-"/>
              <a:tabLst>
                <a:tab pos="627063" algn="l"/>
              </a:tabLst>
            </a:pPr>
            <a:r>
              <a:rPr lang="en-US" altLang="en-US" sz="3600" smtClean="0">
                <a:solidFill>
                  <a:srgbClr val="000000"/>
                </a:solidFill>
              </a:rPr>
              <a:t>Did not meet.</a:t>
            </a:r>
          </a:p>
          <a:p>
            <a:pPr marL="627063" indent="-271463">
              <a:buFont typeface="Symbol" pitchFamily="18" charset="2"/>
              <a:buChar char="-"/>
              <a:tabLst>
                <a:tab pos="627063" algn="l"/>
              </a:tabLst>
            </a:pPr>
            <a:r>
              <a:rPr lang="en-US" altLang="en-US" sz="3600" smtClean="0">
                <a:solidFill>
                  <a:srgbClr val="000000"/>
                </a:solidFill>
              </a:rPr>
              <a:t>Will continue meeting as IG in July</a:t>
            </a:r>
          </a:p>
          <a:p>
            <a:pPr marL="627063" indent="-271463">
              <a:tabLst>
                <a:tab pos="627063" algn="l"/>
              </a:tabLst>
            </a:pPr>
            <a:endParaRPr lang="en-US" altLang="en-US" sz="2800" smtClean="0"/>
          </a:p>
        </p:txBody>
      </p:sp>
      <p:sp>
        <p:nvSpPr>
          <p:cNvPr id="2970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Clint Chaplin, Samsung Electronics</a:t>
            </a:r>
          </a:p>
        </p:txBody>
      </p:sp>
      <p:sp>
        <p:nvSpPr>
          <p:cNvPr id="2970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316DD859-695B-4864-A80A-8915198FF7CC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105</a:t>
            </a:fld>
            <a:endParaRPr lang="en-US" altLang="en-US" sz="1200" b="0"/>
          </a:p>
        </p:txBody>
      </p:sp>
      <p:sp>
        <p:nvSpPr>
          <p:cNvPr id="10" name="Rectangle 9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 smtClean="0"/>
              <a:t>17/20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11-14-0707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lang="en-US" sz="1200" b="0" dirty="0" smtClean="0"/>
              <a:t>Clint Chaplin, Samsung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83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96913" y="333375"/>
            <a:ext cx="968375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May 2014</a:t>
            </a:r>
          </a:p>
        </p:txBody>
      </p:sp>
      <p:sp>
        <p:nvSpPr>
          <p:cNvPr id="30723" name="Footer Placeholder 2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200" b="0"/>
              <a:t>Clint Chaplin, Samsung Electronics</a:t>
            </a:r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24914C6F-448C-4CF8-8EEB-B28E82C4F1B9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106</a:t>
            </a:fld>
            <a:endParaRPr lang="en-US" altLang="en-US" sz="1200" b="0"/>
          </a:p>
        </p:txBody>
      </p:sp>
      <p:sp>
        <p:nvSpPr>
          <p:cNvPr id="30725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68BC7BA3-B440-447F-B00A-150786B9EE3B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106</a:t>
            </a:fld>
            <a:endParaRPr lang="en-US" altLang="en-US" sz="1200" b="0"/>
          </a:p>
        </p:txBody>
      </p:sp>
      <p:sp>
        <p:nvSpPr>
          <p:cNvPr id="307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GB" altLang="en-US" smtClean="0"/>
              <a:t>WNG SC</a:t>
            </a:r>
            <a:endParaRPr lang="en-US" altLang="en-US" smtClean="0"/>
          </a:p>
        </p:txBody>
      </p:sp>
      <p:sp>
        <p:nvSpPr>
          <p:cNvPr id="307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/>
          <a:lstStyle/>
          <a:p>
            <a:pPr marL="457200" lvl="1" indent="0" fontAlgn="b">
              <a:buClr>
                <a:srgbClr val="FF0000"/>
              </a:buClr>
              <a:buFontTx/>
              <a:buNone/>
            </a:pPr>
            <a:r>
              <a:rPr lang="en-US" altLang="en-US" b="1" smtClean="0"/>
              <a:t>No presentations this week.</a:t>
            </a:r>
            <a:endParaRPr lang="en-US" altLang="en-US" sz="2200" smtClean="0"/>
          </a:p>
        </p:txBody>
      </p:sp>
      <p:sp>
        <p:nvSpPr>
          <p:cNvPr id="3072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Clint Chaplin, Samsung Electronics</a:t>
            </a:r>
          </a:p>
        </p:txBody>
      </p:sp>
      <p:sp>
        <p:nvSpPr>
          <p:cNvPr id="307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6D1C8129-7A82-4466-97ED-432BDF77300C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106</a:t>
            </a:fld>
            <a:endParaRPr lang="en-US" altLang="en-US" sz="1200" b="0"/>
          </a:p>
        </p:txBody>
      </p:sp>
      <p:sp>
        <p:nvSpPr>
          <p:cNvPr id="10" name="Rectangle 9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 smtClean="0"/>
              <a:t>18/20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11-14-0707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lang="en-US" sz="1200" b="0" dirty="0" smtClean="0"/>
              <a:t>Clint Chaplin, Samsung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45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96913" y="333375"/>
            <a:ext cx="968375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May 2014</a:t>
            </a:r>
          </a:p>
        </p:txBody>
      </p:sp>
      <p:sp>
        <p:nvSpPr>
          <p:cNvPr id="31747" name="Footer Placeholder 2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200" b="0"/>
              <a:t>Clint Chaplin, Samsung Electronics</a:t>
            </a:r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5FA0C592-693A-4D8E-8A6A-D0DC7EE97A67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107</a:t>
            </a:fld>
            <a:endParaRPr lang="en-US" altLang="en-US" sz="1200" b="0"/>
          </a:p>
        </p:txBody>
      </p:sp>
      <p:sp>
        <p:nvSpPr>
          <p:cNvPr id="31749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7C89FF43-404B-4CFC-B0EB-8A59478837A6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107</a:t>
            </a:fld>
            <a:endParaRPr lang="en-US" altLang="en-US" sz="1200" b="0"/>
          </a:p>
        </p:txBody>
      </p:sp>
      <p:sp>
        <p:nvSpPr>
          <p:cNvPr id="317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GB" altLang="en-US" smtClean="0"/>
              <a:t>Maintenance SC</a:t>
            </a:r>
            <a:endParaRPr lang="en-US" altLang="en-US" smtClean="0"/>
          </a:p>
        </p:txBody>
      </p:sp>
      <p:sp>
        <p:nvSpPr>
          <p:cNvPr id="317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en-US" sz="2000" smtClean="0"/>
              <a:t>Monday 12 May, AM1: </a:t>
            </a:r>
          </a:p>
          <a:p>
            <a:pPr marL="800100" lvl="1" indent="-342900"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en-US" b="1" smtClean="0">
                <a:solidFill>
                  <a:srgbClr val="000000"/>
                </a:solidFill>
                <a:ea typeface="Lucida Grande"/>
                <a:cs typeface="Lucida Grande"/>
              </a:rPr>
              <a:t>review timing issues and resolutions </a:t>
            </a:r>
          </a:p>
          <a:p>
            <a:pPr marL="800100" lvl="1" indent="-342900"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en-US" b="1" smtClean="0">
                <a:solidFill>
                  <a:srgbClr val="000000"/>
                </a:solidFill>
                <a:ea typeface="Lucida Grande"/>
                <a:cs typeface="Lucida Grande"/>
              </a:rPr>
              <a:t>review 15-12-367-08 corrigenda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en-US" sz="2000" smtClean="0">
                <a:solidFill>
                  <a:srgbClr val="000000"/>
                </a:solidFill>
                <a:ea typeface="Lucida Grande"/>
                <a:cs typeface="Lucida Grande"/>
              </a:rPr>
              <a:t>Tuesday, 13 May, PM1</a:t>
            </a:r>
          </a:p>
          <a:p>
            <a:pPr marL="800100" lvl="1" indent="-342900"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en-US" b="1" smtClean="0">
                <a:solidFill>
                  <a:srgbClr val="000000"/>
                </a:solidFill>
                <a:ea typeface="Lucida Grande"/>
                <a:cs typeface="Lucida Grande"/>
              </a:rPr>
              <a:t> review 802.15.4 roll-up</a:t>
            </a:r>
          </a:p>
          <a:p>
            <a:pPr marL="800100" lvl="1" indent="-342900"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en-US" b="1" smtClean="0">
                <a:solidFill>
                  <a:srgbClr val="000000"/>
                </a:solidFill>
                <a:ea typeface="Lucida Grande"/>
                <a:cs typeface="Lucida Grande"/>
              </a:rPr>
              <a:t>TG28 changes: slides 9 - 11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en-US" sz="2000" smtClean="0"/>
              <a:t>Thursday 15 May, AM1: </a:t>
            </a:r>
          </a:p>
          <a:p>
            <a:pPr marL="800100" lvl="1" indent="-342900"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en-US" b="1" smtClean="0"/>
              <a:t>Review editing</a:t>
            </a:r>
            <a:endParaRPr lang="en-US" altLang="en-US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en-US" sz="2000" smtClean="0"/>
              <a:t>Thursday 15 May, AM2: </a:t>
            </a:r>
          </a:p>
          <a:p>
            <a:pPr marL="800100" lvl="1" indent="-342900"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en-US" b="1" smtClean="0"/>
              <a:t>802.15.4 Revision drafting: </a:t>
            </a:r>
            <a:r>
              <a:rPr lang="en-US" altLang="en-US" b="1" smtClean="0">
                <a:solidFill>
                  <a:srgbClr val="000000"/>
                </a:solidFill>
                <a:ea typeface="Lucida Grande"/>
                <a:cs typeface="Lucida Grande"/>
              </a:rPr>
              <a:t>Approval of edits, approval to send draft out for comment review, approval from TG to LB draft after resolutions to comments from comment review</a:t>
            </a:r>
          </a:p>
        </p:txBody>
      </p:sp>
      <p:sp>
        <p:nvSpPr>
          <p:cNvPr id="31752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Clint Chaplin, Samsung Electronics</a:t>
            </a:r>
          </a:p>
        </p:txBody>
      </p:sp>
      <p:sp>
        <p:nvSpPr>
          <p:cNvPr id="3175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3025497C-EE6E-49F3-BA81-918CFB3A47BC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107</a:t>
            </a:fld>
            <a:endParaRPr lang="en-US" altLang="en-US" sz="1200" b="0"/>
          </a:p>
        </p:txBody>
      </p:sp>
      <p:sp>
        <p:nvSpPr>
          <p:cNvPr id="10" name="Rectangle 9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 smtClean="0"/>
              <a:t>19/20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11-14-0707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lang="en-US" sz="1200" b="0" dirty="0" smtClean="0"/>
              <a:t>Clint Chaplin, Samsung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29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96913" y="333375"/>
            <a:ext cx="968375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May 2014</a:t>
            </a:r>
          </a:p>
        </p:txBody>
      </p:sp>
      <p:sp>
        <p:nvSpPr>
          <p:cNvPr id="3277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Clint Chaplin, Samsung Electronics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9EB0E917-D563-4DED-B16B-7973008DD912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108</a:t>
            </a:fld>
            <a:endParaRPr lang="en-US" altLang="en-US" sz="1200" b="0"/>
          </a:p>
        </p:txBody>
      </p:sp>
      <p:sp>
        <p:nvSpPr>
          <p:cNvPr id="32773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B49791D2-AE46-4CC3-8F5B-BF1310C718A9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108</a:t>
            </a:fld>
            <a:endParaRPr lang="en-US" altLang="en-US" sz="1200" b="0"/>
          </a:p>
        </p:txBody>
      </p:sp>
      <p:sp>
        <p:nvSpPr>
          <p:cNvPr id="327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References</a:t>
            </a:r>
          </a:p>
        </p:txBody>
      </p:sp>
      <p:sp>
        <p:nvSpPr>
          <p:cNvPr id="327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r>
              <a:rPr lang="en-US" altLang="en-US" smtClean="0"/>
              <a:t>This document</a:t>
            </a:r>
          </a:p>
          <a:p>
            <a:r>
              <a:rPr lang="en-US" altLang="en-US" smtClean="0"/>
              <a:t>All Documents</a:t>
            </a:r>
          </a:p>
          <a:p>
            <a:pPr lvl="1"/>
            <a:r>
              <a:rPr lang="en-US" altLang="en-US" smtClean="0">
                <a:hlinkClick r:id="rId3"/>
              </a:rPr>
              <a:t>https://mentor.ieee.org/802.15/documents</a:t>
            </a:r>
            <a:endParaRPr lang="en-US" altLang="en-US" smtClean="0"/>
          </a:p>
          <a:p>
            <a:pPr lvl="2"/>
            <a:r>
              <a:rPr lang="en-US" altLang="en-US" sz="1400" smtClean="0"/>
              <a:t>Current draft is in the members-only area</a:t>
            </a:r>
          </a:p>
          <a:p>
            <a:pPr lvl="3"/>
            <a:r>
              <a:rPr lang="en-US" altLang="en-US" smtClean="0"/>
              <a:t>http://www.ieee802.org/15  </a:t>
            </a:r>
            <a:r>
              <a:rPr lang="en-US" altLang="en-US" sz="1400" smtClean="0">
                <a:sym typeface="Wingdings" pitchFamily="2" charset="2"/>
              </a:rPr>
              <a:t>  </a:t>
            </a:r>
            <a:r>
              <a:rPr lang="en-US" altLang="en-US" sz="1400" u="sng" smtClean="0">
                <a:sym typeface="Wingdings" pitchFamily="2" charset="2"/>
              </a:rPr>
              <a:t>Members_Only_Area</a:t>
            </a:r>
            <a:endParaRPr lang="en-US" altLang="en-US" sz="1400" u="sng" smtClean="0"/>
          </a:p>
          <a:p>
            <a:pPr lvl="3"/>
            <a:r>
              <a:rPr lang="en-US" altLang="en-US" smtClean="0"/>
              <a:t>802.11 members log in using </a:t>
            </a:r>
            <a:r>
              <a:rPr lang="en-US" altLang="en-US" smtClean="0">
                <a:solidFill>
                  <a:srgbClr val="FF0000"/>
                </a:solidFill>
              </a:rPr>
              <a:t>802.11</a:t>
            </a:r>
            <a:r>
              <a:rPr lang="en-US" altLang="en-US" smtClean="0"/>
              <a:t> username and password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 smtClean="0"/>
              <a:t>20</a:t>
            </a:r>
            <a:r>
              <a:rPr lang="en-US" sz="1200" b="0" dirty="0" smtClean="0"/>
              <a:t>/20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11-14-0707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lang="en-US" sz="1200" b="0" dirty="0" smtClean="0"/>
              <a:t>Clint Chaplin, Samsung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89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96913" y="333375"/>
            <a:ext cx="968375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May 2014</a:t>
            </a:r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Clint Chaplin, Samsung Electronics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6743679A-154C-4337-B8A3-464125A18DEC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109</a:t>
            </a:fld>
            <a:endParaRPr lang="en-US" altLang="en-US" sz="1200" b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802.21 Liaison Report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 smtClean="0"/>
              <a:t>Date:</a:t>
            </a:r>
            <a:r>
              <a:rPr lang="en-US" altLang="en-US" sz="2000" b="0" smtClean="0"/>
              <a:t> 2014-05-16</a:t>
            </a:r>
          </a:p>
          <a:p>
            <a:pPr algn="ctr">
              <a:buFontTx/>
              <a:buNone/>
            </a:pPr>
            <a:endParaRPr lang="en-US" altLang="en-US" sz="2000" b="0" smtClean="0"/>
          </a:p>
          <a:p>
            <a:pPr algn="ctr">
              <a:buFontTx/>
              <a:buNone/>
            </a:pPr>
            <a:endParaRPr lang="en-US" altLang="en-US" sz="2000" b="0" smtClean="0"/>
          </a:p>
          <a:p>
            <a:pPr algn="ctr">
              <a:buFontTx/>
              <a:buNone/>
            </a:pPr>
            <a:endParaRPr lang="en-US" altLang="en-US" sz="2000" b="0" smtClean="0"/>
          </a:p>
          <a:p>
            <a:pPr algn="ctr">
              <a:buFontTx/>
              <a:buNone/>
            </a:pPr>
            <a:endParaRPr lang="en-US" altLang="en-US" sz="2000" b="0" smtClean="0"/>
          </a:p>
          <a:p>
            <a:pPr algn="ctr">
              <a:buFontTx/>
              <a:buNone/>
            </a:pPr>
            <a:endParaRPr lang="en-US" altLang="en-US" sz="2000" b="0" smtClean="0"/>
          </a:p>
          <a:p>
            <a:pPr algn="ctr">
              <a:buFontTx/>
              <a:buNone/>
            </a:pPr>
            <a:endParaRPr lang="en-US" altLang="en-US" sz="2000" b="0" smtClean="0"/>
          </a:p>
          <a:p>
            <a:pPr algn="ctr">
              <a:buFontTx/>
              <a:buNone/>
            </a:pPr>
            <a:endParaRPr lang="en-US" altLang="en-US" sz="2000" b="0" smtClean="0"/>
          </a:p>
        </p:txBody>
      </p:sp>
      <p:graphicFrame>
        <p:nvGraphicFramePr>
          <p:cNvPr id="13319" name="Object 11"/>
          <p:cNvGraphicFramePr>
            <a:graphicFrameLocks noChangeAspect="1"/>
          </p:cNvGraphicFramePr>
          <p:nvPr/>
        </p:nvGraphicFramePr>
        <p:xfrm>
          <a:off x="533400" y="2286000"/>
          <a:ext cx="7881938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Document" r:id="rId4" imgW="8222841" imgH="2756251" progId="Word.Document.8">
                  <p:embed/>
                </p:oleObj>
              </mc:Choice>
              <mc:Fallback>
                <p:oleObj name="Document" r:id="rId4" imgW="8222841" imgH="275625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86000"/>
                        <a:ext cx="7881938" cy="264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000"/>
              <a:t>Authors:</a:t>
            </a:r>
            <a:endParaRPr lang="en-US" altLang="en-US" sz="2000" b="0"/>
          </a:p>
        </p:txBody>
      </p: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 smtClean="0"/>
              <a:t>1/8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11-14-0708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lang="en-US" sz="1200" b="0" dirty="0" smtClean="0"/>
              <a:t>Clint Chaplin, Samsung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98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802.11 Style Guide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GB" dirty="0" smtClean="0"/>
              <a:t>See 11-09-1034-09-0000-wg11-style-guide.doc</a:t>
            </a:r>
          </a:p>
          <a:p>
            <a:pPr lvl="1"/>
            <a:r>
              <a:rPr lang="en-US" dirty="0" smtClean="0"/>
              <a:t>We updated 802.11 </a:t>
            </a:r>
            <a:r>
              <a:rPr lang="en-US" dirty="0" err="1" smtClean="0"/>
              <a:t>WG</a:t>
            </a:r>
            <a:r>
              <a:rPr lang="en-US" dirty="0" smtClean="0"/>
              <a:t> Style Guide based on 2012 IEEE Standards Style Manual and consistency changes in final publication of the 802.11 standard</a:t>
            </a:r>
            <a:endParaRPr lang="en-GB" dirty="0" smtClean="0"/>
          </a:p>
          <a:p>
            <a:r>
              <a:rPr lang="en-US" b="0" dirty="0" smtClean="0"/>
              <a:t>Editor’s responsibility includes checking the </a:t>
            </a:r>
            <a:r>
              <a:rPr lang="en-US" dirty="0" smtClean="0"/>
              <a:t>2012 IEEE Standards Style Manual </a:t>
            </a:r>
            <a:r>
              <a:rPr lang="en-US" b="0" dirty="0" smtClean="0"/>
              <a:t>when creating or updating drafts. </a:t>
            </a:r>
            <a:r>
              <a:rPr lang="en-GB" u="sng" dirty="0" smtClean="0">
                <a:hlinkClick r:id="rId3"/>
              </a:rPr>
              <a:t>https://development.standards.ieee.org/myproject/Public/mytools/draft/styleman.pdf</a:t>
            </a:r>
            <a:endParaRPr lang="en-US" b="0" dirty="0" smtClean="0"/>
          </a:p>
          <a:p>
            <a:r>
              <a:rPr lang="en-US" b="0" dirty="0" smtClean="0"/>
              <a:t>Submissions with draft text should conform to both the </a:t>
            </a:r>
            <a:r>
              <a:rPr lang="en-US" b="0" dirty="0" err="1" smtClean="0"/>
              <a:t>WG11</a:t>
            </a:r>
            <a:r>
              <a:rPr lang="en-US" b="0" dirty="0" smtClean="0"/>
              <a:t> Style Guide and IEEE Standards Style Manual</a:t>
            </a:r>
          </a:p>
          <a:p>
            <a:r>
              <a:rPr lang="en-US" b="0" dirty="0" smtClean="0"/>
              <a:t>Note that the Style Guide evolves with our practice</a:t>
            </a:r>
          </a:p>
          <a:p>
            <a:pPr>
              <a:buFontTx/>
              <a:buNone/>
            </a:pPr>
            <a:endParaRPr lang="en-GB" dirty="0" smtClean="0"/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47D261DD-C19A-4D33-B792-98F42174A4BE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867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A. Stephens, Intel, D. Stanley, Aruba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11-14-0545 by Peter Ecclesine (Cisco Systems)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</a:p>
        </p:txBody>
      </p:sp>
    </p:spTree>
    <p:extLst>
      <p:ext uri="{BB962C8B-B14F-4D97-AF65-F5344CB8AC3E}">
        <p14:creationId xmlns:p14="http://schemas.microsoft.com/office/powerpoint/2010/main" val="310981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96913" y="333375"/>
            <a:ext cx="968375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May 2014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Clint Chaplin, Samsung Electronics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54E36D41-58BC-4AB0-9FAF-0B60BE7372E5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110</a:t>
            </a:fld>
            <a:endParaRPr lang="en-US" altLang="en-US" sz="1200" b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Abstract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altLang="en-US" smtClean="0"/>
              <a:t>Liaison report on 802.21 as presented to 802.11 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/>
              <a:t>2</a:t>
            </a:r>
            <a:r>
              <a:rPr lang="en-US" sz="1200" b="0" dirty="0" smtClean="0"/>
              <a:t>/8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11-14-0708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lang="en-US" sz="1200" b="0" dirty="0" smtClean="0"/>
              <a:t>Clint Chaplin, Samsung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96913" y="333375"/>
            <a:ext cx="968375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May 2014</a:t>
            </a:r>
          </a:p>
        </p:txBody>
      </p:sp>
      <p:sp>
        <p:nvSpPr>
          <p:cNvPr id="15363" name="Footer Placeholder 2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200" b="0"/>
              <a:t>Clint Chaplin, Samsung Electronics</a:t>
            </a:r>
          </a:p>
        </p:txBody>
      </p:sp>
      <p:sp>
        <p:nvSpPr>
          <p:cNvPr id="15364" name="Slide Number Placeholder 3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71D0132B-E5DF-4351-817B-D42CF06C1857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111</a:t>
            </a:fld>
            <a:endParaRPr lang="en-US" altLang="en-US" sz="1200" b="0"/>
          </a:p>
        </p:txBody>
      </p:sp>
      <p:sp>
        <p:nvSpPr>
          <p:cNvPr id="15365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3683BB98-DD3B-498F-BD4C-34C9B6A7C465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111</a:t>
            </a:fld>
            <a:endParaRPr lang="en-US" altLang="en-US" sz="1200" b="0"/>
          </a:p>
        </p:txBody>
      </p:sp>
      <p:sp>
        <p:nvSpPr>
          <p:cNvPr id="153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US" altLang="en-US" sz="2800" smtClean="0"/>
              <a:t>802.21 Framework</a:t>
            </a:r>
          </a:p>
        </p:txBody>
      </p:sp>
      <p:sp>
        <p:nvSpPr>
          <p:cNvPr id="153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29600" cy="45862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2000" smtClean="0"/>
          </a:p>
        </p:txBody>
      </p:sp>
      <p:sp>
        <p:nvSpPr>
          <p:cNvPr id="15368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Clint Chaplin, Samsung Electronics</a:t>
            </a:r>
          </a:p>
        </p:txBody>
      </p:sp>
      <p:sp>
        <p:nvSpPr>
          <p:cNvPr id="1536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2729F9BA-D74D-4FE9-BA27-854572036C45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111</a:t>
            </a:fld>
            <a:endParaRPr lang="en-US" altLang="en-US" sz="1200" b="0"/>
          </a:p>
        </p:txBody>
      </p:sp>
      <p:sp>
        <p:nvSpPr>
          <p:cNvPr id="10" name="Rectangle 9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/>
              <a:t>3</a:t>
            </a:r>
            <a:r>
              <a:rPr lang="en-US" sz="1200" b="0" dirty="0" smtClean="0"/>
              <a:t>/8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11-14-0708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lang="en-US" sz="1200" b="0" dirty="0" smtClean="0"/>
              <a:t>Clint Chaplin, Samsung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37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96913" y="333375"/>
            <a:ext cx="968375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May 2014</a:t>
            </a:r>
          </a:p>
        </p:txBody>
      </p:sp>
      <p:sp>
        <p:nvSpPr>
          <p:cNvPr id="16387" name="Footer Placeholder 2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200" b="0"/>
              <a:t>Clint Chaplin, Samsung Electronics</a:t>
            </a:r>
          </a:p>
        </p:txBody>
      </p:sp>
      <p:sp>
        <p:nvSpPr>
          <p:cNvPr id="16388" name="Slide Number Placeholder 3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3435C17E-AEB3-4796-A82D-0B50316C42D2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112</a:t>
            </a:fld>
            <a:endParaRPr lang="en-US" altLang="en-US" sz="1200" b="0"/>
          </a:p>
        </p:txBody>
      </p:sp>
      <p:sp>
        <p:nvSpPr>
          <p:cNvPr id="16389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1F34A5EF-4125-4B9F-B132-8436F6DA52C0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112</a:t>
            </a:fld>
            <a:endParaRPr lang="en-US" altLang="en-US" sz="1200" b="0"/>
          </a:p>
        </p:txBody>
      </p:sp>
      <p:sp>
        <p:nvSpPr>
          <p:cNvPr id="163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US" altLang="en-US" sz="2800" smtClean="0"/>
              <a:t>802.21.1 Services (SAUC)</a:t>
            </a:r>
          </a:p>
        </p:txBody>
      </p:sp>
      <p:sp>
        <p:nvSpPr>
          <p:cNvPr id="163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29600" cy="4586288"/>
          </a:xfrm>
        </p:spPr>
        <p:txBody>
          <a:bodyPr/>
          <a:lstStyle/>
          <a:p>
            <a:r>
              <a:rPr lang="en-US" altLang="ja-JP" smtClean="0">
                <a:ea typeface="MS PGothic" pitchFamily="34" charset="-128"/>
              </a:rPr>
              <a:t>There were two  presentations and discussions:</a:t>
            </a:r>
          </a:p>
          <a:p>
            <a:pPr lvl="1">
              <a:buFont typeface="Arial" pitchFamily="34" charset="0"/>
              <a:buChar char="•"/>
            </a:pPr>
            <a:r>
              <a:rPr lang="en-US" altLang="ja-JP" smtClean="0">
                <a:ea typeface="MS PGothic" pitchFamily="34" charset="-128"/>
              </a:rPr>
              <a:t> https://mentor.ieee.org/802.21/dcn/14/21-14-0079-00-SAUC-media-independent-service-for-radio-resource-management-in-heterogeneous-networks.docx</a:t>
            </a:r>
          </a:p>
          <a:p>
            <a:pPr lvl="1">
              <a:buFont typeface="Arial" pitchFamily="34" charset="0"/>
              <a:buChar char="•"/>
            </a:pPr>
            <a:r>
              <a:rPr lang="en-US" altLang="ja-JP" smtClean="0">
                <a:ea typeface="MS PGothic" pitchFamily="34" charset="-128"/>
              </a:rPr>
              <a:t> https://mentor.ieee.org/802.21/dcn/14/21-14-0080-00-SAUC-media-independent-service-for-d2d-communications.docx</a:t>
            </a:r>
          </a:p>
        </p:txBody>
      </p:sp>
      <p:sp>
        <p:nvSpPr>
          <p:cNvPr id="16392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Clint Chaplin, Samsung Electronics</a:t>
            </a:r>
          </a:p>
        </p:txBody>
      </p:sp>
      <p:sp>
        <p:nvSpPr>
          <p:cNvPr id="1639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ACEF84D9-1ACF-4B40-A4D3-E73D476F348C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112</a:t>
            </a:fld>
            <a:endParaRPr lang="en-US" altLang="en-US" sz="1200" b="0"/>
          </a:p>
        </p:txBody>
      </p:sp>
      <p:sp>
        <p:nvSpPr>
          <p:cNvPr id="10" name="Rectangle 9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/>
              <a:t>4</a:t>
            </a:r>
            <a:r>
              <a:rPr lang="en-US" sz="1200" b="0" dirty="0" smtClean="0"/>
              <a:t>/8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11-14-0708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lang="en-US" sz="1200" b="0" dirty="0" smtClean="0"/>
              <a:t>Clint Chaplin, Samsung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15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96913" y="333375"/>
            <a:ext cx="968375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May 2014</a:t>
            </a:r>
          </a:p>
        </p:txBody>
      </p:sp>
      <p:sp>
        <p:nvSpPr>
          <p:cNvPr id="17411" name="Footer Placeholder 2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200" b="0"/>
              <a:t>Clint Chaplin, Samsung Electronics</a:t>
            </a:r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2C186024-4F12-4E5D-96C9-9BDFD083910D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113</a:t>
            </a:fld>
            <a:endParaRPr lang="en-US" altLang="en-US" sz="1200" b="0"/>
          </a:p>
        </p:txBody>
      </p:sp>
      <p:sp>
        <p:nvSpPr>
          <p:cNvPr id="17413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6929057A-A402-4099-BA28-0E5C7350503A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113</a:t>
            </a:fld>
            <a:endParaRPr lang="en-US" altLang="en-US" sz="1200" b="0"/>
          </a:p>
        </p:txBody>
      </p:sp>
      <p:sp>
        <p:nvSpPr>
          <p:cNvPr id="174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US" altLang="en-US" sz="2800" smtClean="0"/>
              <a:t>802.21c (srho)</a:t>
            </a:r>
            <a:br>
              <a:rPr lang="en-US" altLang="en-US" sz="2800" smtClean="0"/>
            </a:br>
            <a:r>
              <a:rPr lang="en-US" altLang="en-US" sz="2800" smtClean="0"/>
              <a:t>Single Radio Handover Task Group</a:t>
            </a:r>
          </a:p>
        </p:txBody>
      </p:sp>
      <p:sp>
        <p:nvSpPr>
          <p:cNvPr id="174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76400"/>
            <a:ext cx="8229600" cy="4433888"/>
          </a:xfrm>
        </p:spPr>
        <p:txBody>
          <a:bodyPr/>
          <a:lstStyle/>
          <a:p>
            <a:r>
              <a:rPr lang="en-US" altLang="ko-KR" smtClean="0">
                <a:ea typeface="Gulim" pitchFamily="34" charset="-127"/>
              </a:rPr>
              <a:t>Published!</a:t>
            </a:r>
            <a:endParaRPr lang="en-US" altLang="zh-CN" smtClean="0">
              <a:ea typeface="SimSun" pitchFamily="2" charset="-122"/>
            </a:endParaRPr>
          </a:p>
        </p:txBody>
      </p:sp>
      <p:sp>
        <p:nvSpPr>
          <p:cNvPr id="17416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Clint Chaplin, Samsung Electronics</a:t>
            </a:r>
          </a:p>
        </p:txBody>
      </p:sp>
      <p:sp>
        <p:nvSpPr>
          <p:cNvPr id="1741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A7240D1E-597E-4E30-AD63-9B03A51AC6E3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113</a:t>
            </a:fld>
            <a:endParaRPr lang="en-US" altLang="en-US" sz="1200" b="0"/>
          </a:p>
        </p:txBody>
      </p:sp>
      <p:sp>
        <p:nvSpPr>
          <p:cNvPr id="10" name="Rectangle 9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/>
              <a:t>5</a:t>
            </a:r>
            <a:r>
              <a:rPr lang="en-US" sz="1200" b="0" dirty="0" smtClean="0"/>
              <a:t>/8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11-14-0708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lang="en-US" sz="1200" b="0" dirty="0" smtClean="0"/>
              <a:t>Clint Chaplin, Samsung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31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96913" y="333375"/>
            <a:ext cx="968375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May 2014</a:t>
            </a:r>
          </a:p>
        </p:txBody>
      </p:sp>
      <p:sp>
        <p:nvSpPr>
          <p:cNvPr id="18435" name="Footer Placeholder 2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200" b="0"/>
              <a:t>Clint Chaplin, Samsung Electronics</a:t>
            </a:r>
          </a:p>
        </p:txBody>
      </p:sp>
      <p:sp>
        <p:nvSpPr>
          <p:cNvPr id="18436" name="Slide Number Placeholder 3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867380A4-1D5C-48DD-80E4-C525EE1ECBB3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114</a:t>
            </a:fld>
            <a:endParaRPr lang="en-US" altLang="en-US" sz="1200" b="0"/>
          </a:p>
        </p:txBody>
      </p:sp>
      <p:sp>
        <p:nvSpPr>
          <p:cNvPr id="18437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32BBA077-0323-4ACF-B9B2-396EC0144813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114</a:t>
            </a:fld>
            <a:endParaRPr lang="en-US" altLang="en-US" sz="1200" b="0"/>
          </a:p>
        </p:txBody>
      </p:sp>
      <p:sp>
        <p:nvSpPr>
          <p:cNvPr id="184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US" altLang="en-US" sz="2800" smtClean="0"/>
              <a:t>802.21d (MuGM)</a:t>
            </a:r>
            <a:br>
              <a:rPr lang="en-US" altLang="en-US" sz="2800" smtClean="0"/>
            </a:br>
            <a:r>
              <a:rPr lang="en-US" altLang="en-US" sz="2800" smtClean="0"/>
              <a:t>Multicast Group Management Task Group</a:t>
            </a:r>
          </a:p>
        </p:txBody>
      </p:sp>
      <p:sp>
        <p:nvSpPr>
          <p:cNvPr id="184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76400"/>
            <a:ext cx="8229600" cy="4433888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en-US" sz="1600" b="0" smtClean="0"/>
              <a:t>Chair:  Yoshihiro Ohba (Toshiba)</a:t>
            </a:r>
          </a:p>
          <a:p>
            <a:r>
              <a:rPr lang="en-US" altLang="ko-KR" sz="1800" b="0" smtClean="0">
                <a:ea typeface="Gulim" pitchFamily="34" charset="-127"/>
              </a:rPr>
              <a:t>WG ballot on</a:t>
            </a:r>
            <a:r>
              <a:rPr lang="en-US" altLang="zh-CN" sz="1800" b="0" smtClean="0">
                <a:ea typeface="SimSun" pitchFamily="2" charset="-122"/>
              </a:rPr>
              <a:t>: IEEE P802.21d/D04 from April 25 to May 10, 2014</a:t>
            </a:r>
          </a:p>
          <a:p>
            <a:pPr lvl="1"/>
            <a:r>
              <a:rPr lang="en-US" altLang="zh-CN" sz="1600" smtClean="0">
                <a:ea typeface="SimSun" pitchFamily="2" charset="-122"/>
              </a:rPr>
              <a:t>15 approve, 3 disapprove, 2 abstain. Result: approved!</a:t>
            </a:r>
          </a:p>
          <a:p>
            <a:pPr lvl="1"/>
            <a:r>
              <a:rPr lang="en-US" altLang="ko-KR" sz="1600" smtClean="0">
                <a:ea typeface="Gulim" pitchFamily="34" charset="-127"/>
              </a:rPr>
              <a:t>127 comments</a:t>
            </a:r>
            <a:endParaRPr lang="en-US" altLang="ja-JP" sz="1600" smtClean="0">
              <a:ea typeface="MS PGothic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ja-JP" sz="1600" b="0" smtClean="0">
                <a:ea typeface="MS PGothic" pitchFamily="34" charset="-128"/>
              </a:rPr>
              <a:t>All but one technical comment resolved</a:t>
            </a:r>
          </a:p>
          <a:p>
            <a:pPr>
              <a:lnSpc>
                <a:spcPct val="80000"/>
              </a:lnSpc>
            </a:pPr>
            <a:r>
              <a:rPr lang="en-US" altLang="ja-JP" sz="1600" b="0" smtClean="0">
                <a:ea typeface="MS PGothic" pitchFamily="34" charset="-128"/>
              </a:rPr>
              <a:t>BRC appointed</a:t>
            </a:r>
          </a:p>
          <a:p>
            <a:pPr>
              <a:lnSpc>
                <a:spcPct val="80000"/>
              </a:lnSpc>
            </a:pPr>
            <a:r>
              <a:rPr lang="en-US" altLang="ja-JP" sz="1600" b="0" smtClean="0">
                <a:ea typeface="MS PGothic" pitchFamily="34" charset="-128"/>
              </a:rPr>
              <a:t>Recirculation in June 2014</a:t>
            </a:r>
          </a:p>
        </p:txBody>
      </p:sp>
      <p:sp>
        <p:nvSpPr>
          <p:cNvPr id="18440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Clint Chaplin, Samsung Electronics</a:t>
            </a:r>
          </a:p>
        </p:txBody>
      </p:sp>
      <p:sp>
        <p:nvSpPr>
          <p:cNvPr id="1844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E8FF78F6-059E-41A1-A033-87DDEA98DA48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114</a:t>
            </a:fld>
            <a:endParaRPr lang="en-US" altLang="en-US" sz="1200" b="0"/>
          </a:p>
        </p:txBody>
      </p:sp>
      <p:sp>
        <p:nvSpPr>
          <p:cNvPr id="10" name="Rectangle 9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/>
              <a:t>6</a:t>
            </a:r>
            <a:r>
              <a:rPr lang="en-US" sz="1200" b="0" dirty="0" smtClean="0"/>
              <a:t>/8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11-14-0708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lang="en-US" sz="1200" b="0" dirty="0" smtClean="0"/>
              <a:t>Clint Chaplin, Samsung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67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96913" y="333375"/>
            <a:ext cx="968375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May 2014</a:t>
            </a:r>
          </a:p>
        </p:txBody>
      </p:sp>
      <p:sp>
        <p:nvSpPr>
          <p:cNvPr id="19459" name="Footer Placeholder 2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200" b="0"/>
              <a:t>Clint Chaplin, Samsung Electronics</a:t>
            </a:r>
          </a:p>
        </p:txBody>
      </p:sp>
      <p:sp>
        <p:nvSpPr>
          <p:cNvPr id="19460" name="Slide Number Placeholder 3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0B151B2D-473D-4891-A288-BAB067BFAF7A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115</a:t>
            </a:fld>
            <a:endParaRPr lang="en-US" altLang="en-US" sz="1200" b="0"/>
          </a:p>
        </p:txBody>
      </p:sp>
      <p:sp>
        <p:nvSpPr>
          <p:cNvPr id="19461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80C5E6AD-A7C4-4B8A-A6E8-33BA90D48DD7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115</a:t>
            </a:fld>
            <a:endParaRPr lang="en-US" altLang="en-US" sz="1200" b="0"/>
          </a:p>
        </p:txBody>
      </p:sp>
      <p:sp>
        <p:nvSpPr>
          <p:cNvPr id="194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US" altLang="en-US" sz="2800" smtClean="0"/>
              <a:t>802.21m (REVP)</a:t>
            </a:r>
            <a:br>
              <a:rPr lang="en-US" altLang="en-US" sz="2800" smtClean="0"/>
            </a:br>
            <a:r>
              <a:rPr lang="en-US" altLang="en-US" sz="2800" smtClean="0"/>
              <a:t>802.21-2008 Revision Project</a:t>
            </a:r>
          </a:p>
        </p:txBody>
      </p:sp>
      <p:sp>
        <p:nvSpPr>
          <p:cNvPr id="194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76400"/>
            <a:ext cx="8229600" cy="44338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ko-KR" smtClean="0">
                <a:ea typeface="Gulim" pitchFamily="34" charset="-127"/>
              </a:rPr>
              <a:t>Updated base 802.21m document specification according to recent action items</a:t>
            </a:r>
          </a:p>
          <a:p>
            <a:pPr>
              <a:lnSpc>
                <a:spcPct val="90000"/>
              </a:lnSpc>
            </a:pPr>
            <a:r>
              <a:rPr lang="en-US" altLang="ko-KR" smtClean="0">
                <a:ea typeface="Gulim" pitchFamily="34" charset="-127"/>
              </a:rPr>
              <a:t>Issues added to spreadsheet based on problems encountered during document update.</a:t>
            </a:r>
          </a:p>
          <a:p>
            <a:pPr>
              <a:lnSpc>
                <a:spcPct val="90000"/>
              </a:lnSpc>
            </a:pPr>
            <a:r>
              <a:rPr lang="en-US" altLang="ko-KR" smtClean="0">
                <a:ea typeface="Gulim" pitchFamily="34" charset="-127"/>
              </a:rPr>
              <a:t>Received updated figure files from Michelle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Resubmitted continuing 2013 documents to get 2014 document numbers</a:t>
            </a:r>
            <a:endParaRPr lang="en-US" altLang="ko-KR" smtClean="0">
              <a:ea typeface="Gulim" pitchFamily="34" charset="-127"/>
            </a:endParaRPr>
          </a:p>
          <a:p>
            <a:pPr>
              <a:lnSpc>
                <a:spcPct val="90000"/>
              </a:lnSpc>
            </a:pPr>
            <a:r>
              <a:rPr lang="en-US" altLang="ko-KR" smtClean="0">
                <a:ea typeface="Gulim" pitchFamily="34" charset="-127"/>
              </a:rPr>
              <a:t>Uploaded “clean” 802.21m base document after adding new figures</a:t>
            </a:r>
          </a:p>
          <a:p>
            <a:pPr>
              <a:lnSpc>
                <a:spcPct val="90000"/>
              </a:lnSpc>
            </a:pPr>
            <a:r>
              <a:rPr lang="en-US" altLang="ko-KR" smtClean="0">
                <a:ea typeface="Gulim" pitchFamily="34" charset="-127"/>
              </a:rPr>
              <a:t>Have redrawn some of the newly received figures which did not properly work when inserted</a:t>
            </a:r>
          </a:p>
        </p:txBody>
      </p:sp>
      <p:sp>
        <p:nvSpPr>
          <p:cNvPr id="1946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Clint Chaplin, Samsung Electronics</a:t>
            </a:r>
          </a:p>
        </p:txBody>
      </p:sp>
      <p:sp>
        <p:nvSpPr>
          <p:cNvPr id="1946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3935BC94-E86D-44CC-90D0-346CA3ADA726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115</a:t>
            </a:fld>
            <a:endParaRPr lang="en-US" altLang="en-US" sz="1200" b="0"/>
          </a:p>
        </p:txBody>
      </p:sp>
      <p:sp>
        <p:nvSpPr>
          <p:cNvPr id="10" name="Rectangle 9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/>
              <a:t>7</a:t>
            </a:r>
            <a:r>
              <a:rPr lang="en-US" sz="1200" b="0" dirty="0" smtClean="0"/>
              <a:t>/8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11-14-0708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lang="en-US" sz="1200" b="0" dirty="0" smtClean="0"/>
              <a:t>Clint Chaplin, Samsung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09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96913" y="333375"/>
            <a:ext cx="968375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May 2014</a:t>
            </a:r>
          </a:p>
        </p:txBody>
      </p:sp>
      <p:sp>
        <p:nvSpPr>
          <p:cNvPr id="2048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Clint Chaplin, Samsung Electronics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95788" y="6475413"/>
            <a:ext cx="4286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BA75A25D-ADB5-464B-B9B5-EF4C1462512A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116</a:t>
            </a:fld>
            <a:endParaRPr lang="en-US" altLang="en-US" sz="1200" b="0"/>
          </a:p>
        </p:txBody>
      </p:sp>
      <p:sp>
        <p:nvSpPr>
          <p:cNvPr id="20485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7F2A664C-97CA-4019-989A-D485533E67F5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116</a:t>
            </a:fld>
            <a:endParaRPr lang="en-US" altLang="en-US" sz="1200" b="0"/>
          </a:p>
        </p:txBody>
      </p:sp>
      <p:sp>
        <p:nvSpPr>
          <p:cNvPr id="204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References</a:t>
            </a:r>
          </a:p>
        </p:txBody>
      </p:sp>
      <p:sp>
        <p:nvSpPr>
          <p:cNvPr id="204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r>
              <a:rPr lang="en-US" altLang="en-US" smtClean="0"/>
              <a:t>This document</a:t>
            </a:r>
          </a:p>
          <a:p>
            <a:pPr lvl="2"/>
            <a:r>
              <a:rPr lang="en-US" altLang="en-US" sz="1400" smtClean="0"/>
              <a:t>Thanks to Subir Das, Chair of 802.21</a:t>
            </a:r>
          </a:p>
          <a:p>
            <a:r>
              <a:rPr lang="en-US" altLang="en-US" smtClean="0"/>
              <a:t>All Documents</a:t>
            </a:r>
          </a:p>
          <a:p>
            <a:pPr lvl="1"/>
            <a:r>
              <a:rPr lang="en-US" altLang="en-US" smtClean="0">
                <a:hlinkClick r:id="rId3"/>
              </a:rPr>
              <a:t>https://mentor.ieee.org/802.21/documents</a:t>
            </a:r>
            <a:endParaRPr lang="en-US" altLang="en-US" smtClean="0"/>
          </a:p>
          <a:p>
            <a:pPr lvl="2"/>
            <a:r>
              <a:rPr lang="en-US" altLang="en-US" sz="1400" smtClean="0"/>
              <a:t>Current draft is in the members-only area</a:t>
            </a:r>
          </a:p>
          <a:p>
            <a:pPr lvl="3"/>
            <a:r>
              <a:rPr lang="en-US" altLang="en-US" smtClean="0">
                <a:hlinkClick r:id="rId4"/>
              </a:rPr>
              <a:t>http://www.ieee802.org/21</a:t>
            </a:r>
            <a:r>
              <a:rPr lang="en-US" altLang="en-US" smtClean="0"/>
              <a:t>  </a:t>
            </a:r>
            <a:r>
              <a:rPr lang="en-US" altLang="en-US" sz="1400" smtClean="0">
                <a:sym typeface="Wingdings" pitchFamily="2" charset="2"/>
              </a:rPr>
              <a:t>  </a:t>
            </a:r>
            <a:r>
              <a:rPr lang="en-US" altLang="en-US" sz="1400" u="sng" smtClean="0">
                <a:sym typeface="Wingdings" pitchFamily="2" charset="2"/>
              </a:rPr>
              <a:t>Members_Only_Area</a:t>
            </a:r>
            <a:endParaRPr lang="en-US" altLang="en-US" sz="1400" u="sng" smtClean="0"/>
          </a:p>
          <a:p>
            <a:pPr lvl="3"/>
            <a:r>
              <a:rPr lang="en-US" altLang="en-US" smtClean="0"/>
              <a:t>802.11 members log in using </a:t>
            </a:r>
            <a:r>
              <a:rPr lang="en-US" altLang="en-US" smtClean="0">
                <a:solidFill>
                  <a:srgbClr val="FF0000"/>
                </a:solidFill>
              </a:rPr>
              <a:t>802.11</a:t>
            </a:r>
            <a:r>
              <a:rPr lang="en-US" altLang="en-US" smtClean="0"/>
              <a:t> username and password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8</a:t>
            </a:r>
            <a:r>
              <a:rPr lang="en-US" sz="1200" b="0" dirty="0" smtClean="0"/>
              <a:t>/8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11-14-0708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lang="en-US" sz="1200" b="0" dirty="0" smtClean="0"/>
              <a:t>Clint Chaplin, Samsung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81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96913" y="333375"/>
            <a:ext cx="968375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May 2014</a:t>
            </a:r>
          </a:p>
        </p:txBody>
      </p:sp>
      <p:sp>
        <p:nvSpPr>
          <p:cNvPr id="15363" name="Footer Placeholder 2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200" b="0"/>
              <a:t>Clint Chaplin, Samsung Electronics</a:t>
            </a:r>
          </a:p>
        </p:txBody>
      </p:sp>
      <p:sp>
        <p:nvSpPr>
          <p:cNvPr id="15364" name="Slide Number Placeholder 3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71D0132B-E5DF-4351-817B-D42CF06C1857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117</a:t>
            </a:fld>
            <a:endParaRPr lang="en-US" altLang="en-US" sz="1200" b="0"/>
          </a:p>
        </p:txBody>
      </p:sp>
      <p:sp>
        <p:nvSpPr>
          <p:cNvPr id="15365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3683BB98-DD3B-498F-BD4C-34C9B6A7C465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117</a:t>
            </a:fld>
            <a:endParaRPr lang="en-US" altLang="en-US" sz="1200" b="0"/>
          </a:p>
        </p:txBody>
      </p:sp>
      <p:sp>
        <p:nvSpPr>
          <p:cNvPr id="153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US" altLang="en-US" sz="2800" dirty="0" smtClean="0"/>
              <a:t>802.1CF (</a:t>
            </a:r>
            <a:r>
              <a:rPr lang="en-US" altLang="en-US" sz="2800" dirty="0" err="1" smtClean="0"/>
              <a:t>OmniRAN</a:t>
            </a:r>
            <a:r>
              <a:rPr lang="en-US" altLang="en-US" sz="2800" dirty="0" smtClean="0"/>
              <a:t>) Report</a:t>
            </a:r>
            <a:endParaRPr lang="en-US" altLang="en-US" sz="2800" dirty="0" smtClean="0"/>
          </a:p>
        </p:txBody>
      </p:sp>
      <p:sp>
        <p:nvSpPr>
          <p:cNvPr id="153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29600" cy="45862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Verbal report provided by Michael Montemurro</a:t>
            </a:r>
          </a:p>
          <a:p>
            <a:r>
              <a:rPr lang="en-US" sz="2000" dirty="0" err="1" smtClean="0"/>
              <a:t>OmniRAN</a:t>
            </a:r>
            <a:r>
              <a:rPr lang="en-US" sz="2000" dirty="0" smtClean="0"/>
              <a:t> </a:t>
            </a:r>
            <a:r>
              <a:rPr lang="en-US" sz="2000" dirty="0"/>
              <a:t>met with 802.1 and 802.3 in Norfolk, VA. </a:t>
            </a:r>
          </a:p>
          <a:p>
            <a:r>
              <a:rPr lang="en-US" sz="2000" dirty="0" err="1"/>
              <a:t>OmniRAN</a:t>
            </a:r>
            <a:r>
              <a:rPr lang="en-US" sz="2000" dirty="0"/>
              <a:t> is working on the P802.1CF project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000" dirty="0"/>
              <a:t>The status report can be found here:</a:t>
            </a:r>
            <a:br>
              <a:rPr lang="en-US" sz="2000" dirty="0"/>
            </a:br>
            <a:r>
              <a:rPr lang="en-US" sz="2000" dirty="0">
                <a:hlinkClick r:id="rId3"/>
              </a:rPr>
              <a:t>https://mentor.ieee.org/omniran/dcn/14/omniran-14-0042-00-00TG-may-2014-status-report-to-802-wgs.pptx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altLang="en-US" sz="2000" dirty="0" smtClean="0"/>
          </a:p>
        </p:txBody>
      </p:sp>
      <p:sp>
        <p:nvSpPr>
          <p:cNvPr id="15368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Clint Chaplin, Samsung Electronics</a:t>
            </a:r>
          </a:p>
        </p:txBody>
      </p:sp>
      <p:sp>
        <p:nvSpPr>
          <p:cNvPr id="1536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2729F9BA-D74D-4FE9-BA27-854572036C45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117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335290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267CEDAE-0893-43B3-92C5-6D110BF9235A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smtClean="0"/>
              <a:t>Editor Amendment Ordering</a:t>
            </a:r>
          </a:p>
        </p:txBody>
      </p:sp>
      <p:graphicFrame>
        <p:nvGraphicFramePr>
          <p:cNvPr id="14461" name="Group 12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3138594"/>
              </p:ext>
            </p:extLst>
          </p:nvPr>
        </p:nvGraphicFramePr>
        <p:xfrm>
          <a:off x="914400" y="2398816"/>
          <a:ext cx="7772400" cy="2880360"/>
        </p:xfrm>
        <a:graphic>
          <a:graphicData uri="http://schemas.openxmlformats.org/drawingml/2006/table">
            <a:tbl>
              <a:tblPr/>
              <a:tblGrid>
                <a:gridCol w="2894013"/>
                <a:gridCol w="2284412"/>
                <a:gridCol w="2593975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Amendment Number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Task Group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REVCOM 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802.11-2012 Amendment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802.11-2012 Amendment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Jun 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802.11-2012 Amendment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TGad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Oct 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802.11-2012 Amendment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TGac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Dec 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802.11-2012 Amendment 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TGaf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Dec 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802.11REVmc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TGmc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802.11-2015 Amendment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TGai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Nov 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802.11-2015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Amendment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TGah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54" name="Rectangle 65"/>
          <p:cNvSpPr>
            <a:spLocks noChangeArrowheads="1"/>
          </p:cNvSpPr>
          <p:nvPr/>
        </p:nvSpPr>
        <p:spPr bwMode="auto">
          <a:xfrm>
            <a:off x="533400" y="12192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b="1" dirty="0"/>
              <a:t>Data as of </a:t>
            </a:r>
            <a:r>
              <a:rPr lang="en-US" sz="1400" b="1" dirty="0" smtClean="0">
                <a:solidFill>
                  <a:srgbClr val="FF0000"/>
                </a:solidFill>
              </a:rPr>
              <a:t>May 2014</a:t>
            </a:r>
            <a:endParaRPr lang="en-US" sz="1400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dirty="0"/>
              <a:t>See </a:t>
            </a:r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grouper.ieee.org/groups/802/11/Reports/802.11_Timelines.htm</a:t>
            </a:r>
            <a:endParaRPr lang="en-US" sz="14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 smtClean="0"/>
              <a:t>July 2013 Editors changed the running order and will revisit in July 2014, maintaining this order in the interim </a:t>
            </a:r>
            <a:endParaRPr lang="en-US" sz="1600" dirty="0"/>
          </a:p>
        </p:txBody>
      </p:sp>
      <p:sp>
        <p:nvSpPr>
          <p:cNvPr id="29755" name="Text Box 66"/>
          <p:cNvSpPr txBox="1">
            <a:spLocks noChangeArrowheads="1"/>
          </p:cNvSpPr>
          <p:nvPr/>
        </p:nvSpPr>
        <p:spPr bwMode="auto">
          <a:xfrm>
            <a:off x="1371600" y="5334000"/>
            <a:ext cx="7086600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Amendment numbering is editorial! No need to make ballot comments on these dynamic numbers!</a:t>
            </a:r>
          </a:p>
        </p:txBody>
      </p:sp>
      <p:sp>
        <p:nvSpPr>
          <p:cNvPr id="29756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A. Stephens, Intel, D. Stanley, Aruba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11-14-0545 by Peter Ecclesine (Cisco Systems)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</a:p>
        </p:txBody>
      </p:sp>
    </p:spTree>
    <p:extLst>
      <p:ext uri="{BB962C8B-B14F-4D97-AF65-F5344CB8AC3E}">
        <p14:creationId xmlns:p14="http://schemas.microsoft.com/office/powerpoint/2010/main" val="136018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16"/>
          <p:cNvSpPr txBox="1">
            <a:spLocks noChangeArrowheads="1"/>
          </p:cNvSpPr>
          <p:nvPr/>
        </p:nvSpPr>
        <p:spPr bwMode="auto">
          <a:xfrm>
            <a:off x="5867400" y="5048830"/>
            <a:ext cx="2514600" cy="830997"/>
          </a:xfrm>
          <a:prstGeom prst="rect">
            <a:avLst/>
          </a:prstGeom>
          <a:solidFill>
            <a:srgbClr val="92D05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Most current doc shaded green.</a:t>
            </a:r>
            <a:endParaRPr lang="en-US" b="1" dirty="0"/>
          </a:p>
        </p:txBody>
      </p:sp>
      <p:graphicFrame>
        <p:nvGraphicFramePr>
          <p:cNvPr id="7987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57642"/>
              </p:ext>
            </p:extLst>
          </p:nvPr>
        </p:nvGraphicFramePr>
        <p:xfrm>
          <a:off x="457200" y="1371600"/>
          <a:ext cx="8077200" cy="3185160"/>
        </p:xfrm>
        <a:graphic>
          <a:graphicData uri="http://schemas.openxmlformats.org/drawingml/2006/table">
            <a:tbl>
              <a:tblPr/>
              <a:tblGrid>
                <a:gridCol w="325603"/>
                <a:gridCol w="402976"/>
                <a:gridCol w="338221"/>
                <a:gridCol w="347579"/>
                <a:gridCol w="338221"/>
                <a:gridCol w="381000"/>
                <a:gridCol w="457200"/>
                <a:gridCol w="381000"/>
                <a:gridCol w="304800"/>
                <a:gridCol w="762000"/>
                <a:gridCol w="533400"/>
                <a:gridCol w="533400"/>
                <a:gridCol w="1524000"/>
                <a:gridCol w="1447800"/>
              </a:tblGrid>
              <a:tr h="26193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Published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Draft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Baseline Documents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Source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MDR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Style Guide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Editor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Snapshot Date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Published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ax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81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2.8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10.0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Adrian Stephens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1-May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Frame 9.0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Lee Armstrong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Ping FANG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13-May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2.5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1.3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11.0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Yongho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Seok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Alfred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Asterjadhi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28-Apr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0.01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10.0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Jiamin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Chen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18-Mar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2.4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0.01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Donald Eastlake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1-May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Dan Gal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15-May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ax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970" name="Text Box 116"/>
          <p:cNvSpPr txBox="1">
            <a:spLocks noChangeArrowheads="1"/>
          </p:cNvSpPr>
          <p:nvPr/>
        </p:nvSpPr>
        <p:spPr bwMode="auto">
          <a:xfrm>
            <a:off x="990600" y="5029200"/>
            <a:ext cx="4114800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Changes from  last report shown in </a:t>
            </a:r>
            <a:r>
              <a:rPr lang="en-US" b="1" dirty="0">
                <a:solidFill>
                  <a:srgbClr val="FF0000"/>
                </a:solidFill>
              </a:rPr>
              <a:t>red.</a:t>
            </a:r>
          </a:p>
        </p:txBody>
      </p:sp>
      <p:sp>
        <p:nvSpPr>
          <p:cNvPr id="31974" name="Rectangle 232"/>
          <p:cNvSpPr>
            <a:spLocks noGrp="1" noChangeArrowheads="1"/>
          </p:cNvSpPr>
          <p:nvPr>
            <p:ph type="title" idx="4294967295"/>
          </p:nvPr>
        </p:nvSpPr>
        <p:spPr>
          <a:xfrm>
            <a:off x="696913" y="691116"/>
            <a:ext cx="7772400" cy="457200"/>
          </a:xfrm>
        </p:spPr>
        <p:txBody>
          <a:bodyPr/>
          <a:lstStyle/>
          <a:p>
            <a:r>
              <a:rPr lang="en-US" sz="2800" dirty="0" smtClean="0"/>
              <a:t>Draft Development Snapshot</a:t>
            </a:r>
            <a:endParaRPr lang="en-GB" sz="2800" dirty="0" smtClean="0"/>
          </a:p>
        </p:txBody>
      </p:sp>
      <p:sp>
        <p:nvSpPr>
          <p:cNvPr id="31975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5EAAF8-1103-4F9A-8384-029AC986883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1976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A. Stephens, Intel, D. Stanley, Aruba</a:t>
            </a:r>
          </a:p>
        </p:txBody>
      </p:sp>
      <p:sp>
        <p:nvSpPr>
          <p:cNvPr id="31977" name="Date Placeholder 1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May 2014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11-14-0545 by Peter Ecclesine (Cisco Systems)</a:t>
            </a:r>
          </a:p>
        </p:txBody>
      </p:sp>
    </p:spTree>
    <p:extLst>
      <p:ext uri="{BB962C8B-B14F-4D97-AF65-F5344CB8AC3E}">
        <p14:creationId xmlns:p14="http://schemas.microsoft.com/office/powerpoint/2010/main" val="191115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MIB style, Visio and Frame practices</a:t>
            </a:r>
            <a:br>
              <a:rPr lang="en-US" smtClean="0"/>
            </a:br>
            <a:endParaRPr lang="en-US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772400" cy="4495800"/>
          </a:xfrm>
        </p:spPr>
        <p:txBody>
          <a:bodyPr/>
          <a:lstStyle/>
          <a:p>
            <a:r>
              <a:rPr lang="en-GB" dirty="0" smtClean="0"/>
              <a:t>I’m going to suggest going forward we use a single style with appropriately set tabs,  and use leading</a:t>
            </a:r>
            <a:r>
              <a:rPr lang="en-US" dirty="0" smtClean="0"/>
              <a:t> </a:t>
            </a:r>
            <a:r>
              <a:rPr lang="en-GB" dirty="0" smtClean="0"/>
              <a:t>Tabs to distinguish the syntax and description parts. (Adrian Stephens Feb 9, 2010)</a:t>
            </a:r>
          </a:p>
          <a:p>
            <a:r>
              <a:rPr lang="en-GB" dirty="0" smtClean="0"/>
              <a:t> Keep embedded figures using </a:t>
            </a:r>
            <a:r>
              <a:rPr lang="en-GB" dirty="0" err="1" smtClean="0"/>
              <a:t>visio</a:t>
            </a:r>
            <a:r>
              <a:rPr lang="en-GB" dirty="0" smtClean="0"/>
              <a:t> as long as possible</a:t>
            </a:r>
            <a:endParaRPr lang="en-US" dirty="0" smtClean="0"/>
          </a:p>
          <a:p>
            <a:pPr lvl="1"/>
            <a:r>
              <a:rPr lang="en-GB" dirty="0" smtClean="0"/>
              <a:t>Near the end of sponsor ballot,  turn these all into .</a:t>
            </a:r>
            <a:r>
              <a:rPr lang="en-GB" dirty="0" err="1" smtClean="0"/>
              <a:t>wmf</a:t>
            </a:r>
            <a:r>
              <a:rPr lang="en-GB" dirty="0" smtClean="0"/>
              <a:t> (windows meta file) format files (you can do this from </a:t>
            </a:r>
            <a:r>
              <a:rPr lang="en-GB" dirty="0" err="1" smtClean="0"/>
              <a:t>visio</a:t>
            </a:r>
            <a:r>
              <a:rPr lang="en-GB" dirty="0" smtClean="0"/>
              <a:t> using “save as”).   Keep separate files for the .</a:t>
            </a:r>
            <a:r>
              <a:rPr lang="en-GB" dirty="0" err="1" smtClean="0"/>
              <a:t>vsd</a:t>
            </a:r>
            <a:r>
              <a:rPr lang="en-GB" dirty="0" smtClean="0"/>
              <a:t> source and the .</a:t>
            </a:r>
            <a:r>
              <a:rPr lang="en-GB" dirty="0" err="1" smtClean="0"/>
              <a:t>wmf</a:t>
            </a:r>
            <a:r>
              <a:rPr lang="en-GB" dirty="0" smtClean="0"/>
              <a:t> file that is linked to from frame. There is likelihood we should use .</a:t>
            </a:r>
            <a:r>
              <a:rPr lang="en-GB" dirty="0" err="1" smtClean="0"/>
              <a:t>emf</a:t>
            </a:r>
            <a:endParaRPr lang="en-GB" dirty="0" smtClean="0"/>
          </a:p>
          <a:p>
            <a:r>
              <a:rPr lang="en-GB" dirty="0" smtClean="0"/>
              <a:t>Frame templates for </a:t>
            </a:r>
            <a:r>
              <a:rPr lang="en-GB" dirty="0" err="1" smtClean="0"/>
              <a:t>11aa</a:t>
            </a:r>
            <a:r>
              <a:rPr lang="en-GB" dirty="0" smtClean="0"/>
              <a:t>, </a:t>
            </a:r>
            <a:r>
              <a:rPr lang="en-GB" dirty="0" err="1" smtClean="0"/>
              <a:t>11ac</a:t>
            </a:r>
            <a:r>
              <a:rPr lang="en-GB" dirty="0" smtClean="0"/>
              <a:t>, </a:t>
            </a:r>
            <a:r>
              <a:rPr lang="en-GB" dirty="0" err="1" smtClean="0"/>
              <a:t>11af</a:t>
            </a:r>
            <a:r>
              <a:rPr lang="en-GB" dirty="0" smtClean="0"/>
              <a:t> </a:t>
            </a:r>
          </a:p>
          <a:p>
            <a:r>
              <a:rPr lang="en-GB" dirty="0" smtClean="0"/>
              <a:t>Text version of </a:t>
            </a:r>
            <a:r>
              <a:rPr lang="en-GB" dirty="0" err="1" smtClean="0"/>
              <a:t>MIB</a:t>
            </a:r>
            <a:r>
              <a:rPr lang="en-GB" dirty="0" smtClean="0"/>
              <a:t> is available (2012, </a:t>
            </a:r>
            <a:r>
              <a:rPr lang="en-GB" dirty="0" err="1" smtClean="0"/>
              <a:t>ae2012</a:t>
            </a:r>
            <a:r>
              <a:rPr lang="en-GB" dirty="0" smtClean="0"/>
              <a:t>, </a:t>
            </a:r>
            <a:r>
              <a:rPr lang="en-GB" dirty="0" err="1" smtClean="0"/>
              <a:t>aa2012</a:t>
            </a:r>
            <a:r>
              <a:rPr lang="en-GB" dirty="0" smtClean="0"/>
              <a:t>, </a:t>
            </a:r>
            <a:r>
              <a:rPr lang="en-GB" dirty="0" err="1" smtClean="0"/>
              <a:t>ad2012</a:t>
            </a:r>
            <a:r>
              <a:rPr lang="en-GB" dirty="0" smtClean="0"/>
              <a:t>, </a:t>
            </a:r>
            <a:r>
              <a:rPr lang="en-GB" dirty="0" err="1" smtClean="0"/>
              <a:t>acD5.0</a:t>
            </a:r>
            <a:r>
              <a:rPr lang="en-GB" dirty="0" smtClean="0"/>
              <a:t>, </a:t>
            </a:r>
            <a:r>
              <a:rPr lang="en-GB" dirty="0" err="1" smtClean="0"/>
              <a:t>afD5.0</a:t>
            </a:r>
            <a:r>
              <a:rPr lang="en-GB" dirty="0" smtClean="0"/>
              <a:t>)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A. Stephens, Intel, D. Stanley, Aruba</a:t>
            </a:r>
          </a:p>
        </p:txBody>
      </p:sp>
      <p:sp>
        <p:nvSpPr>
          <p:cNvPr id="327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B6A5EF2C-B352-4DCD-8AF4-06278E96712B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11-14-0545 by Peter Ecclesine (Cisco Systems)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</a:p>
        </p:txBody>
      </p:sp>
    </p:spTree>
    <p:extLst>
      <p:ext uri="{BB962C8B-B14F-4D97-AF65-F5344CB8AC3E}">
        <p14:creationId xmlns:p14="http://schemas.microsoft.com/office/powerpoint/2010/main" val="113940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A. Stephens, Intel, D. Stanley, Aruba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00AA6CC1-B35F-400A-AD97-617E7B9F358A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Publicity SC Closing Report</a:t>
            </a:r>
          </a:p>
        </p:txBody>
      </p:sp>
      <p:sp>
        <p:nvSpPr>
          <p:cNvPr id="20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2014-05-15</a:t>
            </a:r>
          </a:p>
        </p:txBody>
      </p:sp>
      <p:graphicFrame>
        <p:nvGraphicFramePr>
          <p:cNvPr id="205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5141598"/>
              </p:ext>
            </p:extLst>
          </p:nvPr>
        </p:nvGraphicFramePr>
        <p:xfrm>
          <a:off x="520700" y="2273300"/>
          <a:ext cx="77978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Document" r:id="rId4" imgW="8146441" imgH="2306477" progId="Word.Document.8">
                  <p:embed/>
                </p:oleObj>
              </mc:Choice>
              <mc:Fallback>
                <p:oleObj name="Document" r:id="rId4" imgW="8146441" imgH="230647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273300"/>
                        <a:ext cx="77978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11-14-0688 by Stephen McCann, Blackberry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</a:p>
        </p:txBody>
      </p:sp>
    </p:spTree>
    <p:extLst>
      <p:ext uri="{BB962C8B-B14F-4D97-AF65-F5344CB8AC3E}">
        <p14:creationId xmlns:p14="http://schemas.microsoft.com/office/powerpoint/2010/main" val="306977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A. Stephens, Intel, D. Stanley, Aruba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A842C95A-9891-4D85-99F3-CBA09F6CADDF}" type="slidenum">
              <a:rPr lang="en-GB" smtClean="0"/>
              <a:pPr/>
              <a:t>16</a:t>
            </a:fld>
            <a:endParaRPr lang="en-GB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3200" dirty="0" smtClean="0"/>
              <a:t> Closing report for Publicity SC for May 2014, Waikoloa, HI, USA.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11-14-0688 by Stephen McCann, Blackberry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</a:p>
        </p:txBody>
      </p:sp>
    </p:spTree>
    <p:extLst>
      <p:ext uri="{BB962C8B-B14F-4D97-AF65-F5344CB8AC3E}">
        <p14:creationId xmlns:p14="http://schemas.microsoft.com/office/powerpoint/2010/main" val="175083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A. Stephens, Intel, D. Stanley, Aruba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053C9A94-B312-452C-97DA-880A7EDB2DCC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153400" cy="5544715"/>
          </a:xfrm>
        </p:spPr>
        <p:txBody>
          <a:bodyPr/>
          <a:lstStyle/>
          <a:p>
            <a:r>
              <a:rPr lang="en-GB" dirty="0" smtClean="0"/>
              <a:t>Discussed extended scope of the Publicity SC</a:t>
            </a:r>
          </a:p>
          <a:p>
            <a:r>
              <a:rPr lang="en-GB" dirty="0" smtClean="0"/>
              <a:t>Agreed to produce IEEE 802.11 material for convention and educational purposes</a:t>
            </a:r>
          </a:p>
          <a:p>
            <a:r>
              <a:rPr lang="en-GB" dirty="0" smtClean="0"/>
              <a:t>Meeting was attended by IEEE-SA Education Officer</a:t>
            </a:r>
          </a:p>
          <a:p>
            <a:r>
              <a:rPr lang="en-GB" dirty="0" smtClean="0"/>
              <a:t>Covered what, how, why, when</a:t>
            </a:r>
          </a:p>
          <a:p>
            <a:r>
              <a:rPr lang="en-GB" dirty="0" smtClean="0"/>
              <a:t>Initial material will be a “What is IEEE 802.11 doing?” presentation.</a:t>
            </a:r>
          </a:p>
          <a:p>
            <a:pPr lvl="1"/>
            <a:r>
              <a:rPr lang="en-GB" dirty="0" smtClean="0"/>
              <a:t>2 – 3 slides for each project</a:t>
            </a:r>
          </a:p>
          <a:p>
            <a:pPr lvl="1"/>
            <a:r>
              <a:rPr lang="en-GB" dirty="0" smtClean="0"/>
              <a:t>Nominate a person from each project to generate input</a:t>
            </a:r>
          </a:p>
          <a:p>
            <a:pPr lvl="1"/>
            <a:r>
              <a:rPr lang="en-GB" dirty="0" smtClean="0"/>
              <a:t>Compiled into 1 hour presentation</a:t>
            </a:r>
          </a:p>
          <a:p>
            <a:r>
              <a:rPr lang="en-GB" dirty="0" smtClean="0"/>
              <a:t>Plans for July 2014</a:t>
            </a:r>
            <a:endParaRPr lang="en-GB" sz="2000" dirty="0" smtClean="0"/>
          </a:p>
          <a:p>
            <a:pPr lvl="1"/>
            <a:r>
              <a:rPr lang="en-GB" dirty="0" smtClean="0"/>
              <a:t>1 slot</a:t>
            </a:r>
          </a:p>
          <a:p>
            <a:pPr lvl="1"/>
            <a:r>
              <a:rPr lang="en-GB" dirty="0" smtClean="0"/>
              <a:t>Review initial material from each project and create draft presentation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11-14-0688 by Stephen McCann, Blackberry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</a:p>
        </p:txBody>
      </p:sp>
    </p:spTree>
    <p:extLst>
      <p:ext uri="{BB962C8B-B14F-4D97-AF65-F5344CB8AC3E}">
        <p14:creationId xmlns:p14="http://schemas.microsoft.com/office/powerpoint/2010/main" val="389961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62725" y="6475413"/>
            <a:ext cx="1981200" cy="1841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smtClean="0"/>
              <a:t>A. Stephens, Intel, D. Stanley, Aruba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DA227626-D33C-42BB-8B7E-B9B511DCA76F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GB" altLang="en-US" sz="1200" b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Closing Report</a:t>
            </a: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smtClean="0"/>
              <a:t>Date:</a:t>
            </a:r>
            <a:r>
              <a:rPr lang="en-GB" altLang="en-US" sz="2000" b="0" smtClean="0"/>
              <a:t> 2014-05-16</a:t>
            </a:r>
          </a:p>
        </p:txBody>
      </p:sp>
      <p:graphicFrame>
        <p:nvGraphicFramePr>
          <p:cNvPr id="13319" name="Object 5"/>
          <p:cNvGraphicFramePr>
            <a:graphicFrameLocks noChangeAspect="1"/>
          </p:cNvGraphicFramePr>
          <p:nvPr/>
        </p:nvGraphicFramePr>
        <p:xfrm>
          <a:off x="541338" y="2281238"/>
          <a:ext cx="7629525" cy="216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Document" r:id="rId4" imgW="8114320" imgH="2306904" progId="Word.Document.8">
                  <p:embed/>
                </p:oleObj>
              </mc:Choice>
              <mc:Fallback>
                <p:oleObj name="Document" r:id="rId4" imgW="8114320" imgH="230690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8" y="2281238"/>
                        <a:ext cx="7629525" cy="216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/>
              <a:t>Authors:</a:t>
            </a:r>
            <a:endParaRPr lang="en-GB" altLang="en-US" sz="20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11-14-0663 by Clint Chaplin, Chair (Imagicon)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</a:p>
        </p:txBody>
      </p:sp>
    </p:spTree>
    <p:extLst>
      <p:ext uri="{BB962C8B-B14F-4D97-AF65-F5344CB8AC3E}">
        <p14:creationId xmlns:p14="http://schemas.microsoft.com/office/powerpoint/2010/main" val="342017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62725" y="6475413"/>
            <a:ext cx="1981200" cy="1841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smtClean="0"/>
              <a:t>A. Stephens, Intel, D. Stanley, Aruba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A9875AF6-729E-4477-A839-537BC64C7013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GB" altLang="en-US" sz="1200" b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Abstract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3200" smtClean="0"/>
              <a:t> Closing report for WNG SC for May 2014, Waikola, Hawaii, Hawaii, USA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11-14-0663 by Clint Chaplin, Chair (Imagicon)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</a:p>
        </p:txBody>
      </p:sp>
    </p:spTree>
    <p:extLst>
      <p:ext uri="{BB962C8B-B14F-4D97-AF65-F5344CB8AC3E}">
        <p14:creationId xmlns:p14="http://schemas.microsoft.com/office/powerpoint/2010/main" val="192628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A. Stephens, Intel, D. Stanley, Aruba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1F1C73C8-2275-44E9-B341-5CDD5B9F6099}" type="slidenum">
              <a:rPr lang="en-US" sz="1200" b="0" smtClean="0"/>
              <a:pPr/>
              <a:t>2</a:t>
            </a:fld>
            <a:endParaRPr lang="en-US" sz="1200" b="0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document is a digest of the closing reports of all 802.11 sub-groups for presentation at the May 2014 closing plenary meeting. Attendance information is also included</a:t>
            </a:r>
            <a:r>
              <a:rPr lang="en-GB" dirty="0" smtClean="0"/>
              <a:t>. </a:t>
            </a:r>
          </a:p>
          <a:p>
            <a:r>
              <a:rPr lang="en-GB" dirty="0" smtClean="0"/>
              <a:t>R0 includes all reports except 802.15, 802.21 and 802.1CF liaison reports </a:t>
            </a:r>
          </a:p>
          <a:p>
            <a:r>
              <a:rPr lang="en-GB" dirty="0" smtClean="0"/>
              <a:t>R1 includes all reports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62725" y="6475413"/>
            <a:ext cx="1981200" cy="1841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smtClean="0"/>
              <a:t>A. Stephens, Intel, D. Stanley, Aruba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E06EB762-D99D-4BD4-9883-1ED89A6A21E6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GB" altLang="en-US" sz="1200" b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153400" cy="5495925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altLang="en-US" smtClean="0"/>
              <a:t>Presentations at May 2014 meeting</a:t>
            </a:r>
          </a:p>
          <a:p>
            <a:pPr lvl="1" eaLnBrk="1" hangingPunct="1"/>
            <a:r>
              <a:rPr lang="en-US" altLang="en-US" smtClean="0"/>
              <a:t>Introducing Wireless Emulation for system evaluation of new technologies development (11-14-0588-00-0wng-wireless-emulation-for-system-evaluation.pptx) – Hiroshi Mano</a:t>
            </a:r>
          </a:p>
          <a:p>
            <a:pPr lvl="1" eaLnBrk="1" hangingPunct="1"/>
            <a:r>
              <a:rPr lang="en-US" altLang="en-US" smtClean="0"/>
              <a:t>Next Generation 802.11ad: 30+ Gbps WLAN (11-14-0606-00-0wng-next-generation-802-11ad.pptx) – Carlos Cordeiro</a:t>
            </a:r>
          </a:p>
          <a:p>
            <a:pPr lvl="1" eaLnBrk="1" hangingPunct="1"/>
            <a:r>
              <a:rPr lang="en-US" altLang="en-US" smtClean="0"/>
              <a:t>Next Generation 802.11ad (11-14-0652-00-0wng-wng-beyond-802-11ad-a-ultra-high-capacity-and-tpt-wlan-3rd.pptx) – Gal Basson</a:t>
            </a:r>
          </a:p>
          <a:p>
            <a:pPr lvl="1" eaLnBrk="1" hangingPunct="1"/>
            <a:r>
              <a:rPr lang="en-US" altLang="en-US" smtClean="0"/>
              <a:t>A Backhaul Use Case for NG 11ad (11-14-0579-00-0wng-a-backhaul-use-case-for-ng-11ad.pptx) - Joseph Levy</a:t>
            </a:r>
          </a:p>
          <a:p>
            <a:pPr marL="457200" indent="-457200">
              <a:lnSpc>
                <a:spcPct val="90000"/>
              </a:lnSpc>
            </a:pPr>
            <a:r>
              <a:rPr lang="en-GB" altLang="en-US" smtClean="0"/>
              <a:t>Minutes</a:t>
            </a:r>
          </a:p>
          <a:p>
            <a:pPr lvl="1">
              <a:lnSpc>
                <a:spcPct val="90000"/>
              </a:lnSpc>
            </a:pPr>
            <a:r>
              <a:rPr lang="en-GB" altLang="en-US" smtClean="0"/>
              <a:t>11-14-0654-01-0wng-may-2014-wng-meeting-minutes-waikoloa.doc</a:t>
            </a:r>
          </a:p>
          <a:p>
            <a:pPr marL="457200" indent="-457200">
              <a:lnSpc>
                <a:spcPct val="90000"/>
              </a:lnSpc>
            </a:pPr>
            <a:r>
              <a:rPr lang="en-GB" altLang="ko-KR" smtClean="0">
                <a:ea typeface="Gulim" pitchFamily="34" charset="-127"/>
              </a:rPr>
              <a:t>Plans for July 2014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1 2 hour session</a:t>
            </a:r>
            <a:endParaRPr lang="en-GB" alt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11-14-0663 by Clint Chaplin, Chair (Imagicon)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</a:p>
        </p:txBody>
      </p:sp>
    </p:spTree>
    <p:extLst>
      <p:ext uri="{BB962C8B-B14F-4D97-AF65-F5344CB8AC3E}">
        <p14:creationId xmlns:p14="http://schemas.microsoft.com/office/powerpoint/2010/main" val="328718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A. Stephens, Intel, D. Stanley, Aruba</a:t>
            </a:r>
            <a:endParaRPr lang="en-US" dirty="0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45B9BDB0-C63C-4C25-8424-3805F41840B1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ARC Closing Report 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2014-05-15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309110"/>
              </p:ext>
            </p:extLst>
          </p:nvPr>
        </p:nvGraphicFramePr>
        <p:xfrm>
          <a:off x="514350" y="2286000"/>
          <a:ext cx="7786688" cy="260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Document" r:id="rId4" imgW="8257888" imgH="2760161" progId="Word.Document.8">
                  <p:embed/>
                </p:oleObj>
              </mc:Choice>
              <mc:Fallback>
                <p:oleObj name="Document" r:id="rId4" imgW="8257888" imgH="276016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2286000"/>
                        <a:ext cx="7786688" cy="2600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11-14-0689 by Mark Hamilton, Spectralink, Corp.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</a:p>
        </p:txBody>
      </p:sp>
    </p:spTree>
    <p:extLst>
      <p:ext uri="{BB962C8B-B14F-4D97-AF65-F5344CB8AC3E}">
        <p14:creationId xmlns:p14="http://schemas.microsoft.com/office/powerpoint/2010/main" val="72217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Abstract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/>
              <a:t>This document is the closing report for ARC SC, 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May 2014, Waikoloa meeting</a:t>
            </a:r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A. Stephens, Intel, D. Stanley, Aruba</a:t>
            </a:r>
            <a:endParaRPr lang="en-US" dirty="0"/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1BA2747-D9B4-4253-BD2A-A397A70658F2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11-14-0689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</a:p>
        </p:txBody>
      </p:sp>
    </p:spTree>
    <p:extLst>
      <p:ext uri="{BB962C8B-B14F-4D97-AF65-F5344CB8AC3E}">
        <p14:creationId xmlns:p14="http://schemas.microsoft.com/office/powerpoint/2010/main" val="406614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A. Stephens, Intel, D. Stanley, Aruba</a:t>
            </a:r>
            <a:endParaRPr lang="en-US" dirty="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9456BA8-D540-4D8D-ABFC-B66C525D07D1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dirty="0" smtClean="0"/>
              <a:t>Work Completed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7924800" cy="4953000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Officer elections held, reelected: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Chair: Mark Hamilton (Spectralink)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Vice Chair: Joseph Levy (</a:t>
            </a:r>
            <a:r>
              <a:rPr lang="en-US" dirty="0" err="1" smtClean="0">
                <a:ea typeface="ＭＳ Ｐゴシック" pitchFamily="34" charset="-128"/>
              </a:rPr>
              <a:t>InterDigital</a:t>
            </a:r>
            <a:r>
              <a:rPr lang="en-US" dirty="0" smtClean="0">
                <a:ea typeface="ＭＳ Ｐゴシック" pitchFamily="34" charset="-128"/>
              </a:rPr>
              <a:t>)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IETF/802 </a:t>
            </a:r>
            <a:r>
              <a:rPr lang="en-US" dirty="0">
                <a:ea typeface="ＭＳ Ｐゴシック" pitchFamily="34" charset="-128"/>
              </a:rPr>
              <a:t>coordination update – Dorothy Stanley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CAPWAP:</a:t>
            </a:r>
          </a:p>
          <a:p>
            <a:pPr lvl="2"/>
            <a:r>
              <a:rPr lang="en-US" altLang="en-US" sz="2000" dirty="0" smtClean="0"/>
              <a:t>Hybrid </a:t>
            </a:r>
            <a:r>
              <a:rPr lang="en-US" altLang="en-US" sz="2000" dirty="0"/>
              <a:t>MAC </a:t>
            </a:r>
            <a:r>
              <a:rPr lang="en-US" altLang="en-US" sz="2000" dirty="0" smtClean="0"/>
              <a:t>structure draft reviewed, no comments: </a:t>
            </a:r>
            <a:r>
              <a:rPr lang="en-US" altLang="en-US" u="sng" dirty="0" smtClean="0">
                <a:hlinkClick r:id="rId3"/>
              </a:rPr>
              <a:t>http</a:t>
            </a:r>
            <a:r>
              <a:rPr lang="en-US" altLang="en-US" u="sng" dirty="0">
                <a:hlinkClick r:id="rId3"/>
              </a:rPr>
              <a:t>://datatracker.ietf.org/doc/draft-ietf-opsawg-capwap-hybridmac/?</a:t>
            </a:r>
            <a:r>
              <a:rPr lang="en-US" altLang="en-US" u="sng" dirty="0" smtClean="0">
                <a:hlinkClick r:id="rId3"/>
              </a:rPr>
              <a:t>include_text=1</a:t>
            </a:r>
            <a:endParaRPr lang="en-US" altLang="en-US" u="sng" dirty="0"/>
          </a:p>
          <a:p>
            <a:pPr lvl="2"/>
            <a:r>
              <a:rPr lang="en-US" altLang="en-US" dirty="0" smtClean="0"/>
              <a:t>Extensions for 802.11n will be discussed in July</a:t>
            </a:r>
            <a:endParaRPr lang="en-US" altLang="en-US" dirty="0"/>
          </a:p>
          <a:p>
            <a:pPr lvl="1"/>
            <a:r>
              <a:rPr lang="en-US" dirty="0" smtClean="0">
                <a:ea typeface="ＭＳ Ｐゴシック" pitchFamily="34" charset="-128"/>
              </a:rPr>
              <a:t>802.11 requested to comment on experimental draft </a:t>
            </a:r>
            <a:r>
              <a:rPr lang="en-US" dirty="0">
                <a:ea typeface="ＭＳ Ｐゴシック" pitchFamily="34" charset="-128"/>
              </a:rPr>
              <a:t>for </a:t>
            </a:r>
            <a:r>
              <a:rPr lang="en-US" altLang="en-US" dirty="0">
                <a:ea typeface="ＭＳ Ｐゴシック" pitchFamily="34" charset="-128"/>
              </a:rPr>
              <a:t>Secure Hybrid Wireless Mesh Protocol: </a:t>
            </a:r>
            <a:r>
              <a:rPr lang="en-US" altLang="en-US" sz="2200" u="sng" dirty="0" smtClean="0">
                <a:hlinkClick r:id="rId4"/>
              </a:rPr>
              <a:t>https</a:t>
            </a:r>
            <a:r>
              <a:rPr lang="en-US" altLang="en-US" sz="2200" u="sng" dirty="0">
                <a:hlinkClick r:id="rId4"/>
              </a:rPr>
              <a:t>://datatracker.ietf.org/doc/draft-avula-shwmp/?include_text=1</a:t>
            </a:r>
            <a:endParaRPr lang="en-US" altLang="en-US" sz="2200" dirty="0"/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/>
              <a:t>Liaison letters prepared for WG approval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dirty="0" smtClean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11-14-0689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</a:p>
        </p:txBody>
      </p:sp>
    </p:spTree>
    <p:extLst>
      <p:ext uri="{BB962C8B-B14F-4D97-AF65-F5344CB8AC3E}">
        <p14:creationId xmlns:p14="http://schemas.microsoft.com/office/powerpoint/2010/main" val="344831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A. Stephens, Intel, D. Stanley, Aruba</a:t>
            </a:r>
            <a:endParaRPr lang="en-US" dirty="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9456BA8-D540-4D8D-ABFC-B66C525D07D1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dirty="0" smtClean="0"/>
              <a:t>Work Completed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924800" cy="4953000"/>
          </a:xfrm>
        </p:spPr>
        <p:txBody>
          <a:bodyPr/>
          <a:lstStyle/>
          <a:p>
            <a:pPr lvl="1">
              <a:lnSpc>
                <a:spcPct val="90000"/>
              </a:lnSpc>
              <a:spcBef>
                <a:spcPts val="0"/>
              </a:spcBef>
            </a:pPr>
            <a:endParaRPr lang="en-US" dirty="0" smtClean="0"/>
          </a:p>
          <a:p>
            <a:pPr eaLnBrk="1" hangingPunct="1">
              <a:spcBef>
                <a:spcPts val="0"/>
              </a:spcBef>
              <a:defRPr/>
            </a:pPr>
            <a:r>
              <a:rPr lang="en-US" dirty="0">
                <a:ea typeface="ＭＳ Ｐゴシック" pitchFamily="34" charset="-128"/>
              </a:rPr>
              <a:t>Update on 802 O&amp;A D2.0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>
                <a:ea typeface="ＭＳ Ｐゴシック" pitchFamily="34" charset="-128"/>
              </a:rPr>
              <a:t>Latest Sponsor Ballot recirc closed with only one comment (deemed invalid)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>
                <a:ea typeface="ＭＳ Ｐゴシック" pitchFamily="34" charset="-128"/>
              </a:rPr>
              <a:t>Submitted to </a:t>
            </a:r>
            <a:r>
              <a:rPr lang="en-US" dirty="0" err="1">
                <a:ea typeface="ＭＳ Ｐゴシック" pitchFamily="34" charset="-128"/>
              </a:rPr>
              <a:t>RevCom</a:t>
            </a:r>
            <a:r>
              <a:rPr lang="en-US" dirty="0">
                <a:ea typeface="ＭＳ Ｐゴシック" pitchFamily="34" charset="-128"/>
              </a:rPr>
              <a:t> for June agenda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Architecture </a:t>
            </a:r>
            <a:r>
              <a:rPr lang="en-US" dirty="0"/>
              <a:t>of APs/DS/Portals, and 802.1 concepts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Reviewed presentation on architectural model for DS </a:t>
            </a:r>
            <a:r>
              <a:rPr lang="en-US" dirty="0"/>
              <a:t>and Portal: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mentor.ieee.org/802.11/dcn/14/11-14-0497-01-0arc-802-11-portal-and-802-1ac-convergence-function.pptx</a:t>
            </a:r>
            <a:r>
              <a:rPr lang="en-US" dirty="0" smtClean="0"/>
              <a:t>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Considerable discussion:</a:t>
            </a:r>
          </a:p>
          <a:p>
            <a:pPr lvl="2">
              <a:spcBef>
                <a:spcPts val="0"/>
              </a:spcBef>
            </a:pPr>
            <a:r>
              <a:rPr lang="en-US" dirty="0"/>
              <a:t>H</a:t>
            </a:r>
            <a:r>
              <a:rPr lang="en-US" dirty="0" smtClean="0"/>
              <a:t>ow specific to be in our architecture, and what adds the most value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Less specific can lead to loss of interoperability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More specific can restrict implementations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11-14-0689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</a:p>
        </p:txBody>
      </p:sp>
    </p:spTree>
    <p:extLst>
      <p:ext uri="{BB962C8B-B14F-4D97-AF65-F5344CB8AC3E}">
        <p14:creationId xmlns:p14="http://schemas.microsoft.com/office/powerpoint/2010/main" val="402240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A. Stephens, Intel, D. Stanley, Aruba</a:t>
            </a:r>
            <a:endParaRPr lang="en-US" dirty="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D566691-ABE1-475B-8FC6-0CFB05140897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Teleconference(s)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None expected, will schedule with 10 days notice</a:t>
            </a:r>
            <a:r>
              <a:rPr lang="en-US" sz="3200" dirty="0"/>
              <a:t> </a:t>
            </a:r>
            <a:r>
              <a:rPr lang="en-US" sz="3200" dirty="0" smtClean="0"/>
              <a:t>if topic arises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11-14-0689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</a:p>
        </p:txBody>
      </p:sp>
    </p:spTree>
    <p:extLst>
      <p:ext uri="{BB962C8B-B14F-4D97-AF65-F5344CB8AC3E}">
        <p14:creationId xmlns:p14="http://schemas.microsoft.com/office/powerpoint/2010/main" val="266936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A. Stephens, Intel, D. Stanley, Aruba</a:t>
            </a:r>
            <a:endParaRPr lang="en-US" dirty="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D566691-ABE1-475B-8FC6-0CFB05140897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July 2014 Goals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924800" cy="44196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One standalone meeting slot planned: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802.11 Architecture topics: AP/DS/Portal, 802.1AC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IETF/802: RFC 4441, CAPWAP, PAWS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CAPWAP 802.11n extensions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IEEE 1588, if needed.</a:t>
            </a:r>
          </a:p>
          <a:p>
            <a:pPr>
              <a:lnSpc>
                <a:spcPct val="90000"/>
              </a:lnSpc>
            </a:pPr>
            <a:r>
              <a:rPr lang="en-US" sz="3000" dirty="0" smtClean="0"/>
              <a:t>One joint session with 802.1 proposed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Shared topics on “baseline” 802.11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AP/DS/Portal, 802.1AC convergence functions</a:t>
            </a:r>
          </a:p>
          <a:p>
            <a:pPr>
              <a:lnSpc>
                <a:spcPct val="90000"/>
              </a:lnSpc>
            </a:pPr>
            <a:r>
              <a:rPr lang="en-US" sz="3000" dirty="0" smtClean="0"/>
              <a:t>One joint session with 802.1 and TGak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11ak architecture discussions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11-14-0689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</a:p>
        </p:txBody>
      </p:sp>
    </p:spTree>
    <p:extLst>
      <p:ext uri="{BB962C8B-B14F-4D97-AF65-F5344CB8AC3E}">
        <p14:creationId xmlns:p14="http://schemas.microsoft.com/office/powerpoint/2010/main" val="15186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A. Stephens, Intel, D. Stanley, Aruba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5C54AB6B-C76C-43C0-8CF9-4AA7315BEFF1}" type="slidenum">
              <a:rPr lang="en-GB" smtClean="0"/>
              <a:pPr/>
              <a:t>27</a:t>
            </a:fld>
            <a:endParaRPr lang="en-GB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IEEE 802 JTC1 SC closing report</a:t>
            </a:r>
            <a:br>
              <a:rPr lang="en-GB" dirty="0" smtClean="0"/>
            </a:br>
            <a:r>
              <a:rPr lang="en-GB" dirty="0" smtClean="0"/>
              <a:t>(May 2014)</a:t>
            </a:r>
          </a:p>
        </p:txBody>
      </p:sp>
      <p:sp>
        <p:nvSpPr>
          <p:cNvPr id="103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700808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2014-05-16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932526"/>
              </p:ext>
            </p:extLst>
          </p:nvPr>
        </p:nvGraphicFramePr>
        <p:xfrm>
          <a:off x="663575" y="2860675"/>
          <a:ext cx="8185150" cy="230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Document" r:id="rId4" imgW="8152815" imgH="2296922" progId="Word.Document.8">
                  <p:embed/>
                </p:oleObj>
              </mc:Choice>
              <mc:Fallback>
                <p:oleObj name="Document" r:id="rId4" imgW="8152815" imgH="229692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2860675"/>
                        <a:ext cx="8185150" cy="23018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1/8 of 11-14-0700 by Andrew Myles, Cisco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</a:p>
        </p:txBody>
      </p:sp>
    </p:spTree>
    <p:extLst>
      <p:ext uri="{BB962C8B-B14F-4D97-AF65-F5344CB8AC3E}">
        <p14:creationId xmlns:p14="http://schemas.microsoft.com/office/powerpoint/2010/main" val="191907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A. Stephens, Intel, D. Stanley, Aruba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827FA444-4315-4B21-90DB-70CB797C55B7}" type="slidenum">
              <a:rPr lang="en-GB" smtClean="0"/>
              <a:pPr/>
              <a:t>28</a:t>
            </a:fld>
            <a:endParaRPr lang="en-GB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3200" dirty="0" smtClean="0"/>
              <a:t> Closing report for IEEE 802 JTC1 SC</a:t>
            </a:r>
            <a:br>
              <a:rPr lang="en-GB" sz="3200" dirty="0" smtClean="0"/>
            </a:br>
            <a:r>
              <a:rPr lang="en-GB" sz="3200" dirty="0" smtClean="0"/>
              <a:t>for May 2014 in Hawaii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2/8 of 11-14-0700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</a:p>
        </p:txBody>
      </p:sp>
    </p:spTree>
    <p:extLst>
      <p:ext uri="{BB962C8B-B14F-4D97-AF65-F5344CB8AC3E}">
        <p14:creationId xmlns:p14="http://schemas.microsoft.com/office/powerpoint/2010/main" val="80286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SC had a relatively light agenda focused on executing the PSDO process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Progressed various IEEE 802 standards through the PSDO process</a:t>
            </a:r>
          </a:p>
          <a:p>
            <a:pPr lvl="1"/>
            <a:r>
              <a:rPr lang="en-AU" dirty="0" smtClean="0"/>
              <a:t>Approved 802.11aa/ad/</a:t>
            </a:r>
            <a:r>
              <a:rPr lang="en-AU" dirty="0" err="1" smtClean="0"/>
              <a:t>ae</a:t>
            </a:r>
            <a:r>
              <a:rPr lang="en-AU" dirty="0" smtClean="0"/>
              <a:t> FDIS responses</a:t>
            </a:r>
          </a:p>
          <a:p>
            <a:pPr lvl="1"/>
            <a:r>
              <a:rPr lang="en-AU" dirty="0" smtClean="0"/>
              <a:t>Approved 802.22 60 day ballot response </a:t>
            </a:r>
          </a:p>
          <a:p>
            <a:r>
              <a:rPr lang="en-AU" dirty="0" smtClean="0"/>
              <a:t>Discussed plans for IEEE 802 WGs to make use of PSDO process in the future</a:t>
            </a:r>
          </a:p>
          <a:p>
            <a:pPr lvl="1"/>
            <a:r>
              <a:rPr lang="en-AU" dirty="0" smtClean="0"/>
              <a:t>Most WGs are planning to use PSDO </a:t>
            </a:r>
          </a:p>
          <a:p>
            <a:r>
              <a:rPr lang="en-AU" dirty="0" smtClean="0"/>
              <a:t>Discussed proposal in SC6/WG7 for a project to enable sharing of APs by multiple SPs</a:t>
            </a:r>
          </a:p>
          <a:p>
            <a:pPr lvl="1"/>
            <a:r>
              <a:rPr lang="en-AU" dirty="0" smtClean="0"/>
              <a:t>It is view of IEEE 802 that this can be done with existing standards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A. Stephens, Intel, D. Stanley, Aruba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3/8 of 11-14-0700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</a:p>
        </p:txBody>
      </p:sp>
    </p:spTree>
    <p:extLst>
      <p:ext uri="{BB962C8B-B14F-4D97-AF65-F5344CB8AC3E}">
        <p14:creationId xmlns:p14="http://schemas.microsoft.com/office/powerpoint/2010/main" val="2928075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2514600" cy="1600200"/>
          </a:xfrm>
        </p:spPr>
        <p:txBody>
          <a:bodyPr/>
          <a:lstStyle/>
          <a:p>
            <a:r>
              <a:rPr lang="en-GB" dirty="0" smtClean="0"/>
              <a:t>Attendance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304800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523038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smtClean="0"/>
              <a:t>A. Stephens, Intel, D. Stanley, Aruba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988" y="6523038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838200"/>
            <a:ext cx="5832639" cy="555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0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It appears IEEE 802 participants can access SC6 documents as “experts”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It appears that ISO/IEC JTC1 is changing their policies for document access</a:t>
            </a:r>
          </a:p>
          <a:p>
            <a:r>
              <a:rPr lang="en-AU" dirty="0" smtClean="0"/>
              <a:t>Document access will be available to any experts appointed by IEEE 802 (as a liaison organisation)</a:t>
            </a:r>
          </a:p>
          <a:p>
            <a:r>
              <a:rPr lang="en-AU" dirty="0" smtClean="0"/>
              <a:t>If you would like access to the ISO/IEC JTC1/SC6 document repository as an “IEEE 802 expert” please send an e-mail to amyles@cisco.com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A. Stephens, Intel, D. Stanley, Aruba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4/8 of 11-14-0700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</a:p>
        </p:txBody>
      </p:sp>
    </p:spTree>
    <p:extLst>
      <p:ext uri="{BB962C8B-B14F-4D97-AF65-F5344CB8AC3E}">
        <p14:creationId xmlns:p14="http://schemas.microsoft.com/office/powerpoint/2010/main" val="11865762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IEEE 802 has pushed seven standards through the PSDO ratification process</a:t>
            </a:r>
            <a:endParaRPr lang="en-AU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5003364"/>
              </p:ext>
            </p:extLst>
          </p:nvPr>
        </p:nvGraphicFramePr>
        <p:xfrm>
          <a:off x="107504" y="1981200"/>
          <a:ext cx="8856983" cy="30963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02525"/>
                <a:gridCol w="2451486"/>
                <a:gridCol w="2451486"/>
                <a:gridCol w="2451486"/>
              </a:tblGrid>
              <a:tr h="561571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IEEE 802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day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</a:t>
                      </a:r>
                      <a:r>
                        <a:rPr lang="en-AU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balllot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month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FDIS ballot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Comments</a:t>
                      </a:r>
                      <a:r>
                        <a:rPr lang="en-A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resolved by IEEE 802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(2012)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 2012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Liaised in Nov 2013</a:t>
                      </a:r>
                      <a:endParaRPr lang="en-A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802.1X</a:t>
                      </a: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21 Oct 2013</a:t>
                      </a: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Liaised in Jan 2014</a:t>
                      </a:r>
                    </a:p>
                  </a:txBody>
                  <a:tcPr marL="101250" marR="101250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802.1AE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21 Oct 2013</a:t>
                      </a: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Liaised in Jan 2014</a:t>
                      </a:r>
                    </a:p>
                  </a:txBody>
                  <a:tcPr marL="101250" marR="101250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802.3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16 Feb 2014</a:t>
                      </a: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required</a:t>
                      </a:r>
                    </a:p>
                  </a:txBody>
                  <a:tcPr marL="101250" marR="101250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802.1AB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(May 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(18 Dec 2013)</a:t>
                      </a: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Liaised</a:t>
                      </a:r>
                      <a:r>
                        <a:rPr lang="en-A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May 2014</a:t>
                      </a:r>
                      <a:endParaRPr lang="en-AU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802.1AR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(May 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(18 Dec 2013)</a:t>
                      </a: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Liaised</a:t>
                      </a:r>
                      <a:r>
                        <a:rPr lang="en-A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May 2014</a:t>
                      </a:r>
                      <a:endParaRPr lang="en-AU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802.1AS</a:t>
                      </a: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(May 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(18 Dec 2013)</a:t>
                      </a: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Liaised</a:t>
                      </a:r>
                      <a:r>
                        <a:rPr lang="en-A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May 2014</a:t>
                      </a:r>
                      <a:endParaRPr lang="en-AU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Stephens, Intel, D. Stanley, Aruba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EF4002E7-DB4D-4CC3-8382-1939D19420D8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5/8 of 11-14-0700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</a:p>
        </p:txBody>
      </p:sp>
    </p:spTree>
    <p:extLst>
      <p:ext uri="{BB962C8B-B14F-4D97-AF65-F5344CB8AC3E}">
        <p14:creationId xmlns:p14="http://schemas.microsoft.com/office/powerpoint/2010/main" val="409280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IEEE 802 has six standards in the pipeline for ratification under the PSDO</a:t>
            </a:r>
            <a:endParaRPr lang="en-AU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3014665"/>
              </p:ext>
            </p:extLst>
          </p:nvPr>
        </p:nvGraphicFramePr>
        <p:xfrm>
          <a:off x="107505" y="1916832"/>
          <a:ext cx="8944328" cy="296856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17342"/>
                <a:gridCol w="2475662"/>
                <a:gridCol w="2475662"/>
                <a:gridCol w="2475662"/>
              </a:tblGrid>
              <a:tr h="561571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IEEE 802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day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</a:t>
                      </a:r>
                      <a:r>
                        <a:rPr lang="en-AU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balllot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month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FDIS ballot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Comments</a:t>
                      </a:r>
                      <a:r>
                        <a:rPr lang="en-A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resolved by IEEE 802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802.11aa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(Feb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(28 Jan 2014)</a:t>
                      </a:r>
                    </a:p>
                  </a:txBody>
                  <a:tcPr marL="101250" marR="101250"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approval by IEEE 802 EC in July 2014</a:t>
                      </a:r>
                      <a:endParaRPr lang="en-AU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802.11ad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(Feb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(28 Jan 2014)</a:t>
                      </a:r>
                    </a:p>
                  </a:txBody>
                  <a:tcPr marL="101250" marR="101250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b="1" dirty="0" smtClean="0">
                        <a:solidFill>
                          <a:schemeClr val="accent6"/>
                        </a:solidFill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802.11ae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2013)</a:t>
                      </a:r>
                      <a:endParaRPr lang="en-AU" sz="1600" b="1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(28 Jan 2014)</a:t>
                      </a:r>
                    </a:p>
                  </a:txBody>
                  <a:tcPr marL="101250" marR="101250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b="1" dirty="0" smtClean="0">
                        <a:solidFill>
                          <a:schemeClr val="accent6"/>
                        </a:solidFill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802.1AEbw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(Jan 2014)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endParaRPr lang="en-A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Liaised</a:t>
                      </a:r>
                      <a:r>
                        <a:rPr lang="en-A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May 2014</a:t>
                      </a:r>
                      <a:endParaRPr lang="en-AU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802.1AEbn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(Jan 2014)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endParaRPr lang="en-A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Liaised</a:t>
                      </a:r>
                      <a:r>
                        <a:rPr lang="en-A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May 2014</a:t>
                      </a:r>
                      <a:endParaRPr lang="en-AU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802.22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(May 2014)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approval by IEEE 802 EC in July 2014</a:t>
                      </a:r>
                      <a:endParaRPr lang="en-AU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01000" y="6477000"/>
            <a:ext cx="537098" cy="182562"/>
          </a:xfrm>
        </p:spPr>
        <p:txBody>
          <a:bodyPr/>
          <a:lstStyle/>
          <a:p>
            <a:r>
              <a:rPr lang="en-US" dirty="0" smtClean="0"/>
              <a:t>A. Stephens, Intel, D. Stanley, Aruba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267200" y="6474716"/>
            <a:ext cx="610172" cy="182562"/>
          </a:xfrm>
        </p:spPr>
        <p:txBody>
          <a:bodyPr/>
          <a:lstStyle/>
          <a:p>
            <a:r>
              <a:rPr lang="en-US" dirty="0" smtClean="0"/>
              <a:t>Slide </a:t>
            </a:r>
            <a:fld id="{EF4002E7-DB4D-4CC3-8382-1939D19420D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6/8 of 11-14-0700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</a:p>
        </p:txBody>
      </p:sp>
    </p:spTree>
    <p:extLst>
      <p:ext uri="{BB962C8B-B14F-4D97-AF65-F5344CB8AC3E}">
        <p14:creationId xmlns:p14="http://schemas.microsoft.com/office/powerpoint/2010/main" val="174762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JTC1 </a:t>
            </a:r>
            <a:r>
              <a:rPr lang="en-AU" dirty="0" smtClean="0"/>
              <a:t>SC will continue work in San Diego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Prepare for SC6 meeting in Oct 2014 in London</a:t>
            </a:r>
          </a:p>
          <a:p>
            <a:r>
              <a:rPr lang="en-AU" dirty="0" smtClean="0"/>
              <a:t>Respond to any new documents on SC6 server</a:t>
            </a:r>
          </a:p>
          <a:p>
            <a:r>
              <a:rPr lang="en-AU" dirty="0" smtClean="0"/>
              <a:t>Start PSDO process </a:t>
            </a:r>
            <a:r>
              <a:rPr lang="en-AU" dirty="0"/>
              <a:t>for </a:t>
            </a:r>
            <a:r>
              <a:rPr lang="en-AU" dirty="0" smtClean="0"/>
              <a:t>802.11ac and 802.11af</a:t>
            </a:r>
            <a:endParaRPr lang="en-AU" dirty="0"/>
          </a:p>
          <a:p>
            <a:r>
              <a:rPr lang="en-AU" dirty="0" smtClean="0"/>
              <a:t>…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A. Stephens, Intel, D. Stanley, Aruba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7/8 of 11-14-0700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</a:p>
        </p:txBody>
      </p:sp>
    </p:spTree>
    <p:extLst>
      <p:ext uri="{BB962C8B-B14F-4D97-AF65-F5344CB8AC3E}">
        <p14:creationId xmlns:p14="http://schemas.microsoft.com/office/powerpoint/2010/main" val="32178142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IEEE 802 JTC1 SC approved FDIS comment responses on </a:t>
            </a:r>
            <a:r>
              <a:rPr lang="en-AU" dirty="0" smtClean="0"/>
              <a:t>11aa/ad/</a:t>
            </a:r>
            <a:r>
              <a:rPr lang="en-AU" dirty="0" err="1" smtClean="0"/>
              <a:t>ae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Motion in IEEE 802 JTC1 SC</a:t>
            </a:r>
          </a:p>
          <a:p>
            <a:pPr lvl="1"/>
            <a:r>
              <a:rPr lang="en-AU" i="1" dirty="0" smtClean="0"/>
              <a:t>The IEEE 802 JTC1 SC recommends to the IEEE 802.11 WG that </a:t>
            </a:r>
            <a:r>
              <a:rPr lang="en-AU" i="1" dirty="0" smtClean="0">
                <a:hlinkClick r:id="rId3"/>
              </a:rPr>
              <a:t>11-14-0552-00</a:t>
            </a:r>
            <a:r>
              <a:rPr lang="en-AU" i="1" dirty="0" smtClean="0"/>
              <a:t> be liaised to SC6 as the IEEE 802.11 WG response to SC6 NB comments on the recent FDIS ballots on 802.11aa/ad/</a:t>
            </a:r>
            <a:r>
              <a:rPr lang="en-AU" i="1" dirty="0" err="1" smtClean="0"/>
              <a:t>ae</a:t>
            </a:r>
            <a:endParaRPr lang="en-AU" i="1" dirty="0" smtClean="0"/>
          </a:p>
          <a:p>
            <a:pPr lvl="1"/>
            <a:r>
              <a:rPr lang="en-AU" dirty="0" smtClean="0"/>
              <a:t>Passed  8/0/1</a:t>
            </a:r>
          </a:p>
          <a:p>
            <a:r>
              <a:rPr lang="en-AU" dirty="0" smtClean="0"/>
              <a:t>Motion for IEEE 802.11 WG (and then IEEE 802 EC)</a:t>
            </a:r>
          </a:p>
          <a:p>
            <a:pPr lvl="1"/>
            <a:r>
              <a:rPr lang="en-AU" i="1" dirty="0"/>
              <a:t>The I</a:t>
            </a:r>
            <a:r>
              <a:rPr lang="en-AU" i="1" dirty="0" smtClean="0"/>
              <a:t>EEE </a:t>
            </a:r>
            <a:r>
              <a:rPr lang="en-AU" i="1" dirty="0"/>
              <a:t>802.11 WG </a:t>
            </a:r>
            <a:r>
              <a:rPr lang="en-AU" i="1" dirty="0" smtClean="0"/>
              <a:t>approves the liaising of </a:t>
            </a:r>
            <a:r>
              <a:rPr lang="en-AU" i="1" dirty="0" smtClean="0">
                <a:hlinkClick r:id="rId3"/>
              </a:rPr>
              <a:t>11-14-0552-00</a:t>
            </a:r>
            <a:r>
              <a:rPr lang="en-AU" i="1" dirty="0" smtClean="0"/>
              <a:t>  </a:t>
            </a:r>
            <a:r>
              <a:rPr lang="en-AU" i="1" dirty="0"/>
              <a:t>to SC6 as the IEEE 802.11 WG response to SC6 NB comments on the recent FDIS ballots on </a:t>
            </a:r>
            <a:r>
              <a:rPr lang="en-AU" i="1" dirty="0" smtClean="0"/>
              <a:t>802.11aa/ad/</a:t>
            </a:r>
            <a:r>
              <a:rPr lang="en-AU" i="1" dirty="0" err="1" smtClean="0"/>
              <a:t>ae</a:t>
            </a:r>
            <a:endParaRPr lang="en-AU" dirty="0"/>
          </a:p>
          <a:p>
            <a:pPr lvl="1"/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A. Stephens, Intel, D. Stanley, Aruba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8/8 of 11-14-0700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</a:p>
        </p:txBody>
      </p:sp>
    </p:spTree>
    <p:extLst>
      <p:ext uri="{BB962C8B-B14F-4D97-AF65-F5344CB8AC3E}">
        <p14:creationId xmlns:p14="http://schemas.microsoft.com/office/powerpoint/2010/main" val="23199904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Stephens, Intel, D. Stanley, Aruba</a:t>
            </a:r>
            <a:endParaRPr lang="en-US" dirty="0"/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3D6CCAE5-06F5-C34A-A6FD-BC33E1D7FAF7}" type="slidenum">
              <a:rPr lang="en-US"/>
              <a:pPr/>
              <a:t>35</a:t>
            </a:fld>
            <a:endParaRPr lang="en-U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sz="2800" dirty="0">
                <a:latin typeface="Times New Roman" charset="0"/>
              </a:rPr>
              <a:t>IEEE 802.11 Regulatory SC</a:t>
            </a:r>
            <a:br>
              <a:rPr lang="en-US" sz="2800" dirty="0">
                <a:latin typeface="Times New Roman" charset="0"/>
              </a:rPr>
            </a:br>
            <a:r>
              <a:rPr lang="en-US" sz="2800" dirty="0" smtClean="0">
                <a:latin typeface="Times New Roman" charset="0"/>
              </a:rPr>
              <a:t>Waikoloa </a:t>
            </a:r>
            <a:r>
              <a:rPr lang="en-US" sz="2800" dirty="0">
                <a:latin typeface="Times New Roman" charset="0"/>
              </a:rPr>
              <a:t>Closing Report</a:t>
            </a:r>
          </a:p>
        </p:txBody>
      </p:sp>
      <p:sp>
        <p:nvSpPr>
          <p:cNvPr id="2765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>
                <a:latin typeface="Times New Roman" charset="0"/>
              </a:rPr>
              <a:t>Date:</a:t>
            </a:r>
            <a:r>
              <a:rPr lang="en-US" sz="2000" b="0" dirty="0">
                <a:latin typeface="Times New Roman" charset="0"/>
              </a:rPr>
              <a:t> </a:t>
            </a:r>
            <a:r>
              <a:rPr lang="en-US" sz="2000" b="0" dirty="0" smtClean="0">
                <a:latin typeface="Times New Roman" charset="0"/>
              </a:rPr>
              <a:t>2014-05-16</a:t>
            </a:r>
            <a:endParaRPr lang="en-US" sz="2000" b="0" dirty="0">
              <a:latin typeface="Times New Roman" charset="0"/>
            </a:endParaRPr>
          </a:p>
        </p:txBody>
      </p:sp>
      <p:graphicFrame>
        <p:nvGraphicFramePr>
          <p:cNvPr id="2765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358156"/>
              </p:ext>
            </p:extLst>
          </p:nvPr>
        </p:nvGraphicFramePr>
        <p:xfrm>
          <a:off x="500063" y="3136900"/>
          <a:ext cx="7926387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Document" r:id="rId4" imgW="8369300" imgH="2514600" progId="Word.Document.8">
                  <p:embed/>
                </p:oleObj>
              </mc:Choice>
              <mc:Fallback>
                <p:oleObj name="Document" r:id="rId4" imgW="8369300" imgH="2514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3136900"/>
                        <a:ext cx="7926387" cy="237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11-14-0555 by Rich Kennedy, MediaTek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</a:p>
        </p:txBody>
      </p:sp>
    </p:spTree>
    <p:extLst>
      <p:ext uri="{BB962C8B-B14F-4D97-AF65-F5344CB8AC3E}">
        <p14:creationId xmlns:p14="http://schemas.microsoft.com/office/powerpoint/2010/main" val="329792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Stephens, Intel, D. Stanley, Aruba</a:t>
            </a:r>
            <a:endParaRPr lang="en-US"/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E07EA4A3-4808-3447-87F1-A3E70ACE90F4}" type="slidenum">
              <a:rPr lang="en-US"/>
              <a:pPr/>
              <a:t>36</a:t>
            </a:fld>
            <a:endParaRPr lang="en-U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Abstract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latin typeface="Times New Roman" charset="0"/>
              </a:rPr>
              <a:t>This presentation is the closing report for the </a:t>
            </a:r>
            <a:r>
              <a:rPr lang="en-US" dirty="0" smtClean="0">
                <a:latin typeface="Times New Roman" charset="0"/>
              </a:rPr>
              <a:t>May 2014 </a:t>
            </a:r>
            <a:r>
              <a:rPr lang="en-US" dirty="0">
                <a:latin typeface="Times New Roman" charset="0"/>
              </a:rPr>
              <a:t>IEEE 802.11 Regulatory Standing Committee meeting in </a:t>
            </a:r>
            <a:r>
              <a:rPr lang="en-US" dirty="0" smtClean="0">
                <a:latin typeface="Times New Roman" charset="0"/>
              </a:rPr>
              <a:t>Waikoloa.</a:t>
            </a:r>
            <a:endParaRPr lang="en-US" dirty="0">
              <a:latin typeface="Times New Roman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11-14-0555 by Rich Kennedy, MediaTek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</a:p>
        </p:txBody>
      </p:sp>
    </p:spTree>
    <p:extLst>
      <p:ext uri="{BB962C8B-B14F-4D97-AF65-F5344CB8AC3E}">
        <p14:creationId xmlns:p14="http://schemas.microsoft.com/office/powerpoint/2010/main" val="66454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Agenda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Administrative </a:t>
            </a:r>
            <a:r>
              <a:rPr lang="en-US" altLang="en-US" sz="2800" dirty="0"/>
              <a:t>items </a:t>
            </a:r>
          </a:p>
          <a:p>
            <a:pPr eaLnBrk="1" hangingPunct="1"/>
            <a:r>
              <a:rPr lang="en-US" altLang="en-US" sz="2800" dirty="0"/>
              <a:t>Introduction</a:t>
            </a:r>
          </a:p>
          <a:p>
            <a:pPr eaLnBrk="1" hangingPunct="1"/>
            <a:r>
              <a:rPr lang="en-US" altLang="en-US" sz="2800" dirty="0"/>
              <a:t>Officer Elections</a:t>
            </a:r>
          </a:p>
          <a:p>
            <a:pPr eaLnBrk="1" hangingPunct="1"/>
            <a:r>
              <a:rPr lang="en-US" altLang="en-US" sz="2800" dirty="0"/>
              <a:t>Regulatory summaries</a:t>
            </a:r>
          </a:p>
          <a:p>
            <a:pPr eaLnBrk="1" hangingPunct="1"/>
            <a:r>
              <a:rPr lang="en-US" altLang="en-US" sz="2800" dirty="0"/>
              <a:t>[Potential] Action items</a:t>
            </a:r>
          </a:p>
          <a:p>
            <a:pPr eaLnBrk="1" hangingPunct="1"/>
            <a:r>
              <a:rPr lang="en-US" altLang="en-US" sz="2800" dirty="0"/>
              <a:t>DSRC </a:t>
            </a:r>
            <a:r>
              <a:rPr lang="en-US" altLang="en-US" sz="2800" dirty="0" smtClean="0"/>
              <a:t>Coexistence</a:t>
            </a:r>
            <a:endParaRPr lang="en-US" altLang="en-US" sz="2800" dirty="0"/>
          </a:p>
          <a:p>
            <a:pPr eaLnBrk="1" hangingPunct="1">
              <a:spcBef>
                <a:spcPct val="0"/>
              </a:spcBef>
            </a:pPr>
            <a:r>
              <a:rPr lang="en-US" altLang="en-US" sz="2800" dirty="0"/>
              <a:t>AOB 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 smtClean="0">
                <a:latin typeface="Times New Roman" charset="0"/>
                <a:ea typeface="MS PGothic" charset="0"/>
              </a:rPr>
              <a:t>Adjourn</a:t>
            </a:r>
            <a:endParaRPr lang="en-US" sz="2800" dirty="0">
              <a:latin typeface="Times New Roman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Stephens, Intel, D. Stanley, Aruba</a:t>
            </a:r>
            <a:endParaRPr lang="en-US"/>
          </a:p>
        </p:txBody>
      </p:sp>
      <p:sp>
        <p:nvSpPr>
          <p:cNvPr id="317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677C5467-0D41-8145-BB29-ACA5DBC6015E}" type="slidenum">
              <a:rPr lang="en-US"/>
              <a:pPr/>
              <a:t>37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11-14-0555 by Rich Kennedy, MediaTek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</a:p>
        </p:txBody>
      </p:sp>
    </p:spTree>
    <p:extLst>
      <p:ext uri="{BB962C8B-B14F-4D97-AF65-F5344CB8AC3E}">
        <p14:creationId xmlns:p14="http://schemas.microsoft.com/office/powerpoint/2010/main" val="38687092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Accomplishments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>
                <a:latin typeface="Times New Roman" charset="0"/>
              </a:rPr>
              <a:t>Re-elected Rich Kennedy as Chair</a:t>
            </a:r>
          </a:p>
          <a:p>
            <a:pPr eaLnBrk="1" hangingPunct="1"/>
            <a:r>
              <a:rPr lang="en-US" dirty="0">
                <a:latin typeface="Times New Roman" charset="0"/>
              </a:rPr>
              <a:t>Regulatory summaries</a:t>
            </a:r>
          </a:p>
          <a:p>
            <a:pPr lvl="1" eaLnBrk="1" hangingPunct="1"/>
            <a:r>
              <a:rPr lang="en-US" dirty="0" smtClean="0">
                <a:latin typeface="Times New Roman" charset="0"/>
              </a:rPr>
              <a:t>Asia </a:t>
            </a:r>
            <a:endParaRPr lang="en-US" dirty="0">
              <a:latin typeface="Times New Roman" charset="0"/>
            </a:endParaRPr>
          </a:p>
          <a:p>
            <a:pPr lvl="1" eaLnBrk="1" hangingPunct="1"/>
            <a:r>
              <a:rPr lang="en-US" dirty="0">
                <a:latin typeface="Times New Roman" charset="0"/>
              </a:rPr>
              <a:t>EU</a:t>
            </a:r>
          </a:p>
          <a:p>
            <a:pPr lvl="1" eaLnBrk="1" hangingPunct="1"/>
            <a:r>
              <a:rPr lang="en-US" dirty="0" smtClean="0">
                <a:latin typeface="Times New Roman" charset="0"/>
              </a:rPr>
              <a:t>North America</a:t>
            </a:r>
          </a:p>
          <a:p>
            <a:pPr eaLnBrk="1" hangingPunct="1"/>
            <a:r>
              <a:rPr lang="en-US" dirty="0" smtClean="0">
                <a:latin typeface="Times New Roman" charset="0"/>
              </a:rPr>
              <a:t>DSRC Coexistence Tiger Team update</a:t>
            </a:r>
          </a:p>
          <a:p>
            <a:pPr eaLnBrk="1" hangingPunct="1"/>
            <a:r>
              <a:rPr lang="en-US" dirty="0" smtClean="0">
                <a:latin typeface="Times New Roman" charset="0"/>
              </a:rPr>
              <a:t>May 15 FCC open meeting review</a:t>
            </a:r>
          </a:p>
          <a:p>
            <a:pPr eaLnBrk="1" hangingPunct="1"/>
            <a:r>
              <a:rPr lang="en-US" dirty="0" smtClean="0">
                <a:latin typeface="Times New Roman" charset="0"/>
              </a:rPr>
              <a:t>Other items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Stephens, Intel, D. Stanley, Aruba</a:t>
            </a:r>
            <a:endParaRPr lang="en-US"/>
          </a:p>
        </p:txBody>
      </p:sp>
      <p:sp>
        <p:nvSpPr>
          <p:cNvPr id="327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282F1470-F9B3-5847-96D0-F2997491E7EE}" type="slidenum">
              <a:rPr lang="en-US"/>
              <a:pPr/>
              <a:t>38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11-14-0555 by Rich Kennedy, MediaTek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</a:p>
        </p:txBody>
      </p:sp>
    </p:spTree>
    <p:extLst>
      <p:ext uri="{BB962C8B-B14F-4D97-AF65-F5344CB8AC3E}">
        <p14:creationId xmlns:p14="http://schemas.microsoft.com/office/powerpoint/2010/main" val="13906985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Teleconferences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Times New Roman" charset="0"/>
              </a:rPr>
              <a:t>Regulatory SC</a:t>
            </a:r>
          </a:p>
          <a:p>
            <a:pPr lvl="1"/>
            <a:r>
              <a:rPr lang="en-US" sz="2400" dirty="0">
                <a:latin typeface="Times New Roman" charset="0"/>
              </a:rPr>
              <a:t>Bi-weekly on Thursdays, 12:30 to </a:t>
            </a:r>
            <a:r>
              <a:rPr lang="en-US" sz="2400" dirty="0" smtClean="0">
                <a:latin typeface="Times New Roman" charset="0"/>
              </a:rPr>
              <a:t>13:30 </a:t>
            </a:r>
            <a:r>
              <a:rPr lang="en-US" sz="2400" dirty="0">
                <a:latin typeface="Times New Roman" charset="0"/>
              </a:rPr>
              <a:t>ET</a:t>
            </a:r>
          </a:p>
          <a:p>
            <a:pPr lvl="1"/>
            <a:r>
              <a:rPr lang="en-US" sz="2400" dirty="0">
                <a:latin typeface="Times New Roman" charset="0"/>
              </a:rPr>
              <a:t>Through </a:t>
            </a:r>
            <a:r>
              <a:rPr lang="en-US" sz="2400" dirty="0" smtClean="0">
                <a:latin typeface="Times New Roman" charset="0"/>
              </a:rPr>
              <a:t>July </a:t>
            </a:r>
            <a:r>
              <a:rPr lang="en-US" sz="2400" dirty="0">
                <a:latin typeface="Times New Roman" charset="0"/>
              </a:rPr>
              <a:t>31</a:t>
            </a:r>
            <a:r>
              <a:rPr lang="en-US" sz="2400" baseline="30000" dirty="0">
                <a:latin typeface="Times New Roman" charset="0"/>
              </a:rPr>
              <a:t>st</a:t>
            </a:r>
            <a:r>
              <a:rPr lang="en-US" sz="2400" dirty="0">
                <a:latin typeface="Times New Roman" charset="0"/>
              </a:rPr>
              <a:t> </a:t>
            </a:r>
          </a:p>
          <a:p>
            <a:r>
              <a:rPr lang="en-US" sz="2800" dirty="0">
                <a:latin typeface="Times New Roman" charset="0"/>
              </a:rPr>
              <a:t>Weekly DSRC Coexistence Tiger Team</a:t>
            </a:r>
          </a:p>
          <a:p>
            <a:pPr lvl="1"/>
            <a:r>
              <a:rPr lang="en-US" sz="2400" dirty="0">
                <a:latin typeface="Times New Roman" charset="0"/>
              </a:rPr>
              <a:t>Weekly on Fridays, 13:00 to 14:00 ET</a:t>
            </a:r>
          </a:p>
          <a:p>
            <a:pPr lvl="1"/>
            <a:r>
              <a:rPr lang="en-US" sz="2400" dirty="0">
                <a:latin typeface="Times New Roman" charset="0"/>
              </a:rPr>
              <a:t>Through </a:t>
            </a:r>
            <a:r>
              <a:rPr lang="en-US" sz="2400" dirty="0" smtClean="0">
                <a:latin typeface="Times New Roman" charset="0"/>
              </a:rPr>
              <a:t>July </a:t>
            </a:r>
            <a:r>
              <a:rPr lang="en-US" sz="2400" dirty="0">
                <a:latin typeface="Times New Roman" charset="0"/>
              </a:rPr>
              <a:t>31</a:t>
            </a:r>
            <a:r>
              <a:rPr lang="en-US" sz="2400" baseline="30000" dirty="0">
                <a:latin typeface="Times New Roman" charset="0"/>
              </a:rPr>
              <a:t>st</a:t>
            </a:r>
            <a:r>
              <a:rPr lang="en-US" sz="2400" dirty="0">
                <a:latin typeface="Times New Roman" charset="0"/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Stephens, Intel, D. Stanley, Aruba</a:t>
            </a:r>
            <a:endParaRPr lang="en-US"/>
          </a:p>
        </p:txBody>
      </p:sp>
      <p:sp>
        <p:nvSpPr>
          <p:cNvPr id="378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9A8DFCE7-9E5A-DC48-B2C7-5C57F1A27ABB}" type="slidenum">
              <a:rPr lang="en-US"/>
              <a:pPr/>
              <a:t>39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11-14-0555 by Rich Kennedy, MediaTek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</a:p>
        </p:txBody>
      </p:sp>
    </p:spTree>
    <p:extLst>
      <p:ext uri="{BB962C8B-B14F-4D97-AF65-F5344CB8AC3E}">
        <p14:creationId xmlns:p14="http://schemas.microsoft.com/office/powerpoint/2010/main" val="1458347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1066800"/>
            <a:ext cx="2592388" cy="762000"/>
          </a:xfrm>
        </p:spPr>
        <p:txBody>
          <a:bodyPr/>
          <a:lstStyle/>
          <a:p>
            <a:r>
              <a:rPr lang="en-GB" dirty="0" smtClean="0"/>
              <a:t>Attendance Total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Stephens, Intel, D. Stanley, Aruba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259" y="762000"/>
            <a:ext cx="6155666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0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References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594725" cy="4743450"/>
          </a:xfrm>
        </p:spPr>
        <p:txBody>
          <a:bodyPr/>
          <a:lstStyle/>
          <a:p>
            <a:pPr marL="342900" lvl="1" indent="-342900" eaLnBrk="1" hangingPunct="1">
              <a:buFontTx/>
              <a:buChar char="•"/>
            </a:pPr>
            <a:r>
              <a:rPr lang="en-US" altLang="en-US" sz="1400" b="1" dirty="0" smtClean="0"/>
              <a:t>Globalstar TLPS NPRM</a:t>
            </a:r>
          </a:p>
          <a:p>
            <a:pPr marL="685800" lvl="2" indent="-342900" eaLnBrk="1" hangingPunct="1"/>
            <a:r>
              <a:rPr lang="en-US" altLang="en-US" sz="1200" dirty="0" smtClean="0">
                <a:hlinkClick r:id="rId3"/>
              </a:rPr>
              <a:t>http://transition.fcc.gov/Daily_Releases/Daily_Business/2013/db1126/FCC-13-147A1.pdf</a:t>
            </a:r>
            <a:r>
              <a:rPr lang="en-US" altLang="en-US" sz="1200" dirty="0" smtClean="0"/>
              <a:t> </a:t>
            </a:r>
          </a:p>
          <a:p>
            <a:pPr marL="342900" lvl="1" indent="-342900" eaLnBrk="1" hangingPunct="1">
              <a:buFontTx/>
              <a:buChar char="•"/>
            </a:pPr>
            <a:r>
              <a:rPr lang="en-US" altLang="en-US" sz="1400" b="1" dirty="0" smtClean="0"/>
              <a:t>5 GHz R&amp;O FCC 14-30</a:t>
            </a:r>
          </a:p>
          <a:p>
            <a:pPr marL="685800" lvl="2" indent="-342900" eaLnBrk="1" hangingPunct="1"/>
            <a:r>
              <a:rPr lang="en-US" altLang="en-US" sz="1200" dirty="0" smtClean="0">
                <a:hlinkClick r:id="rId4"/>
              </a:rPr>
              <a:t>http://transition.fcc.gov/Daily_Releases/Daily_Business/2014/db0401/FCC-14-30A1.pdf</a:t>
            </a:r>
            <a:endParaRPr lang="en-US" altLang="en-US" sz="1200" dirty="0" smtClean="0"/>
          </a:p>
          <a:p>
            <a:pPr marL="3429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1400" b="1" dirty="0" smtClean="0"/>
              <a:t>FCC 3.5 GHz band FNPRM</a:t>
            </a:r>
            <a:r>
              <a:rPr lang="en-US" altLang="en-US" sz="1800" b="1" dirty="0" smtClean="0"/>
              <a:t> </a:t>
            </a:r>
          </a:p>
          <a:p>
            <a:pPr marL="685800" lvl="2" indent="-342900" eaLnBrk="1" hangingPunct="1"/>
            <a:r>
              <a:rPr lang="en-US" altLang="en-US" sz="1200" dirty="0" smtClean="0">
                <a:hlinkClick r:id="rId5"/>
              </a:rPr>
              <a:t>http://transition.fcc.gov/Daily_Releases/Daily_Business/2014/db0425/FCC-14-49A1.pdf</a:t>
            </a:r>
            <a:endParaRPr lang="en-US" altLang="en-US" sz="1200" dirty="0" smtClean="0"/>
          </a:p>
          <a:p>
            <a:pPr marL="3429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1400" b="1" dirty="0" smtClean="0"/>
              <a:t>Ofcom Public Sector Spectrum Release consultation</a:t>
            </a:r>
          </a:p>
          <a:p>
            <a:pPr marL="685800" lvl="2" indent="-342900" eaLnBrk="1" hangingPunct="1"/>
            <a:r>
              <a:rPr lang="en-US" altLang="en-US" sz="1200" dirty="0" smtClean="0">
                <a:hlinkClick r:id="rId6"/>
              </a:rPr>
              <a:t>http://stakeholders.ofcom.org.uk/binaries/consultations/pssr-2014/summary/pssr.pdf</a:t>
            </a:r>
            <a:r>
              <a:rPr lang="en-US" altLang="en-US" sz="1200" dirty="0" smtClean="0"/>
              <a:t> </a:t>
            </a:r>
          </a:p>
          <a:p>
            <a:pPr marL="3429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1400" b="1" dirty="0" smtClean="0"/>
              <a:t>EC Mandate on 2300 – 2400 MHz band </a:t>
            </a:r>
          </a:p>
          <a:p>
            <a:pPr marL="685800" lvl="2" indent="-342900" eaLnBrk="1" hangingPunct="1"/>
            <a:r>
              <a:rPr lang="en-US" altLang="en-US" sz="1200" dirty="0" smtClean="0">
                <a:hlinkClick r:id="rId7"/>
              </a:rPr>
              <a:t>http://www.cept.org/Documents/fm-52/17474/FM52(14)17_Mandate-to-CEPT-on-2300-2400-MHz</a:t>
            </a:r>
            <a:r>
              <a:rPr lang="en-US" altLang="en-US" sz="1200" dirty="0" smtClean="0"/>
              <a:t> </a:t>
            </a:r>
          </a:p>
          <a:p>
            <a:pPr marL="3429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1400" b="1" dirty="0" smtClean="0"/>
              <a:t>Ofcom spectrum management strategy</a:t>
            </a:r>
          </a:p>
          <a:p>
            <a:pPr marL="685800" lvl="2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1200" dirty="0" smtClean="0">
                <a:hlinkClick r:id="rId8"/>
              </a:rPr>
              <a:t>http://stakeholders.ofcom.org.uk/consultations/spectrum-management-strategy/</a:t>
            </a:r>
            <a:endParaRPr lang="en-US" altLang="en-US" sz="1200" dirty="0" smtClean="0"/>
          </a:p>
          <a:p>
            <a:pPr marL="3429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1400" b="1" dirty="0" smtClean="0"/>
              <a:t>Ofcom spectrum sharing </a:t>
            </a:r>
          </a:p>
          <a:p>
            <a:pPr marL="685800" lvl="2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1200" dirty="0" smtClean="0">
                <a:hlinkClick r:id="rId9"/>
              </a:rPr>
              <a:t>http://stakeholders.ofcom.org.uk/consultations/spectrum-sharing/</a:t>
            </a:r>
            <a:r>
              <a:rPr lang="en-US" altLang="en-US" sz="1200" dirty="0" smtClean="0"/>
              <a:t> </a:t>
            </a:r>
          </a:p>
          <a:p>
            <a:pPr marL="3429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1400" b="1" dirty="0" smtClean="0"/>
              <a:t>FCC Electronic Labeling KDB</a:t>
            </a:r>
          </a:p>
          <a:p>
            <a:pPr marL="685800" lvl="2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1200" dirty="0" smtClean="0">
                <a:hlinkClick r:id="rId10"/>
              </a:rPr>
              <a:t>https://apps.fcc.gov/eas/comments/GetPublishedDocument.html?id=369&amp;tn=716718</a:t>
            </a:r>
            <a:r>
              <a:rPr lang="en-US" altLang="en-US" sz="1200" dirty="0" smtClean="0"/>
              <a:t> </a:t>
            </a:r>
          </a:p>
          <a:p>
            <a:pPr marL="3429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1400" b="1" dirty="0" smtClean="0"/>
              <a:t>DSRC Coexistence Tiger Team update</a:t>
            </a:r>
          </a:p>
          <a:p>
            <a:pPr marL="685800" lvl="2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1200" dirty="0" smtClean="0">
                <a:hlinkClick r:id="rId11"/>
              </a:rPr>
              <a:t>https://mentor.ieee.org/802.11/dcn/14/11-14-0675-00-0reg-dsrc-tt-activities-mar-may-2014.ppt</a:t>
            </a:r>
            <a:r>
              <a:rPr lang="en-US" altLang="en-US" sz="1200" dirty="0" smtClean="0"/>
              <a:t> </a:t>
            </a:r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Slide </a:t>
            </a:r>
            <a:fld id="{7460DC96-E733-4CD4-80FD-48F4A3C18114}" type="slidenum">
              <a:rPr lang="en-US" altLang="en-US" sz="1200" b="0" smtClean="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200" b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Stephens, Intel, D. Stanley, Aruba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11-14-0555 by Rich Kennedy, MediaTek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</a:p>
        </p:txBody>
      </p:sp>
    </p:spTree>
    <p:extLst>
      <p:ext uri="{BB962C8B-B14F-4D97-AF65-F5344CB8AC3E}">
        <p14:creationId xmlns:p14="http://schemas.microsoft.com/office/powerpoint/2010/main" val="286547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May 2014</a:t>
            </a:r>
            <a:endParaRPr lang="en-US" dirty="0" smtClean="0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Dorothy Stanley (Aruba Networks)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AAC8984-FAF7-4BDC-8A43-79AF6F406068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IEEE 802.11mc Closing Report for</a:t>
            </a:r>
            <a:br>
              <a:rPr lang="en-US" dirty="0" smtClean="0"/>
            </a:br>
            <a:r>
              <a:rPr lang="en-US" dirty="0" smtClean="0"/>
              <a:t>May 2014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2014-05-15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715346"/>
              </p:ext>
            </p:extLst>
          </p:nvPr>
        </p:nvGraphicFramePr>
        <p:xfrm>
          <a:off x="534988" y="2327275"/>
          <a:ext cx="76835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Document" r:id="rId4" imgW="8696800" imgH="4136102" progId="Word.Document.8">
                  <p:embed/>
                </p:oleObj>
              </mc:Choice>
              <mc:Fallback>
                <p:oleObj name="Document" r:id="rId4" imgW="8696800" imgH="413610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327275"/>
                        <a:ext cx="7683500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1/8 of 11-14-0690 by Dorothy Stanley (Aruba Networks)</a:t>
            </a:r>
          </a:p>
        </p:txBody>
      </p:sp>
    </p:spTree>
    <p:extLst>
      <p:ext uri="{BB962C8B-B14F-4D97-AF65-F5344CB8AC3E}">
        <p14:creationId xmlns:p14="http://schemas.microsoft.com/office/powerpoint/2010/main" val="148990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  <a:endParaRPr lang="en-US" sz="180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Dorothy Stanley (Aruba Networks)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605824A3-DD3E-4509-A2B7-293CB3A68F43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This document contains the </a:t>
            </a:r>
            <a:r>
              <a:rPr lang="en-US" dirty="0" err="1" smtClean="0"/>
              <a:t>TGmc</a:t>
            </a:r>
            <a:r>
              <a:rPr lang="en-US" dirty="0" smtClean="0"/>
              <a:t> closing report for May 2014.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2/8 of 11-14-0690 by Dorothy Stanley (Aruba Networks)</a:t>
            </a:r>
          </a:p>
        </p:txBody>
      </p:sp>
    </p:spTree>
    <p:extLst>
      <p:ext uri="{BB962C8B-B14F-4D97-AF65-F5344CB8AC3E}">
        <p14:creationId xmlns:p14="http://schemas.microsoft.com/office/powerpoint/2010/main" val="2899826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dirty="0" smtClean="0"/>
              <a:t>Status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382000" cy="4724400"/>
          </a:xfrm>
        </p:spPr>
        <p:txBody>
          <a:bodyPr/>
          <a:lstStyle/>
          <a:p>
            <a:r>
              <a:rPr lang="en-US" dirty="0" smtClean="0"/>
              <a:t>Completed processing comments received in LB 199 – First recirculation  (LB 497 comments)</a:t>
            </a:r>
            <a:r>
              <a:rPr lang="en-US" altLang="ja-JP" sz="2200" dirty="0" smtClean="0"/>
              <a:t> </a:t>
            </a:r>
          </a:p>
          <a:p>
            <a:r>
              <a:rPr lang="en-US" dirty="0" smtClean="0"/>
              <a:t>Developed 3GPP Liaison response</a:t>
            </a:r>
          </a:p>
          <a:p>
            <a:r>
              <a:rPr lang="en-US" dirty="0" smtClean="0"/>
              <a:t>Officer elections and editor appointments</a:t>
            </a:r>
          </a:p>
          <a:p>
            <a:pPr lvl="1"/>
            <a:r>
              <a:rPr lang="en-US" dirty="0" smtClean="0"/>
              <a:t>Chair: Dorothy Stanley</a:t>
            </a:r>
          </a:p>
          <a:p>
            <a:pPr lvl="1"/>
            <a:r>
              <a:rPr lang="en-US" dirty="0" smtClean="0"/>
              <a:t>Vice chairs: Mark Hamilton, Jon Rosdahl (Secretary)</a:t>
            </a:r>
          </a:p>
          <a:p>
            <a:pPr lvl="1"/>
            <a:r>
              <a:rPr lang="en-US" dirty="0" smtClean="0"/>
              <a:t>Editor: Adrian Stephens</a:t>
            </a:r>
            <a:br>
              <a:rPr lang="en-US" dirty="0" smtClean="0"/>
            </a:br>
            <a:r>
              <a:rPr lang="en-US" dirty="0" smtClean="0"/>
              <a:t>Sub editors: Emily Qi, Edward Au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Dorothy Stanley (Aruba Networks)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3/8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11-14-0690 by Dorothy Stanley (Aruba Networks)</a:t>
            </a:r>
          </a:p>
        </p:txBody>
      </p:sp>
    </p:spTree>
    <p:extLst>
      <p:ext uri="{BB962C8B-B14F-4D97-AF65-F5344CB8AC3E}">
        <p14:creationId xmlns:p14="http://schemas.microsoft.com/office/powerpoint/2010/main" val="235423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800" smtClean="0"/>
              <a:t>May 2014</a:t>
            </a:r>
          </a:p>
        </p:txBody>
      </p:sp>
      <p:sp>
        <p:nvSpPr>
          <p:cNvPr id="1024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Dorothy Stanley (Aruba Networks)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Slide </a:t>
            </a:r>
            <a:fld id="{E96F5CED-36D9-4044-8FED-956AC3FDF47C}" type="slidenum">
              <a:rPr lang="en-US" smtClean="0"/>
              <a:pPr>
                <a:defRPr/>
              </a:pPr>
              <a:t>44</a:t>
            </a:fld>
            <a:endParaRPr lang="en-US" smtClean="0"/>
          </a:p>
        </p:txBody>
      </p:sp>
      <p:sp>
        <p:nvSpPr>
          <p:cNvPr id="9221" name="Slide Number Placeholder 5"/>
          <p:cNvSpPr txBox="1">
            <a:spLocks noGrp="1"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72306BAF-C4E2-4C75-A8B2-F7971A6BCDA8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200" b="0"/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altLang="en-US" smtClean="0"/>
              <a:t>TGmc Plan of Record</a:t>
            </a:r>
            <a:endParaRPr lang="en-US" altLang="en-US" sz="2000" smtClean="0">
              <a:solidFill>
                <a:srgbClr val="FF0000"/>
              </a:solidFill>
            </a:endParaRPr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447800"/>
            <a:ext cx="7772400" cy="48768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altLang="en-US" sz="2000" dirty="0" smtClean="0"/>
              <a:t>20 July 2012 – 12 Sept 2012 – Call for Comment/Input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000" dirty="0" smtClean="0"/>
              <a:t>29-30 Aug 2012 – </a:t>
            </a:r>
            <a:r>
              <a:rPr lang="en-US" altLang="en-US" sz="2000" dirty="0" err="1" smtClean="0"/>
              <a:t>NesCom</a:t>
            </a:r>
            <a:r>
              <a:rPr lang="en-US" altLang="en-US" sz="2000" dirty="0" smtClean="0"/>
              <a:t>, SASB PAR Approval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000" dirty="0" smtClean="0"/>
              <a:t>Sept 2012 – Begin to process input 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000" dirty="0" smtClean="0"/>
              <a:t>Sept 2012 – 11aa, 11ae integration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000" dirty="0" smtClean="0"/>
              <a:t>Jan – First WG Letter ballot  - without 11ad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000" dirty="0" smtClean="0"/>
              <a:t>Dec 2012 – March/May 2013  – 11ad integration 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000" dirty="0" smtClean="0"/>
              <a:t>Sept 2013 – Letter ballot on D2.0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000" dirty="0" smtClean="0"/>
              <a:t>Dec 2013 – May 2014 – 11ac, 11af integration – </a:t>
            </a:r>
            <a:r>
              <a:rPr lang="en-US" altLang="en-US" sz="2000" dirty="0" smtClean="0">
                <a:solidFill>
                  <a:schemeClr val="accent2"/>
                </a:solidFill>
              </a:rPr>
              <a:t>D3.0 in May 2014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000" dirty="0" smtClean="0"/>
              <a:t>July 2014 – Mandatory Draft Review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000" dirty="0" smtClean="0"/>
              <a:t>Jul - Aug 2014 – Form Sponsor Pool (45 days) 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000" dirty="0" smtClean="0"/>
              <a:t>Nov 14 – Initial Sponsor Ballot 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000" dirty="0" smtClean="0"/>
              <a:t>July 2015– WG/EC Final Approval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000" dirty="0" smtClean="0"/>
              <a:t>Dec 2015 – </a:t>
            </a:r>
            <a:r>
              <a:rPr lang="en-US" altLang="en-US" sz="2000" dirty="0" err="1" smtClean="0"/>
              <a:t>RevCom</a:t>
            </a:r>
            <a:r>
              <a:rPr lang="en-US" altLang="en-US" sz="2000" dirty="0" smtClean="0"/>
              <a:t>/SASB Approval</a:t>
            </a:r>
            <a:endParaRPr lang="en-US" altLang="en-US" sz="2000" dirty="0" smtClean="0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4/8 of 11-14-0690 by Dorothy Stanley (Aruba Networks)</a:t>
            </a:r>
          </a:p>
        </p:txBody>
      </p:sp>
    </p:spTree>
    <p:extLst>
      <p:ext uri="{BB962C8B-B14F-4D97-AF65-F5344CB8AC3E}">
        <p14:creationId xmlns:p14="http://schemas.microsoft.com/office/powerpoint/2010/main" val="212964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Teleconferences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Conference Calls 10am </a:t>
            </a:r>
            <a:r>
              <a:rPr lang="en-US" dirty="0" smtClean="0"/>
              <a:t>Eastern (2 hours)  </a:t>
            </a:r>
            <a:endParaRPr lang="en-US" dirty="0"/>
          </a:p>
          <a:p>
            <a:pPr lvl="1"/>
            <a:r>
              <a:rPr lang="en-US" altLang="en-US" sz="2400" dirty="0" smtClean="0"/>
              <a:t>June 20, July 11</a:t>
            </a:r>
            <a:endParaRPr lang="en-US" altLang="en-US" sz="2400" dirty="0"/>
          </a:p>
          <a:p>
            <a:pPr marL="457200" lvl="1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609600" indent="-609600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Dorothy Stanley (Aruba Networks)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5/8 of 11-14-0690 by Dorothy Stanley (Aruba Networks)</a:t>
            </a:r>
          </a:p>
        </p:txBody>
      </p:sp>
    </p:spTree>
    <p:extLst>
      <p:ext uri="{BB962C8B-B14F-4D97-AF65-F5344CB8AC3E}">
        <p14:creationId xmlns:p14="http://schemas.microsoft.com/office/powerpoint/2010/main" val="81658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800" smtClean="0"/>
              <a:t>May 2014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Dorothy Stanley, Aruba Networks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Slide </a:t>
            </a:r>
            <a:fld id="{1839F739-FCC9-4E0E-9C68-0969B0FEB1F1}" type="slidenum">
              <a:rPr lang="en-US" smtClean="0"/>
              <a:pPr>
                <a:defRPr/>
              </a:pPr>
              <a:t>46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Motion for WGLB on P802.11mc D3.0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810000"/>
          </a:xfrm>
        </p:spPr>
        <p:txBody>
          <a:bodyPr/>
          <a:lstStyle/>
          <a:p>
            <a:r>
              <a:rPr lang="en-US" altLang="en-US" dirty="0" smtClean="0"/>
              <a:t>Having approved comment resolutions for all of the comments received from LB199 on P802.11mc D2.0 </a:t>
            </a:r>
          </a:p>
          <a:p>
            <a:r>
              <a:rPr lang="en-US" altLang="en-US" dirty="0" smtClean="0"/>
              <a:t>Instruct the editor to prepare P802.11mc D3.0 incorporating these resolutions and</a:t>
            </a:r>
          </a:p>
          <a:p>
            <a:r>
              <a:rPr lang="en-US" altLang="en-US" dirty="0" smtClean="0"/>
              <a:t>Approve a 20 day Working Group Recirculation Ballot asking the question “Should P802.11mc D3.0 be forwarded to Sponsor Ballot?”  </a:t>
            </a:r>
          </a:p>
          <a:p>
            <a:r>
              <a:rPr lang="en-US" altLang="en-US" dirty="0" smtClean="0"/>
              <a:t>Moved: Adrian Stephens</a:t>
            </a:r>
          </a:p>
          <a:p>
            <a:r>
              <a:rPr lang="en-US" altLang="en-US" dirty="0" smtClean="0"/>
              <a:t>Seconded: David Hunter</a:t>
            </a:r>
          </a:p>
          <a:p>
            <a:r>
              <a:rPr lang="en-US" altLang="en-US" dirty="0" smtClean="0"/>
              <a:t>Result: 11-0-0 Motion passes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6/8 of 11-14-0690 by Dorothy Stanley (Aruba Networks)</a:t>
            </a:r>
          </a:p>
        </p:txBody>
      </p:sp>
    </p:spTree>
    <p:extLst>
      <p:ext uri="{BB962C8B-B14F-4D97-AF65-F5344CB8AC3E}">
        <p14:creationId xmlns:p14="http://schemas.microsoft.com/office/powerpoint/2010/main" val="135338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800" smtClean="0"/>
              <a:t>May 2014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Dorothy Stanley, Aruba Networks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Slide </a:t>
            </a:r>
            <a:fld id="{B2A3BC8C-7772-46D6-B25E-B7349E21A87E}" type="slidenum">
              <a:rPr lang="en-US" smtClean="0"/>
              <a:pPr>
                <a:defRPr/>
              </a:pPr>
              <a:t>47</a:t>
            </a:fld>
            <a:endParaRPr lang="en-US" smtClean="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Motion – 3GPP Liaison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810000"/>
          </a:xfrm>
        </p:spPr>
        <p:txBody>
          <a:bodyPr/>
          <a:lstStyle/>
          <a:p>
            <a:pPr marL="342900" lvl="1" indent="-342900"/>
            <a:r>
              <a:rPr lang="en-US" altLang="en-US" sz="2400" dirty="0" smtClean="0"/>
              <a:t>Move to approve the 3GPP liaison response in </a:t>
            </a:r>
            <a:r>
              <a:rPr lang="en-US" altLang="en-US" sz="2400" dirty="0" smtClean="0">
                <a:hlinkClick r:id="rId3"/>
              </a:rPr>
              <a:t>https://mentor.ieee.org/802.11/dcn/14/11-14-0658-04-000m-liaison-response-to-3gpp-tsg-ran-wg2.docx</a:t>
            </a:r>
            <a:r>
              <a:rPr lang="en-US" altLang="en-US" sz="2400" dirty="0" smtClean="0"/>
              <a:t>  .</a:t>
            </a:r>
          </a:p>
          <a:p>
            <a:pPr marL="685800" lvl="2" indent="-342900"/>
            <a:endParaRPr lang="en-US" altLang="en-US" sz="2000" dirty="0" smtClean="0"/>
          </a:p>
          <a:p>
            <a:r>
              <a:rPr lang="en-US" altLang="en-US" dirty="0" smtClean="0"/>
              <a:t>Moved: Mike Montemurro</a:t>
            </a:r>
          </a:p>
          <a:p>
            <a:r>
              <a:rPr lang="en-US" altLang="en-US" dirty="0" smtClean="0"/>
              <a:t>Seconded: George Calcev</a:t>
            </a:r>
          </a:p>
          <a:p>
            <a:r>
              <a:rPr lang="en-US" altLang="en-US" dirty="0" smtClean="0"/>
              <a:t>Result: 37-0-2</a:t>
            </a:r>
            <a:endParaRPr lang="en-US" altLang="en-US" sz="2800" dirty="0" smtClean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7/8 of 11-14-0690 by Dorothy Stanley (Aruba Networks)</a:t>
            </a:r>
          </a:p>
        </p:txBody>
      </p:sp>
    </p:spTree>
    <p:extLst>
      <p:ext uri="{BB962C8B-B14F-4D97-AF65-F5344CB8AC3E}">
        <p14:creationId xmlns:p14="http://schemas.microsoft.com/office/powerpoint/2010/main" val="243061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Complete comment </a:t>
            </a:r>
            <a:r>
              <a:rPr lang="en-US" dirty="0"/>
              <a:t>r</a:t>
            </a:r>
            <a:r>
              <a:rPr lang="en-US" dirty="0" smtClean="0"/>
              <a:t>esolution of comments received from  WGLB on P802.11REVmc D3.0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Dorothy Stanley (Aruba Networks)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8/8 of 11-14-0690 by Dorothy Stanley (Aruba Networks)</a:t>
            </a:r>
          </a:p>
        </p:txBody>
      </p:sp>
    </p:spTree>
    <p:extLst>
      <p:ext uri="{BB962C8B-B14F-4D97-AF65-F5344CB8AC3E}">
        <p14:creationId xmlns:p14="http://schemas.microsoft.com/office/powerpoint/2010/main" val="369463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AAC8984-FAF7-4BDC-8A43-79AF6F406068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IEEE 802.11ah Closing Report for</a:t>
            </a:r>
            <a:br>
              <a:rPr lang="en-US" dirty="0" smtClean="0"/>
            </a:br>
            <a:r>
              <a:rPr lang="en-US" dirty="0" smtClean="0"/>
              <a:t>May 2014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2014-05-15</a:t>
            </a:r>
          </a:p>
        </p:txBody>
      </p:sp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graphicFrame>
        <p:nvGraphicFramePr>
          <p:cNvPr id="2" name="개체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811188"/>
              </p:ext>
            </p:extLst>
          </p:nvPr>
        </p:nvGraphicFramePr>
        <p:xfrm>
          <a:off x="533400" y="2657475"/>
          <a:ext cx="7639050" cy="363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Document" r:id="rId4" imgW="8687933" imgH="4145140" progId="Word.Document.8">
                  <p:embed/>
                </p:oleObj>
              </mc:Choice>
              <mc:Fallback>
                <p:oleObj name="Document" r:id="rId4" imgW="8687933" imgH="41451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657475"/>
                        <a:ext cx="7639050" cy="363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37314" y="6475413"/>
            <a:ext cx="1906611" cy="184666"/>
          </a:xfrm>
          <a:noFill/>
        </p:spPr>
        <p:txBody>
          <a:bodyPr/>
          <a:lstStyle/>
          <a:p>
            <a:r>
              <a:rPr lang="en-US" smtClean="0"/>
              <a:t>A. Stephens, Intel, D. Stanley, Aruba</a:t>
            </a:r>
            <a:endParaRPr lang="en-US" dirty="0" smtClean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11-14-0696 by Yongho Seok (LG Electronics)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</a:p>
        </p:txBody>
      </p:sp>
    </p:spTree>
    <p:extLst>
      <p:ext uri="{BB962C8B-B14F-4D97-AF65-F5344CB8AC3E}">
        <p14:creationId xmlns:p14="http://schemas.microsoft.com/office/powerpoint/2010/main" val="298647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2" y="682171"/>
            <a:ext cx="7772400" cy="838200"/>
          </a:xfrm>
        </p:spPr>
        <p:txBody>
          <a:bodyPr/>
          <a:lstStyle/>
          <a:p>
            <a:r>
              <a:rPr lang="en-GB" dirty="0" smtClean="0"/>
              <a:t>Attendance Histogram (Thu)</a:t>
            </a:r>
            <a:r>
              <a:rPr lang="en-GB" dirty="0"/>
              <a:t/>
            </a:r>
            <a:br>
              <a:rPr lang="en-GB" dirty="0"/>
            </a:br>
            <a:endParaRPr lang="en-GB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Stephens, Intel, D. Stanley, Aruba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6" y="1219200"/>
            <a:ext cx="8405467" cy="498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7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>
                <a:ea typeface="ＭＳ Ｐゴシック" pitchFamily="-84" charset="-128"/>
                <a:cs typeface="ＭＳ Ｐゴシック" pitchFamily="-84" charset="-128"/>
              </a:rPr>
              <a:t>Abstract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01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This presentation is the closing report for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the Waikoloa meeting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of the IEEE 802.11 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TGah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altLang="ja-JP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50</a:t>
            </a:fld>
            <a:endParaRPr lang="en-US" altLang="ja-JP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A. Stephens, Intel, D. Stanley, Aruba</a:t>
            </a:r>
            <a:endParaRPr lang="en-US" altLang="ko-KR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11-14-0696 by Yongho Seok (LG Electronics)</a:t>
            </a:r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May 2014</a:t>
            </a:r>
          </a:p>
        </p:txBody>
      </p:sp>
    </p:spTree>
    <p:extLst>
      <p:ext uri="{BB962C8B-B14F-4D97-AF65-F5344CB8AC3E}">
        <p14:creationId xmlns:p14="http://schemas.microsoft.com/office/powerpoint/2010/main" val="38078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in </a:t>
            </a:r>
            <a:r>
              <a:rPr lang="en-US" dirty="0" err="1" smtClean="0"/>
              <a:t>TGah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Letter Ballot 200 for Draft 1.0 closed November 4</a:t>
            </a:r>
            <a:r>
              <a:rPr lang="en-US" baseline="30000" dirty="0" smtClean="0"/>
              <a:t>th</a:t>
            </a:r>
          </a:p>
          <a:p>
            <a:pPr lvl="1"/>
            <a:r>
              <a:rPr lang="en-US" dirty="0" smtClean="0"/>
              <a:t>1984 comments received</a:t>
            </a:r>
            <a:endParaRPr lang="en-US" altLang="ko-KR" dirty="0" smtClean="0"/>
          </a:p>
          <a:p>
            <a:r>
              <a:rPr lang="en-US" altLang="ko-KR" dirty="0" err="1" smtClean="0"/>
              <a:t>TGah</a:t>
            </a:r>
            <a:r>
              <a:rPr lang="en-US" altLang="ko-KR" dirty="0" smtClean="0"/>
              <a:t> </a:t>
            </a:r>
            <a:r>
              <a:rPr lang="en-US" altLang="ko-KR" dirty="0"/>
              <a:t>has completed all comment resolution of the Letter Ballot 200 for Draft 1.0</a:t>
            </a:r>
          </a:p>
          <a:p>
            <a:pPr lvl="1"/>
            <a:r>
              <a:rPr lang="en-US" altLang="ko-KR" dirty="0">
                <a:hlinkClick r:id="rId3"/>
              </a:rPr>
              <a:t>13/1336 LB200 Comment </a:t>
            </a:r>
            <a:r>
              <a:rPr lang="en-US" altLang="ko-KR" dirty="0" smtClean="0">
                <a:hlinkClick r:id="rId3"/>
              </a:rPr>
              <a:t>Spreadsheet</a:t>
            </a:r>
            <a:endParaRPr lang="en-US" altLang="ko-KR" dirty="0" smtClean="0"/>
          </a:p>
          <a:p>
            <a:r>
              <a:rPr lang="en-US" altLang="ko-KR" dirty="0" smtClean="0"/>
              <a:t>Approved </a:t>
            </a:r>
            <a:r>
              <a:rPr lang="en-US" altLang="ko-KR" dirty="0"/>
              <a:t>all of comment resolution and move to forward </a:t>
            </a:r>
            <a:r>
              <a:rPr lang="en-US" altLang="ko-KR" dirty="0" smtClean="0"/>
              <a:t>the WG Letter Ballot</a:t>
            </a:r>
          </a:p>
          <a:p>
            <a:r>
              <a:rPr lang="en-US" altLang="ko-KR" dirty="0" smtClean="0"/>
              <a:t>Approved the </a:t>
            </a:r>
            <a:r>
              <a:rPr lang="en-US" altLang="ko-KR" dirty="0" err="1" smtClean="0"/>
              <a:t>TGah</a:t>
            </a:r>
            <a:r>
              <a:rPr lang="en-US" altLang="ko-KR" dirty="0" smtClean="0"/>
              <a:t> PAR extension request and the revised CSD</a:t>
            </a:r>
            <a:endParaRPr lang="en-US" altLang="ko-KR" dirty="0"/>
          </a:p>
          <a:p>
            <a:endParaRPr lang="en-US" altLang="ko-K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37314" y="6475413"/>
            <a:ext cx="1906611" cy="184666"/>
          </a:xfrm>
          <a:noFill/>
        </p:spPr>
        <p:txBody>
          <a:bodyPr/>
          <a:lstStyle/>
          <a:p>
            <a:r>
              <a:rPr lang="en-US" smtClean="0"/>
              <a:t>A. Stephens, Intel, D. Stanley, Aruba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11-14-0696 by Yongho Seok (LG Electronics)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</a:p>
        </p:txBody>
      </p:sp>
    </p:spTree>
    <p:extLst>
      <p:ext uri="{BB962C8B-B14F-4D97-AF65-F5344CB8AC3E}">
        <p14:creationId xmlns:p14="http://schemas.microsoft.com/office/powerpoint/2010/main" val="99112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Start second WG Letter </a:t>
            </a:r>
            <a:r>
              <a:rPr lang="en-US" altLang="ko-KR" dirty="0"/>
              <a:t>Ballot and </a:t>
            </a:r>
            <a:r>
              <a:rPr lang="en-US" altLang="ko-KR" dirty="0" smtClean="0"/>
              <a:t>address comments </a:t>
            </a:r>
            <a:r>
              <a:rPr lang="en-US" altLang="ko-KR" dirty="0"/>
              <a:t>in </a:t>
            </a:r>
            <a:r>
              <a:rPr lang="en-US" altLang="ko-KR" dirty="0" smtClean="0"/>
              <a:t>July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37314" y="6475413"/>
            <a:ext cx="1906611" cy="184666"/>
          </a:xfrm>
          <a:noFill/>
        </p:spPr>
        <p:txBody>
          <a:bodyPr/>
          <a:lstStyle/>
          <a:p>
            <a:r>
              <a:rPr lang="en-US" smtClean="0"/>
              <a:t>A. Stephens, Intel, D. Stanley, Aruba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11-14-0696 by Yongho Seok (LG Electronics)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</a:p>
        </p:txBody>
      </p:sp>
    </p:spTree>
    <p:extLst>
      <p:ext uri="{BB962C8B-B14F-4D97-AF65-F5344CB8AC3E}">
        <p14:creationId xmlns:p14="http://schemas.microsoft.com/office/powerpoint/2010/main" val="208531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 altLang="ko-KR" dirty="0"/>
              <a:t>May 28 8PM ET for 2 hour</a:t>
            </a:r>
          </a:p>
          <a:p>
            <a:pPr marL="609600" indent="-609600"/>
            <a:r>
              <a:rPr lang="en-US" altLang="ko-KR" dirty="0"/>
              <a:t>June 4 8PM ET for 2 hour</a:t>
            </a:r>
          </a:p>
          <a:p>
            <a:pPr marL="609600" indent="-609600"/>
            <a:r>
              <a:rPr lang="en-US" altLang="ko-KR" dirty="0"/>
              <a:t>July 2, 8PM ET for 2 hour</a:t>
            </a:r>
          </a:p>
          <a:p>
            <a:pPr marL="609600" indent="-609600"/>
            <a:r>
              <a:rPr lang="en-US" altLang="ko-KR" dirty="0"/>
              <a:t>July 9, 8PM ET for 2 hour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37314" y="6475413"/>
            <a:ext cx="1906611" cy="184666"/>
          </a:xfrm>
          <a:noFill/>
        </p:spPr>
        <p:txBody>
          <a:bodyPr/>
          <a:lstStyle/>
          <a:p>
            <a:r>
              <a:rPr lang="en-US" smtClean="0"/>
              <a:t>A. Stephens, Intel, D. Stanley, Aruba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11-14-0696 by Yongho Seok (LG Electronics)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</a:p>
        </p:txBody>
      </p:sp>
    </p:spTree>
    <p:extLst>
      <p:ext uri="{BB962C8B-B14F-4D97-AF65-F5344CB8AC3E}">
        <p14:creationId xmlns:p14="http://schemas.microsoft.com/office/powerpoint/2010/main" val="339005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TGah</a:t>
            </a:r>
            <a:r>
              <a:rPr lang="en-US" dirty="0" smtClean="0"/>
              <a:t> Timeline – No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200400"/>
          </a:xfrm>
        </p:spPr>
        <p:txBody>
          <a:bodyPr/>
          <a:lstStyle/>
          <a:p>
            <a:r>
              <a:rPr lang="en-US" altLang="ko-KR" dirty="0" smtClean="0"/>
              <a:t>Internal </a:t>
            </a:r>
            <a:r>
              <a:rPr lang="en-US" altLang="ko-KR" dirty="0"/>
              <a:t>Task Group Ballot : May 2013</a:t>
            </a:r>
          </a:p>
          <a:p>
            <a:r>
              <a:rPr lang="en-US" altLang="ko-KR" dirty="0"/>
              <a:t>Initial Letter Ballot : September 2013</a:t>
            </a:r>
          </a:p>
          <a:p>
            <a:r>
              <a:rPr lang="en-US" altLang="ko-KR" dirty="0"/>
              <a:t>Initial Recirculation Letter Ballot : </a:t>
            </a:r>
            <a:r>
              <a:rPr lang="en-US" altLang="ko-KR" dirty="0" smtClean="0"/>
              <a:t>September </a:t>
            </a:r>
            <a:r>
              <a:rPr lang="en-US" altLang="ko-KR" dirty="0"/>
              <a:t>2014 </a:t>
            </a:r>
          </a:p>
          <a:p>
            <a:r>
              <a:rPr lang="en-US" altLang="ko-KR" dirty="0"/>
              <a:t>Initial Sponsor Ballot : February 2015</a:t>
            </a:r>
          </a:p>
          <a:p>
            <a:r>
              <a:rPr lang="en-US" altLang="ko-KR" dirty="0"/>
              <a:t>Initial Recirculation Sponsor Ballot : November 2015</a:t>
            </a:r>
          </a:p>
          <a:p>
            <a:r>
              <a:rPr lang="en-US" altLang="ko-KR" dirty="0"/>
              <a:t>EC Approval : January 2016</a:t>
            </a:r>
          </a:p>
          <a:p>
            <a:r>
              <a:rPr lang="en-US" altLang="ko-KR" dirty="0" err="1"/>
              <a:t>Revcom</a:t>
            </a:r>
            <a:r>
              <a:rPr lang="en-US" altLang="ko-KR" dirty="0"/>
              <a:t> Approval : March </a:t>
            </a:r>
            <a:r>
              <a:rPr lang="en-US" altLang="ko-KR" dirty="0" smtClean="0"/>
              <a:t>2016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37314" y="6475413"/>
            <a:ext cx="1906611" cy="184666"/>
          </a:xfrm>
          <a:noFill/>
        </p:spPr>
        <p:txBody>
          <a:bodyPr/>
          <a:lstStyle/>
          <a:p>
            <a:r>
              <a:rPr lang="en-US" smtClean="0"/>
              <a:t>A. Stephens, Intel, D. Stanley, Aruba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11-14-0696 by Yongho Seok (LG Electronics)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</a:p>
        </p:txBody>
      </p:sp>
    </p:spTree>
    <p:extLst>
      <p:ext uri="{BB962C8B-B14F-4D97-AF65-F5344CB8AC3E}">
        <p14:creationId xmlns:p14="http://schemas.microsoft.com/office/powerpoint/2010/main" val="347532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37313" y="6475413"/>
            <a:ext cx="1906612" cy="18466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ko-KR" smtClean="0"/>
              <a:t>A. Stephens, Intel, D. Stanley, Aruba</a:t>
            </a:r>
            <a:endParaRPr lang="en-US" altLang="ko-KR" dirty="0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ko-KR"/>
              <a:t>Slide </a:t>
            </a:r>
            <a:fld id="{B3235CB7-2FAB-4EE3-927D-3AB5717EB3ED}" type="slidenum">
              <a:rPr lang="en-US" altLang="ko-KR"/>
              <a:pPr/>
              <a:t>55</a:t>
            </a:fld>
            <a:endParaRPr lang="en-US" altLang="ko-KR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Motion 8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810000"/>
          </a:xfrm>
        </p:spPr>
        <p:txBody>
          <a:bodyPr/>
          <a:lstStyle/>
          <a:p>
            <a:r>
              <a:rPr lang="en-US" altLang="en-US" dirty="0" smtClean="0"/>
              <a:t>Having approved comment resolutions for all of the comments received from LB200 on P802.11ah D1.0 </a:t>
            </a:r>
          </a:p>
          <a:p>
            <a:r>
              <a:rPr lang="en-US" altLang="en-US" dirty="0" smtClean="0"/>
              <a:t>Instruct the </a:t>
            </a:r>
            <a:r>
              <a:rPr lang="en-US" altLang="en-US" dirty="0" err="1" smtClean="0"/>
              <a:t>TGah</a:t>
            </a:r>
            <a:r>
              <a:rPr lang="en-US" altLang="en-US" dirty="0" smtClean="0"/>
              <a:t> editor to prepare P802.11ah D2.0 </a:t>
            </a:r>
            <a:r>
              <a:rPr lang="en-US" altLang="en-US" dirty="0"/>
              <a:t>from P802.11ah </a:t>
            </a:r>
            <a:r>
              <a:rPr lang="en-US" altLang="en-US" dirty="0" smtClean="0"/>
              <a:t>D1.3 incorporating these resolutions and changes approved by </a:t>
            </a:r>
            <a:r>
              <a:rPr lang="en-US" altLang="en-US" dirty="0" err="1" smtClean="0"/>
              <a:t>TGah</a:t>
            </a:r>
            <a:r>
              <a:rPr lang="en-US" altLang="en-US" dirty="0" smtClean="0"/>
              <a:t> at this session and</a:t>
            </a:r>
          </a:p>
          <a:p>
            <a:r>
              <a:rPr lang="en-US" altLang="en-US" dirty="0" smtClean="0"/>
              <a:t>Approve a 30 day Working Group Technical Letter  Ballot asking the question “Should P802.11ah D2.0 be forwarded to Sponsor Ballot?”  </a:t>
            </a:r>
          </a:p>
          <a:p>
            <a:r>
              <a:rPr lang="en-US" altLang="en-US" dirty="0" smtClean="0"/>
              <a:t>Moved: </a:t>
            </a:r>
            <a:r>
              <a:rPr lang="en-US" altLang="ko-KR" dirty="0"/>
              <a:t>Alfred </a:t>
            </a:r>
            <a:r>
              <a:rPr lang="en-US" altLang="ko-KR" dirty="0" err="1" smtClean="0"/>
              <a:t>Asterjadhi</a:t>
            </a:r>
            <a:endParaRPr lang="en-US" altLang="en-US" dirty="0" smtClean="0"/>
          </a:p>
          <a:p>
            <a:r>
              <a:rPr lang="en-US" altLang="en-US" dirty="0" smtClean="0"/>
              <a:t>Seconded: </a:t>
            </a:r>
            <a:r>
              <a:rPr lang="en-US" altLang="ko-KR" dirty="0" err="1"/>
              <a:t>Chittabrata</a:t>
            </a:r>
            <a:r>
              <a:rPr lang="en-US" altLang="ko-KR" dirty="0"/>
              <a:t> </a:t>
            </a:r>
            <a:r>
              <a:rPr lang="en-US" altLang="ko-KR" dirty="0" err="1"/>
              <a:t>Ghosh</a:t>
            </a:r>
            <a:r>
              <a:rPr lang="en-US" altLang="ko-KR" dirty="0"/>
              <a:t> </a:t>
            </a:r>
            <a:endParaRPr lang="en-US" altLang="en-US" dirty="0" smtClean="0"/>
          </a:p>
          <a:p>
            <a:r>
              <a:rPr lang="en-US" altLang="en-US" dirty="0" smtClean="0"/>
              <a:t>Result</a:t>
            </a:r>
            <a:r>
              <a:rPr lang="en-US" altLang="en-US" dirty="0"/>
              <a:t>: Motion passed (21 Y / 0 N / 0 A</a:t>
            </a:r>
            <a:r>
              <a:rPr lang="en-US" altLang="en-US" dirty="0" smtClean="0"/>
              <a:t>)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11-14-0696 by Yongho Seok (LG Electronics)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</a:p>
        </p:txBody>
      </p:sp>
    </p:spTree>
    <p:extLst>
      <p:ext uri="{BB962C8B-B14F-4D97-AF65-F5344CB8AC3E}">
        <p14:creationId xmlns:p14="http://schemas.microsoft.com/office/powerpoint/2010/main" val="331560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IEEE 802.11TGai</a:t>
            </a:r>
            <a:b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Closing Report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Date:</a:t>
            </a:r>
            <a:r>
              <a:rPr lang="en-US" altLang="ja-JP" sz="2000" b="0" dirty="0" smtClean="0">
                <a:ea typeface="ＭＳ Ｐゴシック" pitchFamily="-84" charset="-128"/>
                <a:cs typeface="ＭＳ Ｐゴシック" pitchFamily="-84" charset="-128"/>
              </a:rPr>
              <a:t> 2014-5-16</a:t>
            </a:r>
          </a:p>
        </p:txBody>
      </p:sp>
      <p:sp>
        <p:nvSpPr>
          <p:cNvPr id="15367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kumimoji="0" lang="en-US" altLang="ja-JP" sz="2000" b="1"/>
              <a:t>Authors:</a:t>
            </a:r>
            <a:endParaRPr kumimoji="0" lang="en-US" altLang="ja-JP" sz="2000"/>
          </a:p>
        </p:txBody>
      </p:sp>
      <p:graphicFrame>
        <p:nvGraphicFramePr>
          <p:cNvPr id="9" name="Group 80"/>
          <p:cNvGraphicFramePr>
            <a:graphicFrameLocks noGrp="1"/>
          </p:cNvGraphicFramePr>
          <p:nvPr/>
        </p:nvGraphicFramePr>
        <p:xfrm>
          <a:off x="533400" y="3429000"/>
          <a:ext cx="8085859" cy="968693"/>
        </p:xfrm>
        <a:graphic>
          <a:graphicData uri="http://schemas.openxmlformats.org/drawingml/2006/table">
            <a:tbl>
              <a:tblPr/>
              <a:tblGrid>
                <a:gridCol w="1616075"/>
                <a:gridCol w="1000125"/>
                <a:gridCol w="2306637"/>
                <a:gridCol w="1392959"/>
                <a:gridCol w="1770063"/>
              </a:tblGrid>
              <a:tr h="3286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Name</a:t>
                      </a:r>
                      <a:endParaRPr kumimoji="1" 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Company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Address</a:t>
                      </a:r>
                      <a:endParaRPr kumimoji="1" lang="ja-JP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Phone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email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Hiroshi MANO</a:t>
                      </a:r>
                      <a:endParaRPr kumimoji="1" lang="ja-JP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明朝" pitchFamily="-84" charset="-128"/>
                        <a:cs typeface="ＭＳ 明朝" pitchFamily="-8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Koden</a:t>
                      </a: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 Techno Info K.K.</a:t>
                      </a:r>
                      <a:endParaRPr kumimoji="1" lang="ja-JP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ＭＳ 明朝" pitchFamily="-65" charset="-128"/>
                        <a:cs typeface="ＭＳ 明朝" pitchFamily="-65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ja-JP" sz="1400" dirty="0" err="1" smtClean="0"/>
                        <a:t>Davinchi</a:t>
                      </a:r>
                      <a:r>
                        <a:rPr lang="en-US" altLang="ja-JP" sz="1400" dirty="0" smtClean="0"/>
                        <a:t> Shinjuku 6F </a:t>
                      </a:r>
                      <a:br>
                        <a:rPr lang="en-US" altLang="ja-JP" sz="1400" dirty="0" smtClean="0"/>
                      </a:br>
                      <a:r>
                        <a:rPr lang="en-US" altLang="ja-JP" sz="1400" dirty="0" smtClean="0"/>
                        <a:t>4-3-17 </a:t>
                      </a:r>
                      <a:r>
                        <a:rPr lang="en-US" altLang="ja-JP" sz="1400" dirty="0" err="1" smtClean="0"/>
                        <a:t>Shinjuku,Shinjuku-ku</a:t>
                      </a:r>
                      <a:r>
                        <a:rPr lang="en-US" altLang="ja-JP" sz="1400" dirty="0" smtClean="0"/>
                        <a:t>,</a:t>
                      </a:r>
                      <a:br>
                        <a:rPr lang="en-US" altLang="ja-JP" sz="1400" dirty="0" smtClean="0"/>
                      </a:br>
                      <a:r>
                        <a:rPr lang="en-US" altLang="ja-JP" sz="1400" dirty="0" smtClean="0"/>
                        <a:t>Tokyo 160-0022 Japan </a:t>
                      </a:r>
                      <a:endParaRPr kumimoji="1" 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ＭＳ 明朝" pitchFamily="-65" charset="-128"/>
                        <a:cs typeface="ＭＳ 明朝" pitchFamily="-65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ja-JP" sz="1400" dirty="0" smtClean="0"/>
                        <a:t>+81-3-6867-1581</a:t>
                      </a:r>
                      <a:endParaRPr kumimoji="1" 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ＭＳ 明朝" pitchFamily="-65" charset="-128"/>
                        <a:cs typeface="ＭＳ 明朝" pitchFamily="-65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  <a:hlinkClick r:id="rId3"/>
                        </a:rPr>
                        <a:t>mano@koden-ti.com</a:t>
                      </a:r>
                      <a:endParaRPr kumimoji="1" lang="en-US" altLang="ja-JP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  <a:hlinkClick r:id="rId4"/>
                        </a:rPr>
                        <a:t>hiroshi@manosan.org</a:t>
                      </a:r>
                      <a:endParaRPr kumimoji="1" lang="en-US" altLang="ja-JP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日付プレースホルダ 9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1776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56</a:t>
            </a:fld>
            <a:endParaRPr lang="en-US" altLang="ja-JP"/>
          </a:p>
        </p:txBody>
      </p:sp>
      <p:sp>
        <p:nvSpPr>
          <p:cNvPr id="12" name="フッター プレースホル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A. Stephens, Intel, D. Stanley, Aruba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1/10 of 11-14-0704 by Hiroshi Mano (KDTI)</a:t>
            </a:r>
          </a:p>
        </p:txBody>
      </p:sp>
      <p:sp>
        <p:nvSpPr>
          <p:cNvPr id="13" name="Date Placeholder 3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May 2014</a:t>
            </a:r>
          </a:p>
        </p:txBody>
      </p:sp>
    </p:spTree>
    <p:extLst>
      <p:ext uri="{BB962C8B-B14F-4D97-AF65-F5344CB8AC3E}">
        <p14:creationId xmlns:p14="http://schemas.microsoft.com/office/powerpoint/2010/main" val="295523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>
                <a:ea typeface="ＭＳ Ｐゴシック" pitchFamily="-84" charset="-128"/>
                <a:cs typeface="ＭＳ Ｐゴシック" pitchFamily="-84" charset="-128"/>
              </a:rPr>
              <a:t>Abstract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01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This presentation is the closing report for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the Waikoloa meeting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of the IEEE 802.11 </a:t>
            </a:r>
            <a:r>
              <a:rPr lang="en-US" altLang="ja-JP" dirty="0" err="1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57</a:t>
            </a:fld>
            <a:endParaRPr lang="en-US" altLang="ja-JP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A. Stephens, Intel, D. Stanley, Aruba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2/10 of 11-14-0704 by Hiroshi Mano (KDTI)</a:t>
            </a:r>
          </a:p>
        </p:txBody>
      </p:sp>
    </p:spTree>
    <p:extLst>
      <p:ext uri="{BB962C8B-B14F-4D97-AF65-F5344CB8AC3E}">
        <p14:creationId xmlns:p14="http://schemas.microsoft.com/office/powerpoint/2010/main" val="45537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 lIns="91440" tIns="45720" rIns="91440" bIns="45720"/>
          <a:lstStyle/>
          <a:p>
            <a:r>
              <a:rPr lang="en-US" altLang="ja-JP" sz="2900" dirty="0" smtClean="0">
                <a:ea typeface="ＭＳ Ｐゴシック" pitchFamily="-65" charset="-128"/>
                <a:cs typeface="ＭＳ Ｐゴシック" pitchFamily="-65" charset="-128"/>
              </a:rPr>
              <a:t>IEEE 802.11 FILS </a:t>
            </a:r>
            <a:r>
              <a:rPr lang="en-US" altLang="ja-JP" sz="2900" dirty="0" err="1" smtClean="0">
                <a:ea typeface="ＭＳ Ｐゴシック" pitchFamily="-65" charset="-128"/>
                <a:cs typeface="ＭＳ Ｐゴシック" pitchFamily="-65" charset="-128"/>
              </a:rPr>
              <a:t>TGai</a:t>
            </a:r>
            <a:r>
              <a:rPr lang="en-US" altLang="ja-JP" sz="2900" dirty="0" smtClean="0">
                <a:ea typeface="ＭＳ Ｐゴシック" pitchFamily="-65" charset="-128"/>
                <a:cs typeface="ＭＳ Ｐゴシック" pitchFamily="-65" charset="-128"/>
              </a:rPr>
              <a:t> – </a:t>
            </a:r>
            <a:br>
              <a:rPr lang="en-US" altLang="ja-JP" sz="2900" dirty="0" smtClean="0">
                <a:ea typeface="ＭＳ Ｐゴシック" pitchFamily="-65" charset="-128"/>
                <a:cs typeface="ＭＳ Ｐゴシック" pitchFamily="-65" charset="-128"/>
              </a:rPr>
            </a:br>
            <a:r>
              <a:rPr lang="en-US" altLang="ja-JP" sz="2900" dirty="0" smtClean="0">
                <a:ea typeface="ＭＳ Ｐゴシック" pitchFamily="-65" charset="-128"/>
                <a:cs typeface="ＭＳ Ｐゴシック" pitchFamily="-65" charset="-128"/>
              </a:rPr>
              <a:t>May 2014 Waikoloa</a:t>
            </a:r>
            <a:r>
              <a:rPr lang="en-US" altLang="ja-JP" sz="2900" dirty="0" smtClean="0">
                <a:ea typeface="ＭＳ Ｐゴシック" pitchFamily="-84" charset="-128"/>
                <a:cs typeface="ＭＳ Ｐゴシック" pitchFamily="-84" charset="-128"/>
              </a:rPr>
              <a:t> meeting</a:t>
            </a:r>
            <a:endParaRPr lang="en-US" altLang="ja-JP" sz="29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458200" cy="4191000"/>
          </a:xfrm>
        </p:spPr>
        <p:txBody>
          <a:bodyPr lIns="91440" tIns="45720" rIns="91440" bIns="45720"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Goals for the  Meeting:</a:t>
            </a:r>
          </a:p>
          <a:p>
            <a:pPr lvl="1"/>
            <a:r>
              <a:rPr lang="en-US" altLang="ja-JP" sz="2800" dirty="0" smtClean="0"/>
              <a:t>Approve minutes of past meeting and teleconference</a:t>
            </a:r>
          </a:p>
          <a:p>
            <a:pPr lvl="1"/>
            <a:r>
              <a:rPr lang="en-US" altLang="ja-JP" sz="2800" dirty="0" smtClean="0"/>
              <a:t>Officer Election</a:t>
            </a:r>
          </a:p>
          <a:p>
            <a:pPr lvl="1"/>
            <a:r>
              <a:rPr lang="en-US" altLang="ja-JP" sz="2800" dirty="0" smtClean="0"/>
              <a:t>Comment resolution of WG LB for D2.0.</a:t>
            </a:r>
          </a:p>
          <a:p>
            <a:pPr lvl="1"/>
            <a:r>
              <a:rPr lang="en-US" altLang="ja-JP" sz="2800" dirty="0" smtClean="0"/>
              <a:t>Approve Timeline</a:t>
            </a:r>
          </a:p>
          <a:p>
            <a:pPr lvl="1"/>
            <a:r>
              <a:rPr lang="en-US" altLang="ja-JP" sz="2800" dirty="0" smtClean="0"/>
              <a:t>Approve Teleconference schedule</a:t>
            </a:r>
          </a:p>
          <a:p>
            <a:pPr lvl="1"/>
            <a:r>
              <a:rPr lang="en-US" altLang="ja-JP" sz="2800" dirty="0" smtClean="0"/>
              <a:t>Approve Plan for  July</a:t>
            </a:r>
          </a:p>
          <a:p>
            <a:pPr lvl="1">
              <a:buNone/>
            </a:pPr>
            <a:endParaRPr lang="en-US" altLang="ja-JP" sz="2600" dirty="0" smtClean="0"/>
          </a:p>
        </p:txBody>
      </p:sp>
      <p:sp>
        <p:nvSpPr>
          <p:cNvPr id="1536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A. Stephens, Intel, D. Stanley, Aruba</a:t>
            </a:r>
          </a:p>
        </p:txBody>
      </p:sp>
      <p:sp>
        <p:nvSpPr>
          <p:cNvPr id="153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</a:rPr>
              <a:t>Slide </a:t>
            </a:r>
            <a:fld id="{8D83B171-138C-9B40-B65D-0769730DEDCE}" type="slidenum">
              <a:rPr lang="en-US" altLang="ja-JP">
                <a:latin typeface="Times New Roman" pitchFamily="-84" charset="0"/>
              </a:rPr>
              <a:pPr/>
              <a:t>58</a:t>
            </a:fld>
            <a:endParaRPr lang="en-US" altLang="ja-JP">
              <a:latin typeface="Times New Roman" pitchFamily="-8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3/10 of 11-14-0704 by Hiroshi Mano (KDTI)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</a:p>
        </p:txBody>
      </p:sp>
    </p:spTree>
    <p:extLst>
      <p:ext uri="{BB962C8B-B14F-4D97-AF65-F5344CB8AC3E}">
        <p14:creationId xmlns:p14="http://schemas.microsoft.com/office/powerpoint/2010/main" val="427016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381000"/>
          </a:xfrm>
        </p:spPr>
        <p:txBody>
          <a:bodyPr/>
          <a:lstStyle/>
          <a:p>
            <a:r>
              <a:rPr lang="en-US" altLang="ja-JP" dirty="0" smtClean="0"/>
              <a:t>Accomplishments  </a:t>
            </a:r>
            <a:r>
              <a:rPr lang="en-US" altLang="ja-JP" dirty="0" err="1" smtClean="0"/>
              <a:t>TGai</a:t>
            </a:r>
            <a:r>
              <a:rPr lang="en-US" altLang="ja-JP" dirty="0" smtClean="0"/>
              <a:t>  1/2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5105400"/>
          </a:xfrm>
        </p:spPr>
        <p:txBody>
          <a:bodyPr>
            <a:noAutofit/>
          </a:bodyPr>
          <a:lstStyle/>
          <a:p>
            <a:r>
              <a:rPr lang="en-US" altLang="ja-JP" dirty="0" smtClean="0"/>
              <a:t>7regular slots </a:t>
            </a:r>
          </a:p>
          <a:p>
            <a:r>
              <a:rPr lang="en-GB" altLang="ja-JP" dirty="0" smtClean="0">
                <a:ea typeface="ＭＳ Ｐゴシック" pitchFamily="-84" charset="-128"/>
                <a:cs typeface="ＭＳ Ｐゴシック" pitchFamily="-84" charset="-128"/>
              </a:rPr>
              <a:t>Approve 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Meeting Minutes for the IEEE 802.11 Beijing meeting</a:t>
            </a:r>
            <a:r>
              <a:rPr lang="en-GB" altLang="ja-JP" dirty="0" smtClean="0"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lvl="1"/>
            <a:r>
              <a:rPr lang="en-GB" altLang="ja-JP" dirty="0" smtClean="0">
                <a:ea typeface="ＭＳ Ｐゴシック" pitchFamily="-84" charset="-128"/>
                <a:cs typeface="ＭＳ Ｐゴシック" pitchFamily="-84" charset="-128"/>
              </a:rPr>
              <a:t>11-14/0448r0</a:t>
            </a:r>
          </a:p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Approve 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teleconference meeting minutes of  Beijing meeting to Waikoloa.</a:t>
            </a:r>
          </a:p>
          <a:p>
            <a:pPr lvl="1"/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11-14/0489r0</a:t>
            </a:r>
            <a:endParaRPr lang="ja-JP" alt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Officer Election</a:t>
            </a:r>
          </a:p>
          <a:p>
            <a:pPr lvl="1"/>
            <a:r>
              <a:rPr lang="en-US" altLang="ja-JP" dirty="0" err="1" smtClean="0"/>
              <a:t>TGai</a:t>
            </a:r>
            <a:r>
              <a:rPr lang="en-US" altLang="ja-JP" dirty="0" smtClean="0"/>
              <a:t> elected the following officers  by unanimous consent</a:t>
            </a:r>
            <a:endParaRPr lang="ja-JP" altLang="en-US" dirty="0" smtClean="0"/>
          </a:p>
          <a:p>
            <a:pPr lvl="2"/>
            <a:r>
              <a:rPr lang="en-US" altLang="ja-JP" dirty="0" smtClean="0"/>
              <a:t>Hiroshi </a:t>
            </a:r>
            <a:r>
              <a:rPr lang="en-US" altLang="ja-JP" dirty="0" err="1" smtClean="0"/>
              <a:t>Mano</a:t>
            </a:r>
            <a:r>
              <a:rPr lang="en-US" altLang="ja-JP" dirty="0" smtClean="0"/>
              <a:t> (</a:t>
            </a:r>
            <a:r>
              <a:rPr lang="en-US" altLang="ja-JP" dirty="0" err="1" smtClean="0"/>
              <a:t>Koden</a:t>
            </a:r>
            <a:r>
              <a:rPr lang="en-US" altLang="ja-JP" dirty="0" smtClean="0"/>
              <a:t> Techno Info K.K.) Chair </a:t>
            </a:r>
            <a:endParaRPr lang="ja-JP" altLang="en-US" dirty="0" smtClean="0"/>
          </a:p>
          <a:p>
            <a:pPr lvl="2"/>
            <a:r>
              <a:rPr lang="en-US" altLang="ja-JP" dirty="0" smtClean="0"/>
              <a:t>Marc </a:t>
            </a:r>
            <a:r>
              <a:rPr lang="en-US" altLang="ja-JP" dirty="0" err="1" smtClean="0"/>
              <a:t>Emmelman</a:t>
            </a:r>
            <a:r>
              <a:rPr lang="en-US" altLang="ja-JP" dirty="0" smtClean="0"/>
              <a:t> (self) Vice Chair</a:t>
            </a:r>
            <a:endParaRPr lang="ja-JP" altLang="en-US" dirty="0" smtClean="0"/>
          </a:p>
          <a:p>
            <a:pPr lvl="2"/>
            <a:r>
              <a:rPr lang="en-US" altLang="ja-JP" dirty="0" smtClean="0"/>
              <a:t> Lee Armstrong (US </a:t>
            </a:r>
            <a:r>
              <a:rPr lang="en-US" altLang="ja-JP" dirty="0" err="1" smtClean="0"/>
              <a:t>DoT</a:t>
            </a:r>
            <a:r>
              <a:rPr lang="en-US" altLang="ja-JP" dirty="0" smtClean="0"/>
              <a:t>) Technical editor </a:t>
            </a:r>
            <a:endParaRPr lang="ja-JP" altLang="en-US" dirty="0" smtClean="0"/>
          </a:p>
          <a:p>
            <a:pPr lvl="2"/>
            <a:r>
              <a:rPr lang="en-US" altLang="ja-JP" dirty="0" smtClean="0"/>
              <a:t>Hitoshi Morioka (ATRD) Secretary </a:t>
            </a:r>
            <a:endParaRPr lang="ja-JP" altLang="en-US" dirty="0" smtClean="0"/>
          </a:p>
          <a:p>
            <a:pPr lvl="2"/>
            <a:r>
              <a:rPr lang="en-US" altLang="ja-JP" dirty="0" smtClean="0"/>
              <a:t>Ping Fung (</a:t>
            </a:r>
            <a:r>
              <a:rPr lang="en-US" altLang="ja-JP" dirty="0" err="1" smtClean="0"/>
              <a:t>Huawei</a:t>
            </a:r>
            <a:r>
              <a:rPr lang="en-US" altLang="ja-JP" dirty="0" smtClean="0"/>
              <a:t>) Co-Technical</a:t>
            </a:r>
            <a:endParaRPr lang="en-US" altLang="ja-JP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59</a:t>
            </a:fld>
            <a:endParaRPr lang="en-US" altLang="ja-JP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A. Stephens, Intel, D. Stanley, Aruba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4/10 of 11-14-0704 by Hiroshi Mano (KDTI)</a:t>
            </a:r>
          </a:p>
        </p:txBody>
      </p:sp>
    </p:spTree>
    <p:extLst>
      <p:ext uri="{BB962C8B-B14F-4D97-AF65-F5344CB8AC3E}">
        <p14:creationId xmlns:p14="http://schemas.microsoft.com/office/powerpoint/2010/main" val="43279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6629400" cy="533400"/>
          </a:xfrm>
        </p:spPr>
        <p:txBody>
          <a:bodyPr/>
          <a:lstStyle/>
          <a:p>
            <a:r>
              <a:rPr lang="en-GB" dirty="0" smtClean="0"/>
              <a:t>Attendance by Country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Stephens, Intel, D. Stanley, Aruba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64" y="724305"/>
            <a:ext cx="7204236" cy="564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34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696200" cy="304800"/>
          </a:xfrm>
        </p:spPr>
        <p:txBody>
          <a:bodyPr/>
          <a:lstStyle/>
          <a:p>
            <a:r>
              <a:rPr lang="en-US" altLang="ja-JP" dirty="0" smtClean="0"/>
              <a:t>Accomplishments  </a:t>
            </a:r>
            <a:r>
              <a:rPr lang="en-US" altLang="ja-JP" dirty="0" err="1" smtClean="0"/>
              <a:t>TGai</a:t>
            </a:r>
            <a:r>
              <a:rPr lang="en-US" altLang="ja-JP" dirty="0" smtClean="0"/>
              <a:t>  2/2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838200" y="1143000"/>
            <a:ext cx="7848600" cy="5334000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/>
              <a:t>Approved extension PAR &amp; 5C</a:t>
            </a:r>
          </a:p>
          <a:p>
            <a:pPr lvl="1"/>
            <a:r>
              <a:rPr lang="en-GB" dirty="0" smtClean="0"/>
              <a:t>11-10/1153r0 5C</a:t>
            </a:r>
          </a:p>
          <a:p>
            <a:pPr lvl="1"/>
            <a:r>
              <a:rPr lang="en-GB" dirty="0" smtClean="0"/>
              <a:t>11-14/0653r2 extension PAR</a:t>
            </a:r>
          </a:p>
          <a:p>
            <a:r>
              <a:rPr lang="en-GB" altLang="ja-JP" dirty="0" smtClean="0"/>
              <a:t>Approved to forward </a:t>
            </a:r>
            <a:r>
              <a:rPr lang="en-US" altLang="ja-JP" dirty="0" smtClean="0"/>
              <a:t>P802.11ai-D2.0 to IEEE store.</a:t>
            </a:r>
          </a:p>
          <a:p>
            <a:r>
              <a:rPr lang="en-US" altLang="ja-JP" dirty="0" smtClean="0"/>
              <a:t>1186 comments were received by WG LB201</a:t>
            </a:r>
          </a:p>
          <a:p>
            <a:pPr lvl="1"/>
            <a:r>
              <a:rPr lang="en-US" altLang="ja-JP" dirty="0" smtClean="0"/>
              <a:t>176 resolved</a:t>
            </a:r>
          </a:p>
          <a:p>
            <a:pPr lvl="2"/>
            <a:r>
              <a:rPr lang="en-US" altLang="ja-JP" dirty="0" smtClean="0"/>
              <a:t>140 Editorial</a:t>
            </a:r>
          </a:p>
          <a:p>
            <a:pPr lvl="2"/>
            <a:r>
              <a:rPr lang="en-US" altLang="ja-JP" dirty="0" smtClean="0"/>
              <a:t>36 Technical</a:t>
            </a:r>
          </a:p>
          <a:p>
            <a:pPr lvl="1"/>
            <a:r>
              <a:rPr lang="en-US" altLang="ja-JP" dirty="0" smtClean="0"/>
              <a:t>956 without resolution (all CIDs were assigned to champions )</a:t>
            </a:r>
          </a:p>
          <a:p>
            <a:pPr lvl="2"/>
            <a:r>
              <a:rPr lang="en-US" altLang="ja-JP" dirty="0" smtClean="0"/>
              <a:t>467 editorial </a:t>
            </a:r>
          </a:p>
          <a:p>
            <a:pPr lvl="2"/>
            <a:r>
              <a:rPr lang="en-US" altLang="ja-JP" dirty="0" smtClean="0"/>
              <a:t>489 Technical</a:t>
            </a:r>
          </a:p>
          <a:p>
            <a:r>
              <a:rPr lang="en-US" altLang="ja-JP" dirty="0" smtClean="0"/>
              <a:t>Approved Plan for July</a:t>
            </a:r>
          </a:p>
          <a:p>
            <a:r>
              <a:rPr lang="en-US" altLang="ja-JP" dirty="0" smtClean="0"/>
              <a:t>Approved Time line</a:t>
            </a:r>
          </a:p>
          <a:p>
            <a:r>
              <a:rPr lang="en-US" altLang="ja-JP" dirty="0" smtClean="0"/>
              <a:t>Approved Teleconference Schedule</a:t>
            </a:r>
          </a:p>
          <a:p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A. Stephens, Intel, D. Stanley, Aruba</a:t>
            </a:r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60</a:t>
            </a:fld>
            <a:endParaRPr lang="en-US" altLang="ja-JP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5/10 of 11-14-0704 by Hiroshi Mano (KDTI)</a:t>
            </a:r>
          </a:p>
        </p:txBody>
      </p:sp>
    </p:spTree>
    <p:extLst>
      <p:ext uri="{BB962C8B-B14F-4D97-AF65-F5344CB8AC3E}">
        <p14:creationId xmlns:p14="http://schemas.microsoft.com/office/powerpoint/2010/main" val="390166120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 lIns="91440" tIns="45720" rIns="91440" bIns="45720"/>
          <a:lstStyle/>
          <a:p>
            <a:r>
              <a:rPr lang="en-US" altLang="ja-JP" sz="2900" dirty="0" smtClean="0">
                <a:ea typeface="ＭＳ Ｐゴシック" pitchFamily="-84" charset="-128"/>
                <a:cs typeface="ＭＳ Ｐゴシック" pitchFamily="-84" charset="-128"/>
              </a:rPr>
              <a:t>Plan for July (</a:t>
            </a:r>
            <a:r>
              <a:rPr lang="en-US" altLang="ja-JP" sz="2900" dirty="0" err="1" smtClean="0">
                <a:ea typeface="ＭＳ Ｐゴシック" pitchFamily="-84" charset="-128"/>
                <a:cs typeface="ＭＳ Ｐゴシック" pitchFamily="-84" charset="-128"/>
              </a:rPr>
              <a:t>Adhoc</a:t>
            </a:r>
            <a:r>
              <a:rPr lang="en-US" altLang="ja-JP" sz="2900" dirty="0" smtClean="0">
                <a:ea typeface="ＭＳ Ｐゴシック" pitchFamily="-84" charset="-128"/>
                <a:cs typeface="ＭＳ Ｐゴシック" pitchFamily="-84" charset="-128"/>
              </a:rPr>
              <a:t> and F2F)</a:t>
            </a:r>
            <a:endParaRPr lang="en-US" altLang="ja-JP" sz="29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724400"/>
          </a:xfrm>
        </p:spPr>
        <p:txBody>
          <a:bodyPr lIns="91440" tIns="45720" rIns="91440" bIns="45720"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Goals for the  Meeting:</a:t>
            </a:r>
          </a:p>
          <a:p>
            <a:pPr lvl="1"/>
            <a:r>
              <a:rPr lang="en-US" altLang="ja-JP" sz="2800" dirty="0" smtClean="0"/>
              <a:t>Approve minutes of past meeting and teleconference</a:t>
            </a:r>
          </a:p>
          <a:p>
            <a:pPr lvl="1"/>
            <a:r>
              <a:rPr lang="en-US" altLang="ja-JP" sz="2800" dirty="0" smtClean="0"/>
              <a:t>Comment resolution of WG.</a:t>
            </a:r>
          </a:p>
          <a:p>
            <a:pPr lvl="1"/>
            <a:r>
              <a:rPr lang="en-US" altLang="ja-JP" sz="2800" dirty="0" smtClean="0"/>
              <a:t>Comment resolution.</a:t>
            </a:r>
          </a:p>
          <a:p>
            <a:pPr lvl="1"/>
            <a:r>
              <a:rPr lang="en-US" altLang="ja-JP" sz="2800" dirty="0" smtClean="0"/>
              <a:t>Approve Timeline</a:t>
            </a:r>
          </a:p>
          <a:p>
            <a:pPr lvl="1"/>
            <a:r>
              <a:rPr lang="en-US" altLang="ja-JP" sz="2800" dirty="0" smtClean="0"/>
              <a:t>Approve Teleconference schedule</a:t>
            </a:r>
          </a:p>
          <a:p>
            <a:pPr lvl="1"/>
            <a:r>
              <a:rPr lang="en-US" altLang="ja-JP" sz="2800" dirty="0" smtClean="0"/>
              <a:t>Approve Plan for  Sep</a:t>
            </a:r>
          </a:p>
          <a:p>
            <a:pPr lvl="1"/>
            <a:endParaRPr lang="en-US" altLang="ja-JP" sz="2600" dirty="0" smtClean="0"/>
          </a:p>
        </p:txBody>
      </p:sp>
      <p:sp>
        <p:nvSpPr>
          <p:cNvPr id="1536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A. Stephens, Intel, D. Stanley, Aruba</a:t>
            </a:r>
          </a:p>
        </p:txBody>
      </p:sp>
      <p:sp>
        <p:nvSpPr>
          <p:cNvPr id="153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</a:rPr>
              <a:t>Slide </a:t>
            </a:r>
            <a:fld id="{8D83B171-138C-9B40-B65D-0769730DEDCE}" type="slidenum">
              <a:rPr lang="en-US" altLang="ja-JP">
                <a:latin typeface="Times New Roman" pitchFamily="-84" charset="0"/>
              </a:rPr>
              <a:pPr/>
              <a:t>61</a:t>
            </a:fld>
            <a:endParaRPr lang="en-US" altLang="ja-JP">
              <a:latin typeface="Times New Roman" pitchFamily="-8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6/10 of 11-14-0704 by Hiroshi Mano (KDTI)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</a:p>
        </p:txBody>
      </p:sp>
    </p:spTree>
    <p:extLst>
      <p:ext uri="{BB962C8B-B14F-4D97-AF65-F5344CB8AC3E}">
        <p14:creationId xmlns:p14="http://schemas.microsoft.com/office/powerpoint/2010/main" val="178458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Time line of 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(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changed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4724400"/>
          </a:xfrm>
        </p:spPr>
        <p:txBody>
          <a:bodyPr/>
          <a:lstStyle/>
          <a:p>
            <a:endParaRPr lang="en-US" altLang="ja-JP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>
              <a:buFontTx/>
              <a:buNone/>
            </a:pPr>
            <a:r>
              <a:rPr lang="en-US" altLang="ja-JP" dirty="0" smtClean="0"/>
              <a:t>PAR Approved, Modified, or Extended 		2010-12-08</a:t>
            </a:r>
          </a:p>
          <a:p>
            <a:pPr lvl="1"/>
            <a:r>
              <a:rPr lang="en-US" altLang="ja-JP" dirty="0" smtClean="0"/>
              <a:t>WG Letter Ballots Initial / </a:t>
            </a:r>
            <a:r>
              <a:rPr lang="en-US" altLang="ja-JP" dirty="0" err="1" smtClean="0"/>
              <a:t>Recirc</a:t>
            </a:r>
            <a:r>
              <a:rPr lang="en-US" altLang="ja-JP" dirty="0" smtClean="0"/>
              <a:t>		Mar14/Sep14/Jan15</a:t>
            </a:r>
          </a:p>
          <a:p>
            <a:pPr lvl="1"/>
            <a:r>
              <a:rPr lang="en-US" altLang="ja-JP" dirty="0" smtClean="0"/>
              <a:t>MEC Done				Nov14		</a:t>
            </a:r>
          </a:p>
          <a:p>
            <a:pPr lvl="1"/>
            <a:r>
              <a:rPr lang="en-US" altLang="ja-JP" dirty="0" smtClean="0"/>
              <a:t>Form Sponsor Ballot Pool / Reform	            	Mar15</a:t>
            </a:r>
          </a:p>
          <a:p>
            <a:pPr lvl="1"/>
            <a:r>
              <a:rPr lang="en-US" altLang="ja-JP" dirty="0" smtClean="0"/>
              <a:t>IEEE-SA Sponsor Ballots Initial / </a:t>
            </a:r>
            <a:r>
              <a:rPr lang="en-US" altLang="ja-JP" dirty="0" err="1" smtClean="0"/>
              <a:t>Recirc</a:t>
            </a:r>
            <a:r>
              <a:rPr lang="en-US" altLang="ja-JP" dirty="0" smtClean="0"/>
              <a:t>         Jul15/ Sep 15		</a:t>
            </a:r>
          </a:p>
          <a:p>
            <a:pPr lvl="1"/>
            <a:r>
              <a:rPr lang="en-US" altLang="ja-JP" dirty="0" smtClean="0"/>
              <a:t>Final 802.11 WG Approval	                             Nov 15</a:t>
            </a:r>
          </a:p>
          <a:p>
            <a:pPr lvl="1"/>
            <a:r>
              <a:rPr lang="en-US" altLang="ja-JP" dirty="0" smtClean="0"/>
              <a:t>final or Conditional 802 EC Approval           	Nov 15</a:t>
            </a:r>
          </a:p>
          <a:p>
            <a:pPr lvl="1"/>
            <a:r>
              <a:rPr lang="en-US" altLang="ja-JP" dirty="0" err="1" smtClean="0"/>
              <a:t>RevCom</a:t>
            </a:r>
            <a:r>
              <a:rPr lang="en-US" altLang="ja-JP" dirty="0" smtClean="0"/>
              <a:t> &amp; Standards Board Final or</a:t>
            </a:r>
            <a:br>
              <a:rPr lang="en-US" altLang="ja-JP" dirty="0" smtClean="0"/>
            </a:br>
            <a:r>
              <a:rPr lang="en-US" altLang="ja-JP" dirty="0" smtClean="0"/>
              <a:t> Continuous Process Approval 		</a:t>
            </a:r>
            <a:r>
              <a:rPr lang="en-US" altLang="ja-JP" dirty="0" smtClean="0">
                <a:solidFill>
                  <a:srgbClr val="FF0000"/>
                </a:solidFill>
              </a:rPr>
              <a:t>Mar 16</a:t>
            </a:r>
          </a:p>
          <a:p>
            <a:pPr lvl="1"/>
            <a:r>
              <a:rPr lang="en-US" altLang="ja-JP" dirty="0" smtClean="0"/>
              <a:t>ANSI Approved				N/A</a:t>
            </a:r>
            <a:endParaRPr lang="en-US" altLang="ja-JP" dirty="0" smtClean="0">
              <a:hlinkClick r:id="rId3"/>
            </a:endParaRPr>
          </a:p>
        </p:txBody>
      </p:sp>
      <p:sp>
        <p:nvSpPr>
          <p:cNvPr id="4813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</a:rPr>
              <a:t>A. Stephens, Intel, D. Stanley, Aruba</a:t>
            </a:r>
            <a:endParaRPr lang="en-US" altLang="ja-JP">
              <a:latin typeface="Times New Roman" pitchFamily="-65" charset="0"/>
            </a:endParaRPr>
          </a:p>
        </p:txBody>
      </p:sp>
      <p:sp>
        <p:nvSpPr>
          <p:cNvPr id="4813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</a:rPr>
              <a:t>Slide </a:t>
            </a:r>
            <a:fld id="{D8ED85B9-6057-E848-AA14-8586BCE1CDB6}" type="slidenum">
              <a:rPr lang="en-US" altLang="ja-JP" smtClean="0">
                <a:latin typeface="Times New Roman" pitchFamily="-65" charset="0"/>
              </a:rPr>
              <a:pPr>
                <a:defRPr/>
              </a:pPr>
              <a:t>62</a:t>
            </a:fld>
            <a:endParaRPr lang="en-US" altLang="ja-JP" smtClean="0">
              <a:latin typeface="Times New Roman" pitchFamily="-65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7/10 of 11-14-0704 by Hiroshi Mano (KDTI)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</a:p>
        </p:txBody>
      </p:sp>
    </p:spTree>
    <p:extLst>
      <p:ext uri="{BB962C8B-B14F-4D97-AF65-F5344CB8AC3E}">
        <p14:creationId xmlns:p14="http://schemas.microsoft.com/office/powerpoint/2010/main" val="239762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-100" charset="0"/>
              </a:rPr>
              <a:t>May 2014</a:t>
            </a:r>
            <a:endParaRPr lang="en-US">
              <a:latin typeface="Times New Roman" pitchFamily="-100" charset="0"/>
            </a:endParaRPr>
          </a:p>
        </p:txBody>
      </p:sp>
      <p:sp>
        <p:nvSpPr>
          <p:cNvPr id="25603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100" charset="0"/>
              </a:rPr>
              <a:t>A. Stephens, Intel, D. Stanley, Aruba</a:t>
            </a:r>
            <a:endParaRPr lang="en-US">
              <a:latin typeface="Times New Roman" pitchFamily="-100" charset="0"/>
            </a:endParaRPr>
          </a:p>
        </p:txBody>
      </p:sp>
      <p:sp>
        <p:nvSpPr>
          <p:cNvPr id="2560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-100" charset="0"/>
              </a:rPr>
              <a:t>Slide </a:t>
            </a:r>
            <a:fld id="{AD497C4E-A0FB-2049-A4D3-63A44F350376}" type="slidenum">
              <a:rPr lang="en-US" smtClean="0">
                <a:latin typeface="Times New Roman" pitchFamily="-100" charset="0"/>
              </a:rPr>
              <a:pPr/>
              <a:t>63</a:t>
            </a:fld>
            <a:endParaRPr lang="en-US" smtClean="0">
              <a:latin typeface="Times New Roman" pitchFamily="-100" charset="0"/>
            </a:endParaRP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 smtClean="0">
                <a:ea typeface="ＭＳ Ｐゴシック" pitchFamily="-100" charset="-128"/>
                <a:cs typeface="ＭＳ Ｐゴシック" pitchFamily="-100" charset="-128"/>
              </a:rPr>
              <a:t>San Diego </a:t>
            </a:r>
            <a:r>
              <a:rPr lang="en-US" dirty="0" err="1" smtClean="0">
                <a:ea typeface="ＭＳ Ｐゴシック" pitchFamily="-100" charset="-128"/>
                <a:cs typeface="ＭＳ Ｐゴシック" pitchFamily="-100" charset="-128"/>
              </a:rPr>
              <a:t>Adhoc</a:t>
            </a:r>
            <a:r>
              <a:rPr lang="en-US" dirty="0" smtClean="0">
                <a:ea typeface="ＭＳ Ｐゴシック" pitchFamily="-100" charset="-128"/>
                <a:cs typeface="ＭＳ Ｐゴシック" pitchFamily="-100" charset="-128"/>
              </a:rPr>
              <a:t> (Date &amp; Location)</a:t>
            </a:r>
            <a:endParaRPr lang="en-US" dirty="0">
              <a:ea typeface="ＭＳ Ｐゴシック" pitchFamily="-100" charset="-128"/>
              <a:cs typeface="ＭＳ Ｐゴシック" pitchFamily="-100" charset="-128"/>
            </a:endParaRP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001000" cy="5334000"/>
          </a:xfrm>
        </p:spPr>
        <p:txBody>
          <a:bodyPr/>
          <a:lstStyle/>
          <a:p>
            <a:r>
              <a:rPr lang="en-US" sz="2000" dirty="0" smtClean="0">
                <a:ea typeface="ＭＳ Ｐゴシック" pitchFamily="-100" charset="-128"/>
                <a:cs typeface="ＭＳ Ｐゴシック" pitchFamily="-100" charset="-128"/>
              </a:rPr>
              <a:t>Date</a:t>
            </a:r>
          </a:p>
          <a:p>
            <a:pPr lvl="1"/>
            <a:r>
              <a:rPr lang="en-US" sz="1800" dirty="0" smtClean="0">
                <a:ea typeface="ＭＳ Ｐゴシック" pitchFamily="-100" charset="-128"/>
                <a:cs typeface="ＭＳ Ｐゴシック" pitchFamily="-100" charset="-128"/>
              </a:rPr>
              <a:t>Start:  	2014-07-10	9.00AM</a:t>
            </a:r>
          </a:p>
          <a:p>
            <a:pPr lvl="1"/>
            <a:r>
              <a:rPr lang="en-US" sz="1800" dirty="0" smtClean="0">
                <a:ea typeface="ＭＳ Ｐゴシック" pitchFamily="-100" charset="-128"/>
                <a:cs typeface="ＭＳ Ｐゴシック" pitchFamily="-100" charset="-128"/>
              </a:rPr>
              <a:t>End:	2014-07-11	5.00PM</a:t>
            </a:r>
          </a:p>
          <a:p>
            <a:r>
              <a:rPr lang="en-US" sz="2000" dirty="0" smtClean="0">
                <a:ea typeface="ＭＳ Ｐゴシック" pitchFamily="-100" charset="-128"/>
                <a:cs typeface="ＭＳ Ｐゴシック" pitchFamily="-100" charset="-128"/>
              </a:rPr>
              <a:t>Location</a:t>
            </a:r>
          </a:p>
          <a:p>
            <a:pPr lvl="2">
              <a:buNone/>
            </a:pPr>
            <a:r>
              <a:rPr lang="en-US" sz="1600" dirty="0" smtClean="0"/>
              <a:t>Qualcomm Morehouse Campus</a:t>
            </a:r>
          </a:p>
          <a:p>
            <a:pPr lvl="2">
              <a:buNone/>
            </a:pPr>
            <a:r>
              <a:rPr lang="en-US" sz="1600" dirty="0" smtClean="0"/>
              <a:t>Building QRC</a:t>
            </a:r>
          </a:p>
          <a:p>
            <a:pPr lvl="2">
              <a:buNone/>
            </a:pPr>
            <a:r>
              <a:rPr lang="en-US" sz="1600" dirty="0" smtClean="0"/>
              <a:t>5665 Morehouse Dr, San Diego, CA 92121</a:t>
            </a:r>
          </a:p>
          <a:p>
            <a:pPr lvl="2">
              <a:buNone/>
            </a:pPr>
            <a:r>
              <a:rPr lang="en-US" sz="1600" dirty="0" smtClean="0"/>
              <a:t>Note: There is a parking structure on the right side as you enter into the Morehouse campus. Security folks will be able to help you out. There are enough parking spots there.</a:t>
            </a:r>
          </a:p>
          <a:p>
            <a:r>
              <a:rPr lang="en-US" sz="2000" dirty="0" smtClean="0">
                <a:ea typeface="ＭＳ Ｐゴシック" pitchFamily="-100" charset="-128"/>
                <a:cs typeface="ＭＳ Ｐゴシック" pitchFamily="-100" charset="-128"/>
              </a:rPr>
              <a:t>Registration</a:t>
            </a:r>
          </a:p>
          <a:p>
            <a:pPr lvl="1"/>
            <a:r>
              <a:rPr lang="en-US" altLang="ja-JP" sz="1800" dirty="0" smtClean="0"/>
              <a:t>lease indicate if you are (or are not) participating in the </a:t>
            </a:r>
            <a:r>
              <a:rPr lang="en-US" altLang="ja-JP" sz="1800" dirty="0" err="1" smtClean="0"/>
              <a:t>TGai</a:t>
            </a:r>
            <a:r>
              <a:rPr lang="en-US" altLang="ja-JP" sz="1800" dirty="0" smtClean="0"/>
              <a:t> </a:t>
            </a:r>
            <a:r>
              <a:rPr lang="en-US" altLang="ja-JP" sz="1800" dirty="0" err="1" smtClean="0"/>
              <a:t>AdHoc</a:t>
            </a:r>
            <a:r>
              <a:rPr lang="en-US" altLang="ja-JP" sz="1800" dirty="0" smtClean="0"/>
              <a:t> in July by responding to the following </a:t>
            </a:r>
            <a:r>
              <a:rPr lang="en-US" altLang="ja-JP" sz="1800" dirty="0" err="1" smtClean="0"/>
              <a:t>e</a:t>
            </a:r>
            <a:r>
              <a:rPr lang="en-US" altLang="ja-JP" sz="1800" dirty="0" smtClean="0"/>
              <a:t>-poll.</a:t>
            </a:r>
          </a:p>
          <a:p>
            <a:pPr lvl="1"/>
            <a:r>
              <a:rPr lang="en-US" altLang="ja-JP" sz="1800" dirty="0" smtClean="0"/>
              <a:t> </a:t>
            </a:r>
            <a:r>
              <a:rPr lang="en-US" altLang="ja-JP" sz="1800" dirty="0" smtClean="0">
                <a:hlinkClick r:id="rId3"/>
              </a:rPr>
              <a:t>https://mentor.ieee.org/802.11/poll-vote?p=13400008&amp;t=13400008</a:t>
            </a:r>
            <a:endParaRPr lang="en-US" altLang="ja-JP" sz="1800" dirty="0" smtClean="0"/>
          </a:p>
          <a:p>
            <a:pPr lvl="1"/>
            <a:r>
              <a:rPr lang="ja-JP" altLang="en-US" sz="1800" dirty="0" smtClean="0"/>
              <a:t> </a:t>
            </a:r>
            <a:r>
              <a:rPr lang="en-US" altLang="ja-JP" sz="1800" dirty="0" smtClean="0"/>
              <a:t>Please vote "approve" if you are coming, "disapprove" if your will not be joining. </a:t>
            </a:r>
            <a:endParaRPr lang="en-US" sz="1800" dirty="0" smtClean="0">
              <a:ea typeface="ＭＳ Ｐゴシック" pitchFamily="-100" charset="-128"/>
              <a:cs typeface="ＭＳ Ｐゴシック" pitchFamily="-100" charset="-128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8/10 of 11-14-0704 by Hiroshi Mano (KDTI)</a:t>
            </a:r>
          </a:p>
        </p:txBody>
      </p:sp>
    </p:spTree>
    <p:extLst>
      <p:ext uri="{BB962C8B-B14F-4D97-AF65-F5344CB8AC3E}">
        <p14:creationId xmlns:p14="http://schemas.microsoft.com/office/powerpoint/2010/main" val="169172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Reference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r>
              <a:rPr lang="en-US" altLang="ja-JP" dirty="0" smtClean="0"/>
              <a:t>Motions</a:t>
            </a:r>
            <a:endParaRPr lang="ja-JP" altLang="en-US" dirty="0" smtClean="0"/>
          </a:p>
          <a:p>
            <a:pPr lvl="1"/>
            <a:r>
              <a:rPr lang="en-US" altLang="ja-JP" dirty="0" smtClean="0"/>
              <a:t>14-1186r4 </a:t>
            </a:r>
            <a:r>
              <a:rPr lang="en-US" altLang="ja-JP" dirty="0" err="1" smtClean="0"/>
              <a:t>TGai</a:t>
            </a:r>
            <a:r>
              <a:rPr lang="en-US" altLang="ja-JP" dirty="0" smtClean="0"/>
              <a:t>-Motion-deck</a:t>
            </a:r>
          </a:p>
          <a:p>
            <a:r>
              <a:rPr lang="en-US" altLang="ja-JP" dirty="0" err="1" smtClean="0"/>
              <a:t>TGai</a:t>
            </a:r>
            <a:r>
              <a:rPr lang="en-US" altLang="ja-JP" dirty="0" smtClean="0"/>
              <a:t> LB201 comments for Draft 2.0</a:t>
            </a:r>
          </a:p>
          <a:p>
            <a:pPr lvl="1"/>
            <a:r>
              <a:rPr lang="en-US" altLang="ja-JP" dirty="0" smtClean="0"/>
              <a:t>14-0565r7 </a:t>
            </a:r>
            <a:r>
              <a:rPr lang="en-US" altLang="ja-JP" dirty="0" err="1" smtClean="0"/>
              <a:t>TGai</a:t>
            </a:r>
            <a:r>
              <a:rPr lang="en-US" altLang="ja-JP" dirty="0" smtClean="0"/>
              <a:t> LB201 comments for Draft 2.0</a:t>
            </a:r>
          </a:p>
          <a:p>
            <a:r>
              <a:rPr lang="en-US" altLang="ja-JP" dirty="0" err="1" smtClean="0"/>
              <a:t>TGai</a:t>
            </a:r>
            <a:r>
              <a:rPr lang="en-US" altLang="ja-JP" dirty="0" smtClean="0"/>
              <a:t> July Ad-Hoc Information	</a:t>
            </a:r>
          </a:p>
          <a:p>
            <a:pPr lvl="1"/>
            <a:r>
              <a:rPr lang="en-US" altLang="ja-JP" dirty="0" smtClean="0"/>
              <a:t>14-0693r0 </a:t>
            </a:r>
            <a:r>
              <a:rPr lang="en-US" altLang="ja-JP" dirty="0" err="1" smtClean="0"/>
              <a:t>TGai</a:t>
            </a:r>
            <a:r>
              <a:rPr lang="en-US" altLang="ja-JP" dirty="0" smtClean="0"/>
              <a:t> July Ad-Hoc Information</a:t>
            </a:r>
          </a:p>
          <a:p>
            <a:pPr lvl="1"/>
            <a:r>
              <a:rPr lang="en-US" altLang="ja-JP" dirty="0" smtClean="0">
                <a:hlinkClick r:id="rId3"/>
              </a:rPr>
              <a:t>https://mentor.ieee.org/802.11/poll-vote?p=13400008&amp;t=13400008</a:t>
            </a:r>
            <a:endParaRPr lang="en-US" altLang="ja-JP" dirty="0" smtClean="0"/>
          </a:p>
          <a:p>
            <a:pPr lvl="1">
              <a:buNone/>
            </a:pPr>
            <a:r>
              <a:rPr lang="en-US" altLang="ja-JP" dirty="0" smtClean="0"/>
              <a:t>	</a:t>
            </a:r>
          </a:p>
          <a:p>
            <a:pPr lvl="1">
              <a:buNone/>
            </a:pPr>
            <a:r>
              <a:rPr lang="en-US" altLang="ja-JP" dirty="0" smtClean="0"/>
              <a:t>	</a:t>
            </a:r>
          </a:p>
          <a:p>
            <a:pPr lvl="1"/>
            <a:endParaRPr lang="en-US" altLang="ja-JP" dirty="0" smtClean="0"/>
          </a:p>
          <a:p>
            <a:pPr>
              <a:buNone/>
            </a:pP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A. Stephens, Intel, D. Stanley, Aruba</a:t>
            </a:r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64</a:t>
            </a:fld>
            <a:endParaRPr lang="en-US" altLang="ja-JP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9/10 of 11-14-0704 by Hiroshi Mano (KDTI)</a:t>
            </a:r>
          </a:p>
        </p:txBody>
      </p:sp>
    </p:spTree>
    <p:extLst>
      <p:ext uri="{BB962C8B-B14F-4D97-AF65-F5344CB8AC3E}">
        <p14:creationId xmlns:p14="http://schemas.microsoft.com/office/powerpoint/2010/main" val="378616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Thanks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to all who participated!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2014</a:t>
            </a:r>
            <a:endParaRPr lang="en-US" dirty="0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A. Stephens, Intel, D. Stanley, Aruba</a:t>
            </a:r>
            <a:endParaRPr lang="en-US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7ADBB542-38F7-9C45-BCDD-DCC7B8231002}" type="slidenum">
              <a:rPr lang="en-US" altLang="ja-JP" smtClean="0"/>
              <a:pPr>
                <a:defRPr/>
              </a:pPr>
              <a:t>65</a:t>
            </a:fld>
            <a:endParaRPr lang="en-US" altLang="ja-JP"/>
          </a:p>
        </p:txBody>
      </p:sp>
      <p:pic>
        <p:nvPicPr>
          <p:cNvPr id="10" name="図 9" descr="Unknown-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057399"/>
            <a:ext cx="5791200" cy="356381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10/10 of 11-14-0704 by Hiroshi Mano (KDTI)</a:t>
            </a:r>
          </a:p>
        </p:txBody>
      </p:sp>
    </p:spTree>
    <p:extLst>
      <p:ext uri="{BB962C8B-B14F-4D97-AF65-F5344CB8AC3E}">
        <p14:creationId xmlns:p14="http://schemas.microsoft.com/office/powerpoint/2010/main" val="368865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A. Stephens, Intel, D. Stanley, Aruba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66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 err="1" smtClean="0"/>
              <a:t>TGak</a:t>
            </a:r>
            <a:r>
              <a:rPr lang="en-GB" sz="3600" dirty="0" smtClean="0"/>
              <a:t> May Closing Report</a:t>
            </a:r>
            <a:endParaRPr lang="en-GB" sz="36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2014-05-15</a:t>
            </a:r>
            <a:endParaRPr lang="en-GB" sz="2000" b="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9" name="Group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5661488"/>
              </p:ext>
            </p:extLst>
          </p:nvPr>
        </p:nvGraphicFramePr>
        <p:xfrm>
          <a:off x="685800" y="2438400"/>
          <a:ext cx="7772400" cy="1066801"/>
        </p:xfrm>
        <a:graphic>
          <a:graphicData uri="http://schemas.openxmlformats.org/drawingml/2006/table">
            <a:tbl>
              <a:tblPr/>
              <a:tblGrid>
                <a:gridCol w="1797968"/>
                <a:gridCol w="1224136"/>
                <a:gridCol w="1473696"/>
                <a:gridCol w="1600200"/>
                <a:gridCol w="1676400"/>
              </a:tblGrid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Affiliations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Phone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Email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0" dirty="0">
                          <a:effectLst/>
                          <a:latin typeface="Times New Roman"/>
                          <a:ea typeface="Times New Roman"/>
                        </a:rPr>
                        <a:t>Donald </a:t>
                      </a:r>
                      <a:r>
                        <a:rPr lang="en-US" sz="1600" b="0" dirty="0" smtClean="0">
                          <a:effectLst/>
                          <a:latin typeface="Times New Roman"/>
                          <a:ea typeface="Times New Roman"/>
                        </a:rPr>
                        <a:t>Eastlake, 3</a:t>
                      </a:r>
                      <a:r>
                        <a:rPr lang="en-US" sz="1600" b="0" baseline="30000" dirty="0" smtClean="0">
                          <a:effectLst/>
                          <a:latin typeface="Times New Roman"/>
                          <a:ea typeface="Times New Roman"/>
                        </a:rPr>
                        <a:t>rd</a:t>
                      </a:r>
                      <a:r>
                        <a:rPr lang="en-US" sz="1600" b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0" dirty="0">
                          <a:effectLst/>
                          <a:latin typeface="Times New Roman"/>
                          <a:ea typeface="Times New Roman"/>
                        </a:rPr>
                        <a:t>Huawei Technologies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0">
                          <a:effectLst/>
                          <a:latin typeface="Times New Roman"/>
                          <a:ea typeface="Times New Roman"/>
                        </a:rPr>
                        <a:t>155 Beaver Street, Milford, MA 01757 USA</a:t>
                      </a:r>
                      <a:endParaRPr lang="en-US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0">
                          <a:effectLst/>
                          <a:latin typeface="Times New Roman"/>
                          <a:ea typeface="Times New Roman"/>
                        </a:rPr>
                        <a:t>+1-508-333-2270</a:t>
                      </a:r>
                      <a:endParaRPr lang="en-US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0" dirty="0">
                          <a:effectLst/>
                          <a:latin typeface="Times New Roman"/>
                          <a:ea typeface="Times New Roman"/>
                        </a:rPr>
                        <a:t>d3e3e3@gmail.com</a:t>
                      </a:r>
                      <a:endParaRPr lang="en-US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11-14-0697 by Donald Eastlake, Huawei Technologies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</a:p>
        </p:txBody>
      </p:sp>
    </p:spTree>
    <p:extLst>
      <p:ext uri="{BB962C8B-B14F-4D97-AF65-F5344CB8AC3E}">
        <p14:creationId xmlns:p14="http://schemas.microsoft.com/office/powerpoint/2010/main" val="34150860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A. Stephens, Intel, D. Stanley, Aruba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67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lnSpc>
                <a:spcPct val="120000"/>
              </a:lnSpc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Closing Report of IEEE 802.11 Task Group AK at the IEEE 802.11 Meeting, May 2014, held in Waikoloa, Hawai‘i.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11-14-0697 by Donald Eastlake, Huawei Technologies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</a:p>
        </p:txBody>
      </p:sp>
    </p:spTree>
    <p:extLst>
      <p:ext uri="{BB962C8B-B14F-4D97-AF65-F5344CB8AC3E}">
        <p14:creationId xmlns:p14="http://schemas.microsoft.com/office/powerpoint/2010/main" val="7399367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580112" y="6475413"/>
            <a:ext cx="2962226" cy="26595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A. Stephens, Intel, D. Stanley, Aruba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68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sz="3600" dirty="0" err="1" smtClean="0"/>
              <a:t>TGak</a:t>
            </a:r>
            <a:r>
              <a:rPr lang="en-US" sz="3600" dirty="0" smtClean="0"/>
              <a:t> Closing Report</a:t>
            </a:r>
            <a:endParaRPr lang="en-US" sz="36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72136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000" dirty="0"/>
              <a:t>Accomplishments</a:t>
            </a:r>
          </a:p>
          <a:p>
            <a:pPr lvl="1">
              <a:buFont typeface="Times New Roman" pitchFamily="16" charset="0"/>
              <a:buChar char="•"/>
            </a:pPr>
            <a:r>
              <a:rPr lang="en-US" dirty="0" smtClean="0"/>
              <a:t>Selected Officers (including a new Secretary as Yan </a:t>
            </a:r>
            <a:r>
              <a:rPr lang="en-US" dirty="0" err="1" smtClean="0"/>
              <a:t>Zhuang</a:t>
            </a:r>
            <a:r>
              <a:rPr lang="en-US" dirty="0" smtClean="0"/>
              <a:t> is unable to continue to serve):</a:t>
            </a:r>
          </a:p>
          <a:p>
            <a:pPr lvl="2">
              <a:buFont typeface="Times New Roman" pitchFamily="16" charset="0"/>
              <a:buChar char="•"/>
            </a:pPr>
            <a:r>
              <a:rPr lang="en-US" dirty="0" smtClean="0"/>
              <a:t>Chair and Editor: Donald E. Eastlake, III (Huawei)</a:t>
            </a:r>
          </a:p>
          <a:p>
            <a:pPr lvl="2">
              <a:buFont typeface="Times New Roman" pitchFamily="16" charset="0"/>
              <a:buChar char="•"/>
            </a:pPr>
            <a:r>
              <a:rPr lang="en-US" dirty="0" smtClean="0"/>
              <a:t>Vice-Chair: Mark Hamilton (</a:t>
            </a:r>
            <a:r>
              <a:rPr lang="en-US" dirty="0" err="1" smtClean="0"/>
              <a:t>Spectralink</a:t>
            </a:r>
            <a:r>
              <a:rPr lang="en-US" dirty="0" smtClean="0"/>
              <a:t>)</a:t>
            </a:r>
          </a:p>
          <a:p>
            <a:pPr lvl="2">
              <a:buFont typeface="Times New Roman" pitchFamily="16" charset="0"/>
              <a:buChar char="•"/>
            </a:pPr>
            <a:r>
              <a:rPr lang="en-US" dirty="0" smtClean="0"/>
              <a:t>Vice-Editor: Norm Finn (Cisco)</a:t>
            </a:r>
          </a:p>
          <a:p>
            <a:pPr lvl="2">
              <a:buFont typeface="Times New Roman" pitchFamily="16" charset="0"/>
              <a:buChar char="•"/>
            </a:pPr>
            <a:r>
              <a:rPr lang="en-US" dirty="0" smtClean="0"/>
              <a:t>Secretary: </a:t>
            </a:r>
            <a:r>
              <a:rPr lang="en-US" dirty="0" err="1" smtClean="0"/>
              <a:t>Filip</a:t>
            </a:r>
            <a:r>
              <a:rPr lang="en-US" dirty="0" smtClean="0"/>
              <a:t> </a:t>
            </a:r>
            <a:r>
              <a:rPr lang="en-US" dirty="0" err="1" smtClean="0"/>
              <a:t>Mestanov</a:t>
            </a:r>
            <a:r>
              <a:rPr lang="en-US" dirty="0" smtClean="0"/>
              <a:t> (Ericsson)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Met jointly with ARC SC Thursday morning.</a:t>
            </a:r>
          </a:p>
          <a:p>
            <a:pPr lvl="1">
              <a:buFont typeface="Times New Roman" pitchFamily="16" charset="0"/>
              <a:buChar char="•"/>
            </a:pPr>
            <a:r>
              <a:rPr lang="en-US" dirty="0" smtClean="0"/>
              <a:t>Resolved 65% of the comments from CC17 and directed Editor to produce a D0.02 incorporating those resolutions.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Received and discussed the </a:t>
            </a:r>
            <a:r>
              <a:rPr lang="en-GB" dirty="0"/>
              <a:t>submissions </a:t>
            </a:r>
            <a:r>
              <a:rPr lang="en-GB" dirty="0" smtClean="0"/>
              <a:t>listed on next page.</a:t>
            </a:r>
            <a:endParaRPr lang="en-GB" dirty="0"/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The </a:t>
            </a:r>
            <a:r>
              <a:rPr lang="en-GB" dirty="0"/>
              <a:t>minutes of this </a:t>
            </a:r>
            <a:r>
              <a:rPr lang="en-GB" dirty="0" err="1"/>
              <a:t>TGak</a:t>
            </a:r>
            <a:r>
              <a:rPr lang="en-GB" dirty="0"/>
              <a:t> meeting will be in 11-</a:t>
            </a:r>
            <a:r>
              <a:rPr lang="en-GB" dirty="0" smtClean="0"/>
              <a:t>14/0698 </a:t>
            </a:r>
            <a:r>
              <a:rPr lang="en-GB" dirty="0"/>
              <a:t>and an annotated agenda is in 11-</a:t>
            </a:r>
            <a:r>
              <a:rPr lang="en-GB" dirty="0" smtClean="0"/>
              <a:t>14/0697.</a:t>
            </a:r>
            <a:endParaRPr lang="en-GB" sz="18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11-14-0697 by Donald Eastlake, Huawei Technologies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</a:p>
        </p:txBody>
      </p:sp>
    </p:spTree>
    <p:extLst>
      <p:ext uri="{BB962C8B-B14F-4D97-AF65-F5344CB8AC3E}">
        <p14:creationId xmlns:p14="http://schemas.microsoft.com/office/powerpoint/2010/main" val="11481724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6286512" y="6475413"/>
            <a:ext cx="2255826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A. Stephens, Intel, D. Stanley, Aruba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69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sz="3600" dirty="0" err="1" smtClean="0"/>
              <a:t>TGak</a:t>
            </a:r>
            <a:r>
              <a:rPr lang="en-US" sz="3600" dirty="0" smtClean="0"/>
              <a:t> Closing Report</a:t>
            </a:r>
            <a:endParaRPr lang="en-US" sz="36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800" dirty="0" smtClean="0"/>
              <a:t>Submissions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11</a:t>
            </a:r>
            <a:r>
              <a:rPr lang="en-US" sz="2400" dirty="0"/>
              <a:t>-14/0562r0, Mark Hamilton (</a:t>
            </a:r>
            <a:r>
              <a:rPr lang="en-US" sz="2400" dirty="0" err="1"/>
              <a:t>Spectralink</a:t>
            </a:r>
            <a:r>
              <a:rPr lang="en-US" sz="2400" dirty="0"/>
              <a:t>), “802.11ak and 802.1AC Convergence Function”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11-14/0599r0, Mark Hamilton (</a:t>
            </a:r>
            <a:r>
              <a:rPr lang="en-US" sz="2400" dirty="0" err="1"/>
              <a:t>Spectralink</a:t>
            </a:r>
            <a:r>
              <a:rPr lang="en-US" sz="2400" dirty="0"/>
              <a:t>), “</a:t>
            </a:r>
            <a:r>
              <a:rPr lang="en-US" altLang="zh-TW" sz="2400" dirty="0">
                <a:ea typeface="ＭＳ Ｐゴシック" pitchFamily="34" charset="-128"/>
              </a:rPr>
              <a:t>802.11ak Figures</a:t>
            </a:r>
            <a:r>
              <a:rPr lang="en-US" altLang="zh-TW" sz="2400" dirty="0" smtClean="0">
                <a:ea typeface="ＭＳ Ｐゴシック" pitchFamily="34" charset="-128"/>
              </a:rPr>
              <a:t>”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ea typeface="ＭＳ Ｐゴシック" pitchFamily="34" charset="-128"/>
              </a:rPr>
              <a:t>11-14/0496r1, </a:t>
            </a:r>
            <a:r>
              <a:rPr lang="en-US" sz="2400" dirty="0" smtClean="0">
                <a:ea typeface="ＭＳ Ｐゴシック" pitchFamily="34" charset="-128"/>
              </a:rPr>
              <a:t>David </a:t>
            </a:r>
            <a:r>
              <a:rPr lang="en-US" sz="2400" dirty="0" err="1" smtClean="0">
                <a:ea typeface="ＭＳ Ｐゴシック" pitchFamily="34" charset="-128"/>
              </a:rPr>
              <a:t>Kloper</a:t>
            </a:r>
            <a:r>
              <a:rPr lang="en-US" sz="2400" dirty="0" smtClean="0">
                <a:ea typeface="ＭＳ Ｐゴシック" pitchFamily="34" charset="-128"/>
              </a:rPr>
              <a:t> (Cisco), “</a:t>
            </a:r>
            <a:r>
              <a:rPr lang="en-GB" sz="2400" dirty="0"/>
              <a:t>A Vastly Simpler Alternative for P802.11ak</a:t>
            </a:r>
            <a:r>
              <a:rPr lang="en-US" sz="2400" dirty="0">
                <a:ea typeface="ＭＳ Ｐゴシック" pitchFamily="34" charset="-128"/>
              </a:rPr>
              <a:t>”</a:t>
            </a:r>
          </a:p>
          <a:p>
            <a:pPr marL="800100" lvl="1" indent="-342900">
              <a:buFont typeface="Arial"/>
              <a:buChar char="•"/>
            </a:pPr>
            <a:endParaRPr lang="en-US" dirty="0"/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endParaRPr lang="en-GB" dirty="0"/>
          </a:p>
          <a:p>
            <a:pPr marL="457200" lvl="1" indent="0"/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11-14-0697 by Donald Eastlake, Huawei Technologies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</a:p>
        </p:txBody>
      </p:sp>
    </p:spTree>
    <p:extLst>
      <p:ext uri="{BB962C8B-B14F-4D97-AF65-F5344CB8AC3E}">
        <p14:creationId xmlns:p14="http://schemas.microsoft.com/office/powerpoint/2010/main" val="15726725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 of Groups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Stephens, Intel, D. Stanley, Aruba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71AA584-A631-41C6-AA28-A674FF16BF7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632548"/>
              </p:ext>
            </p:extLst>
          </p:nvPr>
        </p:nvGraphicFramePr>
        <p:xfrm>
          <a:off x="1600200" y="2133600"/>
          <a:ext cx="60960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Type of Group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Description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WG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Working Group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SC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Standing Committee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TG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Task Group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SG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Study Group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65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868144" y="6475413"/>
            <a:ext cx="2674194" cy="193947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A. Stephens, Intel, D. Stanley, Aruba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70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sz="3600" dirty="0" err="1" smtClean="0">
                <a:solidFill>
                  <a:schemeClr val="tx1"/>
                </a:solidFill>
              </a:rPr>
              <a:t>TGak</a:t>
            </a:r>
            <a:r>
              <a:rPr lang="en-US" sz="3600" dirty="0" smtClean="0">
                <a:solidFill>
                  <a:schemeClr val="tx1"/>
                </a:solidFill>
              </a:rPr>
              <a:t> Closing Report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800" dirty="0"/>
              <a:t>Teleconferences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200" dirty="0"/>
              <a:t>Decided to hold </a:t>
            </a:r>
            <a:r>
              <a:rPr lang="en-GB" sz="2200" dirty="0" smtClean="0"/>
              <a:t>1 ½ </a:t>
            </a:r>
            <a:r>
              <a:rPr lang="en-GB" sz="2200" dirty="0"/>
              <a:t>hour teleconferences, to be joint with </a:t>
            </a:r>
            <a:r>
              <a:rPr lang="en-GB" sz="2200" dirty="0" smtClean="0"/>
              <a:t>802.1Qbz, </a:t>
            </a:r>
            <a:r>
              <a:rPr lang="en-GB" sz="2200" dirty="0"/>
              <a:t>on </a:t>
            </a:r>
            <a:r>
              <a:rPr lang="en-US" sz="2200" dirty="0"/>
              <a:t>Monday, </a:t>
            </a:r>
            <a:r>
              <a:rPr lang="en-US" sz="2200" dirty="0" smtClean="0"/>
              <a:t>June 2</a:t>
            </a:r>
            <a:r>
              <a:rPr lang="en-US" sz="2200" baseline="30000" dirty="0" smtClean="0"/>
              <a:t>nd</a:t>
            </a:r>
            <a:r>
              <a:rPr lang="en-US" sz="2200" dirty="0" smtClean="0"/>
              <a:t>, </a:t>
            </a:r>
            <a:r>
              <a:rPr lang="en-US" sz="2400" dirty="0" smtClean="0"/>
              <a:t>June 16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and June 30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all </a:t>
            </a:r>
            <a:r>
              <a:rPr lang="en-US" sz="2200" dirty="0" smtClean="0"/>
              <a:t>at </a:t>
            </a:r>
            <a:r>
              <a:rPr lang="en-US" sz="2200" dirty="0"/>
              <a:t>5pm Eastern US time</a:t>
            </a:r>
            <a:r>
              <a:rPr lang="en-GB" sz="2200" dirty="0"/>
              <a:t>.</a:t>
            </a:r>
          </a:p>
          <a:p>
            <a:pPr>
              <a:buFont typeface="Times New Roman" pitchFamily="16" charset="0"/>
              <a:buChar char="•"/>
            </a:pPr>
            <a:r>
              <a:rPr lang="en-GB" sz="2800" dirty="0" smtClean="0"/>
              <a:t>July 2014 Plans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Complete comment resolution on CC17.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Receive and discuss technical presentations.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Produce a D1.0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Joint meeting with 802.1.</a:t>
            </a:r>
          </a:p>
          <a:p>
            <a:pPr marL="457200" lvl="1" indent="0"/>
            <a:endParaRPr lang="en-GB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11-14-0697 by Donald Eastlake, Huawei Technologies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</a:p>
        </p:txBody>
      </p:sp>
    </p:spTree>
    <p:extLst>
      <p:ext uri="{BB962C8B-B14F-4D97-AF65-F5344CB8AC3E}">
        <p14:creationId xmlns:p14="http://schemas.microsoft.com/office/powerpoint/2010/main" val="35836576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A. Stephens, Intel, D. Stanley, Aruba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00AA6CC1-B35F-400A-AD97-617E7B9F358A}" type="slidenum">
              <a:rPr lang="en-GB" smtClean="0"/>
              <a:pPr/>
              <a:t>71</a:t>
            </a:fld>
            <a:endParaRPr lang="en-GB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err="1" smtClean="0"/>
              <a:t>TGaq</a:t>
            </a:r>
            <a:r>
              <a:rPr lang="en-GB" dirty="0" smtClean="0"/>
              <a:t> Closing Report</a:t>
            </a:r>
          </a:p>
        </p:txBody>
      </p:sp>
      <p:sp>
        <p:nvSpPr>
          <p:cNvPr id="20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2014-05-15</a:t>
            </a:r>
          </a:p>
        </p:txBody>
      </p:sp>
      <p:graphicFrame>
        <p:nvGraphicFramePr>
          <p:cNvPr id="205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108551"/>
              </p:ext>
            </p:extLst>
          </p:nvPr>
        </p:nvGraphicFramePr>
        <p:xfrm>
          <a:off x="520700" y="2273300"/>
          <a:ext cx="77978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Document" r:id="rId4" imgW="8146441" imgH="2306477" progId="Word.Document.8">
                  <p:embed/>
                </p:oleObj>
              </mc:Choice>
              <mc:Fallback>
                <p:oleObj name="Document" r:id="rId4" imgW="8146441" imgH="230647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273300"/>
                        <a:ext cx="77978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11-14-0686 by Stephen McCann, Blackberry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</a:p>
        </p:txBody>
      </p:sp>
    </p:spTree>
    <p:extLst>
      <p:ext uri="{BB962C8B-B14F-4D97-AF65-F5344CB8AC3E}">
        <p14:creationId xmlns:p14="http://schemas.microsoft.com/office/powerpoint/2010/main" val="190189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A. Stephens, Intel, D. Stanley, Aruba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A842C95A-9891-4D85-99F3-CBA09F6CADDF}" type="slidenum">
              <a:rPr lang="en-GB" smtClean="0"/>
              <a:pPr/>
              <a:t>72</a:t>
            </a:fld>
            <a:endParaRPr lang="en-GB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3200" dirty="0" smtClean="0"/>
              <a:t> Closing report for </a:t>
            </a:r>
            <a:r>
              <a:rPr lang="en-GB" sz="3200" dirty="0" err="1" smtClean="0"/>
              <a:t>TGaq</a:t>
            </a:r>
            <a:r>
              <a:rPr lang="en-GB" sz="3200" dirty="0" smtClean="0"/>
              <a:t> (Pre-Association Discovery) for May 2014, Waikoloa, HI, USA.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11-14-0686 by Stephen McCann, Blackberry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</a:p>
        </p:txBody>
      </p:sp>
    </p:spTree>
    <p:extLst>
      <p:ext uri="{BB962C8B-B14F-4D97-AF65-F5344CB8AC3E}">
        <p14:creationId xmlns:p14="http://schemas.microsoft.com/office/powerpoint/2010/main" val="139125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A. Stephens, Intel, D. Stanley, Aruba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053C9A94-B312-452C-97DA-880A7EDB2DCC}" type="slidenum">
              <a:rPr lang="en-GB" smtClean="0"/>
              <a:pPr/>
              <a:t>73</a:t>
            </a:fld>
            <a:endParaRPr lang="en-GB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153400" cy="5544715"/>
          </a:xfrm>
        </p:spPr>
        <p:txBody>
          <a:bodyPr/>
          <a:lstStyle/>
          <a:p>
            <a:r>
              <a:rPr lang="en-GB" dirty="0" smtClean="0"/>
              <a:t>Approved initial text and instructed editor to create D0.01 prior to the July 2014 meeting</a:t>
            </a:r>
          </a:p>
          <a:p>
            <a:r>
              <a:rPr lang="en-GB" dirty="0" smtClean="0"/>
              <a:t>Technical presentations</a:t>
            </a:r>
          </a:p>
          <a:p>
            <a:pPr lvl="2"/>
            <a:r>
              <a:rPr lang="en-GB" dirty="0"/>
              <a:t>11-14-0643r0	Message flows for local network service discovery</a:t>
            </a:r>
          </a:p>
          <a:p>
            <a:pPr lvl="2"/>
            <a:r>
              <a:rPr lang="en-GB" dirty="0"/>
              <a:t>11-14-0618r1	</a:t>
            </a:r>
            <a:r>
              <a:rPr lang="en-GB" dirty="0" err="1"/>
              <a:t>TGaq</a:t>
            </a:r>
            <a:r>
              <a:rPr lang="en-GB" dirty="0"/>
              <a:t> CAG Number </a:t>
            </a:r>
            <a:r>
              <a:rPr lang="en-GB" dirty="0" smtClean="0"/>
              <a:t>IE</a:t>
            </a:r>
          </a:p>
          <a:p>
            <a:pPr lvl="2"/>
            <a:r>
              <a:rPr lang="en-GB" dirty="0" smtClean="0"/>
              <a:t>11-14-0667r0	Service </a:t>
            </a:r>
            <a:r>
              <a:rPr lang="en-GB" dirty="0"/>
              <a:t>Indication Consideration of 802.11aq</a:t>
            </a:r>
          </a:p>
          <a:p>
            <a:pPr lvl="2"/>
            <a:r>
              <a:rPr lang="en-GB" dirty="0"/>
              <a:t>11-14-0668r0	</a:t>
            </a:r>
            <a:r>
              <a:rPr lang="en-GB" dirty="0" smtClean="0"/>
              <a:t>Security </a:t>
            </a:r>
            <a:r>
              <a:rPr lang="en-GB" dirty="0"/>
              <a:t>and Privacy Consideration of 802.11aq</a:t>
            </a:r>
          </a:p>
          <a:p>
            <a:pPr lvl="2"/>
            <a:r>
              <a:rPr lang="en-GB" dirty="0"/>
              <a:t>11-14-0657r0	</a:t>
            </a:r>
            <a:r>
              <a:rPr lang="en-GB" dirty="0" smtClean="0"/>
              <a:t>Pre-Association </a:t>
            </a:r>
            <a:r>
              <a:rPr lang="en-GB" dirty="0"/>
              <a:t>Discovery Protocol</a:t>
            </a:r>
          </a:p>
          <a:p>
            <a:pPr lvl="2"/>
            <a:r>
              <a:rPr lang="en-GB" dirty="0"/>
              <a:t>11-14-0685r0	ANNEX-Text-PAD-Protocol-for-ANDSF</a:t>
            </a:r>
          </a:p>
          <a:p>
            <a:pPr lvl="2"/>
            <a:r>
              <a:rPr lang="en-GB" dirty="0"/>
              <a:t>11-14-0158r2	</a:t>
            </a:r>
            <a:r>
              <a:rPr lang="en-GB" dirty="0" smtClean="0"/>
              <a:t>Service-Transaction-Protocol-for-ANDSF</a:t>
            </a:r>
            <a:endParaRPr lang="en-GB" dirty="0"/>
          </a:p>
          <a:p>
            <a:r>
              <a:rPr lang="en-GB" dirty="0" smtClean="0"/>
              <a:t>Teleconference: </a:t>
            </a:r>
            <a:r>
              <a:rPr lang="en-GB" dirty="0"/>
              <a:t>8</a:t>
            </a:r>
            <a:r>
              <a:rPr lang="en-GB" baseline="30000" dirty="0" smtClean="0"/>
              <a:t>th</a:t>
            </a:r>
            <a:r>
              <a:rPr lang="en-GB" dirty="0" smtClean="0"/>
              <a:t> July 2014 , 10:00 ET</a:t>
            </a:r>
          </a:p>
          <a:p>
            <a:r>
              <a:rPr lang="en-GB" dirty="0" smtClean="0"/>
              <a:t>Plans for July 2014</a:t>
            </a:r>
            <a:endParaRPr lang="en-GB" sz="2000" dirty="0" smtClean="0"/>
          </a:p>
          <a:p>
            <a:pPr lvl="1"/>
            <a:r>
              <a:rPr lang="en-GB" sz="1800" dirty="0" smtClean="0"/>
              <a:t>Addition of text to Draft 0.01 to form D0.02</a:t>
            </a:r>
          </a:p>
          <a:p>
            <a:pPr lvl="1"/>
            <a:r>
              <a:rPr lang="en-GB" sz="1800" dirty="0" smtClean="0"/>
              <a:t>Start of comment collection on Draft 0.02</a:t>
            </a:r>
            <a:endParaRPr lang="en-GB" sz="18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11-14-0686 by Stephen McCann, Blackberry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</a:p>
        </p:txBody>
      </p:sp>
    </p:spTree>
    <p:extLst>
      <p:ext uri="{BB962C8B-B14F-4D97-AF65-F5344CB8AC3E}">
        <p14:creationId xmlns:p14="http://schemas.microsoft.com/office/powerpoint/2010/main" val="105143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A. Stephens, Intel, D. Stanley, Aruba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3F0BDF-8B5A-4F42-A460-6E03123FEBC0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TGax</a:t>
            </a:r>
            <a:r>
              <a:rPr lang="en-US" dirty="0" smtClean="0"/>
              <a:t> May 2014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2014-05-15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520700" y="2590800"/>
          <a:ext cx="753586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Document" r:id="rId4" imgW="8610834" imgH="2617202" progId="Word.Document.8">
                  <p:embed/>
                </p:oleObj>
              </mc:Choice>
              <mc:Fallback>
                <p:oleObj name="Document" r:id="rId4" imgW="8610834" imgH="261720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590800"/>
                        <a:ext cx="7535863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1/8 of 11-14-0702 by Osama Aboul-Magd (Huawei Technologies)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</a:p>
        </p:txBody>
      </p:sp>
    </p:spTree>
    <p:extLst>
      <p:ext uri="{BB962C8B-B14F-4D97-AF65-F5344CB8AC3E}">
        <p14:creationId xmlns:p14="http://schemas.microsoft.com/office/powerpoint/2010/main" val="398359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A. Stephens, Intel, D. Stanley, Aruba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9BDFEE4B-8411-40A8-8639-87B3C757CCB2}" type="slidenum">
              <a:rPr lang="en-US" smtClean="0"/>
              <a:pPr/>
              <a:t>75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This document is the closing report for the </a:t>
            </a:r>
            <a:r>
              <a:rPr lang="en-US" dirty="0" err="1" smtClean="0"/>
              <a:t>TGax</a:t>
            </a:r>
            <a:r>
              <a:rPr lang="en-US" dirty="0" smtClean="0"/>
              <a:t> for the May 2014 session.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2/8 of 11-14-0702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</a:p>
        </p:txBody>
      </p:sp>
    </p:spTree>
    <p:extLst>
      <p:ext uri="{BB962C8B-B14F-4D97-AF65-F5344CB8AC3E}">
        <p14:creationId xmlns:p14="http://schemas.microsoft.com/office/powerpoint/2010/main" val="2390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dirty="0" smtClean="0"/>
              <a:t>Work Completed- TG Elections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1447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CA" dirty="0" smtClean="0"/>
              <a:t>The TG elected a TG chair and a Secretary</a:t>
            </a:r>
          </a:p>
          <a:p>
            <a:pPr lvl="1">
              <a:lnSpc>
                <a:spcPct val="90000"/>
              </a:lnSpc>
              <a:defRPr/>
            </a:pPr>
            <a:r>
              <a:rPr lang="en-CA" dirty="0" smtClean="0"/>
              <a:t>TG Chair: Osama Aboul-Magd</a:t>
            </a:r>
          </a:p>
          <a:p>
            <a:pPr lvl="1">
              <a:lnSpc>
                <a:spcPct val="90000"/>
              </a:lnSpc>
              <a:defRPr/>
            </a:pPr>
            <a:r>
              <a:rPr lang="en-CA" dirty="0" smtClean="0"/>
              <a:t>TG Secretary: Yasuhiko Inoue</a:t>
            </a:r>
            <a:endParaRPr lang="en-US" dirty="0" smtClean="0"/>
          </a:p>
          <a:p>
            <a:pPr>
              <a:lnSpc>
                <a:spcPct val="80000"/>
              </a:lnSpc>
              <a:defRPr/>
            </a:pPr>
            <a:endParaRPr lang="en-US" sz="2800" dirty="0" smtClean="0">
              <a:sym typeface="Wingdings" pitchFamily="2" charset="2"/>
            </a:endParaRPr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A. Stephens, Intel, D. Stanley, Aruba</a:t>
            </a:r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0F8C27D-2556-4282-BE8F-668D826849BB}" type="slidenum">
              <a:rPr lang="en-US" smtClean="0"/>
              <a:pPr/>
              <a:t>76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3/8 of 11-14-0702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</a:p>
        </p:txBody>
      </p:sp>
    </p:spTree>
    <p:extLst>
      <p:ext uri="{BB962C8B-B14F-4D97-AF65-F5344CB8AC3E}">
        <p14:creationId xmlns:p14="http://schemas.microsoft.com/office/powerpoint/2010/main" val="160039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Work Completed – TG Documents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CA" dirty="0" smtClean="0"/>
              <a:t>Approved initial revisions of the TG Simulation Scenarios (11-14/0612r4) and Evaluation Methodology (11-14/0571r2) documents.</a:t>
            </a:r>
          </a:p>
          <a:p>
            <a:r>
              <a:rPr lang="en-CA" dirty="0" smtClean="0"/>
              <a:t>Started the discussion related to Functional Requirements document. Expectation is to approve the initial revision of the document in July.</a:t>
            </a:r>
          </a:p>
          <a:p>
            <a:r>
              <a:rPr lang="en-CA" dirty="0" smtClean="0"/>
              <a:t>Discussion related to Channel Model document is expected to start in July.</a:t>
            </a:r>
          </a:p>
          <a:p>
            <a:r>
              <a:rPr lang="en-CA" dirty="0" smtClean="0"/>
              <a:t>The TG had a brief discussion related to TG structure. More discussion on the process and TG structure is expected in July.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Stephens, Intel, D. Stanley, Aruba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4/8 of 11-14-0702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</a:p>
        </p:txBody>
      </p:sp>
    </p:spTree>
    <p:extLst>
      <p:ext uri="{BB962C8B-B14F-4D97-AF65-F5344CB8AC3E}">
        <p14:creationId xmlns:p14="http://schemas.microsoft.com/office/powerpoint/2010/main" val="63422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Work Completed – Technical Presentation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40 submissions were covered during the week.</a:t>
            </a:r>
          </a:p>
          <a:p>
            <a:r>
              <a:rPr lang="en-CA" dirty="0" smtClean="0"/>
              <a:t>A list of the submissions is available in the agenda document available at: </a:t>
            </a:r>
          </a:p>
          <a:p>
            <a:pPr lvl="1"/>
            <a:r>
              <a:rPr lang="en-CA" dirty="0" smtClean="0">
                <a:hlinkClick r:id="rId3"/>
              </a:rPr>
              <a:t>https://mentor.ieee.org/802.11/dcn/14/11-14-0478-05-00ax-tgax-may-2014-meeting-agenda.ppt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Stephens, Intel, D. Stanley, Aruba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5/8 of 11-14-0702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</a:p>
        </p:txBody>
      </p:sp>
    </p:spTree>
    <p:extLst>
      <p:ext uri="{BB962C8B-B14F-4D97-AF65-F5344CB8AC3E}">
        <p14:creationId xmlns:p14="http://schemas.microsoft.com/office/powerpoint/2010/main" val="238848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Work Completed - Timeline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Stephens, Intel, D. Stanley, Aruba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p:sp>
        <p:nvSpPr>
          <p:cNvPr id="7" name="Line 15"/>
          <p:cNvSpPr>
            <a:spLocks noChangeShapeType="1"/>
          </p:cNvSpPr>
          <p:nvPr/>
        </p:nvSpPr>
        <p:spPr bwMode="auto">
          <a:xfrm flipH="1">
            <a:off x="6226989" y="2169871"/>
            <a:ext cx="2810" cy="298088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</p:spPr>
        <p:txBody>
          <a:bodyPr lIns="91434" tIns="45716" rIns="91434" bIns="45716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 dirty="0"/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 flipH="1">
            <a:off x="7343879" y="2202679"/>
            <a:ext cx="0" cy="2948071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</p:spPr>
        <p:txBody>
          <a:bodyPr lIns="91434" tIns="45716" rIns="91434" bIns="45716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 dirty="0"/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 flipH="1">
            <a:off x="3967373" y="1979852"/>
            <a:ext cx="7159" cy="3170897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</p:spPr>
        <p:txBody>
          <a:bodyPr lIns="91434" tIns="45716" rIns="91434" bIns="45716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 dirty="0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1666195" y="1962785"/>
            <a:ext cx="0" cy="3187966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</p:spPr>
        <p:txBody>
          <a:bodyPr lIns="91434" tIns="45716" rIns="91434" bIns="45716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 dirty="0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2836199" y="1961211"/>
            <a:ext cx="0" cy="3189538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</p:spPr>
        <p:txBody>
          <a:bodyPr lIns="91434" tIns="45716" rIns="91434" bIns="45716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233109" y="1931717"/>
            <a:ext cx="1163743" cy="266984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lIns="91423" tIns="45711" rIns="91423" bIns="45711"/>
          <a:lstStyle/>
          <a:p>
            <a:pPr algn="ctr">
              <a:spcBef>
                <a:spcPct val="25000"/>
              </a:spcBef>
              <a:buClr>
                <a:schemeClr val="bg1"/>
              </a:buClr>
              <a:buFont typeface="Times"/>
              <a:buNone/>
            </a:pP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2018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103744" y="1940131"/>
            <a:ext cx="1129366" cy="25856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lIns="91423" tIns="45711" rIns="91423" bIns="45711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25000"/>
              </a:spcBef>
              <a:buClr>
                <a:schemeClr val="bg1"/>
              </a:buClr>
              <a:buFont typeface="Times"/>
              <a:buNone/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2017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839711" y="1939598"/>
            <a:ext cx="1134821" cy="25910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lIns="91423" tIns="45711" rIns="91423" bIns="45711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25000"/>
              </a:spcBef>
              <a:buClr>
                <a:schemeClr val="bg1"/>
              </a:buClr>
              <a:buFont typeface="Times"/>
              <a:buNone/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2015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666195" y="1927620"/>
            <a:ext cx="1173515" cy="271079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lIns="91423" tIns="45711" rIns="91423" bIns="45711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25000"/>
              </a:spcBef>
              <a:buClr>
                <a:schemeClr val="bg1"/>
              </a:buClr>
              <a:buFont typeface="Times"/>
              <a:buNone/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32453" y="1927620"/>
            <a:ext cx="1133741" cy="271079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lIns="91423" tIns="45711" rIns="91423" bIns="45711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25000"/>
              </a:spcBef>
              <a:buClr>
                <a:schemeClr val="bg1"/>
              </a:buClr>
              <a:buFont typeface="Times"/>
              <a:buNone/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2013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967373" y="1927620"/>
            <a:ext cx="1149360" cy="271079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lIns="91423" tIns="45711" rIns="91423" bIns="45711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25000"/>
              </a:spcBef>
              <a:buClr>
                <a:schemeClr val="bg1"/>
              </a:buClr>
              <a:buFont typeface="Times"/>
              <a:buNone/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2016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5116731" y="2198700"/>
            <a:ext cx="1" cy="295205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</p:spPr>
        <p:txBody>
          <a:bodyPr lIns="91434" tIns="45716" rIns="91434" bIns="45716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532453" y="1927620"/>
            <a:ext cx="7925747" cy="3223131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294457" y="1941380"/>
            <a:ext cx="1163743" cy="25732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lIns="91423" tIns="45711" rIns="91423" bIns="45711"/>
          <a:lstStyle/>
          <a:p>
            <a:pPr algn="ctr">
              <a:spcBef>
                <a:spcPct val="25000"/>
              </a:spcBef>
              <a:buClr>
                <a:schemeClr val="bg1"/>
              </a:buClr>
              <a:buFont typeface="Times"/>
              <a:buNone/>
            </a:pP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2019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Isosceles Triangle 20"/>
          <p:cNvSpPr>
            <a:spLocks noChangeArrowheads="1"/>
          </p:cNvSpPr>
          <p:nvPr/>
        </p:nvSpPr>
        <p:spPr bwMode="auto">
          <a:xfrm>
            <a:off x="1794983" y="4733412"/>
            <a:ext cx="219423" cy="228600"/>
          </a:xfrm>
          <a:prstGeom prst="triangle">
            <a:avLst>
              <a:gd name="adj" fmla="val 500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4" tIns="45716" rIns="91434" bIns="45716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1650036" y="4975636"/>
            <a:ext cx="561649" cy="20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2" tIns="41026" rIns="82052" bIns="4102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sz="800" dirty="0" smtClean="0">
                <a:latin typeface="Arial" pitchFamily="34" charset="0"/>
                <a:cs typeface="Arial" pitchFamily="34" charset="0"/>
              </a:rPr>
              <a:t>Sept ‘08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1605458" y="4360714"/>
            <a:ext cx="659432" cy="3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2" tIns="41026" rIns="82052" bIns="4102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sz="800" dirty="0" smtClean="0">
                <a:latin typeface="Arial" pitchFamily="34" charset="0"/>
                <a:cs typeface="Arial" pitchFamily="34" charset="0"/>
              </a:rPr>
              <a:t>11ac PAR </a:t>
            </a:r>
            <a:br>
              <a:rPr lang="en-US" sz="800" dirty="0" smtClean="0">
                <a:latin typeface="Arial" pitchFamily="34" charset="0"/>
                <a:cs typeface="Arial" pitchFamily="34" charset="0"/>
              </a:rPr>
            </a:br>
            <a:r>
              <a:rPr lang="en-US" sz="800" dirty="0" smtClean="0">
                <a:latin typeface="Arial" pitchFamily="34" charset="0"/>
                <a:cs typeface="Arial" pitchFamily="34" charset="0"/>
              </a:rPr>
              <a:t>Approved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2754989" y="4407038"/>
            <a:ext cx="819733" cy="45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2" tIns="41026" rIns="82052" bIns="4102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sz="800" dirty="0" smtClean="0">
                <a:latin typeface="Arial" pitchFamily="34" charset="0"/>
                <a:cs typeface="Arial" pitchFamily="34" charset="0"/>
              </a:rPr>
              <a:t>11ac SFD R0 </a:t>
            </a:r>
            <a:br>
              <a:rPr lang="en-US" sz="800" dirty="0" smtClean="0">
                <a:latin typeface="Arial" pitchFamily="34" charset="0"/>
                <a:cs typeface="Arial" pitchFamily="34" charset="0"/>
              </a:rPr>
            </a:br>
            <a:r>
              <a:rPr lang="en-US" sz="800" dirty="0" smtClean="0">
                <a:latin typeface="Arial" pitchFamily="34" charset="0"/>
                <a:cs typeface="Arial" pitchFamily="34" charset="0"/>
              </a:rPr>
              <a:t>(Mar)</a:t>
            </a:r>
            <a:br>
              <a:rPr lang="en-US" sz="800" dirty="0" smtClean="0">
                <a:latin typeface="Arial" pitchFamily="34" charset="0"/>
                <a:cs typeface="Arial" pitchFamily="34" charset="0"/>
              </a:rPr>
            </a:br>
            <a:endParaRPr lang="en-US" sz="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2875144" y="4975636"/>
            <a:ext cx="561649" cy="20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2" tIns="41026" rIns="82052" bIns="4102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sz="800" dirty="0" smtClean="0">
                <a:latin typeface="Arial" pitchFamily="34" charset="0"/>
                <a:cs typeface="Arial" pitchFamily="34" charset="0"/>
              </a:rPr>
              <a:t>Sept ‘09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24430" y="4696036"/>
            <a:ext cx="1517623" cy="2659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11ac SFD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3965686" y="4407038"/>
            <a:ext cx="980032" cy="45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2" tIns="41026" rIns="82052" bIns="4102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sz="800" dirty="0" smtClean="0">
                <a:latin typeface="Arial" pitchFamily="34" charset="0"/>
                <a:cs typeface="Arial" pitchFamily="34" charset="0"/>
              </a:rPr>
              <a:t>SFD R21, D 0.1   </a:t>
            </a:r>
            <a:br>
              <a:rPr lang="en-US" sz="800" dirty="0" smtClean="0">
                <a:latin typeface="Arial" pitchFamily="34" charset="0"/>
                <a:cs typeface="Arial" pitchFamily="34" charset="0"/>
              </a:rPr>
            </a:br>
            <a:r>
              <a:rPr lang="en-US" sz="800" dirty="0" smtClean="0">
                <a:latin typeface="Arial" pitchFamily="34" charset="0"/>
                <a:cs typeface="Arial" pitchFamily="34" charset="0"/>
              </a:rPr>
              <a:t>(July )</a:t>
            </a:r>
            <a:br>
              <a:rPr lang="en-US" sz="800" dirty="0" smtClean="0">
                <a:latin typeface="Arial" pitchFamily="34" charset="0"/>
                <a:cs typeface="Arial" pitchFamily="34" charset="0"/>
              </a:rPr>
            </a:br>
            <a:endParaRPr lang="en-US" sz="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4236590" y="4975636"/>
            <a:ext cx="527986" cy="20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2" tIns="41026" rIns="82052" bIns="4102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sz="800" dirty="0" smtClean="0">
                <a:latin typeface="Arial" pitchFamily="34" charset="0"/>
                <a:cs typeface="Arial" pitchFamily="34" charset="0"/>
              </a:rPr>
              <a:t>Jan  ‘11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4929565" y="4240271"/>
            <a:ext cx="606533" cy="3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2" tIns="41026" rIns="82052" bIns="4102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sz="800" dirty="0" smtClean="0">
                <a:latin typeface="Arial" pitchFamily="34" charset="0"/>
                <a:cs typeface="Arial" pitchFamily="34" charset="0"/>
              </a:rPr>
              <a:t>.11ac </a:t>
            </a:r>
            <a:br>
              <a:rPr lang="en-US" sz="800" dirty="0" smtClean="0">
                <a:latin typeface="Arial" pitchFamily="34" charset="0"/>
                <a:cs typeface="Arial" pitchFamily="34" charset="0"/>
              </a:rPr>
            </a:br>
            <a:r>
              <a:rPr lang="en-US" sz="800" dirty="0" smtClean="0">
                <a:latin typeface="Arial" pitchFamily="34" charset="0"/>
                <a:cs typeface="Arial" pitchFamily="34" charset="0"/>
              </a:rPr>
              <a:t>Draft  1.0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5066623" y="4530148"/>
            <a:ext cx="332419" cy="20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2" tIns="41026" rIns="82052" bIns="4102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sz="800" dirty="0" smtClean="0">
                <a:latin typeface="Arial" pitchFamily="34" charset="0"/>
                <a:cs typeface="Arial" pitchFamily="34" charset="0"/>
              </a:rPr>
              <a:t>Jan</a:t>
            </a:r>
          </a:p>
        </p:txBody>
      </p:sp>
      <p:sp>
        <p:nvSpPr>
          <p:cNvPr id="31" name="Isosceles Triangle 30"/>
          <p:cNvSpPr>
            <a:spLocks noChangeArrowheads="1"/>
          </p:cNvSpPr>
          <p:nvPr/>
        </p:nvSpPr>
        <p:spPr bwMode="auto">
          <a:xfrm>
            <a:off x="5103745" y="4765965"/>
            <a:ext cx="226322" cy="196047"/>
          </a:xfrm>
          <a:prstGeom prst="triangle">
            <a:avLst>
              <a:gd name="adj" fmla="val 500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4" tIns="45716" rIns="91434" bIns="45716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5036968" y="4975636"/>
            <a:ext cx="544015" cy="20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2" tIns="41026" rIns="82052" bIns="4102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sz="800" dirty="0" smtClean="0">
                <a:latin typeface="Arial" pitchFamily="34" charset="0"/>
                <a:cs typeface="Arial" pitchFamily="34" charset="0"/>
              </a:rPr>
              <a:t>July  ‘11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 Box 24"/>
          <p:cNvSpPr txBox="1">
            <a:spLocks noChangeArrowheads="1"/>
          </p:cNvSpPr>
          <p:nvPr/>
        </p:nvSpPr>
        <p:spPr bwMode="auto">
          <a:xfrm>
            <a:off x="5580983" y="4242500"/>
            <a:ext cx="606533" cy="3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2" tIns="41026" rIns="82052" bIns="4102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sz="800" dirty="0" smtClean="0">
                <a:latin typeface="Arial" pitchFamily="34" charset="0"/>
                <a:cs typeface="Arial" pitchFamily="34" charset="0"/>
              </a:rPr>
              <a:t>.11ac</a:t>
            </a:r>
            <a:br>
              <a:rPr lang="en-US" sz="800" dirty="0" smtClean="0">
                <a:latin typeface="Arial" pitchFamily="34" charset="0"/>
                <a:cs typeface="Arial" pitchFamily="34" charset="0"/>
              </a:rPr>
            </a:br>
            <a:r>
              <a:rPr lang="en-US" sz="800" dirty="0" smtClean="0">
                <a:latin typeface="Arial" pitchFamily="34" charset="0"/>
                <a:cs typeface="Arial" pitchFamily="34" charset="0"/>
              </a:rPr>
              <a:t>Draft  2.0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24"/>
          <p:cNvSpPr txBox="1">
            <a:spLocks noChangeArrowheads="1"/>
          </p:cNvSpPr>
          <p:nvPr/>
        </p:nvSpPr>
        <p:spPr bwMode="auto">
          <a:xfrm>
            <a:off x="5714198" y="4530148"/>
            <a:ext cx="407761" cy="20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2" tIns="41026" rIns="82052" bIns="4102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sz="800" dirty="0" smtClean="0">
                <a:latin typeface="Arial" pitchFamily="34" charset="0"/>
                <a:cs typeface="Arial" pitchFamily="34" charset="0"/>
              </a:rPr>
              <a:t>Sept </a:t>
            </a:r>
          </a:p>
        </p:txBody>
      </p:sp>
      <p:sp>
        <p:nvSpPr>
          <p:cNvPr id="35" name="Isosceles Triangle 34"/>
          <p:cNvSpPr>
            <a:spLocks noChangeArrowheads="1"/>
          </p:cNvSpPr>
          <p:nvPr/>
        </p:nvSpPr>
        <p:spPr bwMode="auto">
          <a:xfrm>
            <a:off x="5767649" y="4765965"/>
            <a:ext cx="242469" cy="196047"/>
          </a:xfrm>
          <a:prstGeom prst="triangle">
            <a:avLst>
              <a:gd name="adj" fmla="val 500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4" tIns="45716" rIns="91434" bIns="45716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 Box 24"/>
          <p:cNvSpPr txBox="1">
            <a:spLocks noChangeArrowheads="1"/>
          </p:cNvSpPr>
          <p:nvPr/>
        </p:nvSpPr>
        <p:spPr bwMode="auto">
          <a:xfrm>
            <a:off x="5643722" y="4975636"/>
            <a:ext cx="521574" cy="20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2" tIns="41026" rIns="82052" bIns="4102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sz="800" dirty="0" smtClean="0">
                <a:latin typeface="Arial" pitchFamily="34" charset="0"/>
                <a:cs typeface="Arial" pitchFamily="34" charset="0"/>
              </a:rPr>
              <a:t>Feb ‘12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24"/>
          <p:cNvSpPr txBox="1">
            <a:spLocks noChangeArrowheads="1"/>
          </p:cNvSpPr>
          <p:nvPr/>
        </p:nvSpPr>
        <p:spPr bwMode="auto">
          <a:xfrm>
            <a:off x="7639403" y="4240271"/>
            <a:ext cx="425394" cy="3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2" tIns="41026" rIns="82052" bIns="4102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sz="800" dirty="0" smtClean="0">
                <a:latin typeface="Arial" pitchFamily="34" charset="0"/>
                <a:cs typeface="Arial" pitchFamily="34" charset="0"/>
              </a:rPr>
              <a:t>.11ac</a:t>
            </a:r>
            <a:br>
              <a:rPr lang="en-US" sz="800" dirty="0" smtClean="0">
                <a:latin typeface="Arial" pitchFamily="34" charset="0"/>
                <a:cs typeface="Arial" pitchFamily="34" charset="0"/>
              </a:rPr>
            </a:br>
            <a:r>
              <a:rPr lang="en-US" sz="800" dirty="0" smtClean="0">
                <a:latin typeface="Arial" pitchFamily="34" charset="0"/>
                <a:cs typeface="Arial" pitchFamily="34" charset="0"/>
              </a:rPr>
              <a:t>Final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 Box 24"/>
          <p:cNvSpPr txBox="1">
            <a:spLocks noChangeArrowheads="1"/>
          </p:cNvSpPr>
          <p:nvPr/>
        </p:nvSpPr>
        <p:spPr bwMode="auto">
          <a:xfrm>
            <a:off x="7663449" y="4571575"/>
            <a:ext cx="377303" cy="20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2" tIns="41026" rIns="82052" bIns="4102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sz="800" dirty="0" smtClean="0">
                <a:latin typeface="Arial" pitchFamily="34" charset="0"/>
                <a:cs typeface="Arial" pitchFamily="34" charset="0"/>
              </a:rPr>
              <a:t>July </a:t>
            </a:r>
          </a:p>
        </p:txBody>
      </p:sp>
      <p:sp>
        <p:nvSpPr>
          <p:cNvPr id="39" name="Text Box 24"/>
          <p:cNvSpPr txBox="1">
            <a:spLocks noChangeArrowheads="1"/>
          </p:cNvSpPr>
          <p:nvPr/>
        </p:nvSpPr>
        <p:spPr bwMode="auto">
          <a:xfrm>
            <a:off x="7612335" y="4975636"/>
            <a:ext cx="527986" cy="20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2" tIns="41026" rIns="82052" bIns="4102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sz="800" dirty="0" smtClean="0">
                <a:latin typeface="Arial" pitchFamily="34" charset="0"/>
                <a:cs typeface="Arial" pitchFamily="34" charset="0"/>
              </a:rPr>
              <a:t>Dec ‘13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Isosceles Triangle 39"/>
          <p:cNvSpPr>
            <a:spLocks noChangeArrowheads="1"/>
          </p:cNvSpPr>
          <p:nvPr/>
        </p:nvSpPr>
        <p:spPr bwMode="auto">
          <a:xfrm>
            <a:off x="7709237" y="4765965"/>
            <a:ext cx="242469" cy="196047"/>
          </a:xfrm>
          <a:prstGeom prst="triangle">
            <a:avLst>
              <a:gd name="adj" fmla="val 500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4" tIns="45716" rIns="91434" bIns="45716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 flipH="1">
            <a:off x="5082824" y="2937472"/>
            <a:ext cx="702940" cy="45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52" tIns="41026" rIns="82052" bIns="4102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sz="800" b="1" dirty="0" smtClean="0">
                <a:latin typeface="Arial" pitchFamily="34" charset="0"/>
                <a:cs typeface="Arial" pitchFamily="34" charset="0"/>
              </a:rPr>
              <a:t>.11ax</a:t>
            </a:r>
            <a:br>
              <a:rPr lang="en-US" sz="800" b="1" dirty="0" smtClean="0">
                <a:latin typeface="Arial" pitchFamily="34" charset="0"/>
                <a:cs typeface="Arial" pitchFamily="34" charset="0"/>
              </a:rPr>
            </a:br>
            <a:r>
              <a:rPr lang="en-US" sz="800" b="1" dirty="0" smtClean="0">
                <a:latin typeface="Arial" pitchFamily="34" charset="0"/>
                <a:cs typeface="Arial" pitchFamily="34" charset="0"/>
              </a:rPr>
              <a:t>Draft 2.0</a:t>
            </a:r>
            <a:br>
              <a:rPr lang="en-US" sz="800" b="1" dirty="0" smtClean="0">
                <a:latin typeface="Arial" pitchFamily="34" charset="0"/>
                <a:cs typeface="Arial" pitchFamily="34" charset="0"/>
              </a:rPr>
            </a:br>
            <a:r>
              <a:rPr lang="en-US" sz="800" b="1" dirty="0" smtClean="0">
                <a:latin typeface="Arial" pitchFamily="34" charset="0"/>
                <a:cs typeface="Arial" pitchFamily="34" charset="0"/>
              </a:rPr>
              <a:t>(Mar 2017)</a:t>
            </a: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 Box 29"/>
          <p:cNvSpPr txBox="1">
            <a:spLocks noChangeArrowheads="1"/>
          </p:cNvSpPr>
          <p:nvPr/>
        </p:nvSpPr>
        <p:spPr bwMode="auto">
          <a:xfrm flipH="1">
            <a:off x="7301307" y="2937472"/>
            <a:ext cx="782738" cy="35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52" tIns="41026" rIns="82052" bIns="4102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sz="900" b="1" dirty="0" smtClean="0">
                <a:latin typeface="Arial" pitchFamily="34" charset="0"/>
                <a:cs typeface="Arial" pitchFamily="34" charset="0"/>
              </a:rPr>
              <a:t>.11ax</a:t>
            </a:r>
            <a:br>
              <a:rPr lang="en-US" sz="900" b="1" dirty="0" smtClean="0">
                <a:latin typeface="Arial" pitchFamily="34" charset="0"/>
                <a:cs typeface="Arial" pitchFamily="34" charset="0"/>
              </a:rPr>
            </a:br>
            <a:r>
              <a:rPr lang="en-US" sz="900" b="1" dirty="0" smtClean="0">
                <a:latin typeface="Arial" pitchFamily="34" charset="0"/>
                <a:cs typeface="Arial" pitchFamily="34" charset="0"/>
              </a:rPr>
              <a:t> Final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 Box 24"/>
          <p:cNvSpPr txBox="1">
            <a:spLocks noChangeArrowheads="1"/>
          </p:cNvSpPr>
          <p:nvPr/>
        </p:nvSpPr>
        <p:spPr bwMode="auto">
          <a:xfrm>
            <a:off x="1595791" y="2217803"/>
            <a:ext cx="670141" cy="448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2" tIns="41026" rIns="82052" bIns="4102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PAR </a:t>
            </a:r>
            <a:r>
              <a:rPr lang="en-US" sz="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800" b="1" dirty="0" smtClean="0">
                <a:latin typeface="Arial" pitchFamily="34" charset="0"/>
                <a:cs typeface="Arial" pitchFamily="34" charset="0"/>
              </a:rPr>
            </a:br>
            <a:r>
              <a:rPr lang="en-US" sz="800" b="1" dirty="0" smtClean="0">
                <a:latin typeface="Arial" pitchFamily="34" charset="0"/>
                <a:cs typeface="Arial" pitchFamily="34" charset="0"/>
              </a:rPr>
              <a:t>Approved</a:t>
            </a:r>
          </a:p>
          <a:p>
            <a:pPr algn="ctr" eaLnBrk="0" hangingPunct="0">
              <a:defRPr/>
            </a:pPr>
            <a:r>
              <a:rPr lang="en-US" sz="800" b="1" dirty="0" smtClean="0">
                <a:latin typeface="Arial" pitchFamily="34" charset="0"/>
                <a:cs typeface="Arial" pitchFamily="34" charset="0"/>
              </a:rPr>
              <a:t>(Mar 2014)</a:t>
            </a: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Isosceles Triangle 43"/>
          <p:cNvSpPr>
            <a:spLocks noChangeArrowheads="1"/>
          </p:cNvSpPr>
          <p:nvPr/>
        </p:nvSpPr>
        <p:spPr bwMode="auto">
          <a:xfrm>
            <a:off x="1829730" y="2664226"/>
            <a:ext cx="202264" cy="2269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4" tIns="45716" rIns="91434" bIns="45716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Isosceles Triangle 44"/>
          <p:cNvSpPr>
            <a:spLocks noChangeArrowheads="1"/>
          </p:cNvSpPr>
          <p:nvPr/>
        </p:nvSpPr>
        <p:spPr bwMode="auto">
          <a:xfrm flipH="1">
            <a:off x="5311001" y="2694106"/>
            <a:ext cx="190050" cy="217339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4" tIns="45716" rIns="91434" bIns="45716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 Box 24"/>
          <p:cNvSpPr txBox="1">
            <a:spLocks noChangeArrowheads="1"/>
          </p:cNvSpPr>
          <p:nvPr/>
        </p:nvSpPr>
        <p:spPr bwMode="auto">
          <a:xfrm>
            <a:off x="4192298" y="2937472"/>
            <a:ext cx="699507" cy="45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2" tIns="41026" rIns="82052" bIns="4102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sz="800" b="1" dirty="0" smtClean="0">
                <a:latin typeface="Arial" pitchFamily="34" charset="0"/>
                <a:cs typeface="Arial" pitchFamily="34" charset="0"/>
              </a:rPr>
              <a:t>.11ax</a:t>
            </a:r>
            <a:br>
              <a:rPr lang="en-US" sz="800" b="1" dirty="0" smtClean="0">
                <a:latin typeface="Arial" pitchFamily="34" charset="0"/>
                <a:cs typeface="Arial" pitchFamily="34" charset="0"/>
              </a:rPr>
            </a:br>
            <a:r>
              <a:rPr lang="en-US" sz="800" b="1" dirty="0" smtClean="0">
                <a:latin typeface="Arial" pitchFamily="34" charset="0"/>
                <a:cs typeface="Arial" pitchFamily="34" charset="0"/>
              </a:rPr>
              <a:t>Draft 1.0</a:t>
            </a:r>
            <a:br>
              <a:rPr lang="en-US" sz="800" b="1" dirty="0" smtClean="0">
                <a:latin typeface="Arial" pitchFamily="34" charset="0"/>
                <a:cs typeface="Arial" pitchFamily="34" charset="0"/>
              </a:rPr>
            </a:br>
            <a:r>
              <a:rPr lang="en-US" sz="800" b="1" dirty="0" smtClean="0">
                <a:latin typeface="Arial" pitchFamily="34" charset="0"/>
                <a:cs typeface="Arial" pitchFamily="34" charset="0"/>
              </a:rPr>
              <a:t>(July 2016)</a:t>
            </a: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Isosceles Triangle 46"/>
          <p:cNvSpPr>
            <a:spLocks noChangeArrowheads="1"/>
          </p:cNvSpPr>
          <p:nvPr/>
        </p:nvSpPr>
        <p:spPr bwMode="auto">
          <a:xfrm>
            <a:off x="4487532" y="2689966"/>
            <a:ext cx="202264" cy="22695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4" tIns="45716" rIns="91434" bIns="45716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Isosceles Triangle 47"/>
          <p:cNvSpPr>
            <a:spLocks noChangeArrowheads="1"/>
          </p:cNvSpPr>
          <p:nvPr/>
        </p:nvSpPr>
        <p:spPr bwMode="auto">
          <a:xfrm>
            <a:off x="800754" y="2664226"/>
            <a:ext cx="202264" cy="2269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4" tIns="45716" rIns="91434" bIns="45716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 Box 24"/>
          <p:cNvSpPr txBox="1">
            <a:spLocks noChangeArrowheads="1"/>
          </p:cNvSpPr>
          <p:nvPr/>
        </p:nvSpPr>
        <p:spPr bwMode="auto">
          <a:xfrm>
            <a:off x="544563" y="2937472"/>
            <a:ext cx="771793" cy="693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52" tIns="41026" rIns="82052" bIns="4102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sz="800" b="1" dirty="0" smtClean="0">
                <a:latin typeface="Arial" pitchFamily="34" charset="0"/>
                <a:cs typeface="Arial" pitchFamily="34" charset="0"/>
              </a:rPr>
              <a:t>Study Group</a:t>
            </a:r>
          </a:p>
          <a:p>
            <a:pPr algn="ctr" eaLnBrk="0" hangingPunct="0">
              <a:defRPr/>
            </a:pPr>
            <a:r>
              <a:rPr lang="en-US" sz="800" b="1" dirty="0" smtClean="0">
                <a:latin typeface="Arial" pitchFamily="34" charset="0"/>
                <a:cs typeface="Arial" pitchFamily="34" charset="0"/>
              </a:rPr>
              <a:t>Launch</a:t>
            </a:r>
          </a:p>
          <a:p>
            <a:pPr algn="ctr" eaLnBrk="0" hangingPunct="0">
              <a:defRPr/>
            </a:pPr>
            <a:r>
              <a:rPr lang="en-US" sz="800" b="1" dirty="0" smtClean="0">
                <a:latin typeface="Arial" pitchFamily="34" charset="0"/>
                <a:cs typeface="Arial" pitchFamily="34" charset="0"/>
              </a:rPr>
              <a:t>(March 2013)</a:t>
            </a: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 Box 24"/>
          <p:cNvSpPr txBox="1">
            <a:spLocks noChangeArrowheads="1"/>
          </p:cNvSpPr>
          <p:nvPr/>
        </p:nvSpPr>
        <p:spPr bwMode="auto">
          <a:xfrm>
            <a:off x="2824932" y="2937472"/>
            <a:ext cx="1470896" cy="45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52" tIns="41026" rIns="82052" bIns="4102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sz="800" b="1" dirty="0" smtClean="0">
                <a:latin typeface="Arial" pitchFamily="34" charset="0"/>
                <a:cs typeface="Arial" pitchFamily="34" charset="0"/>
              </a:rPr>
              <a:t>Spec Framework</a:t>
            </a:r>
          </a:p>
          <a:p>
            <a:pPr algn="ctr" eaLnBrk="0" hangingPunct="0">
              <a:defRPr/>
            </a:pPr>
            <a:r>
              <a:rPr lang="en-US" sz="800" b="1" dirty="0" smtClean="0">
                <a:latin typeface="Arial" pitchFamily="34" charset="0"/>
                <a:cs typeface="Arial" pitchFamily="34" charset="0"/>
              </a:rPr>
              <a:t>Document </a:t>
            </a:r>
          </a:p>
          <a:p>
            <a:pPr algn="ctr" eaLnBrk="0" hangingPunct="0">
              <a:defRPr/>
            </a:pPr>
            <a:r>
              <a:rPr lang="en-US" sz="800" b="1" dirty="0" smtClean="0">
                <a:latin typeface="Arial" pitchFamily="34" charset="0"/>
                <a:cs typeface="Arial" pitchFamily="34" charset="0"/>
              </a:rPr>
              <a:t> (Nov 14 - </a:t>
            </a:r>
            <a:r>
              <a:rPr lang="en-US" sz="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" b="1" dirty="0" smtClean="0">
                <a:latin typeface="Arial" pitchFamily="34" charset="0"/>
                <a:cs typeface="Arial" pitchFamily="34" charset="0"/>
              </a:rPr>
              <a:t>Jan  2016)</a:t>
            </a: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Isosceles Triangle 50"/>
          <p:cNvSpPr>
            <a:spLocks noChangeArrowheads="1"/>
          </p:cNvSpPr>
          <p:nvPr/>
        </p:nvSpPr>
        <p:spPr bwMode="auto">
          <a:xfrm>
            <a:off x="7612335" y="2668207"/>
            <a:ext cx="156007" cy="222969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4" tIns="45716" rIns="91434" bIns="45716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692247" y="2656731"/>
            <a:ext cx="1374981" cy="2659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11ax SFD</a:t>
            </a:r>
            <a:endParaRPr lang="en-US" sz="1400" dirty="0"/>
          </a:p>
        </p:txBody>
      </p:sp>
      <p:sp>
        <p:nvSpPr>
          <p:cNvPr id="53" name="Text Box 24"/>
          <p:cNvSpPr txBox="1">
            <a:spLocks noChangeArrowheads="1"/>
          </p:cNvSpPr>
          <p:nvPr/>
        </p:nvSpPr>
        <p:spPr bwMode="auto">
          <a:xfrm>
            <a:off x="1743711" y="2937472"/>
            <a:ext cx="792731" cy="368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2" tIns="41026" rIns="82052" bIns="4102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sz="800" b="1" dirty="0" smtClean="0">
                <a:latin typeface="Arial" pitchFamily="34" charset="0"/>
                <a:cs typeface="Arial" pitchFamily="34" charset="0"/>
              </a:rPr>
              <a:t>TG Kick Off</a:t>
            </a:r>
          </a:p>
          <a:p>
            <a:pPr algn="ctr" eaLnBrk="0" hangingPunct="0">
              <a:defRPr/>
            </a:pPr>
            <a:r>
              <a:rPr lang="en-US" sz="800" b="1" dirty="0" smtClean="0">
                <a:latin typeface="Arial" pitchFamily="34" charset="0"/>
                <a:cs typeface="Arial" pitchFamily="34" charset="0"/>
              </a:rPr>
              <a:t>(May 2014)</a:t>
            </a: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Isosceles Triangle 53"/>
          <p:cNvSpPr>
            <a:spLocks noChangeArrowheads="1"/>
          </p:cNvSpPr>
          <p:nvPr/>
        </p:nvSpPr>
        <p:spPr bwMode="auto">
          <a:xfrm>
            <a:off x="2014406" y="2664226"/>
            <a:ext cx="202264" cy="2269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4" tIns="45716" rIns="91434" bIns="45716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6/8 of 11-14-0702 by Osama Aboul-Magd (Huawei Technologies)</a:t>
            </a:r>
          </a:p>
        </p:txBody>
      </p:sp>
      <p:sp>
        <p:nvSpPr>
          <p:cNvPr id="5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</a:p>
        </p:txBody>
      </p:sp>
    </p:spTree>
    <p:extLst>
      <p:ext uri="{BB962C8B-B14F-4D97-AF65-F5344CB8AC3E}">
        <p14:creationId xmlns:p14="http://schemas.microsoft.com/office/powerpoint/2010/main" val="72404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457200"/>
          </a:xfrm>
        </p:spPr>
        <p:txBody>
          <a:bodyPr/>
          <a:lstStyle/>
          <a:p>
            <a:r>
              <a:rPr lang="en-GB" dirty="0" smtClean="0"/>
              <a:t>Groups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Stephens, Intel, D. Stanley, Aruba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71AA584-A631-41C6-AA28-A674FF16BF7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7" name="Group 1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500438"/>
              </p:ext>
            </p:extLst>
          </p:nvPr>
        </p:nvGraphicFramePr>
        <p:xfrm>
          <a:off x="228600" y="950942"/>
          <a:ext cx="8763000" cy="5145058"/>
        </p:xfrm>
        <a:graphic>
          <a:graphicData uri="http://schemas.openxmlformats.org/drawingml/2006/table">
            <a:tbl>
              <a:tblPr/>
              <a:tblGrid>
                <a:gridCol w="842597"/>
                <a:gridCol w="1179634"/>
                <a:gridCol w="4212980"/>
                <a:gridCol w="2527789"/>
              </a:tblGrid>
              <a:tr h="3048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Type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Description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Chair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3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WG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WG11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The IEEE 802.11 Working Group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Adrian Stephens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PUB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Publicity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Stephen McCann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WNG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Wireless Next Generation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Clint Chaplin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ARC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Architecture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Mark Hamilton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JTC1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ISO/IEC/JTC1/SC6 shadow committee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Andrew Myles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REG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Regulatory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Richard Kennedy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Maintenance (Revision C)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Dorothy Stanley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0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T="27433" marB="274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Operation in 900 MHz bands</a:t>
                      </a:r>
                    </a:p>
                  </a:txBody>
                  <a:tcPr marT="27433" marB="274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Dave Halasz </a:t>
                      </a:r>
                    </a:p>
                  </a:txBody>
                  <a:tcPr marT="27433" marB="274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Fast Initial Link Setup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Hiroshi Mano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China Millimeter Wave (CMMW)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Xiaoming Peng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General Link Setup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Donald Eastlake 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rd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Pre-association Discovery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Stephen McCann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AX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High Efficiency Wireless LAN (HEW)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Osama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Aboul-Magd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86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A. Stephens, Intel, D. Stanley, Aruba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49BA8DF-A3A2-4703-BC17-810D8C766354}" type="slidenum">
              <a:rPr lang="en-US" smtClean="0"/>
              <a:pPr/>
              <a:t>80</a:t>
            </a:fld>
            <a:endParaRPr lang="en-US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July 2014 Goals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77200" cy="4419600"/>
          </a:xfrm>
        </p:spPr>
        <p:txBody>
          <a:bodyPr/>
          <a:lstStyle/>
          <a:p>
            <a:r>
              <a:rPr lang="en-CA" sz="2800" dirty="0" smtClean="0"/>
              <a:t>Continue to advance simulation scenarios (11-14/0621) and Evaluation Methodologies (11-14/0571) documents.</a:t>
            </a:r>
          </a:p>
          <a:p>
            <a:r>
              <a:rPr lang="en-CA" sz="2800" dirty="0" smtClean="0"/>
              <a:t>Approve an initial Functional Requirements documents</a:t>
            </a:r>
          </a:p>
          <a:p>
            <a:r>
              <a:rPr lang="en-CA" sz="2800" dirty="0" smtClean="0"/>
              <a:t>Approve an initial Channel Model document.</a:t>
            </a:r>
          </a:p>
          <a:p>
            <a:r>
              <a:rPr lang="en-CA" sz="2800" dirty="0" smtClean="0"/>
              <a:t>Discuss and approve TG structure and process.</a:t>
            </a:r>
          </a:p>
          <a:p>
            <a:r>
              <a:rPr lang="en-CA" sz="2800" dirty="0" smtClean="0"/>
              <a:t>Technical Presentations.</a:t>
            </a:r>
            <a:endParaRPr lang="en-CA" sz="28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7/8 of 11-14-0702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</a:p>
        </p:txBody>
      </p:sp>
    </p:spTree>
    <p:extLst>
      <p:ext uri="{BB962C8B-B14F-4D97-AF65-F5344CB8AC3E}">
        <p14:creationId xmlns:p14="http://schemas.microsoft.com/office/powerpoint/2010/main" val="201629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A. Stephens, Intel, D. Stanley, Aruba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551A2B01-A9EA-4D94-9D85-A4DD5FB05059}" type="slidenum">
              <a:rPr lang="en-US" smtClean="0"/>
              <a:pPr/>
              <a:t>81</a:t>
            </a:fld>
            <a:endParaRPr lang="en-US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Conference Call Times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 smtClean="0"/>
              <a:t>Wednesday June 4 – 10:00 -12:00 ET</a:t>
            </a:r>
          </a:p>
          <a:p>
            <a:r>
              <a:rPr lang="en-US" dirty="0" smtClean="0"/>
              <a:t>Wednesday June 18 – 20:00 – 22:00 ET</a:t>
            </a:r>
          </a:p>
          <a:p>
            <a:r>
              <a:rPr lang="en-US" dirty="0" smtClean="0"/>
              <a:t>Wednesday July 2 – 10:00 – 12:00 ET</a:t>
            </a:r>
          </a:p>
          <a:p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8/8 of 11-14-0702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</a:p>
        </p:txBody>
      </p:sp>
    </p:spTree>
    <p:extLst>
      <p:ext uri="{BB962C8B-B14F-4D97-AF65-F5344CB8AC3E}">
        <p14:creationId xmlns:p14="http://schemas.microsoft.com/office/powerpoint/2010/main" val="204522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Stephens, Intel, D. Stanley, Aruba</a:t>
            </a:r>
            <a:endParaRPr lang="en-US" dirty="0"/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4086E2E2-9AC9-FB47-8CDA-7FC00B1E705C}" type="slidenum">
              <a:rPr lang="en-US"/>
              <a:pPr/>
              <a:t>82</a:t>
            </a:fld>
            <a:endParaRPr lang="en-U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sz="2800">
                <a:latin typeface="Times New Roman" charset="0"/>
              </a:rPr>
              <a:t>RR-TAG (802.18) to 802.11 Liaison Report</a:t>
            </a:r>
          </a:p>
        </p:txBody>
      </p:sp>
      <p:sp>
        <p:nvSpPr>
          <p:cNvPr id="2765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>
                <a:latin typeface="Times New Roman" charset="0"/>
              </a:rPr>
              <a:t>Date:</a:t>
            </a:r>
            <a:r>
              <a:rPr lang="en-US" sz="2000" b="0" dirty="0">
                <a:latin typeface="Times New Roman" charset="0"/>
              </a:rPr>
              <a:t> </a:t>
            </a:r>
            <a:r>
              <a:rPr lang="en-US" sz="2000" b="0" dirty="0" smtClean="0">
                <a:latin typeface="Times New Roman" charset="0"/>
              </a:rPr>
              <a:t>2014-05-16</a:t>
            </a:r>
            <a:endParaRPr lang="en-US" sz="2000" b="0" dirty="0">
              <a:latin typeface="Times New Roman" charset="0"/>
            </a:endParaRPr>
          </a:p>
        </p:txBody>
      </p:sp>
      <p:graphicFrame>
        <p:nvGraphicFramePr>
          <p:cNvPr id="2765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2838651"/>
              </p:ext>
            </p:extLst>
          </p:nvPr>
        </p:nvGraphicFramePr>
        <p:xfrm>
          <a:off x="500063" y="3136900"/>
          <a:ext cx="7926387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Document" r:id="rId4" imgW="8369300" imgH="2514600" progId="Word.Document.8">
                  <p:embed/>
                </p:oleObj>
              </mc:Choice>
              <mc:Fallback>
                <p:oleObj name="Document" r:id="rId4" imgW="8369300" imgH="2514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3136900"/>
                        <a:ext cx="7926387" cy="237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1/4 of 11-14-0557 by Rich Kennedy, MediaTek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</a:p>
        </p:txBody>
      </p:sp>
    </p:spTree>
    <p:extLst>
      <p:ext uri="{BB962C8B-B14F-4D97-AF65-F5344CB8AC3E}">
        <p14:creationId xmlns:p14="http://schemas.microsoft.com/office/powerpoint/2010/main" val="413272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>
                <a:latin typeface="Times New Roman" charset="0"/>
              </a:rPr>
              <a:t>Overview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b="0" dirty="0">
                <a:latin typeface="Times New Roman" charset="0"/>
              </a:rPr>
              <a:t>This document summarizes the activities of the IEEE 802.18 Radio Regulatory Technical Advisory Group (RR-TAG) during the IEEE 802 </a:t>
            </a:r>
            <a:r>
              <a:rPr lang="en-US" b="0" dirty="0" smtClean="0">
                <a:latin typeface="Times New Roman" charset="0"/>
              </a:rPr>
              <a:t>May 2014 Wireless Interim </a:t>
            </a:r>
            <a:r>
              <a:rPr lang="en-US" b="0" dirty="0">
                <a:latin typeface="Times New Roman" charset="0"/>
              </a:rPr>
              <a:t>Meeting </a:t>
            </a:r>
            <a:r>
              <a:rPr lang="en-US" b="0" dirty="0" smtClean="0">
                <a:latin typeface="Times New Roman" charset="0"/>
              </a:rPr>
              <a:t>in Waikoloa.</a:t>
            </a:r>
            <a:endParaRPr lang="en-US" b="0" dirty="0">
              <a:latin typeface="Times New Roman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Stephens, Intel, D. Stanley, Aruba</a:t>
            </a:r>
            <a:endParaRPr lang="en-US"/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9134C468-29D4-5F4D-9F48-17557DAD461D}" type="slidenum">
              <a:rPr lang="en-US"/>
              <a:pPr/>
              <a:t>83</a:t>
            </a:fld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2/4 of 11-14-0557 by Rich Kennedy, MediaTek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</a:p>
        </p:txBody>
      </p:sp>
    </p:spTree>
    <p:extLst>
      <p:ext uri="{BB962C8B-B14F-4D97-AF65-F5344CB8AC3E}">
        <p14:creationId xmlns:p14="http://schemas.microsoft.com/office/powerpoint/2010/main" val="70743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Stephens, Intel, D. Stanley, Aruba</a:t>
            </a:r>
            <a:endParaRPr lang="en-US"/>
          </a:p>
        </p:txBody>
      </p:sp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E4B5A044-8809-DE48-BB59-E9695C000692}" type="slidenum">
              <a:rPr lang="en-US"/>
              <a:pPr/>
              <a:t>84</a:t>
            </a:fld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90600"/>
          </a:xfrm>
        </p:spPr>
        <p:txBody>
          <a:bodyPr/>
          <a:lstStyle/>
          <a:p>
            <a:r>
              <a:rPr lang="en-GB" sz="2800" dirty="0" smtClean="0">
                <a:latin typeface="Times New Roman" charset="0"/>
              </a:rPr>
              <a:t>RR-TAG Documents</a:t>
            </a:r>
            <a:endParaRPr lang="en-GB" sz="2800" dirty="0">
              <a:latin typeface="Times New Roman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001000" cy="4114800"/>
          </a:xfrm>
        </p:spPr>
        <p:txBody>
          <a:bodyPr/>
          <a:lstStyle/>
          <a:p>
            <a:pPr marL="342900" lvl="1" indent="-342900"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400" dirty="0" smtClean="0"/>
              <a:t>The Charter was reaffirmed in </a:t>
            </a:r>
            <a:r>
              <a:rPr lang="en-US" sz="2400" dirty="0"/>
              <a:t>document </a:t>
            </a:r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mentor.ieee.org/802.18/dcn/14/18-14-0024-00-0000-rr-tag-charter-reaffirmed-2014.docx</a:t>
            </a:r>
            <a:r>
              <a:rPr lang="en-US" sz="2400" dirty="0" smtClean="0"/>
              <a:t> 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400" dirty="0" smtClean="0"/>
              <a:t>The new Operations Manual was started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3/4 of 11-14-0557 by Rich Kennedy, MediaTek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</a:p>
        </p:txBody>
      </p:sp>
    </p:spTree>
    <p:extLst>
      <p:ext uri="{BB962C8B-B14F-4D97-AF65-F5344CB8AC3E}">
        <p14:creationId xmlns:p14="http://schemas.microsoft.com/office/powerpoint/2010/main" val="280089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Stephens, Intel, D. Stanley, Aruba</a:t>
            </a:r>
            <a:endParaRPr lang="en-US"/>
          </a:p>
        </p:txBody>
      </p:sp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50B44E6A-9CD3-2148-9087-BF38FB166480}" type="slidenum">
              <a:rPr lang="en-US"/>
              <a:pPr/>
              <a:t>85</a:t>
            </a:fld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90600"/>
          </a:xfrm>
        </p:spPr>
        <p:txBody>
          <a:bodyPr/>
          <a:lstStyle/>
          <a:p>
            <a:r>
              <a:rPr lang="en-GB" sz="2800" dirty="0" smtClean="0">
                <a:latin typeface="Times New Roman" charset="0"/>
              </a:rPr>
              <a:t>Regulatory Summaries</a:t>
            </a:r>
            <a:endParaRPr lang="en-GB" sz="2800" dirty="0">
              <a:latin typeface="Times New Roman" charset="0"/>
            </a:endParaRP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924800" cy="4114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latin typeface="Times New Roman" charset="0"/>
              </a:rPr>
              <a:t>The Vice-chair presented a series of regulatory updates:</a:t>
            </a:r>
          </a:p>
          <a:p>
            <a:pPr lvl="1"/>
            <a:r>
              <a:rPr lang="en-US" altLang="en-US" sz="1800" b="1" dirty="0"/>
              <a:t>European Union</a:t>
            </a:r>
          </a:p>
          <a:p>
            <a:pPr lvl="2"/>
            <a:r>
              <a:rPr lang="en-US" altLang="en-US" dirty="0"/>
              <a:t>Ofcom LTE in 2.3 and 3.4 GHz consultation</a:t>
            </a:r>
          </a:p>
          <a:p>
            <a:pPr lvl="2"/>
            <a:r>
              <a:rPr lang="en-US" altLang="en-US" dirty="0"/>
              <a:t>EC Mandate on LTE in 2.3 GHz</a:t>
            </a:r>
          </a:p>
          <a:p>
            <a:pPr lvl="2"/>
            <a:r>
              <a:rPr lang="en-US" altLang="en-US" dirty="0"/>
              <a:t>Ofcom spectrum “statements”</a:t>
            </a:r>
          </a:p>
          <a:p>
            <a:pPr lvl="3"/>
            <a:r>
              <a:rPr lang="en-US" altLang="en-US" dirty="0"/>
              <a:t>10-year spectrum plan</a:t>
            </a:r>
          </a:p>
          <a:p>
            <a:pPr lvl="3"/>
            <a:r>
              <a:rPr lang="en-US" altLang="en-US" dirty="0"/>
              <a:t>Spectrum sharing with dynamic spectrum access</a:t>
            </a:r>
          </a:p>
          <a:p>
            <a:pPr lvl="1"/>
            <a:r>
              <a:rPr lang="en-US" altLang="en-US" sz="1800" b="1" dirty="0"/>
              <a:t>North America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dirty="0"/>
              <a:t>Globalstar NPRM Reply Comments [due June 4]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dirty="0"/>
              <a:t>NPRM 13-22 – R&amp;O (FCC 14-49)</a:t>
            </a:r>
          </a:p>
          <a:p>
            <a:pPr lvl="3" eaLnBrk="1" hangingPunct="1">
              <a:spcBef>
                <a:spcPct val="0"/>
              </a:spcBef>
            </a:pPr>
            <a:r>
              <a:rPr lang="en-US" altLang="en-US" dirty="0"/>
              <a:t>Petition for reconsideration on DFS rule change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dirty="0"/>
              <a:t>FCC 3.5 GHz FNPRM [Comments due 40 days after publication]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dirty="0"/>
              <a:t>TV band spectrum auction planning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dirty="0" smtClean="0"/>
              <a:t>New </a:t>
            </a:r>
            <a:r>
              <a:rPr lang="en-US" altLang="en-US" dirty="0"/>
              <a:t>KDB for electronic labeling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endParaRPr lang="en-US" sz="2000" dirty="0">
              <a:latin typeface="Times New Roman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4/4 of 11-14-0557 by Rich Kennedy, MediaTek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</a:p>
        </p:txBody>
      </p:sp>
    </p:spTree>
    <p:extLst>
      <p:ext uri="{BB962C8B-B14F-4D97-AF65-F5344CB8AC3E}">
        <p14:creationId xmlns:p14="http://schemas.microsoft.com/office/powerpoint/2010/main" val="265993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22040"/>
            <a:ext cx="7772400" cy="1066800"/>
          </a:xfrm>
          <a:noFill/>
        </p:spPr>
        <p:txBody>
          <a:bodyPr/>
          <a:lstStyle/>
          <a:p>
            <a:r>
              <a:rPr lang="en-GB" dirty="0" smtClean="0"/>
              <a:t>802.24 </a:t>
            </a:r>
            <a:br>
              <a:rPr lang="en-GB" dirty="0" smtClean="0"/>
            </a:br>
            <a:r>
              <a:rPr lang="en-GB" dirty="0" smtClean="0"/>
              <a:t>Smart Grid Technical </a:t>
            </a:r>
            <a:r>
              <a:rPr lang="en-GB" smtClean="0"/>
              <a:t>Advisory Group</a:t>
            </a:r>
            <a:br>
              <a:rPr lang="en-GB" smtClean="0"/>
            </a:br>
            <a:r>
              <a:rPr lang="en-GB" smtClean="0"/>
              <a:t>Liaison </a:t>
            </a:r>
            <a:r>
              <a:rPr lang="en-GB" dirty="0" smtClean="0"/>
              <a:t>Report (January 2014)</a:t>
            </a:r>
          </a:p>
        </p:txBody>
      </p:sp>
      <p:sp>
        <p:nvSpPr>
          <p:cNvPr id="1031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2708920"/>
            <a:ext cx="7772400" cy="338708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2014-05-15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5C54AB6B-C76C-43C0-8CF9-4AA7315BEFF1}" type="slidenum">
              <a:rPr lang="en-GB" smtClean="0"/>
              <a:pPr/>
              <a:t>86</a:t>
            </a:fld>
            <a:endParaRPr lang="en-GB" smtClean="0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896804"/>
              </p:ext>
            </p:extLst>
          </p:nvPr>
        </p:nvGraphicFramePr>
        <p:xfrm>
          <a:off x="658813" y="3985220"/>
          <a:ext cx="8237537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Document" r:id="rId4" imgW="8152664" imgH="2297815" progId="Word.Document.8">
                  <p:embed/>
                </p:oleObj>
              </mc:Choice>
              <mc:Fallback>
                <p:oleObj name="Document" r:id="rId4" imgW="8152664" imgH="229781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3985220"/>
                        <a:ext cx="8237537" cy="232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755576" y="3573016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 dirty="0" smtClean="0"/>
              <a:t>Author:</a:t>
            </a:r>
            <a:endParaRPr lang="en-GB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11-14-0703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Stephens, Intel, D. Stanley, Aruba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8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70C0"/>
                </a:solidFill>
              </a:rPr>
              <a:t>802.24 Introduction and Meeting Plan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72816"/>
            <a:ext cx="7772400" cy="4114800"/>
          </a:xfrm>
        </p:spPr>
        <p:txBody>
          <a:bodyPr/>
          <a:lstStyle/>
          <a:p>
            <a:r>
              <a:rPr lang="en-US" smtClean="0"/>
              <a:t>802.24 is the Smart Grid Technical Advisory Group</a:t>
            </a:r>
          </a:p>
          <a:p>
            <a:endParaRPr lang="en-US" smtClean="0"/>
          </a:p>
          <a:p>
            <a:r>
              <a:rPr lang="en-US" smtClean="0"/>
              <a:t>Formed Nov 2012 to coordinate internal to and external to IEEE 802 in matters related to Smart Grid standards</a:t>
            </a:r>
          </a:p>
          <a:p>
            <a:endParaRPr lang="en-US" smtClean="0"/>
          </a:p>
          <a:p>
            <a:r>
              <a:rPr lang="en-US" smtClean="0"/>
              <a:t>Established meeting plan is 3 slots: PM2 on Monday, Tuesday and Wednesday</a:t>
            </a:r>
          </a:p>
          <a:p>
            <a:endParaRPr lang="en-US" smtClean="0"/>
          </a:p>
          <a:p>
            <a:r>
              <a:rPr lang="en-US" smtClean="0"/>
              <a:t>Participation from all 802 working groups is invited</a:t>
            </a:r>
          </a:p>
          <a:p>
            <a:pPr lvl="1"/>
            <a:r>
              <a:rPr lang="en-US" smtClean="0"/>
              <a:t>Reciprocal attendance credit is available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A. Stephens, Intel, D. Stanley, Aruba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87</a:t>
            </a:fld>
            <a:endParaRPr lang="en-GB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11-14-0703 by Tim Godfrey, EPRI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</a:p>
        </p:txBody>
      </p:sp>
    </p:spTree>
    <p:extLst>
      <p:ext uri="{BB962C8B-B14F-4D97-AF65-F5344CB8AC3E}">
        <p14:creationId xmlns:p14="http://schemas.microsoft.com/office/powerpoint/2010/main" val="196817354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7808"/>
            <a:ext cx="7772400" cy="510952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May 2014 activities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2776"/>
            <a:ext cx="7772400" cy="4971256"/>
          </a:xfrm>
        </p:spPr>
        <p:txBody>
          <a:bodyPr/>
          <a:lstStyle/>
          <a:p>
            <a:pPr>
              <a:spcBef>
                <a:spcPts val="3600"/>
              </a:spcBef>
            </a:pPr>
            <a:r>
              <a:rPr lang="en-US" dirty="0" smtClean="0"/>
              <a:t>Update to NIST Framework (v3) published without IEEE802 standards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802.24 will follow up with Bill Ash at IEEE regarding our previous response</a:t>
            </a:r>
          </a:p>
          <a:p>
            <a:r>
              <a:rPr lang="en-US" dirty="0" smtClean="0"/>
              <a:t>Planning for scope expansion of 802.24</a:t>
            </a:r>
          </a:p>
          <a:p>
            <a:pPr lvl="1"/>
            <a:r>
              <a:rPr lang="en-US" dirty="0" smtClean="0"/>
              <a:t>The TAG will create Task Groups to address application areas that involve at least two IEEE 802 WG</a:t>
            </a:r>
          </a:p>
          <a:p>
            <a:pPr lvl="1"/>
            <a:r>
              <a:rPr lang="en-US" dirty="0" smtClean="0"/>
              <a:t>The TAG will adopt a new name: The leading candidate is “Vertical Applications TAG”  (alternate suggestions are requested)</a:t>
            </a:r>
          </a:p>
          <a:p>
            <a:pPr lvl="1"/>
            <a:r>
              <a:rPr lang="en-US" dirty="0" smtClean="0"/>
              <a:t>New areas such as IoT will be assigned to Task Groups</a:t>
            </a:r>
          </a:p>
          <a:p>
            <a:pPr lvl="1"/>
            <a:r>
              <a:rPr lang="en-US" dirty="0" smtClean="0"/>
              <a:t>Motion to approve scope change to be submitted to </a:t>
            </a:r>
            <a:r>
              <a:rPr lang="en-US" dirty="0" err="1" smtClean="0"/>
              <a:t>ExCom</a:t>
            </a:r>
            <a:r>
              <a:rPr lang="en-US" dirty="0" smtClean="0"/>
              <a:t> in July</a:t>
            </a:r>
          </a:p>
          <a:p>
            <a:r>
              <a:rPr lang="en-US" dirty="0" smtClean="0"/>
              <a:t>The TAG developed an operating manual</a:t>
            </a:r>
          </a:p>
          <a:p>
            <a:pPr lvl="1"/>
            <a:r>
              <a:rPr lang="en-US" dirty="0" smtClean="0"/>
              <a:t>Including procedures for starting Task Groups. Doc </a:t>
            </a:r>
            <a:r>
              <a:rPr lang="en-US" dirty="0" smtClean="0">
                <a:hlinkClick r:id="rId3"/>
              </a:rPr>
              <a:t>24-14-0007r2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A. Stephens, Intel, D. Stanley, Aruba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88</a:t>
            </a:fld>
            <a:endParaRPr lang="en-GB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11-14-0703 by Tim Godfrey, EPRI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</a:p>
        </p:txBody>
      </p:sp>
    </p:spTree>
    <p:extLst>
      <p:ext uri="{BB962C8B-B14F-4D97-AF65-F5344CB8AC3E}">
        <p14:creationId xmlns:p14="http://schemas.microsoft.com/office/powerpoint/2010/main" val="369005567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96913" y="333375"/>
            <a:ext cx="968375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May 2014</a:t>
            </a:r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Clint Chaplin, Samsung Electronics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170578CC-ECF3-44D6-99D0-BE17C22D2E41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89</a:t>
            </a:fld>
            <a:endParaRPr lang="en-US" altLang="en-US" sz="1200" b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802.15 Liaison Report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 smtClean="0"/>
              <a:t>Date:</a:t>
            </a:r>
            <a:r>
              <a:rPr lang="en-US" altLang="en-US" sz="2000" b="0" smtClean="0"/>
              <a:t> 2014-05-16</a:t>
            </a:r>
          </a:p>
        </p:txBody>
      </p:sp>
      <p:graphicFrame>
        <p:nvGraphicFramePr>
          <p:cNvPr id="13319" name="Object 11"/>
          <p:cNvGraphicFramePr>
            <a:graphicFrameLocks noChangeAspect="1"/>
          </p:cNvGraphicFramePr>
          <p:nvPr/>
        </p:nvGraphicFramePr>
        <p:xfrm>
          <a:off x="533400" y="2286000"/>
          <a:ext cx="7802563" cy="272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Document" r:id="rId4" imgW="8222841" imgH="2878142" progId="Word.Document.8">
                  <p:embed/>
                </p:oleObj>
              </mc:Choice>
              <mc:Fallback>
                <p:oleObj name="Document" r:id="rId4" imgW="8222841" imgH="287814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86000"/>
                        <a:ext cx="7802563" cy="2725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000"/>
              <a:t>Authors:</a:t>
            </a:r>
            <a:endParaRPr lang="en-US" altLang="en-US" sz="2000" b="0"/>
          </a:p>
        </p:txBody>
      </p: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 smtClean="0"/>
              <a:t>1/20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11-14-0707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lang="en-US" sz="1200" b="0" dirty="0" smtClean="0"/>
              <a:t>Clint Chaplin, Samsung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38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E645108C-F4BD-42F7-A73B-AA473E24AA03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14400"/>
          </a:xfrm>
          <a:noFill/>
        </p:spPr>
        <p:txBody>
          <a:bodyPr/>
          <a:lstStyle/>
          <a:p>
            <a:r>
              <a:rPr lang="en-US" dirty="0" smtClean="0"/>
              <a:t>802.11 WG Editor’s Meeting (May ‘14)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3388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2014-05-01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077228"/>
              </p:ext>
            </p:extLst>
          </p:nvPr>
        </p:nvGraphicFramePr>
        <p:xfrm>
          <a:off x="534988" y="2505075"/>
          <a:ext cx="7920037" cy="257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Document" r:id="rId4" imgW="8606510" imgH="2806597" progId="Word.Document.8">
                  <p:embed/>
                </p:oleObj>
              </mc:Choice>
              <mc:Fallback>
                <p:oleObj name="Document" r:id="rId4" imgW="8606510" imgH="280659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505075"/>
                        <a:ext cx="7920037" cy="2579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1031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A. Stephens, Intel, D. Stanley, Aruba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11-14-0545 by Peter Ecclesine (Cisco Systems)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</a:p>
        </p:txBody>
      </p:sp>
    </p:spTree>
    <p:extLst>
      <p:ext uri="{BB962C8B-B14F-4D97-AF65-F5344CB8AC3E}">
        <p14:creationId xmlns:p14="http://schemas.microsoft.com/office/powerpoint/2010/main" val="330843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96913" y="333375"/>
            <a:ext cx="968375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May 2014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Clint Chaplin, Samsung Electronics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304C7762-07BC-4045-9F4B-86211483821A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90</a:t>
            </a:fld>
            <a:endParaRPr lang="en-US" altLang="en-US" sz="1200" b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Abstract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altLang="en-US" smtClean="0"/>
              <a:t>Liaison report on 802.15 as presented to 802.11 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/>
              <a:t>2</a:t>
            </a:r>
            <a:r>
              <a:rPr lang="en-US" sz="1200" b="0" dirty="0" smtClean="0"/>
              <a:t>/20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11-14-0707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lang="en-US" sz="1200" b="0" dirty="0" smtClean="0"/>
              <a:t>Clint Chaplin, Samsung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4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96913" y="333375"/>
            <a:ext cx="968375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May 2014</a:t>
            </a:r>
          </a:p>
        </p:txBody>
      </p:sp>
      <p:sp>
        <p:nvSpPr>
          <p:cNvPr id="15363" name="Footer Placeholder 2"/>
          <p:cNvSpPr txBox="1">
            <a:spLocks noGrp="1"/>
          </p:cNvSpPr>
          <p:nvPr/>
        </p:nvSpPr>
        <p:spPr bwMode="auto">
          <a:xfrm>
            <a:off x="6353175" y="6477000"/>
            <a:ext cx="21907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200" b="0"/>
              <a:t>Clint Chaplin, Samsung Electronics</a:t>
            </a:r>
          </a:p>
        </p:txBody>
      </p:sp>
      <p:sp>
        <p:nvSpPr>
          <p:cNvPr id="15364" name="Slide Number Placeholder 3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28C85B91-927A-47BF-871B-3AF0B4110CFF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91</a:t>
            </a:fld>
            <a:endParaRPr lang="en-US" altLang="en-US" sz="1200" b="0"/>
          </a:p>
        </p:txBody>
      </p:sp>
      <p:sp>
        <p:nvSpPr>
          <p:cNvPr id="15365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BE1E937E-0892-4DA2-9552-8445A2430A81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91</a:t>
            </a:fld>
            <a:endParaRPr lang="en-US" altLang="en-US" sz="1200" b="0"/>
          </a:p>
        </p:txBody>
      </p:sp>
      <p:sp>
        <p:nvSpPr>
          <p:cNvPr id="153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914400"/>
            <a:ext cx="7772400" cy="652463"/>
          </a:xfrm>
        </p:spPr>
        <p:txBody>
          <a:bodyPr/>
          <a:lstStyle/>
          <a:p>
            <a:r>
              <a:rPr lang="en-US" altLang="en-US" sz="2800" smtClean="0"/>
              <a:t>802.15.4m</a:t>
            </a:r>
            <a:br>
              <a:rPr lang="en-US" altLang="en-US" sz="2800" smtClean="0"/>
            </a:br>
            <a:r>
              <a:rPr lang="en-US" altLang="en-US" sz="2800" smtClean="0"/>
              <a:t>TV White Space</a:t>
            </a:r>
          </a:p>
        </p:txBody>
      </p:sp>
      <p:sp>
        <p:nvSpPr>
          <p:cNvPr id="153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Published!</a:t>
            </a:r>
          </a:p>
        </p:txBody>
      </p:sp>
      <p:sp>
        <p:nvSpPr>
          <p:cNvPr id="15368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Clint Chaplin, Samsung Electronics</a:t>
            </a:r>
          </a:p>
        </p:txBody>
      </p:sp>
      <p:sp>
        <p:nvSpPr>
          <p:cNvPr id="1536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7883D1C3-97F0-49BF-B1EF-635C7E80A6D0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91</a:t>
            </a:fld>
            <a:endParaRPr lang="en-US" altLang="en-US" sz="1200" b="0"/>
          </a:p>
        </p:txBody>
      </p:sp>
      <p:sp>
        <p:nvSpPr>
          <p:cNvPr id="10" name="Rectangle 9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/>
              <a:t>3</a:t>
            </a:r>
            <a:r>
              <a:rPr lang="en-US" sz="1200" b="0" dirty="0" smtClean="0"/>
              <a:t>/20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11-14-0707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lang="en-US" sz="1200" b="0" dirty="0" smtClean="0"/>
              <a:t>Clint Chaplin, Samsung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2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96913" y="333375"/>
            <a:ext cx="968375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May 2014</a:t>
            </a:r>
          </a:p>
        </p:txBody>
      </p:sp>
      <p:sp>
        <p:nvSpPr>
          <p:cNvPr id="16387" name="Footer Placeholder 2"/>
          <p:cNvSpPr txBox="1">
            <a:spLocks noGrp="1"/>
          </p:cNvSpPr>
          <p:nvPr/>
        </p:nvSpPr>
        <p:spPr bwMode="auto">
          <a:xfrm>
            <a:off x="6353175" y="6477000"/>
            <a:ext cx="21907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200" b="0"/>
              <a:t>Clint Chaplin, Samsung Electronics</a:t>
            </a:r>
          </a:p>
        </p:txBody>
      </p:sp>
      <p:sp>
        <p:nvSpPr>
          <p:cNvPr id="16388" name="Slide Number Placeholder 3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3B50900D-FE74-47E5-9EB4-F81A1390D07E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92</a:t>
            </a:fld>
            <a:endParaRPr lang="en-US" altLang="en-US" sz="1200" b="0"/>
          </a:p>
        </p:txBody>
      </p:sp>
      <p:sp>
        <p:nvSpPr>
          <p:cNvPr id="16389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F8CDE66B-7C05-42F2-8054-CDCFBB27B6F1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92</a:t>
            </a:fld>
            <a:endParaRPr lang="en-US" altLang="en-US" sz="1200" b="0"/>
          </a:p>
        </p:txBody>
      </p:sp>
      <p:sp>
        <p:nvSpPr>
          <p:cNvPr id="163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914400"/>
            <a:ext cx="7772400" cy="652463"/>
          </a:xfrm>
        </p:spPr>
        <p:txBody>
          <a:bodyPr/>
          <a:lstStyle/>
          <a:p>
            <a:r>
              <a:rPr lang="en-US" altLang="en-US" sz="2800" smtClean="0"/>
              <a:t>802.15.4n</a:t>
            </a:r>
            <a:br>
              <a:rPr lang="en-US" altLang="en-US" sz="2800" smtClean="0"/>
            </a:br>
            <a:r>
              <a:rPr lang="en-US" altLang="en-US" sz="2800" smtClean="0"/>
              <a:t>Chinese Medical Band</a:t>
            </a:r>
          </a:p>
        </p:txBody>
      </p:sp>
      <p:sp>
        <p:nvSpPr>
          <p:cNvPr id="163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altLang="en-US" smtClean="0">
                <a:cs typeface="Times New Roman" pitchFamily="18" charset="0"/>
              </a:rPr>
              <a:t>Letter Ballot (LB-93) Results: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mtClean="0">
                <a:cs typeface="Times New Roman" pitchFamily="18" charset="0"/>
              </a:rPr>
              <a:t>  Voter: 134, Voted: 103, Voting Rate: 76.87%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mtClean="0">
                <a:cs typeface="Times New Roman" pitchFamily="18" charset="0"/>
              </a:rPr>
              <a:t> Yes 90</a:t>
            </a:r>
            <a:r>
              <a:rPr lang="ja-JP" altLang="en-US" smtClean="0">
                <a:ea typeface="MS PGothic" pitchFamily="34" charset="-128"/>
                <a:cs typeface="Times New Roman" pitchFamily="18" charset="0"/>
              </a:rPr>
              <a:t>　</a:t>
            </a:r>
            <a:r>
              <a:rPr lang="en-US" altLang="ja-JP" smtClean="0">
                <a:ea typeface="MS PGothic" pitchFamily="34" charset="-128"/>
                <a:cs typeface="Times New Roman" pitchFamily="18" charset="0"/>
              </a:rPr>
              <a:t>(87%)</a:t>
            </a:r>
            <a:r>
              <a:rPr lang="en-US" altLang="en-US" smtClean="0">
                <a:cs typeface="Times New Roman" pitchFamily="18" charset="0"/>
              </a:rPr>
              <a:t>, No 5 (5%), Abstain 8 (8%)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mtClean="0">
                <a:cs typeface="Times New Roman" pitchFamily="18" charset="0"/>
              </a:rPr>
              <a:t>LB-93 Passed with 236 comments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mtClean="0">
                <a:cs typeface="Times New Roman" pitchFamily="18" charset="0"/>
              </a:rPr>
              <a:t>Addressed some more of the comments this session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mtClean="0">
                <a:cs typeface="Times New Roman" pitchFamily="18" charset="0"/>
              </a:rPr>
              <a:t>Set up a BRC to continue addressing comments</a:t>
            </a:r>
          </a:p>
        </p:txBody>
      </p:sp>
      <p:sp>
        <p:nvSpPr>
          <p:cNvPr id="16392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Clint Chaplin, Samsung Electronics</a:t>
            </a:r>
          </a:p>
        </p:txBody>
      </p:sp>
      <p:sp>
        <p:nvSpPr>
          <p:cNvPr id="1639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42D74E96-5A6C-4935-BC29-FB0BBE27C286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92</a:t>
            </a:fld>
            <a:endParaRPr lang="en-US" altLang="en-US" sz="1200" b="0"/>
          </a:p>
        </p:txBody>
      </p:sp>
      <p:sp>
        <p:nvSpPr>
          <p:cNvPr id="10" name="Rectangle 9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/>
              <a:t>4</a:t>
            </a:r>
            <a:r>
              <a:rPr lang="en-US" sz="1200" b="0" dirty="0" smtClean="0"/>
              <a:t>/20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11-14-0707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lang="en-US" sz="1200" b="0" dirty="0" smtClean="0"/>
              <a:t>Clint Chaplin, Samsung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18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96913" y="333375"/>
            <a:ext cx="968375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May 2014</a:t>
            </a:r>
          </a:p>
        </p:txBody>
      </p:sp>
      <p:sp>
        <p:nvSpPr>
          <p:cNvPr id="17411" name="Footer Placeholder 2"/>
          <p:cNvSpPr txBox="1">
            <a:spLocks noGrp="1"/>
          </p:cNvSpPr>
          <p:nvPr/>
        </p:nvSpPr>
        <p:spPr bwMode="auto">
          <a:xfrm>
            <a:off x="6353175" y="6477000"/>
            <a:ext cx="21907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200" b="0"/>
              <a:t>Clint Chaplin, Samsung Electronics</a:t>
            </a:r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56B78263-9B98-49B8-9CB2-0D8EC47019F3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93</a:t>
            </a:fld>
            <a:endParaRPr lang="en-US" altLang="en-US" sz="1200" b="0"/>
          </a:p>
        </p:txBody>
      </p:sp>
      <p:sp>
        <p:nvSpPr>
          <p:cNvPr id="17413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A4FAA0CA-094D-4CC3-857A-0A0231CE0E66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93</a:t>
            </a:fld>
            <a:endParaRPr lang="en-US" altLang="en-US" sz="1200" b="0"/>
          </a:p>
        </p:txBody>
      </p:sp>
      <p:sp>
        <p:nvSpPr>
          <p:cNvPr id="174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US" altLang="en-US" sz="2800" smtClean="0"/>
              <a:t>802.15.4p</a:t>
            </a:r>
            <a:br>
              <a:rPr lang="en-US" altLang="en-US" sz="2800" smtClean="0"/>
            </a:br>
            <a:r>
              <a:rPr lang="en-US" altLang="en-US" sz="2800" smtClean="0"/>
              <a:t>Rail Communications and Control</a:t>
            </a:r>
          </a:p>
        </p:txBody>
      </p:sp>
      <p:sp>
        <p:nvSpPr>
          <p:cNvPr id="174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Approved by standards board for publication.</a:t>
            </a:r>
          </a:p>
        </p:txBody>
      </p:sp>
      <p:sp>
        <p:nvSpPr>
          <p:cNvPr id="17416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Clint Chaplin, Samsung Electronics</a:t>
            </a:r>
          </a:p>
        </p:txBody>
      </p:sp>
      <p:sp>
        <p:nvSpPr>
          <p:cNvPr id="1741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B7CA6EF8-A2E5-41B1-902C-36866F4DDADB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93</a:t>
            </a:fld>
            <a:endParaRPr lang="en-US" altLang="en-US" sz="1200" b="0"/>
          </a:p>
        </p:txBody>
      </p:sp>
      <p:sp>
        <p:nvSpPr>
          <p:cNvPr id="10" name="Rectangle 9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/>
              <a:t>5</a:t>
            </a:r>
            <a:r>
              <a:rPr lang="en-US" sz="1200" b="0" dirty="0" smtClean="0"/>
              <a:t>/20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11-14-0707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lang="en-US" sz="1200" b="0" dirty="0" smtClean="0"/>
              <a:t>Clint Chaplin, Samsung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20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96913" y="333375"/>
            <a:ext cx="968375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May 2014</a:t>
            </a:r>
          </a:p>
        </p:txBody>
      </p:sp>
      <p:sp>
        <p:nvSpPr>
          <p:cNvPr id="18435" name="Footer Placeholder 2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200" b="0"/>
              <a:t>Clint Chaplin, Samsung Electronics</a:t>
            </a:r>
          </a:p>
        </p:txBody>
      </p:sp>
      <p:sp>
        <p:nvSpPr>
          <p:cNvPr id="18436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268D65F2-6BC7-443F-975D-580D4A1DDC34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94</a:t>
            </a:fld>
            <a:endParaRPr lang="en-US" altLang="en-US" sz="1200" b="0"/>
          </a:p>
        </p:txBody>
      </p:sp>
      <p:sp>
        <p:nvSpPr>
          <p:cNvPr id="18437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01AF639C-832D-4793-97A1-908820066368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94</a:t>
            </a:fld>
            <a:endParaRPr lang="en-US" altLang="en-US" sz="1200" b="0"/>
          </a:p>
        </p:txBody>
      </p:sp>
      <p:sp>
        <p:nvSpPr>
          <p:cNvPr id="184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US" altLang="en-US" sz="2800" smtClean="0"/>
              <a:t>802.15.4q</a:t>
            </a:r>
            <a:br>
              <a:rPr lang="en-US" altLang="en-US" sz="2800" smtClean="0"/>
            </a:br>
            <a:r>
              <a:rPr lang="en-US" altLang="en-US" sz="2800" smtClean="0"/>
              <a:t>Ultra Low Power</a:t>
            </a:r>
          </a:p>
        </p:txBody>
      </p:sp>
      <p:sp>
        <p:nvSpPr>
          <p:cNvPr id="184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/>
          <a:lstStyle/>
          <a:p>
            <a:pPr marL="231775" indent="-231775">
              <a:buFont typeface="Arial" pitchFamily="34" charset="0"/>
              <a:buChar char="•"/>
              <a:defRPr/>
            </a:pPr>
            <a:r>
              <a:rPr lang="en-US" altLang="en-US" dirty="0" smtClean="0"/>
              <a:t>Sought and received input</a:t>
            </a:r>
          </a:p>
          <a:p>
            <a:pPr marL="231775" indent="-231775">
              <a:buFont typeface="Arial" pitchFamily="34" charset="0"/>
              <a:buChar char="•"/>
              <a:defRPr/>
            </a:pPr>
            <a:r>
              <a:rPr lang="en-US" altLang="en-US" dirty="0" smtClean="0"/>
              <a:t>Prepared a to do list </a:t>
            </a:r>
          </a:p>
          <a:p>
            <a:pPr marL="231775" indent="-231775">
              <a:buFont typeface="Arial" pitchFamily="34" charset="0"/>
              <a:buChar char="•"/>
              <a:defRPr/>
            </a:pPr>
            <a:r>
              <a:rPr lang="en-US" altLang="en-US" dirty="0" smtClean="0"/>
              <a:t>Work Plan:</a:t>
            </a:r>
          </a:p>
          <a:p>
            <a:pPr marL="457200" indent="-457200" algn="just">
              <a:buFont typeface="Arial" pitchFamily="34" charset="0"/>
              <a:buChar char="•"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/>
            </a:pPr>
            <a:r>
              <a:rPr lang="en-US" altLang="en-US" dirty="0" smtClean="0"/>
              <a:t>Sub-editors to work on the to do list and incorporate changes (5/23)</a:t>
            </a:r>
          </a:p>
          <a:p>
            <a:pPr marL="457200" indent="-457200" algn="just">
              <a:buFont typeface="Arial" pitchFamily="34" charset="0"/>
              <a:buChar char="•"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/>
            </a:pPr>
            <a:r>
              <a:rPr lang="en-US" altLang="en-US" dirty="0" smtClean="0"/>
              <a:t>Editor to prepare the </a:t>
            </a:r>
            <a:r>
              <a:rPr lang="en-US" altLang="en-US" dirty="0" err="1" smtClean="0"/>
              <a:t>ballotable</a:t>
            </a:r>
            <a:r>
              <a:rPr lang="en-US" altLang="en-US" dirty="0" smtClean="0"/>
              <a:t> draft (6/15)</a:t>
            </a:r>
          </a:p>
        </p:txBody>
      </p:sp>
      <p:sp>
        <p:nvSpPr>
          <p:cNvPr id="18440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Clint Chaplin, Samsung Electronics</a:t>
            </a:r>
          </a:p>
        </p:txBody>
      </p:sp>
      <p:sp>
        <p:nvSpPr>
          <p:cNvPr id="1844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65BD1BEF-2312-4A3C-BE80-A1D9A03C8015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94</a:t>
            </a:fld>
            <a:endParaRPr lang="en-US" altLang="en-US" sz="1200" b="0"/>
          </a:p>
        </p:txBody>
      </p:sp>
      <p:sp>
        <p:nvSpPr>
          <p:cNvPr id="10" name="Rectangle 9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/>
              <a:t>6</a:t>
            </a:r>
            <a:r>
              <a:rPr lang="en-US" sz="1200" b="0" dirty="0" smtClean="0"/>
              <a:t>/20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11-14-0707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lang="en-US" sz="1200" b="0" dirty="0" smtClean="0"/>
              <a:t>Clint Chaplin, Samsung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11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96913" y="333375"/>
            <a:ext cx="968375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May 2014</a:t>
            </a:r>
          </a:p>
        </p:txBody>
      </p:sp>
      <p:sp>
        <p:nvSpPr>
          <p:cNvPr id="19459" name="Footer Placeholder 2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200" b="0"/>
              <a:t>Clint Chaplin, Samsung Electronics</a:t>
            </a:r>
          </a:p>
        </p:txBody>
      </p:sp>
      <p:sp>
        <p:nvSpPr>
          <p:cNvPr id="19460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B1AC9C25-48F9-42B7-A261-CC7F2A3990DD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95</a:t>
            </a:fld>
            <a:endParaRPr lang="en-US" altLang="en-US" sz="1200" b="0"/>
          </a:p>
        </p:txBody>
      </p:sp>
      <p:sp>
        <p:nvSpPr>
          <p:cNvPr id="19461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7306FB17-6601-4026-B6B8-B59C1DA3DD79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95</a:t>
            </a:fld>
            <a:endParaRPr lang="en-US" altLang="en-US" sz="1200" b="0"/>
          </a:p>
        </p:txBody>
      </p:sp>
      <p:sp>
        <p:nvSpPr>
          <p:cNvPr id="194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GB" altLang="en-US" smtClean="0"/>
              <a:t>802.15.4r</a:t>
            </a:r>
            <a:br>
              <a:rPr lang="en-GB" altLang="en-US" smtClean="0"/>
            </a:br>
            <a:r>
              <a:rPr lang="en-GB" altLang="en-US" smtClean="0"/>
              <a:t>Ranging</a:t>
            </a:r>
            <a:endParaRPr lang="en-US" altLang="en-US" smtClean="0"/>
          </a:p>
        </p:txBody>
      </p:sp>
      <p:sp>
        <p:nvSpPr>
          <p:cNvPr id="194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/>
          <a:lstStyle/>
          <a:p>
            <a:r>
              <a:rPr lang="en-US" altLang="en-US" smtClean="0"/>
              <a:t>First meeting as Task Group</a:t>
            </a:r>
          </a:p>
          <a:p>
            <a:r>
              <a:rPr lang="en-US" altLang="en-US" smtClean="0"/>
              <a:t>Agreed</a:t>
            </a:r>
            <a:r>
              <a:rPr lang="en-US" altLang="en-US" smtClean="0">
                <a:solidFill>
                  <a:srgbClr val="FF0000"/>
                </a:solidFill>
              </a:rPr>
              <a:t> </a:t>
            </a:r>
            <a:r>
              <a:rPr lang="en-US" altLang="en-US" smtClean="0"/>
              <a:t>upon procedure for Call for Proposal</a:t>
            </a:r>
            <a:br>
              <a:rPr lang="en-US" altLang="en-US" smtClean="0"/>
            </a:br>
            <a:r>
              <a:rPr lang="en-US" altLang="en-US" smtClean="0"/>
              <a:t>(15-14-0296-01-004r-draft of call-for-proposals.docx)</a:t>
            </a:r>
          </a:p>
          <a:p>
            <a:r>
              <a:rPr lang="en-US" altLang="en-US" smtClean="0"/>
              <a:t>Started Draft for TGD</a:t>
            </a:r>
            <a:br>
              <a:rPr lang="en-US" altLang="en-US" smtClean="0"/>
            </a:br>
            <a:r>
              <a:rPr lang="en-US" altLang="en-US" smtClean="0"/>
              <a:t>(15-14-0297-01-004r-tg4r draft for TGD for TG4r.docx)</a:t>
            </a:r>
          </a:p>
          <a:p>
            <a:r>
              <a:rPr lang="en-US" altLang="en-US" smtClean="0"/>
              <a:t>Initiated a call for intent to submit a preliminary proposal(s)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1946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Clint Chaplin, Samsung Electronics</a:t>
            </a:r>
          </a:p>
        </p:txBody>
      </p:sp>
      <p:sp>
        <p:nvSpPr>
          <p:cNvPr id="1946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F01B0B34-E206-44CC-BAEB-7E597BECE9A1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95</a:t>
            </a:fld>
            <a:endParaRPr lang="en-US" altLang="en-US" sz="1200" b="0"/>
          </a:p>
        </p:txBody>
      </p:sp>
      <p:sp>
        <p:nvSpPr>
          <p:cNvPr id="10" name="Rectangle 9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/>
              <a:t>7</a:t>
            </a:r>
            <a:r>
              <a:rPr lang="en-US" sz="1200" b="0" dirty="0" smtClean="0"/>
              <a:t>/20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11-14-0707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lang="en-US" sz="1200" b="0" dirty="0" smtClean="0"/>
              <a:t>Clint Chaplin, Samsung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4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96913" y="333375"/>
            <a:ext cx="968375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May 2014</a:t>
            </a:r>
          </a:p>
        </p:txBody>
      </p:sp>
      <p:sp>
        <p:nvSpPr>
          <p:cNvPr id="20483" name="Footer Placeholder 2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200" b="0"/>
              <a:t>Clint Chaplin, Samsung Electronics</a:t>
            </a:r>
          </a:p>
        </p:txBody>
      </p:sp>
      <p:sp>
        <p:nvSpPr>
          <p:cNvPr id="20484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9EF7F43C-0688-4F11-AA33-232DA77CD9E2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96</a:t>
            </a:fld>
            <a:endParaRPr lang="en-US" altLang="en-US" sz="1200" b="0"/>
          </a:p>
        </p:txBody>
      </p:sp>
      <p:sp>
        <p:nvSpPr>
          <p:cNvPr id="20485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7487D931-EE8F-48DA-8D8F-37C4DC543884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96</a:t>
            </a:fld>
            <a:endParaRPr lang="en-US" altLang="en-US" sz="1200" b="0"/>
          </a:p>
        </p:txBody>
      </p:sp>
      <p:sp>
        <p:nvSpPr>
          <p:cNvPr id="204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GB" altLang="en-US" sz="2800" smtClean="0"/>
              <a:t>802.15.8 Peer Aware Communications</a:t>
            </a:r>
            <a:endParaRPr lang="en-US" altLang="en-US" sz="2800" smtClean="0"/>
          </a:p>
        </p:txBody>
      </p:sp>
      <p:sp>
        <p:nvSpPr>
          <p:cNvPr id="204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76400"/>
            <a:ext cx="8229600" cy="4724400"/>
          </a:xfrm>
        </p:spPr>
        <p:txBody>
          <a:bodyPr/>
          <a:lstStyle/>
          <a:p>
            <a:r>
              <a:rPr lang="en-US" altLang="en-US" smtClean="0"/>
              <a:t>15 Main Contributions and 2 Informational contributions presented</a:t>
            </a:r>
          </a:p>
          <a:p>
            <a:r>
              <a:rPr lang="en-US" altLang="ja-JP" smtClean="0">
                <a:ea typeface="MS PGothic" pitchFamily="34" charset="-128"/>
              </a:rPr>
              <a:t>Discussion for the next step</a:t>
            </a:r>
          </a:p>
          <a:p>
            <a:pPr lvl="1"/>
            <a:r>
              <a:rPr lang="en-US" altLang="ja-JP" smtClean="0">
                <a:ea typeface="MS PGothic" pitchFamily="34" charset="-128"/>
              </a:rPr>
              <a:t>Doc. 14-332r0: the list of technical contributions from proposers corresponding to the subsections of PAC Framework document for future harmonization effort</a:t>
            </a:r>
          </a:p>
          <a:p>
            <a:pPr lvl="1"/>
            <a:r>
              <a:rPr lang="en-US" altLang="ja-JP" smtClean="0">
                <a:ea typeface="MS PGothic" pitchFamily="34" charset="-128"/>
              </a:rPr>
              <a:t>Champions for harmonization effort</a:t>
            </a:r>
          </a:p>
          <a:p>
            <a:pPr lvl="2"/>
            <a:r>
              <a:rPr lang="en-US" altLang="ja-JP" sz="1600" smtClean="0">
                <a:ea typeface="MS PGothic" pitchFamily="34" charset="-128"/>
              </a:rPr>
              <a:t>PHY: Marco Hernandez (NICT)</a:t>
            </a:r>
          </a:p>
          <a:p>
            <a:pPr lvl="2"/>
            <a:r>
              <a:rPr lang="en-US" altLang="ja-JP" sz="1600" smtClean="0">
                <a:ea typeface="MS PGothic" pitchFamily="34" charset="-128"/>
              </a:rPr>
              <a:t>MAC: Qing Li (InterDigital)</a:t>
            </a:r>
            <a:endParaRPr lang="en-US" altLang="ko-KR" sz="2200" smtClean="0">
              <a:ea typeface="Gulim" pitchFamily="34" charset="-127"/>
            </a:endParaRPr>
          </a:p>
        </p:txBody>
      </p:sp>
      <p:sp>
        <p:nvSpPr>
          <p:cNvPr id="20488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Clint Chaplin, Samsung Electronics</a:t>
            </a:r>
          </a:p>
        </p:txBody>
      </p:sp>
      <p:sp>
        <p:nvSpPr>
          <p:cNvPr id="2048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C7FD345F-E290-4371-BD11-72F98EE037A3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96</a:t>
            </a:fld>
            <a:endParaRPr lang="en-US" altLang="en-US" sz="1200" b="0"/>
          </a:p>
        </p:txBody>
      </p:sp>
      <p:sp>
        <p:nvSpPr>
          <p:cNvPr id="10" name="Rectangle 9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/>
              <a:t>8</a:t>
            </a:r>
            <a:r>
              <a:rPr lang="en-US" sz="1200" b="0" dirty="0" smtClean="0"/>
              <a:t>/20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11-14-0707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lang="en-US" sz="1200" b="0" dirty="0" smtClean="0"/>
              <a:t>Clint Chaplin, Samsung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26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96913" y="333375"/>
            <a:ext cx="968375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May 2014</a:t>
            </a:r>
          </a:p>
        </p:txBody>
      </p:sp>
      <p:sp>
        <p:nvSpPr>
          <p:cNvPr id="21507" name="Footer Placeholder 2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200" b="0"/>
              <a:t>Clint Chaplin, Samsung Electronics</a:t>
            </a:r>
          </a:p>
        </p:txBody>
      </p:sp>
      <p:sp>
        <p:nvSpPr>
          <p:cNvPr id="21508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69256442-69C9-417E-BEBA-8953DC38520A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97</a:t>
            </a:fld>
            <a:endParaRPr lang="en-US" altLang="en-US" sz="1200" b="0"/>
          </a:p>
        </p:txBody>
      </p:sp>
      <p:sp>
        <p:nvSpPr>
          <p:cNvPr id="21509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5C0AB7DA-75FE-4873-AA39-F3FAF507EB1F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97</a:t>
            </a:fld>
            <a:endParaRPr lang="en-US" altLang="en-US" sz="1200" b="0"/>
          </a:p>
        </p:txBody>
      </p:sp>
      <p:sp>
        <p:nvSpPr>
          <p:cNvPr id="215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GB" altLang="en-US" smtClean="0"/>
              <a:t>802.15.9 Key Management Protocol</a:t>
            </a:r>
            <a:endParaRPr lang="en-US" altLang="en-US" smtClean="0"/>
          </a:p>
        </p:txBody>
      </p:sp>
      <p:sp>
        <p:nvSpPr>
          <p:cNvPr id="102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>
            <a:normAutofit/>
          </a:bodyPr>
          <a:lstStyle/>
          <a:p>
            <a:pPr marL="300038" indent="-300038">
              <a:buSzPct val="45000"/>
              <a:buFont typeface="Wingdings" pitchFamily="2" charset="2"/>
              <a:buChar char=""/>
              <a:tabLst>
                <a:tab pos="300038" algn="l"/>
                <a:tab pos="412750" algn="l"/>
                <a:tab pos="869950" algn="l"/>
                <a:tab pos="1327150" algn="l"/>
                <a:tab pos="1784350" algn="l"/>
                <a:tab pos="2241550" algn="l"/>
                <a:tab pos="2698750" algn="l"/>
                <a:tab pos="3155950" algn="l"/>
                <a:tab pos="3613150" algn="l"/>
                <a:tab pos="4070350" algn="l"/>
                <a:tab pos="4527550" algn="l"/>
                <a:tab pos="4984750" algn="l"/>
                <a:tab pos="5441950" algn="l"/>
                <a:tab pos="5899150" algn="l"/>
                <a:tab pos="6356350" algn="l"/>
                <a:tab pos="6813550" algn="l"/>
                <a:tab pos="7270750" algn="l"/>
                <a:tab pos="7727950" algn="l"/>
                <a:tab pos="8185150" algn="l"/>
                <a:tab pos="8642350" algn="l"/>
                <a:tab pos="9099550" algn="l"/>
              </a:tabLst>
              <a:defRPr/>
            </a:pPr>
            <a:r>
              <a:rPr lang="en-US" altLang="en-US" dirty="0" smtClean="0"/>
              <a:t>Reviewed progress on tg9 document</a:t>
            </a:r>
          </a:p>
          <a:p>
            <a:pPr marL="1479550" lvl="1" indent="-565150">
              <a:buFont typeface="Times New Roman" pitchFamily="18" charset="0"/>
              <a:buChar char="–"/>
              <a:tabLst>
                <a:tab pos="300038" algn="l"/>
                <a:tab pos="412750" algn="l"/>
                <a:tab pos="869950" algn="l"/>
                <a:tab pos="1327150" algn="l"/>
                <a:tab pos="1784350" algn="l"/>
                <a:tab pos="2241550" algn="l"/>
                <a:tab pos="2698750" algn="l"/>
                <a:tab pos="3155950" algn="l"/>
                <a:tab pos="3613150" algn="l"/>
                <a:tab pos="4070350" algn="l"/>
                <a:tab pos="4527550" algn="l"/>
                <a:tab pos="4984750" algn="l"/>
                <a:tab pos="5441950" algn="l"/>
                <a:tab pos="5899150" algn="l"/>
                <a:tab pos="6356350" algn="l"/>
                <a:tab pos="6813550" algn="l"/>
                <a:tab pos="7270750" algn="l"/>
                <a:tab pos="7727950" algn="l"/>
                <a:tab pos="8185150" algn="l"/>
                <a:tab pos="8642350" algn="l"/>
                <a:tab pos="9099550" algn="l"/>
              </a:tabLst>
              <a:defRPr/>
            </a:pPr>
            <a:r>
              <a:rPr lang="en-US" altLang="en-US" sz="2600" dirty="0" smtClean="0"/>
              <a:t>predraft7_P802-15-9_Draft_Standard.pdf</a:t>
            </a:r>
          </a:p>
          <a:p>
            <a:pPr marL="1479550" lvl="1" indent="-565150">
              <a:buFont typeface="Times New Roman" pitchFamily="18" charset="0"/>
              <a:buChar char="–"/>
              <a:tabLst>
                <a:tab pos="300038" algn="l"/>
                <a:tab pos="412750" algn="l"/>
                <a:tab pos="869950" algn="l"/>
                <a:tab pos="1327150" algn="l"/>
                <a:tab pos="1784350" algn="l"/>
                <a:tab pos="2241550" algn="l"/>
                <a:tab pos="2698750" algn="l"/>
                <a:tab pos="3155950" algn="l"/>
                <a:tab pos="3613150" algn="l"/>
                <a:tab pos="4070350" algn="l"/>
                <a:tab pos="4527550" algn="l"/>
                <a:tab pos="4984750" algn="l"/>
                <a:tab pos="5441950" algn="l"/>
                <a:tab pos="5899150" algn="l"/>
                <a:tab pos="6356350" algn="l"/>
                <a:tab pos="6813550" algn="l"/>
                <a:tab pos="7270750" algn="l"/>
                <a:tab pos="7727950" algn="l"/>
                <a:tab pos="8185150" algn="l"/>
                <a:tab pos="8642350" algn="l"/>
                <a:tab pos="9099550" algn="l"/>
              </a:tabLst>
              <a:defRPr/>
            </a:pPr>
            <a:r>
              <a:rPr lang="en-US" altLang="en-US" dirty="0" smtClean="0"/>
              <a:t>In the private area</a:t>
            </a:r>
          </a:p>
          <a:p>
            <a:pPr marL="300038" indent="-300038">
              <a:buSzPct val="45000"/>
              <a:buFont typeface="Wingdings" pitchFamily="2" charset="2"/>
              <a:buChar char=""/>
              <a:tabLst>
                <a:tab pos="300038" algn="l"/>
                <a:tab pos="412750" algn="l"/>
                <a:tab pos="869950" algn="l"/>
                <a:tab pos="1327150" algn="l"/>
                <a:tab pos="1784350" algn="l"/>
                <a:tab pos="2241550" algn="l"/>
                <a:tab pos="2698750" algn="l"/>
                <a:tab pos="3155950" algn="l"/>
                <a:tab pos="3613150" algn="l"/>
                <a:tab pos="4070350" algn="l"/>
                <a:tab pos="4527550" algn="l"/>
                <a:tab pos="4984750" algn="l"/>
                <a:tab pos="5441950" algn="l"/>
                <a:tab pos="5899150" algn="l"/>
                <a:tab pos="6356350" algn="l"/>
                <a:tab pos="6813550" algn="l"/>
                <a:tab pos="7270750" algn="l"/>
                <a:tab pos="7727950" algn="l"/>
                <a:tab pos="8185150" algn="l"/>
                <a:tab pos="8642350" algn="l"/>
                <a:tab pos="9099550" algn="l"/>
              </a:tabLst>
              <a:defRPr/>
            </a:pPr>
            <a:r>
              <a:rPr lang="en-US" altLang="en-US" dirty="0" smtClean="0"/>
              <a:t>Discussed document status</a:t>
            </a:r>
          </a:p>
          <a:p>
            <a:pPr marL="1484313" lvl="1" indent="-568325">
              <a:buFont typeface="Times New Roman" pitchFamily="18" charset="0"/>
              <a:buChar char="–"/>
              <a:tabLst>
                <a:tab pos="300038" algn="l"/>
                <a:tab pos="412750" algn="l"/>
                <a:tab pos="869950" algn="l"/>
                <a:tab pos="1327150" algn="l"/>
                <a:tab pos="1784350" algn="l"/>
                <a:tab pos="2241550" algn="l"/>
                <a:tab pos="2698750" algn="l"/>
                <a:tab pos="3155950" algn="l"/>
                <a:tab pos="3613150" algn="l"/>
                <a:tab pos="4070350" algn="l"/>
                <a:tab pos="4527550" algn="l"/>
                <a:tab pos="4984750" algn="l"/>
                <a:tab pos="5441950" algn="l"/>
                <a:tab pos="5899150" algn="l"/>
                <a:tab pos="6356350" algn="l"/>
                <a:tab pos="6813550" algn="l"/>
                <a:tab pos="7270750" algn="l"/>
                <a:tab pos="7727950" algn="l"/>
                <a:tab pos="8185150" algn="l"/>
                <a:tab pos="8642350" algn="l"/>
                <a:tab pos="9099550" algn="l"/>
              </a:tabLst>
              <a:defRPr/>
            </a:pPr>
            <a:r>
              <a:rPr lang="en-US" altLang="en-US" dirty="0" smtClean="0"/>
              <a:t>SAP section</a:t>
            </a:r>
          </a:p>
          <a:p>
            <a:pPr marL="1484313" lvl="1" indent="-568325">
              <a:buFont typeface="Times New Roman" pitchFamily="18" charset="0"/>
              <a:buChar char="–"/>
              <a:tabLst>
                <a:tab pos="300038" algn="l"/>
                <a:tab pos="412750" algn="l"/>
                <a:tab pos="869950" algn="l"/>
                <a:tab pos="1327150" algn="l"/>
                <a:tab pos="1784350" algn="l"/>
                <a:tab pos="2241550" algn="l"/>
                <a:tab pos="2698750" algn="l"/>
                <a:tab pos="3155950" algn="l"/>
                <a:tab pos="3613150" algn="l"/>
                <a:tab pos="4070350" algn="l"/>
                <a:tab pos="4527550" algn="l"/>
                <a:tab pos="4984750" algn="l"/>
                <a:tab pos="5441950" algn="l"/>
                <a:tab pos="5899150" algn="l"/>
                <a:tab pos="6356350" algn="l"/>
                <a:tab pos="6813550" algn="l"/>
                <a:tab pos="7270750" algn="l"/>
                <a:tab pos="7727950" algn="l"/>
                <a:tab pos="8185150" algn="l"/>
                <a:tab pos="8642350" algn="l"/>
                <a:tab pos="9099550" algn="l"/>
              </a:tabLst>
              <a:defRPr/>
            </a:pPr>
            <a:r>
              <a:rPr lang="en-US" altLang="en-US" dirty="0" smtClean="0"/>
              <a:t>KMP annex structure</a:t>
            </a:r>
          </a:p>
          <a:p>
            <a:pPr marL="300038" indent="-300038">
              <a:buSzPct val="45000"/>
              <a:buFont typeface="Wingdings" pitchFamily="2" charset="2"/>
              <a:buChar char=""/>
              <a:tabLst>
                <a:tab pos="300038" algn="l"/>
                <a:tab pos="412750" algn="l"/>
                <a:tab pos="869950" algn="l"/>
                <a:tab pos="1327150" algn="l"/>
                <a:tab pos="1784350" algn="l"/>
                <a:tab pos="2241550" algn="l"/>
                <a:tab pos="2698750" algn="l"/>
                <a:tab pos="3155950" algn="l"/>
                <a:tab pos="3613150" algn="l"/>
                <a:tab pos="4070350" algn="l"/>
                <a:tab pos="4527550" algn="l"/>
                <a:tab pos="4984750" algn="l"/>
                <a:tab pos="5441950" algn="l"/>
                <a:tab pos="5899150" algn="l"/>
                <a:tab pos="6356350" algn="l"/>
                <a:tab pos="6813550" algn="l"/>
                <a:tab pos="7270750" algn="l"/>
                <a:tab pos="7727950" algn="l"/>
                <a:tab pos="8185150" algn="l"/>
                <a:tab pos="8642350" algn="l"/>
                <a:tab pos="9099550" algn="l"/>
              </a:tabLst>
              <a:defRPr/>
            </a:pPr>
            <a:r>
              <a:rPr lang="en-US" altLang="en-US" sz="2800" dirty="0" smtClean="0"/>
              <a:t>Start 'resolution' on single/multi hop question</a:t>
            </a:r>
          </a:p>
          <a:p>
            <a:pPr marL="1484313" lvl="1" indent="-568325">
              <a:buFont typeface="Times New Roman" pitchFamily="18" charset="0"/>
              <a:buChar char="–"/>
              <a:tabLst>
                <a:tab pos="300038" algn="l"/>
                <a:tab pos="412750" algn="l"/>
                <a:tab pos="869950" algn="l"/>
                <a:tab pos="1327150" algn="l"/>
                <a:tab pos="1784350" algn="l"/>
                <a:tab pos="2241550" algn="l"/>
                <a:tab pos="2698750" algn="l"/>
                <a:tab pos="3155950" algn="l"/>
                <a:tab pos="3613150" algn="l"/>
                <a:tab pos="4070350" algn="l"/>
                <a:tab pos="4527550" algn="l"/>
                <a:tab pos="4984750" algn="l"/>
                <a:tab pos="5441950" algn="l"/>
                <a:tab pos="5899150" algn="l"/>
                <a:tab pos="6356350" algn="l"/>
                <a:tab pos="6813550" algn="l"/>
                <a:tab pos="7270750" algn="l"/>
                <a:tab pos="7727950" algn="l"/>
                <a:tab pos="8185150" algn="l"/>
                <a:tab pos="8642350" algn="l"/>
                <a:tab pos="9099550" algn="l"/>
              </a:tabLst>
              <a:defRPr/>
            </a:pPr>
            <a:r>
              <a:rPr lang="en-US" altLang="en-US" dirty="0" smtClean="0"/>
              <a:t>See document 15-14-0327 Hop Discuss</a:t>
            </a:r>
          </a:p>
          <a:p>
            <a:pPr marL="1484313" lvl="1" indent="-568325">
              <a:buFont typeface="Times New Roman" pitchFamily="18" charset="0"/>
              <a:buChar char="–"/>
              <a:tabLst>
                <a:tab pos="300038" algn="l"/>
                <a:tab pos="412750" algn="l"/>
                <a:tab pos="869950" algn="l"/>
                <a:tab pos="1327150" algn="l"/>
                <a:tab pos="1784350" algn="l"/>
                <a:tab pos="2241550" algn="l"/>
                <a:tab pos="2698750" algn="l"/>
                <a:tab pos="3155950" algn="l"/>
                <a:tab pos="3613150" algn="l"/>
                <a:tab pos="4070350" algn="l"/>
                <a:tab pos="4527550" algn="l"/>
                <a:tab pos="4984750" algn="l"/>
                <a:tab pos="5441950" algn="l"/>
                <a:tab pos="5899150" algn="l"/>
                <a:tab pos="6356350" algn="l"/>
                <a:tab pos="6813550" algn="l"/>
                <a:tab pos="7270750" algn="l"/>
                <a:tab pos="7727950" algn="l"/>
                <a:tab pos="8185150" algn="l"/>
                <a:tab pos="8642350" algn="l"/>
                <a:tab pos="9099550" algn="l"/>
              </a:tabLst>
              <a:defRPr/>
            </a:pPr>
            <a:r>
              <a:rPr lang="en-US" altLang="en-US" dirty="0" smtClean="0"/>
              <a:t>Need a version 1</a:t>
            </a:r>
            <a:endParaRPr lang="en-US" altLang="en-US" dirty="0"/>
          </a:p>
        </p:txBody>
      </p:sp>
      <p:sp>
        <p:nvSpPr>
          <p:cNvPr id="21512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Clint Chaplin, Samsung Electronics</a:t>
            </a:r>
          </a:p>
        </p:txBody>
      </p:sp>
      <p:sp>
        <p:nvSpPr>
          <p:cNvPr id="2151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83ACB292-86A7-47D7-8ACB-819D52719C75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97</a:t>
            </a:fld>
            <a:endParaRPr lang="en-US" altLang="en-US" sz="1200" b="0"/>
          </a:p>
        </p:txBody>
      </p:sp>
      <p:sp>
        <p:nvSpPr>
          <p:cNvPr id="10" name="Rectangle 9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/>
              <a:t>9</a:t>
            </a:r>
            <a:r>
              <a:rPr lang="en-US" sz="1200" b="0" dirty="0" smtClean="0"/>
              <a:t>/20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11-14-0707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lang="en-US" sz="1200" b="0" dirty="0" smtClean="0"/>
              <a:t>Clint Chaplin, Samsung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20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96913" y="333375"/>
            <a:ext cx="968375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May 2014</a:t>
            </a:r>
          </a:p>
        </p:txBody>
      </p:sp>
      <p:sp>
        <p:nvSpPr>
          <p:cNvPr id="22531" name="Footer Placeholder 2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200" b="0"/>
              <a:t>Clint Chaplin, Samsung Electronics</a:t>
            </a:r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5D3ECAD5-3997-4E2E-BE4E-2F9AA6F438E2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98</a:t>
            </a:fld>
            <a:endParaRPr lang="en-US" altLang="en-US" sz="1200" b="0"/>
          </a:p>
        </p:txBody>
      </p:sp>
      <p:sp>
        <p:nvSpPr>
          <p:cNvPr id="22533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00FDDF49-EC6C-4186-A863-D26234E68ACC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98</a:t>
            </a:fld>
            <a:endParaRPr lang="en-US" altLang="en-US" sz="1200" b="0"/>
          </a:p>
        </p:txBody>
      </p:sp>
      <p:sp>
        <p:nvSpPr>
          <p:cNvPr id="225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885825"/>
            <a:ext cx="8229600" cy="652463"/>
          </a:xfrm>
        </p:spPr>
        <p:txBody>
          <a:bodyPr/>
          <a:lstStyle/>
          <a:p>
            <a:r>
              <a:rPr lang="en-GB" altLang="en-US" smtClean="0"/>
              <a:t>802.15.10 Layer 2/Mesh Under Routing (L2R)</a:t>
            </a:r>
            <a:endParaRPr lang="en-US" altLang="en-US" smtClean="0"/>
          </a:p>
        </p:txBody>
      </p:sp>
      <p:sp>
        <p:nvSpPr>
          <p:cNvPr id="225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29600" cy="4814888"/>
          </a:xfrm>
        </p:spPr>
        <p:txBody>
          <a:bodyPr/>
          <a:lstStyle/>
          <a:p>
            <a:pPr eaLnBrk="1" hangingPunct="1">
              <a:buClr>
                <a:srgbClr val="00B050"/>
              </a:buClr>
              <a:buFont typeface="Wingdings" pitchFamily="2" charset="2"/>
              <a:buChar char=""/>
            </a:pPr>
            <a:r>
              <a:rPr lang="en-GB" altLang="en-US" sz="2800" smtClean="0">
                <a:solidFill>
                  <a:srgbClr val="000000"/>
                </a:solidFill>
              </a:rPr>
              <a:t>Heard 1 Presentation</a:t>
            </a:r>
          </a:p>
          <a:p>
            <a:pPr eaLnBrk="1" hangingPunct="1">
              <a:buClr>
                <a:srgbClr val="00B050"/>
              </a:buClr>
              <a:buFont typeface="Wingdings" pitchFamily="2" charset="2"/>
              <a:buChar char=""/>
            </a:pPr>
            <a:r>
              <a:rPr lang="en-GB" altLang="en-US" sz="2800" smtClean="0">
                <a:solidFill>
                  <a:srgbClr val="000000"/>
                </a:solidFill>
              </a:rPr>
              <a:t>Heard 4 Preliminary Proposals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"/>
            </a:pPr>
            <a:r>
              <a:rPr lang="en-GB" altLang="en-US" sz="2800" smtClean="0">
                <a:solidFill>
                  <a:srgbClr val="000000"/>
                </a:solidFill>
              </a:rPr>
              <a:t>Began Revising TGD Scenarios for Call for Final Proposals</a:t>
            </a:r>
          </a:p>
          <a:p>
            <a:pPr eaLnBrk="1" hangingPunct="1">
              <a:buClr>
                <a:srgbClr val="00B050"/>
              </a:buClr>
              <a:buFont typeface="Wingdings" pitchFamily="2" charset="2"/>
              <a:buChar char=""/>
            </a:pPr>
            <a:r>
              <a:rPr lang="en-GB" altLang="en-US" sz="2800" smtClean="0">
                <a:solidFill>
                  <a:srgbClr val="000000"/>
                </a:solidFill>
              </a:rPr>
              <a:t>Reviewed TG10 Timeline - No Adjustments Needed</a:t>
            </a:r>
          </a:p>
          <a:p>
            <a:pPr eaLnBrk="1" hangingPunct="1">
              <a:buClr>
                <a:srgbClr val="00B050"/>
              </a:buClr>
              <a:buFont typeface="Wingdings" pitchFamily="2" charset="2"/>
              <a:buChar char=""/>
            </a:pPr>
            <a:r>
              <a:rPr lang="en-GB" altLang="en-US" sz="2800" smtClean="0">
                <a:solidFill>
                  <a:srgbClr val="000000"/>
                </a:solidFill>
              </a:rPr>
              <a:t>Discussed Next Steps</a:t>
            </a:r>
          </a:p>
        </p:txBody>
      </p:sp>
      <p:sp>
        <p:nvSpPr>
          <p:cNvPr id="22536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Clint Chaplin, Samsung Electronics</a:t>
            </a:r>
          </a:p>
        </p:txBody>
      </p:sp>
      <p:sp>
        <p:nvSpPr>
          <p:cNvPr id="2253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888737E3-1481-40FC-9E1A-9C29B49C19EE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98</a:t>
            </a:fld>
            <a:endParaRPr lang="en-US" altLang="en-US" sz="1200" b="0"/>
          </a:p>
        </p:txBody>
      </p:sp>
      <p:sp>
        <p:nvSpPr>
          <p:cNvPr id="10" name="Rectangle 9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 smtClean="0"/>
              <a:t>10/20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11-14-0707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lang="en-US" sz="1200" b="0" dirty="0" smtClean="0"/>
              <a:t>Clint Chaplin, Samsung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32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96913" y="333375"/>
            <a:ext cx="968375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May 2014</a:t>
            </a:r>
          </a:p>
        </p:txBody>
      </p:sp>
      <p:sp>
        <p:nvSpPr>
          <p:cNvPr id="23555" name="Footer Placeholder 2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200" b="0"/>
              <a:t>Clint Chaplin, Samsung Electronics</a:t>
            </a:r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BE91CEF1-049C-460C-9235-65816A398FBA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99</a:t>
            </a:fld>
            <a:endParaRPr lang="en-US" altLang="en-US" sz="1200" b="0"/>
          </a:p>
        </p:txBody>
      </p:sp>
      <p:sp>
        <p:nvSpPr>
          <p:cNvPr id="23557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B8105710-9130-4A13-B364-04252DF9AB59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99</a:t>
            </a:fld>
            <a:endParaRPr lang="en-US" altLang="en-US" sz="1200" b="0"/>
          </a:p>
        </p:txBody>
      </p:sp>
      <p:sp>
        <p:nvSpPr>
          <p:cNvPr id="235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US" altLang="en-US" sz="2800" smtClean="0"/>
              <a:t>Better Use of Spectrum Resources in WPANs (SRU) </a:t>
            </a:r>
            <a:r>
              <a:rPr lang="en-GB" altLang="en-US" sz="2800" smtClean="0"/>
              <a:t>SG</a:t>
            </a:r>
            <a:endParaRPr lang="en-US" altLang="en-US" sz="2800" smtClean="0"/>
          </a:p>
        </p:txBody>
      </p:sp>
      <p:sp>
        <p:nvSpPr>
          <p:cNvPr id="235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/>
          <a:lstStyle/>
          <a:p>
            <a:r>
              <a:rPr lang="en-US" altLang="ja-JP" smtClean="0">
                <a:ea typeface="MS PGothic" pitchFamily="34" charset="-128"/>
              </a:rPr>
              <a:t>Approve meeting minutes </a:t>
            </a:r>
          </a:p>
          <a:p>
            <a:r>
              <a:rPr lang="en-US" altLang="ja-JP" smtClean="0">
                <a:ea typeface="MS PGothic" pitchFamily="34" charset="-128"/>
              </a:rPr>
              <a:t>Finalizes PAR (15-13-615) and CSD (15-14-0175) documents</a:t>
            </a:r>
          </a:p>
          <a:p>
            <a:r>
              <a:rPr lang="en-US" altLang="ja-JP" smtClean="0">
                <a:ea typeface="MS PGothic" pitchFamily="34" charset="-128"/>
              </a:rPr>
              <a:t>Confirm of plan for July meeting</a:t>
            </a:r>
          </a:p>
        </p:txBody>
      </p:sp>
      <p:sp>
        <p:nvSpPr>
          <p:cNvPr id="23560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Clint Chaplin, Samsung Electronics</a:t>
            </a:r>
          </a:p>
        </p:txBody>
      </p:sp>
      <p:sp>
        <p:nvSpPr>
          <p:cNvPr id="2356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BB96DB43-593E-475E-9D1F-9CD74B6856CD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99</a:t>
            </a:fld>
            <a:endParaRPr lang="en-US" altLang="en-US" sz="1200" b="0"/>
          </a:p>
        </p:txBody>
      </p:sp>
      <p:sp>
        <p:nvSpPr>
          <p:cNvPr id="10" name="Rectangle 9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 smtClean="0"/>
              <a:t>11/20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11-14-0707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lang="en-US" sz="1200" b="0" dirty="0" smtClean="0"/>
              <a:t>Clint Chaplin, Samsung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8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73990</TotalTime>
  <Words>9222</Words>
  <Application>Microsoft Office PowerPoint</Application>
  <PresentationFormat>On-screen Show (4:3)</PresentationFormat>
  <Paragraphs>2085</Paragraphs>
  <Slides>117</Slides>
  <Notes>117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117</vt:i4>
      </vt:variant>
    </vt:vector>
  </HeadingPairs>
  <TitlesOfParts>
    <vt:vector size="120" baseType="lpstr">
      <vt:lpstr>Default Design</vt:lpstr>
      <vt:lpstr>Document</vt:lpstr>
      <vt:lpstr>Microsoft Word Document</vt:lpstr>
      <vt:lpstr>802.11 May 2014 Closing Reports</vt:lpstr>
      <vt:lpstr>Abstract</vt:lpstr>
      <vt:lpstr>Attendance</vt:lpstr>
      <vt:lpstr>Attendance Total</vt:lpstr>
      <vt:lpstr>Attendance Histogram (Thu) </vt:lpstr>
      <vt:lpstr>Attendance by Country</vt:lpstr>
      <vt:lpstr>Type of Groups</vt:lpstr>
      <vt:lpstr>Groups</vt:lpstr>
      <vt:lpstr>802.11 WG Editor’s Meeting (May ‘14)</vt:lpstr>
      <vt:lpstr>Volunteer Editor Contacts</vt:lpstr>
      <vt:lpstr>802.11 Style Guide</vt:lpstr>
      <vt:lpstr>Editor Amendment Ordering</vt:lpstr>
      <vt:lpstr>Draft Development Snapshot</vt:lpstr>
      <vt:lpstr>MIB style, Visio and Frame practices </vt:lpstr>
      <vt:lpstr>Publicity SC Closing Report</vt:lpstr>
      <vt:lpstr>Abstract</vt:lpstr>
      <vt:lpstr>PowerPoint Presentation</vt:lpstr>
      <vt:lpstr>Closing Report</vt:lpstr>
      <vt:lpstr>Abstract</vt:lpstr>
      <vt:lpstr>PowerPoint Presentation</vt:lpstr>
      <vt:lpstr>ARC Closing Report </vt:lpstr>
      <vt:lpstr>Abstract</vt:lpstr>
      <vt:lpstr>Work Completed</vt:lpstr>
      <vt:lpstr>Work Completed (con’t)</vt:lpstr>
      <vt:lpstr>Teleconference(s)</vt:lpstr>
      <vt:lpstr>July 2014 Goals</vt:lpstr>
      <vt:lpstr>IEEE 802 JTC1 SC closing report (May 2014)</vt:lpstr>
      <vt:lpstr>Abstract</vt:lpstr>
      <vt:lpstr>The SC had a relatively light agenda focused on executing the PSDO process</vt:lpstr>
      <vt:lpstr>It appears IEEE 802 participants can access SC6 documents as “experts”</vt:lpstr>
      <vt:lpstr>IEEE 802 has pushed seven standards through the PSDO ratification process</vt:lpstr>
      <vt:lpstr>IEEE 802 has six standards in the pipeline for ratification under the PSDO</vt:lpstr>
      <vt:lpstr>JTC1 SC will continue work in San Diego</vt:lpstr>
      <vt:lpstr>The IEEE 802 JTC1 SC approved FDIS comment responses on 11aa/ad/ae</vt:lpstr>
      <vt:lpstr>IEEE 802.11 Regulatory SC Waikoloa Closing Report</vt:lpstr>
      <vt:lpstr>Abstract</vt:lpstr>
      <vt:lpstr>Agenda</vt:lpstr>
      <vt:lpstr>Accomplishments</vt:lpstr>
      <vt:lpstr>Teleconferences</vt:lpstr>
      <vt:lpstr>References</vt:lpstr>
      <vt:lpstr>IEEE 802.11mc Closing Report for May 2014</vt:lpstr>
      <vt:lpstr>Abstract</vt:lpstr>
      <vt:lpstr>Status </vt:lpstr>
      <vt:lpstr>TGmc Plan of Record</vt:lpstr>
      <vt:lpstr>Teleconferences</vt:lpstr>
      <vt:lpstr>Motion for WGLB on P802.11mc D3.0</vt:lpstr>
      <vt:lpstr>Motion – 3GPP Liaison</vt:lpstr>
      <vt:lpstr>Next Steps</vt:lpstr>
      <vt:lpstr>IEEE 802.11ah Closing Report for May 2014</vt:lpstr>
      <vt:lpstr>Abstract</vt:lpstr>
      <vt:lpstr>Activity in TGah</vt:lpstr>
      <vt:lpstr>Going forward</vt:lpstr>
      <vt:lpstr>Teleconference</vt:lpstr>
      <vt:lpstr>TGah Timeline – No change</vt:lpstr>
      <vt:lpstr>Motion 8</vt:lpstr>
      <vt:lpstr>IEEE 802.11TGai Closing Report</vt:lpstr>
      <vt:lpstr>Abstract</vt:lpstr>
      <vt:lpstr>IEEE 802.11 FILS TGai –  May 2014 Waikoloa meeting</vt:lpstr>
      <vt:lpstr>Accomplishments  TGai  1/2</vt:lpstr>
      <vt:lpstr>Accomplishments  TGai  2/2</vt:lpstr>
      <vt:lpstr>Plan for July (Adhoc and F2F)</vt:lpstr>
      <vt:lpstr>Time line of TGai (changed)</vt:lpstr>
      <vt:lpstr>San Diego Adhoc (Date &amp; Location)</vt:lpstr>
      <vt:lpstr>Reference</vt:lpstr>
      <vt:lpstr>Thanks to all who participated!</vt:lpstr>
      <vt:lpstr>TGak May Closing Report</vt:lpstr>
      <vt:lpstr>Abstract</vt:lpstr>
      <vt:lpstr>TGak Closing Report</vt:lpstr>
      <vt:lpstr>TGak Closing Report</vt:lpstr>
      <vt:lpstr>TGak Closing Report</vt:lpstr>
      <vt:lpstr>TGaq Closing Report</vt:lpstr>
      <vt:lpstr>Abstract</vt:lpstr>
      <vt:lpstr>PowerPoint Presentation</vt:lpstr>
      <vt:lpstr>TGax May 2014 Closing Report</vt:lpstr>
      <vt:lpstr>Abstract</vt:lpstr>
      <vt:lpstr>Work Completed- TG Elections </vt:lpstr>
      <vt:lpstr>Work Completed – TG Documents</vt:lpstr>
      <vt:lpstr>Work Completed – Technical Presentation</vt:lpstr>
      <vt:lpstr>Work Completed - Timeline</vt:lpstr>
      <vt:lpstr>July 2014 Goals</vt:lpstr>
      <vt:lpstr>Conference Call Times</vt:lpstr>
      <vt:lpstr>RR-TAG (802.18) to 802.11 Liaison Report</vt:lpstr>
      <vt:lpstr>Overview</vt:lpstr>
      <vt:lpstr>RR-TAG Documents</vt:lpstr>
      <vt:lpstr>Regulatory Summaries</vt:lpstr>
      <vt:lpstr>802.24  Smart Grid Technical Advisory Group Liaison Report (January 2014)</vt:lpstr>
      <vt:lpstr>802.24 Introduction and Meeting Plan</vt:lpstr>
      <vt:lpstr>May 2014 activities</vt:lpstr>
      <vt:lpstr>802.15 Liaison Report</vt:lpstr>
      <vt:lpstr>Abstract</vt:lpstr>
      <vt:lpstr>802.15.4m TV White Space</vt:lpstr>
      <vt:lpstr>802.15.4n Chinese Medical Band</vt:lpstr>
      <vt:lpstr>802.15.4p Rail Communications and Control</vt:lpstr>
      <vt:lpstr>802.15.4q Ultra Low Power</vt:lpstr>
      <vt:lpstr>802.15.4r Ranging</vt:lpstr>
      <vt:lpstr>802.15.8 Peer Aware Communications</vt:lpstr>
      <vt:lpstr>802.15.9 Key Management Protocol</vt:lpstr>
      <vt:lpstr>802.15.10 Layer 2/Mesh Under Routing (L2R)</vt:lpstr>
      <vt:lpstr>Better Use of Spectrum Resources in WPANs (SRU) SG</vt:lpstr>
      <vt:lpstr>802.15.7a Optical Camera Communication SG</vt:lpstr>
      <vt:lpstr>100G (15.3d) SG</vt:lpstr>
      <vt:lpstr>Dependable (dep) IG</vt:lpstr>
      <vt:lpstr>Security (sec) IG</vt:lpstr>
      <vt:lpstr>6TiSCH IG</vt:lpstr>
      <vt:lpstr>THz IG</vt:lpstr>
      <vt:lpstr>WNG SC</vt:lpstr>
      <vt:lpstr>Maintenance SC</vt:lpstr>
      <vt:lpstr>References</vt:lpstr>
      <vt:lpstr>802.21 Liaison Report</vt:lpstr>
      <vt:lpstr>Abstract</vt:lpstr>
      <vt:lpstr>802.21 Framework</vt:lpstr>
      <vt:lpstr>802.21.1 Services (SAUC)</vt:lpstr>
      <vt:lpstr>802.21c (srho) Single Radio Handover Task Group</vt:lpstr>
      <vt:lpstr>802.21d (MuGM) Multicast Group Management Task Group</vt:lpstr>
      <vt:lpstr>802.21m (REVP) 802.21-2008 Revision Project</vt:lpstr>
      <vt:lpstr>References</vt:lpstr>
      <vt:lpstr>802.1CF (OmniRAN) Report</vt:lpstr>
    </vt:vector>
  </TitlesOfParts>
  <Company>Aruba Networks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Closing Plenary Reports</dc:title>
  <dc:creator>dstanley@arubanetworks.com</dc:creator>
  <cp:lastModifiedBy>Dorothy Stanley</cp:lastModifiedBy>
  <cp:revision>1252</cp:revision>
  <cp:lastPrinted>1998-02-10T13:28:06Z</cp:lastPrinted>
  <dcterms:created xsi:type="dcterms:W3CDTF">1998-02-10T13:07:52Z</dcterms:created>
  <dcterms:modified xsi:type="dcterms:W3CDTF">2014-05-20T14:10:33Z</dcterms:modified>
</cp:coreProperties>
</file>