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handoutMasterIdLst>
    <p:handoutMasterId r:id="rId19"/>
  </p:handoutMasterIdLst>
  <p:sldIdLst>
    <p:sldId id="269" r:id="rId2"/>
    <p:sldId id="271" r:id="rId3"/>
    <p:sldId id="358" r:id="rId4"/>
    <p:sldId id="420" r:id="rId5"/>
    <p:sldId id="414" r:id="rId6"/>
    <p:sldId id="405" r:id="rId7"/>
    <p:sldId id="421" r:id="rId8"/>
    <p:sldId id="393" r:id="rId9"/>
    <p:sldId id="394" r:id="rId10"/>
    <p:sldId id="395" r:id="rId11"/>
    <p:sldId id="396" r:id="rId12"/>
    <p:sldId id="397" r:id="rId13"/>
    <p:sldId id="398" r:id="rId14"/>
    <p:sldId id="419" r:id="rId15"/>
    <p:sldId id="422" r:id="rId16"/>
    <p:sldId id="390" r:id="rId17"/>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1pPr>
    <a:lvl2pPr marL="457200"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2pPr>
    <a:lvl3pPr marL="914400"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3pPr>
    <a:lvl4pPr marL="1371600"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4pPr>
    <a:lvl5pPr marL="1828800"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Times New Roman" charset="0"/>
        <a:ea typeface="ＭＳ Ｐゴシック" charset="0"/>
        <a:cs typeface="+mn-cs"/>
      </a:defRPr>
    </a:lvl6pPr>
    <a:lvl7pPr marL="2743200" algn="l" defTabSz="457200" rtl="0" eaLnBrk="1" latinLnBrk="0" hangingPunct="1">
      <a:defRPr sz="1200" kern="1200">
        <a:solidFill>
          <a:schemeClr val="tx1"/>
        </a:solidFill>
        <a:latin typeface="Times New Roman" charset="0"/>
        <a:ea typeface="ＭＳ Ｐゴシック" charset="0"/>
        <a:cs typeface="+mn-cs"/>
      </a:defRPr>
    </a:lvl7pPr>
    <a:lvl8pPr marL="3200400" algn="l" defTabSz="457200" rtl="0" eaLnBrk="1" latinLnBrk="0" hangingPunct="1">
      <a:defRPr sz="1200" kern="1200">
        <a:solidFill>
          <a:schemeClr val="tx1"/>
        </a:solidFill>
        <a:latin typeface="Times New Roman" charset="0"/>
        <a:ea typeface="ＭＳ Ｐゴシック" charset="0"/>
        <a:cs typeface="+mn-cs"/>
      </a:defRPr>
    </a:lvl8pPr>
    <a:lvl9pPr marL="3657600" algn="l" defTabSz="457200" rtl="0" eaLnBrk="1" latinLnBrk="0" hangingPunct="1">
      <a:defRPr sz="1200" kern="1200">
        <a:solidFill>
          <a:schemeClr val="tx1"/>
        </a:solidFill>
        <a:latin typeface="Times New Roman"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109" autoAdjust="0"/>
  </p:normalViewPr>
  <p:slideViewPr>
    <p:cSldViewPr>
      <p:cViewPr varScale="1">
        <p:scale>
          <a:sx n="112" d="100"/>
          <a:sy n="112" d="100"/>
        </p:scale>
        <p:origin x="-1544" y="-112"/>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968" y="786"/>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P802.11-14/0469r0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none" lIns="0" tIns="0" rIns="0" bIns="0" numCol="1" anchor="b" anchorCtr="0" compatLnSpc="1">
            <a:prstTxWarp prst="textNoShape">
              <a:avLst/>
            </a:prstTxWarp>
            <a:spAutoFit/>
          </a:bodyPr>
          <a:lstStyle>
            <a:lvl1pPr defTabSz="933450">
              <a:defRPr sz="1400" b="1"/>
            </a:lvl1pPr>
          </a:lstStyle>
          <a:p>
            <a:r>
              <a:rPr lang="en-US" smtClean="0"/>
              <a:t>May 2014</a:t>
            </a:r>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none" lIns="0" tIns="0" rIns="0" bIns="0" numCol="1" anchor="t" anchorCtr="0" compatLnSpc="1">
            <a:prstTxWarp prst="textNoShape">
              <a:avLst/>
            </a:prstTxWarp>
            <a:spAutoFit/>
          </a:bodyPr>
          <a:lstStyle>
            <a:lvl1pPr algn="r" defTabSz="933450">
              <a:defRPr/>
            </a:lvl1pPr>
          </a:lstStyle>
          <a:p>
            <a:r>
              <a:rPr lang="en-US" smtClean="0"/>
              <a:t>Donald Eastlake 3rd, 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BA7524A1-3D73-7D46-9F01-B48D5D3DB9CF}"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79" name="Rectangle 7"/>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0" tIns="0" rIns="0" bIns="0">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12884868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P802.11-14/0469r0</a:t>
            </a:r>
            <a:endParaRPr lang="en-US"/>
          </a:p>
        </p:txBody>
      </p:sp>
      <p:sp>
        <p:nvSpPr>
          <p:cNvPr id="2051" name="Rectangle 3"/>
          <p:cNvSpPr>
            <a:spLocks noGrp="1" noChangeArrowheads="1"/>
          </p:cNvSpPr>
          <p:nvPr>
            <p:ph type="dt" idx="1"/>
          </p:nvPr>
        </p:nvSpPr>
        <p:spPr bwMode="auto">
          <a:xfrm>
            <a:off x="654050" y="98425"/>
            <a:ext cx="82708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none" lIns="0" tIns="0" rIns="0" bIns="0" numCol="1" anchor="b" anchorCtr="0" compatLnSpc="1">
            <a:prstTxWarp prst="textNoShape">
              <a:avLst/>
            </a:prstTxWarp>
            <a:spAutoFit/>
          </a:bodyPr>
          <a:lstStyle>
            <a:lvl1pPr defTabSz="933450">
              <a:defRPr sz="1400" b="1"/>
            </a:lvl1pPr>
          </a:lstStyle>
          <a:p>
            <a:r>
              <a:rPr lang="en-US" smtClean="0"/>
              <a:t>May 2014</a:t>
            </a:r>
            <a:endParaRPr lang="en-US"/>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smtClean="0"/>
              <a:t>Donald Eastlake 3rd, Huawei Technologies</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1B7C4E39-0B0F-7845-91A7-D810512B9B6A}"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0" tIns="0" rIns="0" bIns="0">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4122192272"/>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P802.11-14/0469r0</a:t>
            </a:r>
            <a:endParaRPr lang="en-US"/>
          </a:p>
        </p:txBody>
      </p:sp>
      <p:sp>
        <p:nvSpPr>
          <p:cNvPr id="5" name="Rectangle 3"/>
          <p:cNvSpPr>
            <a:spLocks noGrp="1" noChangeArrowheads="1"/>
          </p:cNvSpPr>
          <p:nvPr>
            <p:ph type="dt" idx="1"/>
          </p:nvPr>
        </p:nvSpPr>
        <p:spPr>
          <a:ln/>
        </p:spPr>
        <p:txBody>
          <a:bodyPr/>
          <a:lstStyle/>
          <a:p>
            <a:r>
              <a:rPr lang="en-US" smtClean="0"/>
              <a:t>May 2014</a:t>
            </a:r>
            <a:endParaRPr lang="en-US"/>
          </a:p>
        </p:txBody>
      </p:sp>
      <p:sp>
        <p:nvSpPr>
          <p:cNvPr id="6" name="Rectangle 6"/>
          <p:cNvSpPr>
            <a:spLocks noGrp="1" noChangeArrowheads="1"/>
          </p:cNvSpPr>
          <p:nvPr>
            <p:ph type="ftr" sz="quarter" idx="4"/>
          </p:nvPr>
        </p:nvSpPr>
        <p:spPr>
          <a:ln/>
        </p:spPr>
        <p:txBody>
          <a:bodyPr/>
          <a:lstStyle/>
          <a:p>
            <a:pPr lvl="4"/>
            <a:r>
              <a:rPr lang="en-US" smtClean="0"/>
              <a:t>Donald Eastlake 3rd, Huawei Technologies</a:t>
            </a:r>
            <a:endParaRPr lang="en-US"/>
          </a:p>
        </p:txBody>
      </p:sp>
      <p:sp>
        <p:nvSpPr>
          <p:cNvPr id="7" name="Rectangle 7"/>
          <p:cNvSpPr>
            <a:spLocks noGrp="1" noChangeArrowheads="1"/>
          </p:cNvSpPr>
          <p:nvPr>
            <p:ph type="sldNum" sz="quarter" idx="5"/>
          </p:nvPr>
        </p:nvSpPr>
        <p:spPr>
          <a:ln/>
        </p:spPr>
        <p:txBody>
          <a:bodyPr/>
          <a:lstStyle/>
          <a:p>
            <a:r>
              <a:rPr lang="en-US"/>
              <a:t>Page </a:t>
            </a:r>
            <a:fld id="{28EBCAB7-A961-C748-BA39-7C2FB2190658}" type="slidenum">
              <a:rPr lang="en-US"/>
              <a:pPr/>
              <a:t>1</a:t>
            </a:fld>
            <a:endParaRPr lang="en-US"/>
          </a:p>
        </p:txBody>
      </p:sp>
      <p:sp>
        <p:nvSpPr>
          <p:cNvPr id="31746" name="Rectangle 2"/>
          <p:cNvSpPr>
            <a:spLocks noGrp="1" noRot="1" noChangeAspect="1" noChangeArrowheads="1" noTextEdit="1"/>
          </p:cNvSpPr>
          <p:nvPr>
            <p:ph type="sldImg"/>
          </p:nvPr>
        </p:nvSpPr>
        <p:spPr>
          <a:xfrm>
            <a:off x="1154113" y="701675"/>
            <a:ext cx="4625975" cy="3468688"/>
          </a:xfrm>
          <a:ln/>
          <a:extLst>
            <a:ext uri="{FAA26D3D-D897-4be2-8F04-BA451C77F1D7}">
              <ma14:placeholderFlag xmlns:ma14="http://schemas.microsoft.com/office/mac/drawingml/2011/main" val="1"/>
            </a:ext>
          </a:extLst>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xfrm>
            <a:off x="1154113" y="701675"/>
            <a:ext cx="4625975" cy="3468688"/>
          </a:xfrm>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35844" name="Header Placeholder 3"/>
          <p:cNvSpPr>
            <a:spLocks noGrp="1"/>
          </p:cNvSpPr>
          <p:nvPr>
            <p:ph type="hdr" sz="quarter"/>
          </p:nvPr>
        </p:nvSpPr>
        <p:spPr>
          <a:xfrm>
            <a:off x="4075113" y="96838"/>
            <a:ext cx="2206625" cy="2143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2057400" indent="-228600" defTabSz="93345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smtClean="0"/>
              <a:t>doc.: IEEE P802.11-14/0469r0</a:t>
            </a:r>
            <a:endParaRPr lang="en-US" sz="1400"/>
          </a:p>
        </p:txBody>
      </p:sp>
      <p:sp>
        <p:nvSpPr>
          <p:cNvPr id="35845" name="Date Placeholder 4"/>
          <p:cNvSpPr>
            <a:spLocks noGrp="1"/>
          </p:cNvSpPr>
          <p:nvPr>
            <p:ph type="dt" sz="quarter" idx="1"/>
          </p:nvPr>
        </p:nvSpPr>
        <p:spPr>
          <a:xfrm>
            <a:off x="654050" y="96838"/>
            <a:ext cx="812800" cy="2143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2057400" indent="-228600" defTabSz="93345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smtClean="0"/>
              <a:t>May 2014</a:t>
            </a:r>
            <a:endParaRPr lang="en-US" sz="1400"/>
          </a:p>
        </p:txBody>
      </p:sp>
      <p:sp>
        <p:nvSpPr>
          <p:cNvPr id="35846" name="Footer Placeholder 5"/>
          <p:cNvSpPr>
            <a:spLocks noGrp="1"/>
          </p:cNvSpPr>
          <p:nvPr>
            <p:ph type="ftr" sz="quarter" idx="4"/>
          </p:nvPr>
        </p:nvSpPr>
        <p:spPr>
          <a:xfrm>
            <a:off x="3641725" y="8985250"/>
            <a:ext cx="2640013"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457200" defTabSz="933450">
              <a:defRPr sz="1200">
                <a:solidFill>
                  <a:schemeClr val="tx1"/>
                </a:solidFill>
                <a:latin typeface="Times New Roman" charset="0"/>
                <a:ea typeface="ＭＳ Ｐゴシック" charset="0"/>
              </a:defRPr>
            </a:lvl5pPr>
            <a:lvl6pPr marL="9144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1371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18288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22860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pPr lvl="4"/>
            <a:r>
              <a:rPr lang="en-US"/>
              <a:t>Rich Kennedy, Research In Motion</a:t>
            </a:r>
          </a:p>
        </p:txBody>
      </p:sp>
      <p:sp>
        <p:nvSpPr>
          <p:cNvPr id="35847" name="Slide Number Placeholder 6"/>
          <p:cNvSpPr>
            <a:spLocks noGrp="1"/>
          </p:cNvSpPr>
          <p:nvPr>
            <p:ph type="sldNum" sz="quarter" idx="5"/>
          </p:nvPr>
        </p:nvSpPr>
        <p:spPr>
          <a:xfrm>
            <a:off x="3319463" y="8985250"/>
            <a:ext cx="414337"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2057400" indent="-228600" defTabSz="93345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a:t>Page </a:t>
            </a:r>
            <a:fld id="{BD6A05F8-778C-4F49-821C-EC5F03E48719}"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xfrm>
            <a:off x="1154113" y="701675"/>
            <a:ext cx="4625975" cy="3468688"/>
          </a:xfrm>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36868" name="Header Placeholder 3"/>
          <p:cNvSpPr>
            <a:spLocks noGrp="1"/>
          </p:cNvSpPr>
          <p:nvPr>
            <p:ph type="hdr" sz="quarter"/>
          </p:nvPr>
        </p:nvSpPr>
        <p:spPr>
          <a:xfrm>
            <a:off x="4075113" y="96838"/>
            <a:ext cx="2206625" cy="2143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2057400" indent="-228600" defTabSz="93345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smtClean="0"/>
              <a:t>doc.: IEEE P802.11-14/0469r0</a:t>
            </a:r>
            <a:endParaRPr lang="en-US" sz="1400"/>
          </a:p>
        </p:txBody>
      </p:sp>
      <p:sp>
        <p:nvSpPr>
          <p:cNvPr id="36869" name="Date Placeholder 4"/>
          <p:cNvSpPr>
            <a:spLocks noGrp="1"/>
          </p:cNvSpPr>
          <p:nvPr>
            <p:ph type="dt" sz="quarter" idx="1"/>
          </p:nvPr>
        </p:nvSpPr>
        <p:spPr>
          <a:xfrm>
            <a:off x="654050" y="96838"/>
            <a:ext cx="812800" cy="2143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2057400" indent="-228600" defTabSz="93345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smtClean="0"/>
              <a:t>May 2014</a:t>
            </a:r>
            <a:endParaRPr lang="en-US" sz="1400"/>
          </a:p>
        </p:txBody>
      </p:sp>
      <p:sp>
        <p:nvSpPr>
          <p:cNvPr id="36870" name="Footer Placeholder 5"/>
          <p:cNvSpPr>
            <a:spLocks noGrp="1"/>
          </p:cNvSpPr>
          <p:nvPr>
            <p:ph type="ftr" sz="quarter" idx="4"/>
          </p:nvPr>
        </p:nvSpPr>
        <p:spPr>
          <a:xfrm>
            <a:off x="3641725" y="8985250"/>
            <a:ext cx="2640013"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457200" defTabSz="933450">
              <a:defRPr sz="1200">
                <a:solidFill>
                  <a:schemeClr val="tx1"/>
                </a:solidFill>
                <a:latin typeface="Times New Roman" charset="0"/>
                <a:ea typeface="ＭＳ Ｐゴシック" charset="0"/>
              </a:defRPr>
            </a:lvl5pPr>
            <a:lvl6pPr marL="9144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1371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18288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22860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pPr lvl="4"/>
            <a:r>
              <a:rPr lang="en-US"/>
              <a:t>Rich Kennedy, Research In Motion</a:t>
            </a:r>
          </a:p>
        </p:txBody>
      </p:sp>
      <p:sp>
        <p:nvSpPr>
          <p:cNvPr id="36871" name="Slide Number Placeholder 6"/>
          <p:cNvSpPr>
            <a:spLocks noGrp="1"/>
          </p:cNvSpPr>
          <p:nvPr>
            <p:ph type="sldNum" sz="quarter" idx="5"/>
          </p:nvPr>
        </p:nvSpPr>
        <p:spPr>
          <a:xfrm>
            <a:off x="3319463" y="8985250"/>
            <a:ext cx="414337"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2057400" indent="-228600" defTabSz="93345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a:t>Page </a:t>
            </a:r>
            <a:fld id="{507EA7C4-E6AB-4246-9F3A-95B5156A0F4F}"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xfrm>
            <a:off x="3659188" y="8985250"/>
            <a:ext cx="7620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2057400" indent="-228600" defTabSz="93345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fld id="{97EC3D2F-EAD7-9548-B345-E65DCB3AD535}" type="slidenum">
              <a:rPr lang="en-US"/>
              <a:pPr/>
              <a:t>12</a:t>
            </a:fld>
            <a:endParaRPr lang="en-US"/>
          </a:p>
        </p:txBody>
      </p:sp>
      <p:sp>
        <p:nvSpPr>
          <p:cNvPr id="37891" name="Rectangle 2"/>
          <p:cNvSpPr>
            <a:spLocks noGrp="1" noRot="1" noChangeAspect="1" noChangeArrowheads="1" noTextEdit="1"/>
          </p:cNvSpPr>
          <p:nvPr>
            <p:ph type="sldImg"/>
          </p:nvPr>
        </p:nvSpPr>
        <p:spPr>
          <a:xfrm>
            <a:off x="1154113" y="701675"/>
            <a:ext cx="4625975" cy="3468688"/>
          </a:xfrm>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P802.11-14/0469r0</a:t>
            </a:r>
            <a:endParaRPr lang="en-US"/>
          </a:p>
        </p:txBody>
      </p:sp>
      <p:sp>
        <p:nvSpPr>
          <p:cNvPr id="5" name="Rectangle 3"/>
          <p:cNvSpPr>
            <a:spLocks noGrp="1" noChangeArrowheads="1"/>
          </p:cNvSpPr>
          <p:nvPr>
            <p:ph type="dt" idx="1"/>
          </p:nvPr>
        </p:nvSpPr>
        <p:spPr>
          <a:ln/>
        </p:spPr>
        <p:txBody>
          <a:bodyPr/>
          <a:lstStyle/>
          <a:p>
            <a:r>
              <a:rPr lang="en-US" smtClean="0"/>
              <a:t>May 2014</a:t>
            </a:r>
            <a:endParaRPr lang="en-US"/>
          </a:p>
        </p:txBody>
      </p:sp>
      <p:sp>
        <p:nvSpPr>
          <p:cNvPr id="6" name="Rectangle 6"/>
          <p:cNvSpPr>
            <a:spLocks noGrp="1" noChangeArrowheads="1"/>
          </p:cNvSpPr>
          <p:nvPr>
            <p:ph type="ftr" sz="quarter" idx="4"/>
          </p:nvPr>
        </p:nvSpPr>
        <p:spPr>
          <a:ln/>
        </p:spPr>
        <p:txBody>
          <a:bodyPr/>
          <a:lstStyle/>
          <a:p>
            <a:pPr lvl="4"/>
            <a:r>
              <a:rPr lang="en-US" smtClean="0"/>
              <a:t>Donald Eastlake 3rd, Huawei Technologies</a:t>
            </a:r>
            <a:endParaRPr lang="en-US"/>
          </a:p>
        </p:txBody>
      </p:sp>
      <p:sp>
        <p:nvSpPr>
          <p:cNvPr id="7" name="Rectangle 7"/>
          <p:cNvSpPr>
            <a:spLocks noGrp="1" noChangeArrowheads="1"/>
          </p:cNvSpPr>
          <p:nvPr>
            <p:ph type="sldNum" sz="quarter" idx="5"/>
          </p:nvPr>
        </p:nvSpPr>
        <p:spPr>
          <a:ln/>
        </p:spPr>
        <p:txBody>
          <a:bodyPr/>
          <a:lstStyle/>
          <a:p>
            <a:r>
              <a:rPr lang="en-US"/>
              <a:t>Page </a:t>
            </a:r>
            <a:fld id="{01526CC7-C3F3-C34F-819B-5769D9278F4C}" type="slidenum">
              <a:rPr lang="en-US"/>
              <a:pPr/>
              <a:t>13</a:t>
            </a:fld>
            <a:endParaRPr lang="en-US"/>
          </a:p>
        </p:txBody>
      </p:sp>
      <p:sp>
        <p:nvSpPr>
          <p:cNvPr id="216066" name="Rectangle 2"/>
          <p:cNvSpPr>
            <a:spLocks noGrp="1" noRot="1" noChangeAspect="1" noChangeArrowheads="1" noTextEdit="1"/>
          </p:cNvSpPr>
          <p:nvPr>
            <p:ph type="sldImg"/>
          </p:nvPr>
        </p:nvSpPr>
        <p:spPr>
          <a:xfrm>
            <a:off x="1154113" y="701675"/>
            <a:ext cx="4627562" cy="3470275"/>
          </a:xfrm>
          <a:ln cap="flat"/>
          <a:extLst>
            <a:ext uri="{FAA26D3D-D897-4be2-8F04-BA451C77F1D7}">
              <ma14:placeholderFlag xmlns:ma14="http://schemas.microsoft.com/office/mac/drawingml/2011/main" val="1"/>
            </a:ext>
          </a:extLst>
        </p:spPr>
      </p:sp>
      <p:sp>
        <p:nvSpPr>
          <p:cNvPr id="216067" name="Rectangle 3"/>
          <p:cNvSpPr>
            <a:spLocks noGrp="1" noChangeArrowheads="1"/>
          </p:cNvSpPr>
          <p:nvPr>
            <p:ph type="body" idx="1"/>
          </p:nvPr>
        </p:nvSpPr>
        <p:spPr>
          <a:ln/>
        </p:spPr>
        <p:txBody>
          <a:bodyPr lIns="95237" tIns="46031" rIns="95237" bIns="46031"/>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P802.11-14/0469r0</a:t>
            </a:r>
            <a:endParaRPr lang="en-US"/>
          </a:p>
        </p:txBody>
      </p:sp>
      <p:sp>
        <p:nvSpPr>
          <p:cNvPr id="5" name="Rectangle 3"/>
          <p:cNvSpPr>
            <a:spLocks noGrp="1" noChangeArrowheads="1"/>
          </p:cNvSpPr>
          <p:nvPr>
            <p:ph type="dt" idx="1"/>
          </p:nvPr>
        </p:nvSpPr>
        <p:spPr>
          <a:ln/>
        </p:spPr>
        <p:txBody>
          <a:bodyPr/>
          <a:lstStyle/>
          <a:p>
            <a:r>
              <a:rPr lang="en-US" smtClean="0"/>
              <a:t>May 2014</a:t>
            </a:r>
            <a:endParaRPr lang="en-US"/>
          </a:p>
        </p:txBody>
      </p:sp>
      <p:sp>
        <p:nvSpPr>
          <p:cNvPr id="6" name="Rectangle 6"/>
          <p:cNvSpPr>
            <a:spLocks noGrp="1" noChangeArrowheads="1"/>
          </p:cNvSpPr>
          <p:nvPr>
            <p:ph type="ftr" sz="quarter" idx="4"/>
          </p:nvPr>
        </p:nvSpPr>
        <p:spPr>
          <a:ln/>
        </p:spPr>
        <p:txBody>
          <a:bodyPr/>
          <a:lstStyle/>
          <a:p>
            <a:pPr lvl="4"/>
            <a:r>
              <a:rPr lang="en-US" smtClean="0"/>
              <a:t>Donald Eastlake 3rd, Huawei Technologies</a:t>
            </a:r>
            <a:endParaRPr lang="en-US"/>
          </a:p>
        </p:txBody>
      </p:sp>
      <p:sp>
        <p:nvSpPr>
          <p:cNvPr id="7" name="Rectangle 7"/>
          <p:cNvSpPr>
            <a:spLocks noGrp="1" noChangeArrowheads="1"/>
          </p:cNvSpPr>
          <p:nvPr>
            <p:ph type="sldNum" sz="quarter" idx="5"/>
          </p:nvPr>
        </p:nvSpPr>
        <p:spPr>
          <a:ln/>
        </p:spPr>
        <p:txBody>
          <a:bodyPr/>
          <a:lstStyle/>
          <a:p>
            <a:r>
              <a:rPr lang="en-US"/>
              <a:t>Page </a:t>
            </a:r>
            <a:fld id="{01526CC7-C3F3-C34F-819B-5769D9278F4C}" type="slidenum">
              <a:rPr lang="en-US"/>
              <a:pPr/>
              <a:t>14</a:t>
            </a:fld>
            <a:endParaRPr lang="en-US"/>
          </a:p>
        </p:txBody>
      </p:sp>
      <p:sp>
        <p:nvSpPr>
          <p:cNvPr id="216066" name="Rectangle 2"/>
          <p:cNvSpPr>
            <a:spLocks noGrp="1" noRot="1" noChangeAspect="1" noChangeArrowheads="1" noTextEdit="1"/>
          </p:cNvSpPr>
          <p:nvPr>
            <p:ph type="sldImg"/>
          </p:nvPr>
        </p:nvSpPr>
        <p:spPr>
          <a:xfrm>
            <a:off x="1154113" y="701675"/>
            <a:ext cx="4627562" cy="3470275"/>
          </a:xfrm>
          <a:ln cap="flat"/>
          <a:extLst>
            <a:ext uri="{FAA26D3D-D897-4be2-8F04-BA451C77F1D7}">
              <ma14:placeholderFlag xmlns:ma14="http://schemas.microsoft.com/office/mac/drawingml/2011/main" val="1"/>
            </a:ext>
          </a:extLst>
        </p:spPr>
      </p:sp>
      <p:sp>
        <p:nvSpPr>
          <p:cNvPr id="216067" name="Rectangle 3"/>
          <p:cNvSpPr>
            <a:spLocks noGrp="1" noChangeArrowheads="1"/>
          </p:cNvSpPr>
          <p:nvPr>
            <p:ph type="body" idx="1"/>
          </p:nvPr>
        </p:nvSpPr>
        <p:spPr>
          <a:ln/>
        </p:spPr>
        <p:txBody>
          <a:bodyPr lIns="95237" tIns="46031" rIns="95237" bIns="46031"/>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P802.11-14/0469r0</a:t>
            </a:r>
            <a:endParaRPr lang="en-US"/>
          </a:p>
        </p:txBody>
      </p:sp>
      <p:sp>
        <p:nvSpPr>
          <p:cNvPr id="5" name="Rectangle 3"/>
          <p:cNvSpPr>
            <a:spLocks noGrp="1" noChangeArrowheads="1"/>
          </p:cNvSpPr>
          <p:nvPr>
            <p:ph type="dt" idx="1"/>
          </p:nvPr>
        </p:nvSpPr>
        <p:spPr>
          <a:ln/>
        </p:spPr>
        <p:txBody>
          <a:bodyPr/>
          <a:lstStyle/>
          <a:p>
            <a:r>
              <a:rPr lang="en-US" smtClean="0"/>
              <a:t>May 2014</a:t>
            </a:r>
            <a:endParaRPr lang="en-US"/>
          </a:p>
        </p:txBody>
      </p:sp>
      <p:sp>
        <p:nvSpPr>
          <p:cNvPr id="6" name="Rectangle 6"/>
          <p:cNvSpPr>
            <a:spLocks noGrp="1" noChangeArrowheads="1"/>
          </p:cNvSpPr>
          <p:nvPr>
            <p:ph type="ftr" sz="quarter" idx="4"/>
          </p:nvPr>
        </p:nvSpPr>
        <p:spPr>
          <a:ln/>
        </p:spPr>
        <p:txBody>
          <a:bodyPr/>
          <a:lstStyle/>
          <a:p>
            <a:pPr lvl="4"/>
            <a:r>
              <a:rPr lang="en-US" smtClean="0"/>
              <a:t>Donald Eastlake 3rd, Huawei Technologies</a:t>
            </a:r>
            <a:endParaRPr lang="en-US"/>
          </a:p>
        </p:txBody>
      </p:sp>
      <p:sp>
        <p:nvSpPr>
          <p:cNvPr id="7" name="Rectangle 7"/>
          <p:cNvSpPr>
            <a:spLocks noGrp="1" noChangeArrowheads="1"/>
          </p:cNvSpPr>
          <p:nvPr>
            <p:ph type="sldNum" sz="quarter" idx="5"/>
          </p:nvPr>
        </p:nvSpPr>
        <p:spPr>
          <a:ln/>
        </p:spPr>
        <p:txBody>
          <a:bodyPr/>
          <a:lstStyle/>
          <a:p>
            <a:r>
              <a:rPr lang="en-US"/>
              <a:t>Page </a:t>
            </a:r>
            <a:fld id="{01526CC7-C3F3-C34F-819B-5769D9278F4C}" type="slidenum">
              <a:rPr lang="en-US"/>
              <a:pPr/>
              <a:t>15</a:t>
            </a:fld>
            <a:endParaRPr lang="en-US"/>
          </a:p>
        </p:txBody>
      </p:sp>
      <p:sp>
        <p:nvSpPr>
          <p:cNvPr id="216066" name="Rectangle 2"/>
          <p:cNvSpPr>
            <a:spLocks noGrp="1" noRot="1" noChangeAspect="1" noChangeArrowheads="1" noTextEdit="1"/>
          </p:cNvSpPr>
          <p:nvPr>
            <p:ph type="sldImg"/>
          </p:nvPr>
        </p:nvSpPr>
        <p:spPr>
          <a:xfrm>
            <a:off x="1154113" y="701675"/>
            <a:ext cx="4627562" cy="3470275"/>
          </a:xfrm>
          <a:ln cap="flat"/>
          <a:extLst>
            <a:ext uri="{FAA26D3D-D897-4be2-8F04-BA451C77F1D7}">
              <ma14:placeholderFlag xmlns:ma14="http://schemas.microsoft.com/office/mac/drawingml/2011/main" val="1"/>
            </a:ext>
          </a:extLst>
        </p:spPr>
      </p:sp>
      <p:sp>
        <p:nvSpPr>
          <p:cNvPr id="216067" name="Rectangle 3"/>
          <p:cNvSpPr>
            <a:spLocks noGrp="1" noChangeArrowheads="1"/>
          </p:cNvSpPr>
          <p:nvPr>
            <p:ph type="body" idx="1"/>
          </p:nvPr>
        </p:nvSpPr>
        <p:spPr>
          <a:ln/>
        </p:spPr>
        <p:txBody>
          <a:bodyPr lIns="95237" tIns="46031" rIns="95237" bIns="46031"/>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P802.11-14/0469r0</a:t>
            </a:r>
            <a:endParaRPr lang="en-US"/>
          </a:p>
        </p:txBody>
      </p:sp>
      <p:sp>
        <p:nvSpPr>
          <p:cNvPr id="5" name="Rectangle 3"/>
          <p:cNvSpPr>
            <a:spLocks noGrp="1" noChangeArrowheads="1"/>
          </p:cNvSpPr>
          <p:nvPr>
            <p:ph type="dt" idx="1"/>
          </p:nvPr>
        </p:nvSpPr>
        <p:spPr>
          <a:ln/>
        </p:spPr>
        <p:txBody>
          <a:bodyPr/>
          <a:lstStyle/>
          <a:p>
            <a:r>
              <a:rPr lang="en-US" smtClean="0"/>
              <a:t>May 2014</a:t>
            </a:r>
            <a:endParaRPr lang="en-US"/>
          </a:p>
        </p:txBody>
      </p:sp>
      <p:sp>
        <p:nvSpPr>
          <p:cNvPr id="6" name="Rectangle 6"/>
          <p:cNvSpPr>
            <a:spLocks noGrp="1" noChangeArrowheads="1"/>
          </p:cNvSpPr>
          <p:nvPr>
            <p:ph type="ftr" sz="quarter" idx="4"/>
          </p:nvPr>
        </p:nvSpPr>
        <p:spPr>
          <a:ln/>
        </p:spPr>
        <p:txBody>
          <a:bodyPr/>
          <a:lstStyle/>
          <a:p>
            <a:pPr lvl="4"/>
            <a:r>
              <a:rPr lang="en-US" smtClean="0"/>
              <a:t>Donald Eastlake 3rd, Huawei Technologies</a:t>
            </a:r>
            <a:endParaRPr lang="en-US"/>
          </a:p>
        </p:txBody>
      </p:sp>
      <p:sp>
        <p:nvSpPr>
          <p:cNvPr id="7" name="Rectangle 7"/>
          <p:cNvSpPr>
            <a:spLocks noGrp="1" noChangeArrowheads="1"/>
          </p:cNvSpPr>
          <p:nvPr>
            <p:ph type="sldNum" sz="quarter" idx="5"/>
          </p:nvPr>
        </p:nvSpPr>
        <p:spPr>
          <a:ln/>
        </p:spPr>
        <p:txBody>
          <a:bodyPr/>
          <a:lstStyle/>
          <a:p>
            <a:r>
              <a:rPr lang="en-US"/>
              <a:t>Page </a:t>
            </a:r>
            <a:fld id="{1D1BDB0B-EA10-DA4F-A289-10D32EADFFC2}" type="slidenum">
              <a:rPr lang="en-US"/>
              <a:pPr/>
              <a:t>16</a:t>
            </a:fld>
            <a:endParaRPr lang="en-US"/>
          </a:p>
        </p:txBody>
      </p:sp>
      <p:sp>
        <p:nvSpPr>
          <p:cNvPr id="273410" name="Rectangle 2"/>
          <p:cNvSpPr>
            <a:spLocks noGrp="1" noRot="1" noChangeAspect="1" noChangeArrowheads="1" noTextEdit="1"/>
          </p:cNvSpPr>
          <p:nvPr>
            <p:ph type="sldImg"/>
          </p:nvPr>
        </p:nvSpPr>
        <p:spPr>
          <a:xfrm>
            <a:off x="1154113" y="701675"/>
            <a:ext cx="4627562" cy="3470275"/>
          </a:xfrm>
          <a:ln/>
          <a:extLst>
            <a:ext uri="{FAA26D3D-D897-4be2-8F04-BA451C77F1D7}">
              <ma14:placeholderFlag xmlns:ma14="http://schemas.microsoft.com/office/mac/drawingml/2011/main" val="1"/>
            </a:ext>
          </a:extLst>
        </p:spPr>
      </p:sp>
      <p:sp>
        <p:nvSpPr>
          <p:cNvPr id="273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P802.11-14/0469r0</a:t>
            </a:r>
            <a:endParaRPr lang="en-US"/>
          </a:p>
        </p:txBody>
      </p:sp>
      <p:sp>
        <p:nvSpPr>
          <p:cNvPr id="5" name="Rectangle 3"/>
          <p:cNvSpPr>
            <a:spLocks noGrp="1" noChangeArrowheads="1"/>
          </p:cNvSpPr>
          <p:nvPr>
            <p:ph type="dt" idx="1"/>
          </p:nvPr>
        </p:nvSpPr>
        <p:spPr>
          <a:ln/>
        </p:spPr>
        <p:txBody>
          <a:bodyPr/>
          <a:lstStyle/>
          <a:p>
            <a:r>
              <a:rPr lang="en-US" smtClean="0"/>
              <a:t>May 2014</a:t>
            </a:r>
            <a:endParaRPr lang="en-US"/>
          </a:p>
        </p:txBody>
      </p:sp>
      <p:sp>
        <p:nvSpPr>
          <p:cNvPr id="6" name="Rectangle 6"/>
          <p:cNvSpPr>
            <a:spLocks noGrp="1" noChangeArrowheads="1"/>
          </p:cNvSpPr>
          <p:nvPr>
            <p:ph type="ftr" sz="quarter" idx="4"/>
          </p:nvPr>
        </p:nvSpPr>
        <p:spPr>
          <a:ln/>
        </p:spPr>
        <p:txBody>
          <a:bodyPr/>
          <a:lstStyle/>
          <a:p>
            <a:pPr lvl="4"/>
            <a:r>
              <a:rPr lang="en-US" smtClean="0"/>
              <a:t>Donald Eastlake 3rd, Huawei Technologies</a:t>
            </a:r>
            <a:endParaRPr lang="en-US"/>
          </a:p>
        </p:txBody>
      </p:sp>
      <p:sp>
        <p:nvSpPr>
          <p:cNvPr id="7" name="Rectangle 7"/>
          <p:cNvSpPr>
            <a:spLocks noGrp="1" noChangeArrowheads="1"/>
          </p:cNvSpPr>
          <p:nvPr>
            <p:ph type="sldNum" sz="quarter" idx="5"/>
          </p:nvPr>
        </p:nvSpPr>
        <p:spPr>
          <a:ln/>
        </p:spPr>
        <p:txBody>
          <a:bodyPr/>
          <a:lstStyle/>
          <a:p>
            <a:r>
              <a:rPr lang="en-US"/>
              <a:t>Page </a:t>
            </a:r>
            <a:fld id="{5F29C1CD-3D70-0D44-B264-FEDD03CBC5EB}" type="slidenum">
              <a:rPr lang="en-US"/>
              <a:pPr/>
              <a:t>2</a:t>
            </a:fld>
            <a:endParaRPr lang="en-US"/>
          </a:p>
        </p:txBody>
      </p:sp>
      <p:sp>
        <p:nvSpPr>
          <p:cNvPr id="35842" name="Rectangle 2"/>
          <p:cNvSpPr>
            <a:spLocks noGrp="1" noRot="1" noChangeAspect="1" noChangeArrowheads="1" noTextEdit="1"/>
          </p:cNvSpPr>
          <p:nvPr>
            <p:ph type="sldImg"/>
          </p:nvPr>
        </p:nvSpPr>
        <p:spPr>
          <a:xfrm>
            <a:off x="1154113" y="701675"/>
            <a:ext cx="4627562" cy="3470275"/>
          </a:xfrm>
          <a:ln/>
          <a:extLst>
            <a:ext uri="{FAA26D3D-D897-4be2-8F04-BA451C77F1D7}">
              <ma14:placeholderFlag xmlns:ma14="http://schemas.microsoft.com/office/mac/drawingml/2011/main" val="1"/>
            </a:ext>
          </a:extLst>
        </p:spPr>
      </p:sp>
      <p:sp>
        <p:nvSpPr>
          <p:cNvPr id="35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P802.11-14/0469r0</a:t>
            </a:r>
            <a:endParaRPr lang="en-US"/>
          </a:p>
        </p:txBody>
      </p:sp>
      <p:sp>
        <p:nvSpPr>
          <p:cNvPr id="5" name="Rectangle 3"/>
          <p:cNvSpPr>
            <a:spLocks noGrp="1" noChangeArrowheads="1"/>
          </p:cNvSpPr>
          <p:nvPr>
            <p:ph type="dt" idx="1"/>
          </p:nvPr>
        </p:nvSpPr>
        <p:spPr>
          <a:ln/>
        </p:spPr>
        <p:txBody>
          <a:bodyPr/>
          <a:lstStyle/>
          <a:p>
            <a:r>
              <a:rPr lang="en-US" smtClean="0"/>
              <a:t>May 2014</a:t>
            </a:r>
            <a:endParaRPr lang="en-US"/>
          </a:p>
        </p:txBody>
      </p:sp>
      <p:sp>
        <p:nvSpPr>
          <p:cNvPr id="6" name="Rectangle 6"/>
          <p:cNvSpPr>
            <a:spLocks noGrp="1" noChangeArrowheads="1"/>
          </p:cNvSpPr>
          <p:nvPr>
            <p:ph type="ftr" sz="quarter" idx="4"/>
          </p:nvPr>
        </p:nvSpPr>
        <p:spPr>
          <a:ln/>
        </p:spPr>
        <p:txBody>
          <a:bodyPr/>
          <a:lstStyle/>
          <a:p>
            <a:pPr lvl="4"/>
            <a:r>
              <a:rPr lang="en-US" smtClean="0"/>
              <a:t>Donald Eastlake 3rd, Huawei Technologies</a:t>
            </a:r>
            <a:endParaRPr lang="en-US"/>
          </a:p>
        </p:txBody>
      </p:sp>
      <p:sp>
        <p:nvSpPr>
          <p:cNvPr id="7" name="Rectangle 7"/>
          <p:cNvSpPr>
            <a:spLocks noGrp="1" noChangeArrowheads="1"/>
          </p:cNvSpPr>
          <p:nvPr>
            <p:ph type="sldNum" sz="quarter" idx="5"/>
          </p:nvPr>
        </p:nvSpPr>
        <p:spPr>
          <a:ln/>
        </p:spPr>
        <p:txBody>
          <a:bodyPr/>
          <a:lstStyle/>
          <a:p>
            <a:r>
              <a:rPr lang="en-US"/>
              <a:t>Page </a:t>
            </a:r>
            <a:fld id="{DBD95C97-01AF-6E4B-8DFC-0F6525CFE0C3}" type="slidenum">
              <a:rPr lang="en-US"/>
              <a:pPr/>
              <a:t>3</a:t>
            </a:fld>
            <a:endParaRPr lang="en-US"/>
          </a:p>
        </p:txBody>
      </p:sp>
      <p:sp>
        <p:nvSpPr>
          <p:cNvPr id="269314" name="Rectangle 2"/>
          <p:cNvSpPr>
            <a:spLocks noGrp="1" noRot="1" noChangeAspect="1" noChangeArrowheads="1" noTextEdit="1"/>
          </p:cNvSpPr>
          <p:nvPr>
            <p:ph type="sldImg"/>
          </p:nvPr>
        </p:nvSpPr>
        <p:spPr>
          <a:xfrm>
            <a:off x="1154113" y="701675"/>
            <a:ext cx="4625975" cy="3468688"/>
          </a:xfrm>
          <a:ln/>
          <a:extLst>
            <a:ext uri="{FAA26D3D-D897-4be2-8F04-BA451C77F1D7}">
              <ma14:placeholderFlag xmlns:ma14="http://schemas.microsoft.com/office/mac/drawingml/2011/main" val="1"/>
            </a:ext>
          </a:extLst>
        </p:spPr>
      </p:sp>
      <p:sp>
        <p:nvSpPr>
          <p:cNvPr id="269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doc.: IEEE P802.11-14/0469r0</a:t>
            </a:r>
            <a:endParaRPr lang="en-US"/>
          </a:p>
        </p:txBody>
      </p:sp>
      <p:sp>
        <p:nvSpPr>
          <p:cNvPr id="5" name="Date Placeholder 4"/>
          <p:cNvSpPr>
            <a:spLocks noGrp="1"/>
          </p:cNvSpPr>
          <p:nvPr>
            <p:ph type="dt" idx="11"/>
          </p:nvPr>
        </p:nvSpPr>
        <p:spPr/>
        <p:txBody>
          <a:bodyPr/>
          <a:lstStyle/>
          <a:p>
            <a:r>
              <a:rPr lang="en-US" smtClean="0"/>
              <a:t>May 2014</a:t>
            </a:r>
            <a:endParaRPr lang="en-US"/>
          </a:p>
        </p:txBody>
      </p:sp>
      <p:sp>
        <p:nvSpPr>
          <p:cNvPr id="6" name="Footer Placeholder 5"/>
          <p:cNvSpPr>
            <a:spLocks noGrp="1"/>
          </p:cNvSpPr>
          <p:nvPr>
            <p:ph type="ftr" sz="quarter" idx="12"/>
          </p:nvPr>
        </p:nvSpPr>
        <p:spPr/>
        <p:txBody>
          <a:bodyPr/>
          <a:lstStyle/>
          <a:p>
            <a:pPr lvl="4"/>
            <a:r>
              <a:rPr lang="en-US" smtClean="0"/>
              <a:t>Donald Eastlake 3rd, Huawei Technologies</a:t>
            </a:r>
            <a:endParaRPr lang="en-US"/>
          </a:p>
        </p:txBody>
      </p:sp>
      <p:sp>
        <p:nvSpPr>
          <p:cNvPr id="7" name="Slide Number Placeholder 6"/>
          <p:cNvSpPr>
            <a:spLocks noGrp="1"/>
          </p:cNvSpPr>
          <p:nvPr>
            <p:ph type="sldNum" sz="quarter" idx="13"/>
          </p:nvPr>
        </p:nvSpPr>
        <p:spPr/>
        <p:txBody>
          <a:bodyPr/>
          <a:lstStyle/>
          <a:p>
            <a:r>
              <a:rPr lang="en-US" smtClean="0"/>
              <a:t>Page </a:t>
            </a:r>
            <a:fld id="{1B7C4E39-0B0F-7845-91A7-D810512B9B6A}" type="slidenum">
              <a:rPr lang="en-US" smtClean="0"/>
              <a:pPr/>
              <a:t>4</a:t>
            </a:fld>
            <a:endParaRPr lang="en-US"/>
          </a:p>
        </p:txBody>
      </p:sp>
    </p:spTree>
    <p:extLst>
      <p:ext uri="{BB962C8B-B14F-4D97-AF65-F5344CB8AC3E}">
        <p14:creationId xmlns:p14="http://schemas.microsoft.com/office/powerpoint/2010/main" val="363177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P802.11-14/0469r0</a:t>
            </a:r>
            <a:endParaRPr lang="en-US"/>
          </a:p>
        </p:txBody>
      </p:sp>
      <p:sp>
        <p:nvSpPr>
          <p:cNvPr id="5" name="Rectangle 3"/>
          <p:cNvSpPr>
            <a:spLocks noGrp="1" noChangeArrowheads="1"/>
          </p:cNvSpPr>
          <p:nvPr>
            <p:ph type="dt" idx="1"/>
          </p:nvPr>
        </p:nvSpPr>
        <p:spPr>
          <a:ln/>
        </p:spPr>
        <p:txBody>
          <a:bodyPr/>
          <a:lstStyle/>
          <a:p>
            <a:r>
              <a:rPr lang="en-US" smtClean="0"/>
              <a:t>May 2014</a:t>
            </a:r>
            <a:endParaRPr lang="en-US"/>
          </a:p>
        </p:txBody>
      </p:sp>
      <p:sp>
        <p:nvSpPr>
          <p:cNvPr id="6" name="Rectangle 6"/>
          <p:cNvSpPr>
            <a:spLocks noGrp="1" noChangeArrowheads="1"/>
          </p:cNvSpPr>
          <p:nvPr>
            <p:ph type="ftr" sz="quarter" idx="4"/>
          </p:nvPr>
        </p:nvSpPr>
        <p:spPr>
          <a:ln/>
        </p:spPr>
        <p:txBody>
          <a:bodyPr/>
          <a:lstStyle/>
          <a:p>
            <a:pPr lvl="4"/>
            <a:r>
              <a:rPr lang="en-US" smtClean="0"/>
              <a:t>Donald Eastlake 3rd, Huawei Technologies</a:t>
            </a:r>
            <a:endParaRPr lang="en-US"/>
          </a:p>
        </p:txBody>
      </p:sp>
      <p:sp>
        <p:nvSpPr>
          <p:cNvPr id="7" name="Rectangle 7"/>
          <p:cNvSpPr>
            <a:spLocks noGrp="1" noChangeArrowheads="1"/>
          </p:cNvSpPr>
          <p:nvPr>
            <p:ph type="sldNum" sz="quarter" idx="5"/>
          </p:nvPr>
        </p:nvSpPr>
        <p:spPr>
          <a:ln/>
        </p:spPr>
        <p:txBody>
          <a:bodyPr/>
          <a:lstStyle/>
          <a:p>
            <a:r>
              <a:rPr lang="en-US"/>
              <a:t>Page </a:t>
            </a:r>
            <a:fld id="{89DCD2E7-F02C-2B4C-8ACD-D8AF887B812A}" type="slidenum">
              <a:rPr lang="en-US"/>
              <a:pPr/>
              <a:t>5</a:t>
            </a:fld>
            <a:endParaRPr lang="en-US"/>
          </a:p>
        </p:txBody>
      </p:sp>
      <p:sp>
        <p:nvSpPr>
          <p:cNvPr id="118786" name="Rectangle 2"/>
          <p:cNvSpPr>
            <a:spLocks noGrp="1" noRot="1" noChangeAspect="1" noChangeArrowheads="1" noTextEdit="1"/>
          </p:cNvSpPr>
          <p:nvPr>
            <p:ph type="sldImg"/>
          </p:nvPr>
        </p:nvSpPr>
        <p:spPr>
          <a:xfrm>
            <a:off x="1154113" y="701675"/>
            <a:ext cx="4627562" cy="3470275"/>
          </a:xfrm>
          <a:ln cap="flat"/>
          <a:extLst>
            <a:ext uri="{FAA26D3D-D897-4be2-8F04-BA451C77F1D7}">
              <ma14:placeholderFlag xmlns:ma14="http://schemas.microsoft.com/office/mac/drawingml/2011/main" val="1"/>
            </a:ext>
          </a:extLst>
        </p:spPr>
      </p:sp>
      <p:sp>
        <p:nvSpPr>
          <p:cNvPr id="118787" name="Rectangle 3"/>
          <p:cNvSpPr>
            <a:spLocks noGrp="1" noChangeArrowheads="1"/>
          </p:cNvSpPr>
          <p:nvPr>
            <p:ph type="body" idx="1"/>
          </p:nvPr>
        </p:nvSpPr>
        <p:spPr>
          <a:ln/>
        </p:spPr>
        <p:txBody>
          <a:bodyPr lIns="95237" tIns="46031" rIns="95237" bIns="46031"/>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P802.11-14/0469r0</a:t>
            </a:r>
            <a:endParaRPr lang="en-US"/>
          </a:p>
        </p:txBody>
      </p:sp>
      <p:sp>
        <p:nvSpPr>
          <p:cNvPr id="5" name="Rectangle 3"/>
          <p:cNvSpPr>
            <a:spLocks noGrp="1" noChangeArrowheads="1"/>
          </p:cNvSpPr>
          <p:nvPr>
            <p:ph type="dt" idx="1"/>
          </p:nvPr>
        </p:nvSpPr>
        <p:spPr>
          <a:ln/>
        </p:spPr>
        <p:txBody>
          <a:bodyPr/>
          <a:lstStyle/>
          <a:p>
            <a:r>
              <a:rPr lang="en-US" smtClean="0"/>
              <a:t>May 2014</a:t>
            </a:r>
            <a:endParaRPr lang="en-US"/>
          </a:p>
        </p:txBody>
      </p:sp>
      <p:sp>
        <p:nvSpPr>
          <p:cNvPr id="6" name="Rectangle 6"/>
          <p:cNvSpPr>
            <a:spLocks noGrp="1" noChangeArrowheads="1"/>
          </p:cNvSpPr>
          <p:nvPr>
            <p:ph type="ftr" sz="quarter" idx="4"/>
          </p:nvPr>
        </p:nvSpPr>
        <p:spPr>
          <a:ln/>
        </p:spPr>
        <p:txBody>
          <a:bodyPr/>
          <a:lstStyle/>
          <a:p>
            <a:pPr lvl="4"/>
            <a:r>
              <a:rPr lang="en-US" smtClean="0"/>
              <a:t>Donald Eastlake 3rd, Huawei Technologies</a:t>
            </a:r>
            <a:endParaRPr lang="en-US"/>
          </a:p>
        </p:txBody>
      </p:sp>
      <p:sp>
        <p:nvSpPr>
          <p:cNvPr id="7" name="Rectangle 7"/>
          <p:cNvSpPr>
            <a:spLocks noGrp="1" noChangeArrowheads="1"/>
          </p:cNvSpPr>
          <p:nvPr>
            <p:ph type="sldNum" sz="quarter" idx="5"/>
          </p:nvPr>
        </p:nvSpPr>
        <p:spPr>
          <a:ln/>
        </p:spPr>
        <p:txBody>
          <a:bodyPr/>
          <a:lstStyle/>
          <a:p>
            <a:r>
              <a:rPr lang="en-US"/>
              <a:t>Page </a:t>
            </a:r>
            <a:fld id="{89DCD2E7-F02C-2B4C-8ACD-D8AF887B812A}" type="slidenum">
              <a:rPr lang="en-US"/>
              <a:pPr/>
              <a:t>6</a:t>
            </a:fld>
            <a:endParaRPr lang="en-US"/>
          </a:p>
        </p:txBody>
      </p:sp>
      <p:sp>
        <p:nvSpPr>
          <p:cNvPr id="118786" name="Rectangle 2"/>
          <p:cNvSpPr>
            <a:spLocks noGrp="1" noRot="1" noChangeAspect="1" noChangeArrowheads="1" noTextEdit="1"/>
          </p:cNvSpPr>
          <p:nvPr>
            <p:ph type="sldImg"/>
          </p:nvPr>
        </p:nvSpPr>
        <p:spPr>
          <a:xfrm>
            <a:off x="1154113" y="701675"/>
            <a:ext cx="4627562" cy="3470275"/>
          </a:xfrm>
          <a:ln cap="flat"/>
          <a:extLst>
            <a:ext uri="{FAA26D3D-D897-4be2-8F04-BA451C77F1D7}">
              <ma14:placeholderFlag xmlns:ma14="http://schemas.microsoft.com/office/mac/drawingml/2011/main" val="1"/>
            </a:ext>
          </a:extLst>
        </p:spPr>
      </p:sp>
      <p:sp>
        <p:nvSpPr>
          <p:cNvPr id="118787" name="Rectangle 3"/>
          <p:cNvSpPr>
            <a:spLocks noGrp="1" noChangeArrowheads="1"/>
          </p:cNvSpPr>
          <p:nvPr>
            <p:ph type="body" idx="1"/>
          </p:nvPr>
        </p:nvSpPr>
        <p:spPr>
          <a:ln/>
        </p:spPr>
        <p:txBody>
          <a:bodyPr lIns="95237" tIns="46031" rIns="95237" bIns="46031"/>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P802.11-14/0469r0</a:t>
            </a:r>
            <a:endParaRPr lang="en-US"/>
          </a:p>
        </p:txBody>
      </p:sp>
      <p:sp>
        <p:nvSpPr>
          <p:cNvPr id="5" name="Rectangle 3"/>
          <p:cNvSpPr>
            <a:spLocks noGrp="1" noChangeArrowheads="1"/>
          </p:cNvSpPr>
          <p:nvPr>
            <p:ph type="dt" idx="1"/>
          </p:nvPr>
        </p:nvSpPr>
        <p:spPr>
          <a:ln/>
        </p:spPr>
        <p:txBody>
          <a:bodyPr/>
          <a:lstStyle/>
          <a:p>
            <a:r>
              <a:rPr lang="en-US" smtClean="0"/>
              <a:t>May 2014</a:t>
            </a:r>
            <a:endParaRPr lang="en-US"/>
          </a:p>
        </p:txBody>
      </p:sp>
      <p:sp>
        <p:nvSpPr>
          <p:cNvPr id="6" name="Rectangle 6"/>
          <p:cNvSpPr>
            <a:spLocks noGrp="1" noChangeArrowheads="1"/>
          </p:cNvSpPr>
          <p:nvPr>
            <p:ph type="ftr" sz="quarter" idx="4"/>
          </p:nvPr>
        </p:nvSpPr>
        <p:spPr>
          <a:ln/>
        </p:spPr>
        <p:txBody>
          <a:bodyPr/>
          <a:lstStyle/>
          <a:p>
            <a:pPr lvl="4"/>
            <a:r>
              <a:rPr lang="en-US" smtClean="0"/>
              <a:t>Donald Eastlake 3rd, Huawei Technologies</a:t>
            </a:r>
            <a:endParaRPr lang="en-US"/>
          </a:p>
        </p:txBody>
      </p:sp>
      <p:sp>
        <p:nvSpPr>
          <p:cNvPr id="7" name="Rectangle 7"/>
          <p:cNvSpPr>
            <a:spLocks noGrp="1" noChangeArrowheads="1"/>
          </p:cNvSpPr>
          <p:nvPr>
            <p:ph type="sldNum" sz="quarter" idx="5"/>
          </p:nvPr>
        </p:nvSpPr>
        <p:spPr>
          <a:ln/>
        </p:spPr>
        <p:txBody>
          <a:bodyPr/>
          <a:lstStyle/>
          <a:p>
            <a:r>
              <a:rPr lang="en-US"/>
              <a:t>Page </a:t>
            </a:r>
            <a:fld id="{89DCD2E7-F02C-2B4C-8ACD-D8AF887B812A}" type="slidenum">
              <a:rPr lang="en-US"/>
              <a:pPr/>
              <a:t>7</a:t>
            </a:fld>
            <a:endParaRPr lang="en-US"/>
          </a:p>
        </p:txBody>
      </p:sp>
      <p:sp>
        <p:nvSpPr>
          <p:cNvPr id="118786" name="Rectangle 2"/>
          <p:cNvSpPr>
            <a:spLocks noGrp="1" noRot="1" noChangeAspect="1" noChangeArrowheads="1" noTextEdit="1"/>
          </p:cNvSpPr>
          <p:nvPr>
            <p:ph type="sldImg"/>
          </p:nvPr>
        </p:nvSpPr>
        <p:spPr>
          <a:xfrm>
            <a:off x="1154113" y="701675"/>
            <a:ext cx="4627562" cy="3470275"/>
          </a:xfrm>
          <a:ln cap="flat"/>
          <a:extLst>
            <a:ext uri="{FAA26D3D-D897-4be2-8F04-BA451C77F1D7}">
              <ma14:placeholderFlag xmlns:ma14="http://schemas.microsoft.com/office/mac/drawingml/2011/main" val="1"/>
            </a:ext>
          </a:extLst>
        </p:spPr>
      </p:sp>
      <p:sp>
        <p:nvSpPr>
          <p:cNvPr id="118787" name="Rectangle 3"/>
          <p:cNvSpPr>
            <a:spLocks noGrp="1" noChangeArrowheads="1"/>
          </p:cNvSpPr>
          <p:nvPr>
            <p:ph type="body" idx="1"/>
          </p:nvPr>
        </p:nvSpPr>
        <p:spPr>
          <a:ln/>
        </p:spPr>
        <p:txBody>
          <a:bodyPr lIns="95237" tIns="46031" rIns="95237" bIns="46031"/>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xfrm>
            <a:off x="3659188" y="8985250"/>
            <a:ext cx="7620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2057400" indent="-228600" defTabSz="93345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fld id="{34C26461-AD1F-8746-A555-A4BAD75455CA}" type="slidenum">
              <a:rPr lang="en-US"/>
              <a:pPr/>
              <a:t>8</a:t>
            </a:fld>
            <a:endParaRPr lang="en-US"/>
          </a:p>
        </p:txBody>
      </p:sp>
      <p:sp>
        <p:nvSpPr>
          <p:cNvPr id="33795" name="Rectangle 2"/>
          <p:cNvSpPr>
            <a:spLocks noGrp="1" noRot="1" noChangeAspect="1" noChangeArrowheads="1" noTextEdit="1"/>
          </p:cNvSpPr>
          <p:nvPr>
            <p:ph type="sldImg"/>
          </p:nvPr>
        </p:nvSpPr>
        <p:spPr>
          <a:xfrm>
            <a:off x="1154113" y="701675"/>
            <a:ext cx="4625975" cy="3468688"/>
          </a:xfrm>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xfrm>
            <a:off x="1154113" y="701675"/>
            <a:ext cx="4625975" cy="3468688"/>
          </a:xfrm>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34820" name="Header Placeholder 3"/>
          <p:cNvSpPr>
            <a:spLocks noGrp="1"/>
          </p:cNvSpPr>
          <p:nvPr>
            <p:ph type="hdr" sz="quarter"/>
          </p:nvPr>
        </p:nvSpPr>
        <p:spPr>
          <a:xfrm>
            <a:off x="4075113" y="96838"/>
            <a:ext cx="2206625" cy="2143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2057400" indent="-228600" defTabSz="93345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smtClean="0"/>
              <a:t>doc.: IEEE P802.11-14/0469r0</a:t>
            </a:r>
            <a:endParaRPr lang="en-US" sz="1400"/>
          </a:p>
        </p:txBody>
      </p:sp>
      <p:sp>
        <p:nvSpPr>
          <p:cNvPr id="34821" name="Date Placeholder 4"/>
          <p:cNvSpPr>
            <a:spLocks noGrp="1"/>
          </p:cNvSpPr>
          <p:nvPr>
            <p:ph type="dt" sz="quarter" idx="1"/>
          </p:nvPr>
        </p:nvSpPr>
        <p:spPr>
          <a:xfrm>
            <a:off x="654050" y="96838"/>
            <a:ext cx="812800" cy="2143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2057400" indent="-228600" defTabSz="93345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smtClean="0"/>
              <a:t>May 2014</a:t>
            </a:r>
            <a:endParaRPr lang="en-US" sz="1400"/>
          </a:p>
        </p:txBody>
      </p:sp>
      <p:sp>
        <p:nvSpPr>
          <p:cNvPr id="34822" name="Footer Placeholder 5"/>
          <p:cNvSpPr>
            <a:spLocks noGrp="1"/>
          </p:cNvSpPr>
          <p:nvPr>
            <p:ph type="ftr" sz="quarter" idx="4"/>
          </p:nvPr>
        </p:nvSpPr>
        <p:spPr>
          <a:xfrm>
            <a:off x="3641725" y="8985250"/>
            <a:ext cx="2640013"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457200" defTabSz="933450">
              <a:defRPr sz="1200">
                <a:solidFill>
                  <a:schemeClr val="tx1"/>
                </a:solidFill>
                <a:latin typeface="Times New Roman" charset="0"/>
                <a:ea typeface="ＭＳ Ｐゴシック" charset="0"/>
              </a:defRPr>
            </a:lvl5pPr>
            <a:lvl6pPr marL="9144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1371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18288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22860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pPr lvl="4"/>
            <a:r>
              <a:rPr lang="en-US"/>
              <a:t>Rich Kennedy, Research In Motion</a:t>
            </a:r>
          </a:p>
        </p:txBody>
      </p:sp>
      <p:sp>
        <p:nvSpPr>
          <p:cNvPr id="34823" name="Slide Number Placeholder 6"/>
          <p:cNvSpPr>
            <a:spLocks noGrp="1"/>
          </p:cNvSpPr>
          <p:nvPr>
            <p:ph type="sldNum" sz="quarter" idx="5"/>
          </p:nvPr>
        </p:nvSpPr>
        <p:spPr>
          <a:xfrm>
            <a:off x="3319463" y="8985250"/>
            <a:ext cx="414337"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charset="0"/>
                <a:ea typeface="ＭＳ Ｐゴシック" charset="0"/>
              </a:defRPr>
            </a:lvl1pPr>
            <a:lvl2pPr marL="742950" indent="-285750" defTabSz="933450">
              <a:defRPr sz="1200">
                <a:solidFill>
                  <a:schemeClr val="tx1"/>
                </a:solidFill>
                <a:latin typeface="Times New Roman" charset="0"/>
                <a:ea typeface="ＭＳ Ｐゴシック" charset="0"/>
              </a:defRPr>
            </a:lvl2pPr>
            <a:lvl3pPr marL="1143000" indent="-228600" defTabSz="933450">
              <a:defRPr sz="1200">
                <a:solidFill>
                  <a:schemeClr val="tx1"/>
                </a:solidFill>
                <a:latin typeface="Times New Roman" charset="0"/>
                <a:ea typeface="ＭＳ Ｐゴシック" charset="0"/>
              </a:defRPr>
            </a:lvl3pPr>
            <a:lvl4pPr marL="1600200" indent="-228600" defTabSz="933450">
              <a:defRPr sz="1200">
                <a:solidFill>
                  <a:schemeClr val="tx1"/>
                </a:solidFill>
                <a:latin typeface="Times New Roman" charset="0"/>
                <a:ea typeface="ＭＳ Ｐゴシック" charset="0"/>
              </a:defRPr>
            </a:lvl4pPr>
            <a:lvl5pPr marL="2057400" indent="-228600" defTabSz="93345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a:t>Page </a:t>
            </a:r>
            <a:fld id="{42D6D890-B90E-0D4B-83CF-8C7200319E91}"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smtClean="0"/>
              <a:t>May 2014</a:t>
            </a:r>
            <a:endParaRPr lang="en-US"/>
          </a:p>
        </p:txBody>
      </p:sp>
      <p:sp>
        <p:nvSpPr>
          <p:cNvPr id="5" name="Footer Placeholder 4"/>
          <p:cNvSpPr>
            <a:spLocks noGrp="1"/>
          </p:cNvSpPr>
          <p:nvPr>
            <p:ph type="ftr" sz="quarter" idx="11"/>
          </p:nvPr>
        </p:nvSpPr>
        <p:spPr/>
        <p:txBody>
          <a:bodyPr/>
          <a:lstStyle>
            <a:lvl1pPr>
              <a:defRPr/>
            </a:lvl1pPr>
          </a:lstStyle>
          <a:p>
            <a:r>
              <a:rPr lang="en-US" smtClean="0"/>
              <a:t>Donald Eastlake 3rd, Huawei Technologies</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EE19A702-8D61-DA40-BAED-0D68F7693781}" type="slidenum">
              <a:rPr lang="en-US"/>
              <a:pPr/>
              <a:t>‹#›</a:t>
            </a:fld>
            <a:endParaRPr lang="en-US"/>
          </a:p>
        </p:txBody>
      </p:sp>
    </p:spTree>
    <p:extLst>
      <p:ext uri="{BB962C8B-B14F-4D97-AF65-F5344CB8AC3E}">
        <p14:creationId xmlns:p14="http://schemas.microsoft.com/office/powerpoint/2010/main" val="2741242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May 2014</a:t>
            </a:r>
            <a:endParaRPr lang="en-US"/>
          </a:p>
        </p:txBody>
      </p:sp>
      <p:sp>
        <p:nvSpPr>
          <p:cNvPr id="5" name="Footer Placeholder 4"/>
          <p:cNvSpPr>
            <a:spLocks noGrp="1"/>
          </p:cNvSpPr>
          <p:nvPr>
            <p:ph type="ftr" sz="quarter" idx="11"/>
          </p:nvPr>
        </p:nvSpPr>
        <p:spPr/>
        <p:txBody>
          <a:bodyPr/>
          <a:lstStyle>
            <a:lvl1pPr>
              <a:defRPr/>
            </a:lvl1pPr>
          </a:lstStyle>
          <a:p>
            <a:r>
              <a:rPr lang="en-US" smtClean="0"/>
              <a:t>Donald Eastlake 3rd, Huawei Technologies</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F6194611-4792-364C-837E-A04B5261F426}" type="slidenum">
              <a:rPr lang="en-US"/>
              <a:pPr/>
              <a:t>‹#›</a:t>
            </a:fld>
            <a:endParaRPr lang="en-US"/>
          </a:p>
        </p:txBody>
      </p:sp>
    </p:spTree>
    <p:extLst>
      <p:ext uri="{BB962C8B-B14F-4D97-AF65-F5344CB8AC3E}">
        <p14:creationId xmlns:p14="http://schemas.microsoft.com/office/powerpoint/2010/main" val="3168183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May 2014</a:t>
            </a:r>
            <a:endParaRPr lang="en-US"/>
          </a:p>
        </p:txBody>
      </p:sp>
      <p:sp>
        <p:nvSpPr>
          <p:cNvPr id="5" name="Footer Placeholder 4"/>
          <p:cNvSpPr>
            <a:spLocks noGrp="1"/>
          </p:cNvSpPr>
          <p:nvPr>
            <p:ph type="ftr" sz="quarter" idx="11"/>
          </p:nvPr>
        </p:nvSpPr>
        <p:spPr/>
        <p:txBody>
          <a:bodyPr/>
          <a:lstStyle>
            <a:lvl1pPr>
              <a:defRPr/>
            </a:lvl1pPr>
          </a:lstStyle>
          <a:p>
            <a:r>
              <a:rPr lang="en-US" smtClean="0"/>
              <a:t>Donald Eastlake 3rd, Huawei Technologies</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9BF2CAFB-ADFD-B848-B800-CBF8451CD13D}" type="slidenum">
              <a:rPr lang="en-US"/>
              <a:pPr/>
              <a:t>‹#›</a:t>
            </a:fld>
            <a:endParaRPr lang="en-US"/>
          </a:p>
        </p:txBody>
      </p:sp>
    </p:spTree>
    <p:extLst>
      <p:ext uri="{BB962C8B-B14F-4D97-AF65-F5344CB8AC3E}">
        <p14:creationId xmlns:p14="http://schemas.microsoft.com/office/powerpoint/2010/main" val="31650777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96913" y="334963"/>
            <a:ext cx="1066800" cy="274637"/>
          </a:xfrm>
        </p:spPr>
        <p:txBody>
          <a:bodyPr/>
          <a:lstStyle>
            <a:lvl1pPr>
              <a:defRPr/>
            </a:lvl1pPr>
          </a:lstStyle>
          <a:p>
            <a:r>
              <a:rPr lang="en-US" smtClean="0"/>
              <a:t>May 2014</a:t>
            </a:r>
            <a:endParaRPr lang="en-US"/>
          </a:p>
        </p:txBody>
      </p:sp>
      <p:sp>
        <p:nvSpPr>
          <p:cNvPr id="6" name="Footer Placeholder 5"/>
          <p:cNvSpPr>
            <a:spLocks noGrp="1"/>
          </p:cNvSpPr>
          <p:nvPr>
            <p:ph type="ftr" sz="quarter" idx="11"/>
          </p:nvPr>
        </p:nvSpPr>
        <p:spPr>
          <a:xfrm>
            <a:off x="8077200" y="6475413"/>
            <a:ext cx="466725" cy="182562"/>
          </a:xfrm>
        </p:spPr>
        <p:txBody>
          <a:bodyPr/>
          <a:lstStyle>
            <a:lvl1pPr>
              <a:defRPr/>
            </a:lvl1pPr>
          </a:lstStyle>
          <a:p>
            <a:r>
              <a:rPr lang="en-US" smtClean="0"/>
              <a:t>Donald Eastlake 3rd, Huawei Technologies</a:t>
            </a:r>
            <a:endParaRPr lang="en-US"/>
          </a:p>
        </p:txBody>
      </p:sp>
      <p:sp>
        <p:nvSpPr>
          <p:cNvPr id="7" name="Slide Number Placeholder 6"/>
          <p:cNvSpPr>
            <a:spLocks noGrp="1"/>
          </p:cNvSpPr>
          <p:nvPr>
            <p:ph type="sldNum" sz="quarter" idx="12"/>
          </p:nvPr>
        </p:nvSpPr>
        <p:spPr>
          <a:xfrm>
            <a:off x="4344988" y="6475413"/>
            <a:ext cx="530225" cy="182562"/>
          </a:xfrm>
        </p:spPr>
        <p:txBody>
          <a:bodyPr/>
          <a:lstStyle>
            <a:lvl1pPr>
              <a:defRPr/>
            </a:lvl1pPr>
          </a:lstStyle>
          <a:p>
            <a:r>
              <a:rPr lang="en-US"/>
              <a:t>Slide </a:t>
            </a:r>
            <a:fld id="{121BAD72-3FA3-0443-AF57-ABE30D2ACA31}" type="slidenum">
              <a:rPr lang="en-US"/>
              <a:pPr/>
              <a:t>‹#›</a:t>
            </a:fld>
            <a:endParaRPr lang="en-US"/>
          </a:p>
        </p:txBody>
      </p:sp>
    </p:spTree>
    <p:extLst>
      <p:ext uri="{BB962C8B-B14F-4D97-AF65-F5344CB8AC3E}">
        <p14:creationId xmlns:p14="http://schemas.microsoft.com/office/powerpoint/2010/main" val="2685077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May 2014</a:t>
            </a:r>
            <a:endParaRPr lang="en-US"/>
          </a:p>
        </p:txBody>
      </p:sp>
      <p:sp>
        <p:nvSpPr>
          <p:cNvPr id="5" name="Footer Placeholder 4"/>
          <p:cNvSpPr>
            <a:spLocks noGrp="1"/>
          </p:cNvSpPr>
          <p:nvPr>
            <p:ph type="ftr" sz="quarter" idx="11"/>
          </p:nvPr>
        </p:nvSpPr>
        <p:spPr/>
        <p:txBody>
          <a:bodyPr/>
          <a:lstStyle>
            <a:lvl1pPr>
              <a:defRPr/>
            </a:lvl1pPr>
          </a:lstStyle>
          <a:p>
            <a:r>
              <a:rPr lang="en-US" smtClean="0"/>
              <a:t>Donald Eastlake 3rd, Huawei Technologies</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E07E2395-9832-434C-915E-5A5554E61FA5}" type="slidenum">
              <a:rPr lang="en-US"/>
              <a:pPr/>
              <a:t>‹#›</a:t>
            </a:fld>
            <a:endParaRPr lang="en-US"/>
          </a:p>
        </p:txBody>
      </p:sp>
    </p:spTree>
    <p:extLst>
      <p:ext uri="{BB962C8B-B14F-4D97-AF65-F5344CB8AC3E}">
        <p14:creationId xmlns:p14="http://schemas.microsoft.com/office/powerpoint/2010/main" val="3524813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May 2014</a:t>
            </a:r>
            <a:endParaRPr lang="en-US"/>
          </a:p>
        </p:txBody>
      </p:sp>
      <p:sp>
        <p:nvSpPr>
          <p:cNvPr id="5" name="Footer Placeholder 4"/>
          <p:cNvSpPr>
            <a:spLocks noGrp="1"/>
          </p:cNvSpPr>
          <p:nvPr>
            <p:ph type="ftr" sz="quarter" idx="11"/>
          </p:nvPr>
        </p:nvSpPr>
        <p:spPr/>
        <p:txBody>
          <a:bodyPr/>
          <a:lstStyle>
            <a:lvl1pPr>
              <a:defRPr/>
            </a:lvl1pPr>
          </a:lstStyle>
          <a:p>
            <a:r>
              <a:rPr lang="en-US" smtClean="0"/>
              <a:t>Donald Eastlake 3rd, Huawei Technologies</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7D5777D5-75AC-B44F-BE13-06A2EFBD89B5}" type="slidenum">
              <a:rPr lang="en-US"/>
              <a:pPr/>
              <a:t>‹#›</a:t>
            </a:fld>
            <a:endParaRPr lang="en-US"/>
          </a:p>
        </p:txBody>
      </p:sp>
    </p:spTree>
    <p:extLst>
      <p:ext uri="{BB962C8B-B14F-4D97-AF65-F5344CB8AC3E}">
        <p14:creationId xmlns:p14="http://schemas.microsoft.com/office/powerpoint/2010/main" val="2476063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t>May 2014</a:t>
            </a:r>
            <a:endParaRPr lang="en-US"/>
          </a:p>
        </p:txBody>
      </p:sp>
      <p:sp>
        <p:nvSpPr>
          <p:cNvPr id="6" name="Footer Placeholder 5"/>
          <p:cNvSpPr>
            <a:spLocks noGrp="1"/>
          </p:cNvSpPr>
          <p:nvPr>
            <p:ph type="ftr" sz="quarter" idx="11"/>
          </p:nvPr>
        </p:nvSpPr>
        <p:spPr/>
        <p:txBody>
          <a:bodyPr/>
          <a:lstStyle>
            <a:lvl1pPr>
              <a:defRPr/>
            </a:lvl1pPr>
          </a:lstStyle>
          <a:p>
            <a:r>
              <a:rPr lang="en-US" smtClean="0"/>
              <a:t>Donald Eastlake 3rd, Huawei Technologies</a:t>
            </a:r>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0FDE2964-C12C-2B4C-BAF8-3F56449A3B31}" type="slidenum">
              <a:rPr lang="en-US"/>
              <a:pPr/>
              <a:t>‹#›</a:t>
            </a:fld>
            <a:endParaRPr lang="en-US"/>
          </a:p>
        </p:txBody>
      </p:sp>
    </p:spTree>
    <p:extLst>
      <p:ext uri="{BB962C8B-B14F-4D97-AF65-F5344CB8AC3E}">
        <p14:creationId xmlns:p14="http://schemas.microsoft.com/office/powerpoint/2010/main" val="842977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t>May 2014</a:t>
            </a:r>
            <a:endParaRPr lang="en-US"/>
          </a:p>
        </p:txBody>
      </p:sp>
      <p:sp>
        <p:nvSpPr>
          <p:cNvPr id="8" name="Footer Placeholder 7"/>
          <p:cNvSpPr>
            <a:spLocks noGrp="1"/>
          </p:cNvSpPr>
          <p:nvPr>
            <p:ph type="ftr" sz="quarter" idx="11"/>
          </p:nvPr>
        </p:nvSpPr>
        <p:spPr/>
        <p:txBody>
          <a:bodyPr/>
          <a:lstStyle>
            <a:lvl1pPr>
              <a:defRPr/>
            </a:lvl1pPr>
          </a:lstStyle>
          <a:p>
            <a:r>
              <a:rPr lang="en-US" smtClean="0"/>
              <a:t>Donald Eastlake 3rd, Huawei Technologies</a:t>
            </a:r>
            <a:endParaRPr lang="en-US"/>
          </a:p>
        </p:txBody>
      </p:sp>
      <p:sp>
        <p:nvSpPr>
          <p:cNvPr id="9" name="Slide Number Placeholder 8"/>
          <p:cNvSpPr>
            <a:spLocks noGrp="1"/>
          </p:cNvSpPr>
          <p:nvPr>
            <p:ph type="sldNum" sz="quarter" idx="12"/>
          </p:nvPr>
        </p:nvSpPr>
        <p:spPr/>
        <p:txBody>
          <a:bodyPr/>
          <a:lstStyle>
            <a:lvl1pPr>
              <a:defRPr/>
            </a:lvl1pPr>
          </a:lstStyle>
          <a:p>
            <a:r>
              <a:rPr lang="en-US"/>
              <a:t>Slide </a:t>
            </a:r>
            <a:fld id="{6477C6A4-E0FE-C54A-8B4C-8D14B0825AFC}" type="slidenum">
              <a:rPr lang="en-US"/>
              <a:pPr/>
              <a:t>‹#›</a:t>
            </a:fld>
            <a:endParaRPr lang="en-US"/>
          </a:p>
        </p:txBody>
      </p:sp>
    </p:spTree>
    <p:extLst>
      <p:ext uri="{BB962C8B-B14F-4D97-AF65-F5344CB8AC3E}">
        <p14:creationId xmlns:p14="http://schemas.microsoft.com/office/powerpoint/2010/main" val="810403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t>May 2014</a:t>
            </a:r>
            <a:endParaRPr lang="en-US"/>
          </a:p>
        </p:txBody>
      </p:sp>
      <p:sp>
        <p:nvSpPr>
          <p:cNvPr id="4" name="Footer Placeholder 3"/>
          <p:cNvSpPr>
            <a:spLocks noGrp="1"/>
          </p:cNvSpPr>
          <p:nvPr>
            <p:ph type="ftr" sz="quarter" idx="11"/>
          </p:nvPr>
        </p:nvSpPr>
        <p:spPr/>
        <p:txBody>
          <a:bodyPr/>
          <a:lstStyle>
            <a:lvl1pPr>
              <a:defRPr/>
            </a:lvl1pPr>
          </a:lstStyle>
          <a:p>
            <a:r>
              <a:rPr lang="en-US" smtClean="0"/>
              <a:t>Donald Eastlake 3rd, Huawei Technologies</a:t>
            </a:r>
            <a:endParaRPr lang="en-US"/>
          </a:p>
        </p:txBody>
      </p:sp>
      <p:sp>
        <p:nvSpPr>
          <p:cNvPr id="5" name="Slide Number Placeholder 4"/>
          <p:cNvSpPr>
            <a:spLocks noGrp="1"/>
          </p:cNvSpPr>
          <p:nvPr>
            <p:ph type="sldNum" sz="quarter" idx="12"/>
          </p:nvPr>
        </p:nvSpPr>
        <p:spPr/>
        <p:txBody>
          <a:bodyPr/>
          <a:lstStyle>
            <a:lvl1pPr>
              <a:defRPr/>
            </a:lvl1pPr>
          </a:lstStyle>
          <a:p>
            <a:r>
              <a:rPr lang="en-US"/>
              <a:t>Slide </a:t>
            </a:r>
            <a:fld id="{BBB26D7F-8714-4246-8FD6-84ABBFA0E3B2}" type="slidenum">
              <a:rPr lang="en-US"/>
              <a:pPr/>
              <a:t>‹#›</a:t>
            </a:fld>
            <a:endParaRPr lang="en-US"/>
          </a:p>
        </p:txBody>
      </p:sp>
    </p:spTree>
    <p:extLst>
      <p:ext uri="{BB962C8B-B14F-4D97-AF65-F5344CB8AC3E}">
        <p14:creationId xmlns:p14="http://schemas.microsoft.com/office/powerpoint/2010/main" val="2770304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May 2014</a:t>
            </a:r>
            <a:endParaRPr lang="en-US"/>
          </a:p>
        </p:txBody>
      </p:sp>
      <p:sp>
        <p:nvSpPr>
          <p:cNvPr id="3" name="Footer Placeholder 2"/>
          <p:cNvSpPr>
            <a:spLocks noGrp="1"/>
          </p:cNvSpPr>
          <p:nvPr>
            <p:ph type="ftr" sz="quarter" idx="11"/>
          </p:nvPr>
        </p:nvSpPr>
        <p:spPr/>
        <p:txBody>
          <a:bodyPr/>
          <a:lstStyle>
            <a:lvl1pPr>
              <a:defRPr/>
            </a:lvl1pPr>
          </a:lstStyle>
          <a:p>
            <a:r>
              <a:rPr lang="en-US" smtClean="0"/>
              <a:t>Donald Eastlake 3rd, Huawei Technologies</a:t>
            </a:r>
            <a:endParaRPr lang="en-US"/>
          </a:p>
        </p:txBody>
      </p:sp>
      <p:sp>
        <p:nvSpPr>
          <p:cNvPr id="4" name="Slide Number Placeholder 3"/>
          <p:cNvSpPr>
            <a:spLocks noGrp="1"/>
          </p:cNvSpPr>
          <p:nvPr>
            <p:ph type="sldNum" sz="quarter" idx="12"/>
          </p:nvPr>
        </p:nvSpPr>
        <p:spPr/>
        <p:txBody>
          <a:bodyPr/>
          <a:lstStyle>
            <a:lvl1pPr>
              <a:defRPr/>
            </a:lvl1pPr>
          </a:lstStyle>
          <a:p>
            <a:r>
              <a:rPr lang="en-US"/>
              <a:t>Slide </a:t>
            </a:r>
            <a:fld id="{94C6A4A8-B33E-7A42-8246-EA297EB53027}" type="slidenum">
              <a:rPr lang="en-US"/>
              <a:pPr/>
              <a:t>‹#›</a:t>
            </a:fld>
            <a:endParaRPr lang="en-US"/>
          </a:p>
        </p:txBody>
      </p:sp>
    </p:spTree>
    <p:extLst>
      <p:ext uri="{BB962C8B-B14F-4D97-AF65-F5344CB8AC3E}">
        <p14:creationId xmlns:p14="http://schemas.microsoft.com/office/powerpoint/2010/main" val="3771312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May 2014</a:t>
            </a:r>
            <a:endParaRPr lang="en-US"/>
          </a:p>
        </p:txBody>
      </p:sp>
      <p:sp>
        <p:nvSpPr>
          <p:cNvPr id="6" name="Footer Placeholder 5"/>
          <p:cNvSpPr>
            <a:spLocks noGrp="1"/>
          </p:cNvSpPr>
          <p:nvPr>
            <p:ph type="ftr" sz="quarter" idx="11"/>
          </p:nvPr>
        </p:nvSpPr>
        <p:spPr/>
        <p:txBody>
          <a:bodyPr/>
          <a:lstStyle>
            <a:lvl1pPr>
              <a:defRPr/>
            </a:lvl1pPr>
          </a:lstStyle>
          <a:p>
            <a:r>
              <a:rPr lang="en-US" smtClean="0"/>
              <a:t>Donald Eastlake 3rd, Huawei Technologies</a:t>
            </a:r>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66A4FEAF-7174-E047-83E5-4846D28097EC}" type="slidenum">
              <a:rPr lang="en-US"/>
              <a:pPr/>
              <a:t>‹#›</a:t>
            </a:fld>
            <a:endParaRPr lang="en-US"/>
          </a:p>
        </p:txBody>
      </p:sp>
    </p:spTree>
    <p:extLst>
      <p:ext uri="{BB962C8B-B14F-4D97-AF65-F5344CB8AC3E}">
        <p14:creationId xmlns:p14="http://schemas.microsoft.com/office/powerpoint/2010/main" val="1703129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May 2014</a:t>
            </a:r>
            <a:endParaRPr lang="en-US"/>
          </a:p>
        </p:txBody>
      </p:sp>
      <p:sp>
        <p:nvSpPr>
          <p:cNvPr id="6" name="Footer Placeholder 5"/>
          <p:cNvSpPr>
            <a:spLocks noGrp="1"/>
          </p:cNvSpPr>
          <p:nvPr>
            <p:ph type="ftr" sz="quarter" idx="11"/>
          </p:nvPr>
        </p:nvSpPr>
        <p:spPr/>
        <p:txBody>
          <a:bodyPr/>
          <a:lstStyle>
            <a:lvl1pPr>
              <a:defRPr/>
            </a:lvl1pPr>
          </a:lstStyle>
          <a:p>
            <a:r>
              <a:rPr lang="en-US" smtClean="0"/>
              <a:t>Donald Eastlake 3rd, Huawei Technologies</a:t>
            </a:r>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3379CD0C-3B38-F74B-83B1-D21E9DF204CB}" type="slidenum">
              <a:rPr lang="en-US"/>
              <a:pPr/>
              <a:t>‹#›</a:t>
            </a:fld>
            <a:endParaRPr lang="en-US"/>
          </a:p>
        </p:txBody>
      </p:sp>
    </p:spTree>
    <p:extLst>
      <p:ext uri="{BB962C8B-B14F-4D97-AF65-F5344CB8AC3E}">
        <p14:creationId xmlns:p14="http://schemas.microsoft.com/office/powerpoint/2010/main" val="13312961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96913" y="334963"/>
            <a:ext cx="10668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none" lIns="0" tIns="0" rIns="0" bIns="0" numCol="1" anchor="b" anchorCtr="0" compatLnSpc="1">
            <a:prstTxWarp prst="textNoShape">
              <a:avLst/>
            </a:prstTxWarp>
            <a:spAutoFit/>
          </a:bodyPr>
          <a:lstStyle>
            <a:lvl1pPr>
              <a:defRPr sz="1800" b="1"/>
            </a:lvl1pPr>
          </a:lstStyle>
          <a:p>
            <a:r>
              <a:rPr lang="en-US" smtClean="0"/>
              <a:t>May 2014</a:t>
            </a:r>
            <a:endParaRPr lang="en-US"/>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none" lIns="0" tIns="0" rIns="0" bIns="0" numCol="1" anchor="t" anchorCtr="0" compatLnSpc="1">
            <a:prstTxWarp prst="textNoShape">
              <a:avLst/>
            </a:prstTxWarp>
            <a:spAutoFit/>
          </a:bodyPr>
          <a:lstStyle>
            <a:lvl1pPr algn="r">
              <a:defRPr/>
            </a:lvl1pPr>
          </a:lstStyle>
          <a:p>
            <a:r>
              <a:rPr lang="en-US" smtClean="0"/>
              <a:t>Donald Eastlake 3rd, Huawei Technologies</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none" lIns="0" tIns="0" rIns="0" bIns="0" numCol="1" anchor="t" anchorCtr="0" compatLnSpc="1">
            <a:prstTxWarp prst="textNoShape">
              <a:avLst/>
            </a:prstTxWarp>
            <a:spAutoFit/>
          </a:bodyPr>
          <a:lstStyle>
            <a:lvl1pPr algn="ctr">
              <a:defRPr/>
            </a:lvl1pPr>
          </a:lstStyle>
          <a:p>
            <a:r>
              <a:rPr lang="en-US"/>
              <a:t>Slide </a:t>
            </a:r>
            <a:fld id="{19E3275A-E46C-D84B-8464-101992D07C13}" type="slidenum">
              <a:rPr lang="en-US"/>
              <a:pPr/>
              <a:t>‹#›</a:t>
            </a:fld>
            <a:endParaRPr lang="en-US"/>
          </a:p>
        </p:txBody>
      </p:sp>
      <p:sp>
        <p:nvSpPr>
          <p:cNvPr id="1031" name="Rectangle 7"/>
          <p:cNvSpPr>
            <a:spLocks noChangeArrowheads="1"/>
          </p:cNvSpPr>
          <p:nvPr/>
        </p:nvSpPr>
        <p:spPr bwMode="auto">
          <a:xfrm>
            <a:off x="5540821" y="332601"/>
            <a:ext cx="296238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0" tIns="0" rIns="0" bIns="0" anchor="b">
            <a:spAutoFit/>
          </a:bodyPr>
          <a:lstStyle/>
          <a:p>
            <a:pPr marL="457200" lvl="4" algn="ctr"/>
            <a:r>
              <a:rPr lang="en-US" sz="1800" b="1" dirty="0"/>
              <a:t>doc.: IEEE P802.11</a:t>
            </a:r>
            <a:r>
              <a:rPr lang="en-US" sz="1800" b="1" dirty="0" smtClean="0"/>
              <a:t>-14/</a:t>
            </a:r>
            <a:r>
              <a:rPr lang="en-US" sz="1800" b="1" dirty="0" smtClean="0"/>
              <a:t>0469r0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0" tIns="0" rIns="0" bIns="0">
            <a:spAutoFit/>
          </a:bodyPr>
          <a:lstStyle/>
          <a:p>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ea typeface="ＭＳ Ｐゴシック" charset="0"/>
        </a:defRPr>
      </a:lvl2pPr>
      <a:lvl3pPr algn="ctr" rtl="0" eaLnBrk="0" fontAlgn="base" hangingPunct="0">
        <a:spcBef>
          <a:spcPct val="0"/>
        </a:spcBef>
        <a:spcAft>
          <a:spcPct val="0"/>
        </a:spcAft>
        <a:defRPr sz="3200" b="1">
          <a:solidFill>
            <a:schemeClr val="tx2"/>
          </a:solidFill>
          <a:latin typeface="Times New Roman" charset="0"/>
          <a:ea typeface="ＭＳ Ｐゴシック" charset="0"/>
        </a:defRPr>
      </a:lvl3pPr>
      <a:lvl4pPr algn="ctr" rtl="0" eaLnBrk="0" fontAlgn="base" hangingPunct="0">
        <a:spcBef>
          <a:spcPct val="0"/>
        </a:spcBef>
        <a:spcAft>
          <a:spcPct val="0"/>
        </a:spcAft>
        <a:defRPr sz="3200" b="1">
          <a:solidFill>
            <a:schemeClr val="tx2"/>
          </a:solidFill>
          <a:latin typeface="Times New Roman" charset="0"/>
          <a:ea typeface="ＭＳ Ｐゴシック" charset="0"/>
        </a:defRPr>
      </a:lvl4pPr>
      <a:lvl5pPr algn="ctr" rtl="0" eaLnBrk="0" fontAlgn="base" hangingPunct="0">
        <a:spcBef>
          <a:spcPct val="0"/>
        </a:spcBef>
        <a:spcAft>
          <a:spcPct val="0"/>
        </a:spcAft>
        <a:defRPr sz="3200" b="1">
          <a:solidFill>
            <a:schemeClr val="tx2"/>
          </a:solidFill>
          <a:latin typeface="Times New Roman" charset="0"/>
          <a:ea typeface="ＭＳ Ｐゴシック" charset="0"/>
        </a:defRPr>
      </a:lvl5pPr>
      <a:lvl6pPr marL="457200" algn="ctr" rtl="0" eaLnBrk="0" fontAlgn="base" hangingPunct="0">
        <a:spcBef>
          <a:spcPct val="0"/>
        </a:spcBef>
        <a:spcAft>
          <a:spcPct val="0"/>
        </a:spcAft>
        <a:defRPr sz="3200" b="1">
          <a:solidFill>
            <a:schemeClr val="tx2"/>
          </a:solidFill>
          <a:latin typeface="Times New Roman" charset="0"/>
          <a:ea typeface="ＭＳ Ｐゴシック" charset="0"/>
        </a:defRPr>
      </a:lvl6pPr>
      <a:lvl7pPr marL="914400" algn="ctr" rtl="0" eaLnBrk="0" fontAlgn="base" hangingPunct="0">
        <a:spcBef>
          <a:spcPct val="0"/>
        </a:spcBef>
        <a:spcAft>
          <a:spcPct val="0"/>
        </a:spcAft>
        <a:defRPr sz="3200" b="1">
          <a:solidFill>
            <a:schemeClr val="tx2"/>
          </a:solidFill>
          <a:latin typeface="Times New Roman" charset="0"/>
          <a:ea typeface="ＭＳ Ｐゴシック" charset="0"/>
        </a:defRPr>
      </a:lvl7pPr>
      <a:lvl8pPr marL="1371600" algn="ctr" rtl="0" eaLnBrk="0" fontAlgn="base" hangingPunct="0">
        <a:spcBef>
          <a:spcPct val="0"/>
        </a:spcBef>
        <a:spcAft>
          <a:spcPct val="0"/>
        </a:spcAft>
        <a:defRPr sz="3200" b="1">
          <a:solidFill>
            <a:schemeClr val="tx2"/>
          </a:solidFill>
          <a:latin typeface="Times New Roman" charset="0"/>
          <a:ea typeface="ＭＳ Ｐゴシック" charset="0"/>
        </a:defRPr>
      </a:lvl8pPr>
      <a:lvl9pPr marL="1828800" algn="ctr" rtl="0" eaLnBrk="0" fontAlgn="base" hangingPunct="0">
        <a:spcBef>
          <a:spcPct val="0"/>
        </a:spcBef>
        <a:spcAft>
          <a:spcPct val="0"/>
        </a:spcAft>
        <a:defRPr sz="3200" b="1">
          <a:solidFill>
            <a:schemeClr val="tx2"/>
          </a:solidFill>
          <a:latin typeface="Times New Roman" charset="0"/>
          <a:ea typeface="ＭＳ Ｐゴシック"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mn-ea"/>
        </a:defRPr>
      </a:lvl2pPr>
      <a:lvl3pPr marL="1085850" indent="-228600" algn="l" rtl="0" eaLnBrk="0" fontAlgn="base" hangingPunct="0">
        <a:spcBef>
          <a:spcPct val="20000"/>
        </a:spcBef>
        <a:spcAft>
          <a:spcPct val="0"/>
        </a:spcAft>
        <a:buChar char="•"/>
        <a:defRPr>
          <a:solidFill>
            <a:schemeClr val="tx1"/>
          </a:solidFill>
          <a:latin typeface="+mn-lt"/>
          <a:ea typeface="+mn-ea"/>
        </a:defRPr>
      </a:lvl3pPr>
      <a:lvl4pPr marL="1428750" indent="-228600" algn="l" rtl="0" eaLnBrk="0" fontAlgn="base" hangingPunct="0">
        <a:spcBef>
          <a:spcPct val="20000"/>
        </a:spcBef>
        <a:spcAft>
          <a:spcPct val="0"/>
        </a:spcAft>
        <a:buChar char="–"/>
        <a:defRPr sz="1600">
          <a:solidFill>
            <a:schemeClr val="tx1"/>
          </a:solidFill>
          <a:latin typeface="+mn-lt"/>
          <a:ea typeface="+mn-ea"/>
        </a:defRPr>
      </a:lvl4pPr>
      <a:lvl5pPr marL="1771650" indent="-228600" algn="l" rtl="0" eaLnBrk="0" fontAlgn="base" hangingPunct="0">
        <a:spcBef>
          <a:spcPct val="20000"/>
        </a:spcBef>
        <a:spcAft>
          <a:spcPct val="0"/>
        </a:spcAft>
        <a:buChar char="•"/>
        <a:defRPr sz="1600">
          <a:solidFill>
            <a:schemeClr val="tx1"/>
          </a:solidFill>
          <a:latin typeface="+mn-lt"/>
          <a:ea typeface="+mn-ea"/>
        </a:defRPr>
      </a:lvl5pPr>
      <a:lvl6pPr marL="2228850" indent="-228600" algn="l" rtl="0" eaLnBrk="0" fontAlgn="base" hangingPunct="0">
        <a:spcBef>
          <a:spcPct val="20000"/>
        </a:spcBef>
        <a:spcAft>
          <a:spcPct val="0"/>
        </a:spcAft>
        <a:buChar char="•"/>
        <a:defRPr sz="1600">
          <a:solidFill>
            <a:schemeClr val="tx1"/>
          </a:solidFill>
          <a:latin typeface="+mn-lt"/>
          <a:ea typeface="+mn-ea"/>
        </a:defRPr>
      </a:lvl6pPr>
      <a:lvl7pPr marL="2686050" indent="-228600" algn="l" rtl="0" eaLnBrk="0" fontAlgn="base" hangingPunct="0">
        <a:spcBef>
          <a:spcPct val="20000"/>
        </a:spcBef>
        <a:spcAft>
          <a:spcPct val="0"/>
        </a:spcAft>
        <a:buChar char="•"/>
        <a:defRPr sz="1600">
          <a:solidFill>
            <a:schemeClr val="tx1"/>
          </a:solidFill>
          <a:latin typeface="+mn-lt"/>
          <a:ea typeface="+mn-ea"/>
        </a:defRPr>
      </a:lvl7pPr>
      <a:lvl8pPr marL="3143250" indent="-228600" algn="l" rtl="0" eaLnBrk="0" fontAlgn="base" hangingPunct="0">
        <a:spcBef>
          <a:spcPct val="20000"/>
        </a:spcBef>
        <a:spcAft>
          <a:spcPct val="0"/>
        </a:spcAft>
        <a:buChar char="•"/>
        <a:defRPr sz="1600">
          <a:solidFill>
            <a:schemeClr val="tx1"/>
          </a:solidFill>
          <a:latin typeface="+mn-lt"/>
          <a:ea typeface="+mn-ea"/>
        </a:defRPr>
      </a:lvl8pPr>
      <a:lvl9pPr marL="3600450" indent="-228600" algn="l" rtl="0" eaLnBrk="0" fontAlgn="base" hangingPunct="0">
        <a:spcBef>
          <a:spcPct val="20000"/>
        </a:spcBef>
        <a:spcAft>
          <a:spcPct val="0"/>
        </a:spcAft>
        <a:buChar char="•"/>
        <a:defRPr sz="16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1" Type="http://schemas.openxmlformats.org/officeDocument/2006/relationships/hyperlink" Target="https://mentor.ieee.org/802-ec/dcn/09/ec-09-0005-02-00EC-draft-revised-lmsc-p-p-for-wg-p-p-ballot.pdf" TargetMode="External"/><Relationship Id="rId12" Type="http://schemas.openxmlformats.org/officeDocument/2006/relationships/hyperlink" Target="https://mentor.ieee.org/802-ec/dcn/09/ec-09-0006-02-00EC-draft-revision-of-the-lmsc-om-for-wg-p-p.pdf"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standards.ieee.org/board/pat/pat-slideset.ppt" TargetMode="External"/><Relationship Id="rId4" Type="http://schemas.openxmlformats.org/officeDocument/2006/relationships/hyperlink" Target="http://standards.ieee.org/board/pat/faq.pdf" TargetMode="External"/><Relationship Id="rId5" Type="http://schemas.openxmlformats.org/officeDocument/2006/relationships/hyperlink" Target="http://standards.ieee.org/board/pat/loa.pdf" TargetMode="External"/><Relationship Id="rId6" Type="http://schemas.openxmlformats.org/officeDocument/2006/relationships/hyperlink" Target="http://standards.ieee.org/faqs/affiliationFAQ.html" TargetMode="External"/><Relationship Id="rId7" Type="http://schemas.openxmlformats.org/officeDocument/2006/relationships/hyperlink" Target="http://standards.ieee.org/resources/antitrust-guidelines.pdf" TargetMode="External"/><Relationship Id="rId8" Type="http://schemas.openxmlformats.org/officeDocument/2006/relationships/hyperlink" Target="http://www.ieee.org/portal/cms_docs/about/CoE_poster.pdf" TargetMode="External"/><Relationship Id="rId9" Type="http://schemas.openxmlformats.org/officeDocument/2006/relationships/hyperlink" Target="https://mentor.ieee.org/802.11/dcn/09/11-09-0002-04-0000-802-11-operations-manual.doc" TargetMode="External"/><Relationship Id="rId10" Type="http://schemas.openxmlformats.org/officeDocument/2006/relationships/hyperlink" Target="https://mentor.ieee.org/802-ec/dcn/09/ec-09-0007-02-00EC-draft-lmsc-wg-p-p.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hyperlink" Target="http://www.ieee802.org/11/private/Draft_Standards/11ak/Draft%20P802.11ak_D0.01.pdf" TargetMode="External"/><Relationship Id="rId4" Type="http://schemas.openxmlformats.org/officeDocument/2006/relationships/hyperlink" Target="http://www.ieee802.org/1/files/private/bz-drafts/d1/802-1Qbz-d1-4.pdf" TargetMode="External"/><Relationship Id="rId5" Type="http://schemas.openxmlformats.org/officeDocument/2006/relationships/hyperlink" Target="http://www.ieee802.org/1/files/private/ac-rev-drafts/d0/802-1ac-rev-d0-2.pdf" TargetMode="External"/><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mailto:d3e3e3@gmail.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guides/bylaws/sect6-7.html" TargetMode="External"/><Relationship Id="rId4" Type="http://schemas.openxmlformats.org/officeDocument/2006/relationships/hyperlink" Target="http://standards.ieee.org/guides/opman/sect6.html" TargetMode="External"/><Relationship Id="rId5" Type="http://schemas.openxmlformats.org/officeDocument/2006/relationships/hyperlink" Target="http://standards.ieee.org/board/pat/pat-material.html" TargetMode="Externa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Date Placeholder 4"/>
          <p:cNvSpPr>
            <a:spLocks noGrp="1"/>
          </p:cNvSpPr>
          <p:nvPr>
            <p:ph type="dt" sz="half" idx="10"/>
          </p:nvPr>
        </p:nvSpPr>
        <p:spPr/>
        <p:txBody>
          <a:bodyPr/>
          <a:lstStyle/>
          <a:p>
            <a:r>
              <a:rPr lang="en-US" smtClean="0"/>
              <a:t>May 2014</a:t>
            </a:r>
            <a:endParaRPr lang="en-US"/>
          </a:p>
        </p:txBody>
      </p:sp>
      <p:sp>
        <p:nvSpPr>
          <p:cNvPr id="26" name="Footer Placeholder 5"/>
          <p:cNvSpPr>
            <a:spLocks noGrp="1"/>
          </p:cNvSpPr>
          <p:nvPr>
            <p:ph type="ftr" sz="quarter" idx="11"/>
          </p:nvPr>
        </p:nvSpPr>
        <p:spPr/>
        <p:txBody>
          <a:bodyPr/>
          <a:lstStyle/>
          <a:p>
            <a:r>
              <a:rPr lang="en-US" smtClean="0"/>
              <a:t>Donald Eastlake 3rd, Huawei Technologies</a:t>
            </a:r>
            <a:endParaRPr lang="en-US"/>
          </a:p>
        </p:txBody>
      </p:sp>
      <p:sp>
        <p:nvSpPr>
          <p:cNvPr id="27" name="Slide Number Placeholder 6"/>
          <p:cNvSpPr>
            <a:spLocks noGrp="1"/>
          </p:cNvSpPr>
          <p:nvPr>
            <p:ph type="sldNum" sz="quarter" idx="12"/>
          </p:nvPr>
        </p:nvSpPr>
        <p:spPr/>
        <p:txBody>
          <a:bodyPr/>
          <a:lstStyle/>
          <a:p>
            <a:r>
              <a:rPr lang="en-US"/>
              <a:t>Slide </a:t>
            </a:r>
            <a:fld id="{4CEC91F7-929A-F34C-9B79-77717372B2B7}" type="slidenum">
              <a:rPr lang="en-US"/>
              <a:pPr/>
              <a:t>1</a:t>
            </a:fld>
            <a:endParaRPr lang="en-US"/>
          </a:p>
        </p:txBody>
      </p:sp>
      <p:sp>
        <p:nvSpPr>
          <p:cNvPr id="30722" name="Rectangle 2"/>
          <p:cNvSpPr>
            <a:spLocks noGrp="1" noChangeArrowheads="1"/>
          </p:cNvSpPr>
          <p:nvPr>
            <p:ph type="title"/>
          </p:nvPr>
        </p:nvSpPr>
        <p:spPr>
          <a:noFill/>
          <a:ln/>
        </p:spPr>
        <p:txBody>
          <a:bodyPr/>
          <a:lstStyle/>
          <a:p>
            <a:r>
              <a:rPr lang="en-US" dirty="0" smtClean="0">
                <a:latin typeface="Arial" charset="0"/>
              </a:rPr>
              <a:t>May 2014 </a:t>
            </a:r>
            <a:r>
              <a:rPr lang="en-US" dirty="0" smtClean="0">
                <a:latin typeface="Arial" charset="0"/>
              </a:rPr>
              <a:t>802.11ak Agenda</a:t>
            </a:r>
            <a:endParaRPr lang="en-US" dirty="0">
              <a:latin typeface="Arial" charset="0"/>
            </a:endParaRPr>
          </a:p>
        </p:txBody>
      </p:sp>
      <p:sp>
        <p:nvSpPr>
          <p:cNvPr id="30726" name="Rectangle 6"/>
          <p:cNvSpPr>
            <a:spLocks noGrp="1" noChangeArrowheads="1"/>
          </p:cNvSpPr>
          <p:nvPr>
            <p:ph type="body" sz="half" idx="1"/>
          </p:nvPr>
        </p:nvSpPr>
        <p:spPr>
          <a:xfrm>
            <a:off x="685800" y="1752600"/>
            <a:ext cx="7772400" cy="1219200"/>
          </a:xfrm>
          <a:noFill/>
          <a:ln/>
        </p:spPr>
        <p:txBody>
          <a:bodyPr/>
          <a:lstStyle/>
          <a:p>
            <a:pPr algn="ctr">
              <a:buFontTx/>
              <a:buNone/>
            </a:pPr>
            <a:r>
              <a:rPr lang="en-US" sz="1800" dirty="0">
                <a:latin typeface="Arial" charset="0"/>
              </a:rPr>
              <a:t>Date:</a:t>
            </a:r>
            <a:r>
              <a:rPr lang="en-US" sz="1800" b="0" dirty="0">
                <a:latin typeface="Arial" charset="0"/>
              </a:rPr>
              <a:t> </a:t>
            </a:r>
            <a:r>
              <a:rPr lang="en-US" sz="1800" b="0" dirty="0" smtClean="0">
                <a:latin typeface="Arial" charset="0"/>
              </a:rPr>
              <a:t>2014-03</a:t>
            </a:r>
            <a:r>
              <a:rPr lang="en-US" sz="1800" b="0" dirty="0" smtClean="0">
                <a:latin typeface="Arial" charset="0"/>
              </a:rPr>
              <a:t>-</a:t>
            </a:r>
            <a:r>
              <a:rPr lang="en-US" sz="1800" b="0" dirty="0" smtClean="0">
                <a:latin typeface="Arial" charset="0"/>
              </a:rPr>
              <a:t>30</a:t>
            </a:r>
            <a:endParaRPr lang="en-US" sz="1800" b="0" dirty="0">
              <a:latin typeface="Arial" charset="0"/>
            </a:endParaRPr>
          </a:p>
        </p:txBody>
      </p:sp>
      <p:sp>
        <p:nvSpPr>
          <p:cNvPr id="30732" name="Rectangle 12"/>
          <p:cNvSpPr>
            <a:spLocks noChangeArrowheads="1"/>
          </p:cNvSpPr>
          <p:nvPr/>
        </p:nvSpPr>
        <p:spPr bwMode="auto">
          <a:xfrm>
            <a:off x="533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2075" tIns="46038" rIns="92075" bIns="46038"/>
          <a:lstStyle/>
          <a:p>
            <a:pPr marL="342900" indent="-342900">
              <a:spcBef>
                <a:spcPct val="20000"/>
              </a:spcBef>
            </a:pPr>
            <a:r>
              <a:rPr lang="en-US" sz="2000" b="1"/>
              <a:t>Authors:</a:t>
            </a:r>
          </a:p>
        </p:txBody>
      </p:sp>
      <p:graphicFrame>
        <p:nvGraphicFramePr>
          <p:cNvPr id="30754" name="Group 34"/>
          <p:cNvGraphicFramePr>
            <a:graphicFrameLocks noGrp="1"/>
          </p:cNvGraphicFramePr>
          <p:nvPr>
            <p:ph sz="half" idx="2"/>
            <p:extLst>
              <p:ext uri="{D42A27DB-BD31-4B8C-83A1-F6EECF244321}">
                <p14:modId xmlns:p14="http://schemas.microsoft.com/office/powerpoint/2010/main" val="871458977"/>
              </p:ext>
            </p:extLst>
          </p:nvPr>
        </p:nvGraphicFramePr>
        <p:xfrm>
          <a:off x="685800" y="2438400"/>
          <a:ext cx="7772400" cy="1066801"/>
        </p:xfrm>
        <a:graphic>
          <a:graphicData uri="http://schemas.openxmlformats.org/drawingml/2006/table">
            <a:tbl>
              <a:tblPr/>
              <a:tblGrid>
                <a:gridCol w="1701800"/>
                <a:gridCol w="1406525"/>
                <a:gridCol w="1387475"/>
                <a:gridCol w="1600200"/>
                <a:gridCol w="1676400"/>
              </a:tblGrid>
              <a:tr h="3444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a:ln>
                            <a:noFill/>
                          </a:ln>
                          <a:solidFill>
                            <a:schemeClr val="tx1"/>
                          </a:solidFill>
                          <a:effectLst/>
                          <a:latin typeface="Times New Roman" charset="0"/>
                          <a:ea typeface="ＭＳ Ｐゴシック" charset="0"/>
                        </a:rPr>
                        <a:t>Name</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a:ln>
                            <a:noFill/>
                          </a:ln>
                          <a:solidFill>
                            <a:schemeClr val="tx1"/>
                          </a:solidFill>
                          <a:effectLst/>
                          <a:latin typeface="Times New Roman" charset="0"/>
                          <a:ea typeface="ＭＳ Ｐゴシック" charset="0"/>
                        </a:rPr>
                        <a:t>Address</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a:ln>
                            <a:noFill/>
                          </a:ln>
                          <a:solidFill>
                            <a:schemeClr val="tx1"/>
                          </a:solidFill>
                          <a:effectLst/>
                          <a:latin typeface="Times New Roman" charset="0"/>
                          <a:ea typeface="ＭＳ Ｐゴシック" charset="0"/>
                        </a:rPr>
                        <a:t>Affiliations</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a:ln>
                            <a:noFill/>
                          </a:ln>
                          <a:solidFill>
                            <a:schemeClr val="tx1"/>
                          </a:solidFill>
                          <a:effectLst/>
                          <a:latin typeface="Times New Roman" charset="0"/>
                          <a:ea typeface="ＭＳ Ｐゴシック" charset="0"/>
                        </a:rPr>
                        <a:t>Phone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a:ln>
                            <a:noFill/>
                          </a:ln>
                          <a:solidFill>
                            <a:schemeClr val="tx1"/>
                          </a:solidFill>
                          <a:effectLst/>
                          <a:latin typeface="Times New Roman" charset="0"/>
                          <a:ea typeface="ＭＳ Ｐゴシック" charset="0"/>
                        </a:rPr>
                        <a:t>Email</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22313">
                <a:tc>
                  <a:txBody>
                    <a:bodyPr/>
                    <a:lstStyle/>
                    <a:p>
                      <a:pPr marL="0" marR="0" algn="ctr">
                        <a:spcBef>
                          <a:spcPts val="0"/>
                        </a:spcBef>
                        <a:spcAft>
                          <a:spcPts val="1200"/>
                        </a:spcAft>
                      </a:pPr>
                      <a:r>
                        <a:rPr lang="en-US" sz="1600" b="0">
                          <a:effectLst/>
                          <a:latin typeface="Times New Roman"/>
                          <a:ea typeface="Times New Roman"/>
                        </a:rPr>
                        <a:t>Donald Eastlake</a:t>
                      </a:r>
                      <a:endParaRPr lang="en-US" sz="2800" b="1">
                        <a:effectLst/>
                        <a:latin typeface="Times New Roman"/>
                        <a:ea typeface="Times New Roman"/>
                      </a:endParaRPr>
                    </a:p>
                  </a:txBody>
                  <a:tcPr marL="68580" marR="68580" marT="0" marB="0" anchor="ctr">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algn="ctr">
                        <a:spcBef>
                          <a:spcPts val="0"/>
                        </a:spcBef>
                        <a:spcAft>
                          <a:spcPts val="1200"/>
                        </a:spcAft>
                      </a:pPr>
                      <a:r>
                        <a:rPr lang="en-US" sz="1600" b="0" dirty="0">
                          <a:effectLst/>
                          <a:latin typeface="Times New Roman"/>
                          <a:ea typeface="Times New Roman"/>
                        </a:rPr>
                        <a:t>Huawei Technologies</a:t>
                      </a:r>
                      <a:endParaRPr lang="en-US" sz="2800" b="1" dirty="0">
                        <a:effectLst/>
                        <a:latin typeface="Times New Roman"/>
                        <a:ea typeface="Times New Roman"/>
                      </a:endParaRPr>
                    </a:p>
                  </a:txBody>
                  <a:tcPr marL="68580" marR="6858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algn="ctr">
                        <a:spcBef>
                          <a:spcPts val="0"/>
                        </a:spcBef>
                        <a:spcAft>
                          <a:spcPts val="1200"/>
                        </a:spcAft>
                      </a:pPr>
                      <a:r>
                        <a:rPr lang="en-US" sz="1400" b="0">
                          <a:effectLst/>
                          <a:latin typeface="Times New Roman"/>
                          <a:ea typeface="Times New Roman"/>
                        </a:rPr>
                        <a:t>155 Beaver Street, Milford, MA 01757 USA</a:t>
                      </a:r>
                      <a:endParaRPr lang="en-US" sz="2400" b="1">
                        <a:effectLst/>
                        <a:latin typeface="Times New Roman"/>
                        <a:ea typeface="Times New Roman"/>
                      </a:endParaRPr>
                    </a:p>
                  </a:txBody>
                  <a:tcPr marL="68580" marR="6858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algn="ctr">
                        <a:spcBef>
                          <a:spcPts val="0"/>
                        </a:spcBef>
                        <a:spcAft>
                          <a:spcPts val="1200"/>
                        </a:spcAft>
                      </a:pPr>
                      <a:r>
                        <a:rPr lang="en-US" sz="1600" b="0">
                          <a:effectLst/>
                          <a:latin typeface="Times New Roman"/>
                          <a:ea typeface="Times New Roman"/>
                        </a:rPr>
                        <a:t>+1-508-333-2270</a:t>
                      </a:r>
                      <a:endParaRPr lang="en-US" sz="2800" b="1">
                        <a:effectLst/>
                        <a:latin typeface="Times New Roman"/>
                        <a:ea typeface="Times New Roman"/>
                      </a:endParaRPr>
                    </a:p>
                  </a:txBody>
                  <a:tcPr marL="68580" marR="6858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algn="ctr">
                        <a:spcBef>
                          <a:spcPts val="0"/>
                        </a:spcBef>
                        <a:spcAft>
                          <a:spcPts val="1200"/>
                        </a:spcAft>
                      </a:pPr>
                      <a:r>
                        <a:rPr lang="en-US" sz="1400" b="0" dirty="0">
                          <a:effectLst/>
                          <a:latin typeface="Times New Roman"/>
                          <a:ea typeface="Times New Roman"/>
                        </a:rPr>
                        <a:t>d3e3e3@gmail.com</a:t>
                      </a:r>
                      <a:endParaRPr lang="en-US" sz="3200" b="1" dirty="0">
                        <a:effectLst/>
                        <a:latin typeface="Times New Roman"/>
                        <a:ea typeface="Times New Roman"/>
                      </a:endParaRPr>
                    </a:p>
                  </a:txBody>
                  <a:tcPr marL="68580" marR="68580" marT="0" marB="0" anchor="ctr">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26"/>
          <p:cNvSpPr>
            <a:spLocks noGrp="1" noChangeArrowheads="1"/>
          </p:cNvSpPr>
          <p:nvPr>
            <p:ph type="title"/>
          </p:nvPr>
        </p:nvSpPr>
        <p:spPr>
          <a:xfrm>
            <a:off x="457200" y="304800"/>
            <a:ext cx="8229600" cy="1143000"/>
          </a:xfrm>
        </p:spPr>
        <p:txBody>
          <a:bodyPr/>
          <a:lstStyle/>
          <a:p>
            <a:r>
              <a:rPr lang="en-US">
                <a:latin typeface="Times New Roman" charset="0"/>
              </a:rPr>
              <a:t>Call for Potentially Essential Patents</a:t>
            </a:r>
          </a:p>
        </p:txBody>
      </p:sp>
      <p:sp>
        <p:nvSpPr>
          <p:cNvPr id="19459" name="Rectangle 1027"/>
          <p:cNvSpPr>
            <a:spLocks noGrp="1" noChangeArrowheads="1"/>
          </p:cNvSpPr>
          <p:nvPr>
            <p:ph type="body" idx="1"/>
          </p:nvPr>
        </p:nvSpPr>
        <p:spPr>
          <a:xfrm>
            <a:off x="685800" y="1752600"/>
            <a:ext cx="7772400" cy="4114800"/>
          </a:xfrm>
        </p:spPr>
        <p:txBody>
          <a:bodyPr/>
          <a:lstStyle/>
          <a:p>
            <a:pPr>
              <a:buFontTx/>
              <a:buNone/>
            </a:pPr>
            <a:r>
              <a:rPr lang="en-US" sz="2800">
                <a:latin typeface="Times New Roman" charset="0"/>
              </a:rPr>
              <a:t>	</a:t>
            </a:r>
            <a:r>
              <a:rPr lang="en-US" sz="2800">
                <a:solidFill>
                  <a:srgbClr val="003399"/>
                </a:solidFill>
                <a:latin typeface="Times New Roman" charset="0"/>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r>
              <a:rPr lang="en-US">
                <a:solidFill>
                  <a:srgbClr val="003399"/>
                </a:solidFill>
                <a:latin typeface="Times New Roman" charset="0"/>
              </a:rPr>
              <a:t>Either speak up now or</a:t>
            </a:r>
          </a:p>
          <a:p>
            <a:pPr lvl="1"/>
            <a:r>
              <a:rPr lang="en-US">
                <a:solidFill>
                  <a:srgbClr val="003399"/>
                </a:solidFill>
                <a:latin typeface="Times New Roman" charset="0"/>
              </a:rPr>
              <a:t>Provide the chair of this group with the identity of the holder(s) of any and all such claims as soon as possible or</a:t>
            </a:r>
          </a:p>
          <a:p>
            <a:pPr lvl="1"/>
            <a:r>
              <a:rPr lang="en-US">
                <a:solidFill>
                  <a:srgbClr val="003399"/>
                </a:solidFill>
                <a:latin typeface="Times New Roman" charset="0"/>
              </a:rPr>
              <a:t>Cause an LOA to be submitted</a:t>
            </a:r>
          </a:p>
        </p:txBody>
      </p:sp>
      <p:sp>
        <p:nvSpPr>
          <p:cNvPr id="1946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800" smtClean="0"/>
              <a:t>May 2014</a:t>
            </a:r>
            <a:endParaRPr lang="en-US" sz="1800"/>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a:t>Slide </a:t>
            </a:r>
            <a:fld id="{DC0438AE-B249-9245-9AF3-FB2763E167E9}" type="slidenum">
              <a:rPr lang="en-US"/>
              <a:pPr/>
              <a:t>10</a:t>
            </a:fld>
            <a:endParaRPr lang="en-US"/>
          </a:p>
        </p:txBody>
      </p:sp>
      <p:sp>
        <p:nvSpPr>
          <p:cNvPr id="19462"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mtClean="0"/>
              <a:t>Donald Eastlake 3rd, Huawei Technologies</a:t>
            </a:r>
            <a:endParaRPr lang="en-US"/>
          </a:p>
        </p:txBody>
      </p:sp>
    </p:spTree>
    <p:extLst>
      <p:ext uri="{BB962C8B-B14F-4D97-AF65-F5344CB8AC3E}">
        <p14:creationId xmlns:p14="http://schemas.microsoft.com/office/powerpoint/2010/main" val="386108067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800" smtClean="0"/>
              <a:t>May 2014</a:t>
            </a:r>
            <a:endParaRPr lang="en-US" sz="1800"/>
          </a:p>
        </p:txBody>
      </p:sp>
      <p:sp>
        <p:nvSpPr>
          <p:cNvPr id="2048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mtClean="0"/>
              <a:t>Donald Eastlake 3rd, Huawei Technologies</a:t>
            </a:r>
            <a:endParaRPr lang="en-US"/>
          </a:p>
        </p:txBody>
      </p:sp>
      <p:sp>
        <p:nvSpPr>
          <p:cNvPr id="2048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a:t>Slide </a:t>
            </a:r>
            <a:fld id="{543B95AD-C13E-444C-AAF7-11DA1028BC59}" type="slidenum">
              <a:rPr lang="en-US"/>
              <a:pPr/>
              <a:t>11</a:t>
            </a:fld>
            <a:endParaRPr lang="en-US"/>
          </a:p>
        </p:txBody>
      </p:sp>
      <p:sp>
        <p:nvSpPr>
          <p:cNvPr id="20485" name="Rectangle 2"/>
          <p:cNvSpPr>
            <a:spLocks noGrp="1" noChangeArrowheads="1"/>
          </p:cNvSpPr>
          <p:nvPr>
            <p:ph type="title"/>
          </p:nvPr>
        </p:nvSpPr>
        <p:spPr>
          <a:xfrm>
            <a:off x="685800" y="533400"/>
            <a:ext cx="7772400" cy="609600"/>
          </a:xfrm>
        </p:spPr>
        <p:txBody>
          <a:bodyPr/>
          <a:lstStyle/>
          <a:p>
            <a:r>
              <a:rPr lang="en-US" sz="2400">
                <a:latin typeface="Times New Roman" charset="0"/>
              </a:rPr>
              <a:t>Other Documents and WebPages to Review</a:t>
            </a:r>
          </a:p>
        </p:txBody>
      </p:sp>
      <p:sp>
        <p:nvSpPr>
          <p:cNvPr id="20486" name="Rectangle 3"/>
          <p:cNvSpPr>
            <a:spLocks noGrp="1" noChangeArrowheads="1"/>
          </p:cNvSpPr>
          <p:nvPr>
            <p:ph type="body" idx="1"/>
          </p:nvPr>
        </p:nvSpPr>
        <p:spPr>
          <a:xfrm>
            <a:off x="685800" y="1066800"/>
            <a:ext cx="7772400" cy="5334000"/>
          </a:xfrm>
        </p:spPr>
        <p:txBody>
          <a:bodyPr/>
          <a:lstStyle/>
          <a:p>
            <a:pPr>
              <a:lnSpc>
                <a:spcPct val="80000"/>
              </a:lnSpc>
            </a:pPr>
            <a:r>
              <a:rPr lang="en-US" sz="2000" dirty="0">
                <a:latin typeface="Times New Roman" charset="0"/>
              </a:rPr>
              <a:t>Please review the documents at the following links:</a:t>
            </a:r>
            <a:br>
              <a:rPr lang="en-US" sz="2000" dirty="0">
                <a:latin typeface="Times New Roman" charset="0"/>
              </a:rPr>
            </a:br>
            <a:r>
              <a:rPr lang="en-US" sz="2000" dirty="0">
                <a:latin typeface="Times New Roman" charset="0"/>
              </a:rPr>
              <a:t>-  IEEE Patent Policy - </a:t>
            </a:r>
            <a:r>
              <a:rPr lang="en-US" sz="1800" dirty="0">
                <a:latin typeface="Times New Roman" charset="0"/>
                <a:hlinkClick r:id="rId3" tooltip="http://standards.ieee.org/board/pat/pat-slideset.ppt"/>
              </a:rPr>
              <a:t>http://standards.ieee.org/board/pat/pat-slideset.ppt</a:t>
            </a:r>
            <a:r>
              <a:rPr lang="en-US" sz="2000" dirty="0">
                <a:latin typeface="Times New Roman" charset="0"/>
              </a:rPr>
              <a:t/>
            </a:r>
            <a:br>
              <a:rPr lang="en-US" sz="2000" dirty="0">
                <a:latin typeface="Times New Roman" charset="0"/>
              </a:rPr>
            </a:br>
            <a:r>
              <a:rPr lang="en-US" sz="2000" dirty="0">
                <a:latin typeface="Times New Roman" charset="0"/>
              </a:rPr>
              <a:t>-  Patent FAQ - </a:t>
            </a:r>
            <a:r>
              <a:rPr lang="en-US" sz="1800" dirty="0">
                <a:latin typeface="Times New Roman" charset="0"/>
                <a:hlinkClick r:id="rId4" tooltip="http://standards.ieee.org/board/pat/faq.pdf"/>
              </a:rPr>
              <a:t>http://standards.ieee.org/board/pat/faq.pdf</a:t>
            </a:r>
            <a:r>
              <a:rPr lang="en-US" sz="2000" dirty="0">
                <a:latin typeface="Times New Roman" charset="0"/>
              </a:rPr>
              <a:t/>
            </a:r>
            <a:br>
              <a:rPr lang="en-US" sz="2000" dirty="0">
                <a:latin typeface="Times New Roman" charset="0"/>
              </a:rPr>
            </a:br>
            <a:r>
              <a:rPr lang="en-US" sz="2000" dirty="0">
                <a:latin typeface="Times New Roman" charset="0"/>
              </a:rPr>
              <a:t>-  </a:t>
            </a:r>
            <a:r>
              <a:rPr lang="en-US" sz="2000" dirty="0" err="1">
                <a:latin typeface="Times New Roman" charset="0"/>
              </a:rPr>
              <a:t>LoA</a:t>
            </a:r>
            <a:r>
              <a:rPr lang="en-US" sz="2000" dirty="0">
                <a:latin typeface="Times New Roman" charset="0"/>
              </a:rPr>
              <a:t> Form - </a:t>
            </a:r>
            <a:r>
              <a:rPr lang="en-US" sz="1800" dirty="0">
                <a:latin typeface="Times New Roman" charset="0"/>
                <a:hlinkClick r:id="rId5" tooltip="http://standards.ieee.org/board/pat/loa.pdf"/>
              </a:rPr>
              <a:t>http://standards.ieee.org/board/pat/loa.pdf</a:t>
            </a:r>
            <a:r>
              <a:rPr lang="en-US" sz="2000" dirty="0">
                <a:latin typeface="Times New Roman" charset="0"/>
              </a:rPr>
              <a:t/>
            </a:r>
            <a:br>
              <a:rPr lang="en-US" sz="2000" dirty="0">
                <a:latin typeface="Times New Roman" charset="0"/>
              </a:rPr>
            </a:br>
            <a:r>
              <a:rPr lang="en-US" sz="2000" dirty="0">
                <a:latin typeface="Times New Roman" charset="0"/>
              </a:rPr>
              <a:t>-  Affiliation FAQ -</a:t>
            </a:r>
            <a:r>
              <a:rPr lang="en-US" sz="1800" dirty="0">
                <a:latin typeface="Times New Roman" charset="0"/>
                <a:hlinkClick r:id="rId6" tooltip="http://standards.ieee.org/faqs/affiliationFAQ.html"/>
              </a:rPr>
              <a:t>http://standards.ieee.org/faqs/affiliationFAQ.html</a:t>
            </a:r>
            <a:endParaRPr lang="en-US" sz="1800" dirty="0">
              <a:latin typeface="Times New Roman" charset="0"/>
            </a:endParaRPr>
          </a:p>
          <a:p>
            <a:pPr>
              <a:lnSpc>
                <a:spcPct val="80000"/>
              </a:lnSpc>
              <a:buFontTx/>
              <a:buNone/>
            </a:pPr>
            <a:r>
              <a:rPr lang="en-US" sz="2000" dirty="0">
                <a:latin typeface="Times New Roman" charset="0"/>
              </a:rPr>
              <a:t>	-  Anti-Trust FAQ - </a:t>
            </a:r>
            <a:r>
              <a:rPr lang="en-US" sz="1800" dirty="0">
                <a:latin typeface="Times New Roman" charset="0"/>
                <a:hlinkClick r:id="rId7" tooltip="http://standards.ieee.org/resources/antitrust-guidelines.pdf"/>
              </a:rPr>
              <a:t>http://standards.ieee.org/resources/antitrust-guidelines.pdf</a:t>
            </a:r>
            <a:r>
              <a:rPr lang="en-US" sz="2000" dirty="0">
                <a:latin typeface="Times New Roman" charset="0"/>
              </a:rPr>
              <a:t/>
            </a:r>
            <a:br>
              <a:rPr lang="en-US" sz="2000" dirty="0">
                <a:latin typeface="Times New Roman" charset="0"/>
              </a:rPr>
            </a:br>
            <a:r>
              <a:rPr lang="en-US" sz="2000" dirty="0">
                <a:latin typeface="Times New Roman" charset="0"/>
              </a:rPr>
              <a:t>-  Ethics - </a:t>
            </a:r>
            <a:r>
              <a:rPr lang="en-US" sz="1800" dirty="0">
                <a:latin typeface="Times New Roman" charset="0"/>
                <a:hlinkClick r:id="rId8" tooltip="http://www.ieee.org/portal/cms_docs/about/CoE_poster.pdf"/>
              </a:rPr>
              <a:t>http://www.ieee.org/portal/cms_docs/about/CoE_poster.pdf</a:t>
            </a:r>
            <a:r>
              <a:rPr lang="en-US" sz="1800" dirty="0">
                <a:latin typeface="Times New Roman" charset="0"/>
              </a:rPr>
              <a:t/>
            </a:r>
            <a:br>
              <a:rPr lang="en-US" sz="1800" dirty="0">
                <a:latin typeface="Times New Roman" charset="0"/>
              </a:rPr>
            </a:br>
            <a:r>
              <a:rPr lang="en-US" sz="2000" dirty="0">
                <a:latin typeface="Times New Roman" charset="0"/>
              </a:rPr>
              <a:t>-  IEEE 802.11 Working Group OM - </a:t>
            </a:r>
            <a:r>
              <a:rPr lang="en-US" sz="1800" dirty="0">
                <a:latin typeface="Times New Roman" charset="0"/>
                <a:hlinkClick r:id="rId9"/>
              </a:rPr>
              <a:t>https://mentor.ieee.org/802.11/dcn/09/11-09-0002-04-0000-802-11-operations-manual.doc</a:t>
            </a:r>
            <a:r>
              <a:rPr lang="en-US" sz="1800" dirty="0">
                <a:latin typeface="Times New Roman" charset="0"/>
              </a:rPr>
              <a:t> </a:t>
            </a:r>
            <a:endParaRPr lang="en-US" sz="2000" dirty="0">
              <a:latin typeface="Times New Roman" charset="0"/>
            </a:endParaRPr>
          </a:p>
          <a:p>
            <a:pPr>
              <a:lnSpc>
                <a:spcPct val="80000"/>
              </a:lnSpc>
            </a:pPr>
            <a:r>
              <a:rPr lang="en-US" sz="2000" dirty="0">
                <a:latin typeface="Times New Roman" charset="0"/>
              </a:rPr>
              <a:t>New 802 WG P&amp;P: </a:t>
            </a:r>
            <a:r>
              <a:rPr lang="en-US" sz="1800" dirty="0">
                <a:latin typeface="Times New Roman" charset="0"/>
                <a:hlinkClick r:id="rId10"/>
              </a:rPr>
              <a:t>https://mentor.ieee.org/802-ec/dcn/09/ec-09-0007-02-00EC-draft-lmsc-wg-p-p.pdf</a:t>
            </a:r>
            <a:endParaRPr lang="en-US" sz="1800" dirty="0">
              <a:latin typeface="Times New Roman" charset="0"/>
            </a:endParaRPr>
          </a:p>
          <a:p>
            <a:pPr>
              <a:lnSpc>
                <a:spcPct val="80000"/>
              </a:lnSpc>
            </a:pPr>
            <a:r>
              <a:rPr lang="en-US" sz="2000" dirty="0">
                <a:latin typeface="Times New Roman" charset="0"/>
              </a:rPr>
              <a:t>New 802 LMSC </a:t>
            </a:r>
            <a:r>
              <a:rPr lang="en-US" sz="2000" dirty="0" err="1">
                <a:latin typeface="Times New Roman" charset="0"/>
              </a:rPr>
              <a:t>P&amp;P:</a:t>
            </a:r>
            <a:r>
              <a:rPr lang="en-US" sz="1800" dirty="0" err="1">
                <a:latin typeface="Times New Roman" charset="0"/>
                <a:hlinkClick r:id="rId11"/>
              </a:rPr>
              <a:t>https</a:t>
            </a:r>
            <a:r>
              <a:rPr lang="en-US" sz="1800" dirty="0">
                <a:latin typeface="Times New Roman" charset="0"/>
                <a:hlinkClick r:id="rId11"/>
              </a:rPr>
              <a:t>://mentor.ieee.org/802-ec/dcn/09/ec-09-0005-02-00EC-draft-revised-lmsc-p-p-for-wg-p-p-ballot.pdf</a:t>
            </a:r>
            <a:endParaRPr lang="en-US" sz="1800" dirty="0">
              <a:latin typeface="Times New Roman" charset="0"/>
            </a:endParaRPr>
          </a:p>
          <a:p>
            <a:pPr>
              <a:lnSpc>
                <a:spcPct val="80000"/>
              </a:lnSpc>
            </a:pPr>
            <a:r>
              <a:rPr lang="en-US" sz="2000" dirty="0">
                <a:latin typeface="Times New Roman" charset="0"/>
              </a:rPr>
              <a:t>New 802 LMSC OM: </a:t>
            </a:r>
            <a:r>
              <a:rPr lang="en-US" sz="1800" dirty="0">
                <a:latin typeface="Times New Roman" charset="0"/>
                <a:hlinkClick r:id="rId12"/>
              </a:rPr>
              <a:t>https://mentor.ieee.org/802-ec/dcn/09/ec-09-0006-02-00EC-draft-revision-of-the-lmsc-om-for-wg-p-p.pdf</a:t>
            </a:r>
            <a:endParaRPr lang="en-US" sz="1800" dirty="0">
              <a:latin typeface="Times New Roman" charset="0"/>
            </a:endParaRPr>
          </a:p>
          <a:p>
            <a:pPr>
              <a:lnSpc>
                <a:spcPct val="80000"/>
              </a:lnSpc>
            </a:pPr>
            <a:endParaRPr lang="en-US" sz="1600" dirty="0">
              <a:latin typeface="Times New Roman" charset="0"/>
            </a:endParaRPr>
          </a:p>
        </p:txBody>
      </p:sp>
    </p:spTree>
    <p:extLst>
      <p:ext uri="{BB962C8B-B14F-4D97-AF65-F5344CB8AC3E}">
        <p14:creationId xmlns:p14="http://schemas.microsoft.com/office/powerpoint/2010/main" val="84704832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65125" y="304800"/>
            <a:ext cx="8458200" cy="1143000"/>
          </a:xfrm>
        </p:spPr>
        <p:txBody>
          <a:bodyPr/>
          <a:lstStyle/>
          <a:p>
            <a:r>
              <a:rPr lang="en-US">
                <a:latin typeface="Times New Roman" charset="0"/>
              </a:rPr>
              <a:t>Other Guidelines for IEEE WG Meetings</a:t>
            </a:r>
          </a:p>
        </p:txBody>
      </p:sp>
      <p:sp>
        <p:nvSpPr>
          <p:cNvPr id="2150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en-US" b="1" u="sng">
              <a:solidFill>
                <a:srgbClr val="000099"/>
              </a:solidFill>
              <a:latin typeface="Helvetica" charset="0"/>
            </a:endParaRPr>
          </a:p>
        </p:txBody>
      </p:sp>
      <p:sp>
        <p:nvSpPr>
          <p:cNvPr id="21508" name="Rectangle 4"/>
          <p:cNvSpPr>
            <a:spLocks noChangeArrowheads="1"/>
          </p:cNvSpPr>
          <p:nvPr/>
        </p:nvSpPr>
        <p:spPr bwMode="auto">
          <a:xfrm>
            <a:off x="457200" y="16002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0188" indent="-230188">
              <a:lnSpc>
                <a:spcPct val="80000"/>
              </a:lnSpc>
              <a:spcBef>
                <a:spcPct val="20000"/>
              </a:spcBef>
              <a:buClr>
                <a:srgbClr val="CC3300"/>
              </a:buClr>
              <a:buSzPct val="50000"/>
              <a:buFont typeface="Monotype Sorts" charset="0"/>
              <a:buChar char="l"/>
            </a:pPr>
            <a:endParaRPr lang="en-US" sz="700" u="sng">
              <a:solidFill>
                <a:srgbClr val="FF0000"/>
              </a:solidFill>
              <a:latin typeface="Arial" charset="0"/>
            </a:endParaRPr>
          </a:p>
          <a:p>
            <a:pPr marL="230188" indent="-230188">
              <a:lnSpc>
                <a:spcPct val="80000"/>
              </a:lnSpc>
              <a:spcBef>
                <a:spcPct val="20000"/>
              </a:spcBef>
              <a:spcAft>
                <a:spcPct val="40000"/>
              </a:spcAft>
              <a:buClr>
                <a:srgbClr val="CC3300"/>
              </a:buClr>
              <a:buSzPct val="50000"/>
              <a:buFont typeface="Monotype Sorts" charset="0"/>
              <a:buChar char="l"/>
            </a:pPr>
            <a:r>
              <a:rPr lang="en-US" sz="1800" b="1">
                <a:solidFill>
                  <a:srgbClr val="000099"/>
                </a:solidFill>
                <a:latin typeface="Arial" charset="0"/>
              </a:rPr>
              <a:t>All IEEE-SA standards meetings shall be conducted in compliance with all applicable laws, including antitrust and competition laws. </a:t>
            </a:r>
          </a:p>
          <a:p>
            <a:pPr marL="630238" lvl="1" indent="-285750">
              <a:lnSpc>
                <a:spcPct val="80000"/>
              </a:lnSpc>
              <a:spcBef>
                <a:spcPct val="20000"/>
              </a:spcBef>
              <a:spcAft>
                <a:spcPct val="40000"/>
              </a:spcAft>
              <a:buClr>
                <a:srgbClr val="CC3300"/>
              </a:buClr>
              <a:buSzPct val="50000"/>
              <a:buFont typeface="Monotype Sorts" charset="0"/>
              <a:buChar char="l"/>
            </a:pPr>
            <a:r>
              <a:rPr lang="en-US" sz="1600" b="1">
                <a:solidFill>
                  <a:srgbClr val="000099"/>
                </a:solidFill>
                <a:latin typeface="Arial" charset="0"/>
              </a:rPr>
              <a:t>Don</a:t>
            </a:r>
            <a:r>
              <a:rPr lang="ja-JP" altLang="en-US" sz="1600" b="1">
                <a:solidFill>
                  <a:srgbClr val="000099"/>
                </a:solidFill>
                <a:latin typeface="Arial" charset="0"/>
              </a:rPr>
              <a:t>’</a:t>
            </a:r>
            <a:r>
              <a:rPr lang="en-US" sz="1600" b="1">
                <a:solidFill>
                  <a:srgbClr val="000099"/>
                </a:solidFill>
                <a:latin typeface="Arial" charset="0"/>
              </a:rPr>
              <a:t>t discuss the interpretation, validity, or essentiality of patents/patent claims. </a:t>
            </a:r>
          </a:p>
          <a:p>
            <a:pPr marL="630238" lvl="1" indent="-285750">
              <a:lnSpc>
                <a:spcPct val="80000"/>
              </a:lnSpc>
              <a:spcBef>
                <a:spcPct val="20000"/>
              </a:spcBef>
              <a:spcAft>
                <a:spcPct val="40000"/>
              </a:spcAft>
              <a:buClr>
                <a:srgbClr val="CC3300"/>
              </a:buClr>
              <a:buSzPct val="50000"/>
              <a:buFont typeface="Monotype Sorts" charset="0"/>
              <a:buChar char="l"/>
            </a:pPr>
            <a:r>
              <a:rPr lang="en-US" sz="1600" b="1">
                <a:solidFill>
                  <a:srgbClr val="000099"/>
                </a:solidFill>
                <a:latin typeface="Arial" charset="0"/>
              </a:rPr>
              <a:t>Don</a:t>
            </a:r>
            <a:r>
              <a:rPr lang="ja-JP" altLang="en-US" sz="1600" b="1">
                <a:solidFill>
                  <a:srgbClr val="000099"/>
                </a:solidFill>
                <a:latin typeface="Arial" charset="0"/>
              </a:rPr>
              <a:t>’</a:t>
            </a:r>
            <a:r>
              <a:rPr lang="en-US" sz="1600" b="1">
                <a:solidFill>
                  <a:srgbClr val="000099"/>
                </a:solidFill>
                <a:latin typeface="Arial" charset="0"/>
              </a:rPr>
              <a:t>t discuss specific license rates, terms, or conditions.</a:t>
            </a:r>
          </a:p>
          <a:p>
            <a:pPr marL="1143000" lvl="2" indent="-228600">
              <a:lnSpc>
                <a:spcPct val="80000"/>
              </a:lnSpc>
              <a:spcBef>
                <a:spcPct val="20000"/>
              </a:spcBef>
              <a:spcAft>
                <a:spcPct val="40000"/>
              </a:spcAft>
              <a:buClr>
                <a:srgbClr val="CC3300"/>
              </a:buClr>
              <a:buSzPct val="50000"/>
              <a:buFont typeface="Monotype Sorts" charset="0"/>
              <a:buChar char="l"/>
            </a:pPr>
            <a:r>
              <a:rPr lang="en-US" sz="1400">
                <a:solidFill>
                  <a:srgbClr val="000099"/>
                </a:solidFill>
                <a:latin typeface="Arial" charset="0"/>
              </a:rPr>
              <a:t>Relative costs, including licensing costs of essential patent claims, of different technical approaches may be discussed in standards development meetings. </a:t>
            </a:r>
          </a:p>
          <a:p>
            <a:pPr marL="1600200" lvl="3" indent="-228600">
              <a:lnSpc>
                <a:spcPct val="80000"/>
              </a:lnSpc>
              <a:spcBef>
                <a:spcPct val="20000"/>
              </a:spcBef>
              <a:spcAft>
                <a:spcPct val="40000"/>
              </a:spcAft>
              <a:buClr>
                <a:srgbClr val="CC3300"/>
              </a:buClr>
              <a:buSzPct val="50000"/>
              <a:buFont typeface="Monotype Sorts" charset="0"/>
              <a:buChar char="l"/>
            </a:pPr>
            <a:r>
              <a:rPr lang="en-GB" sz="1400">
                <a:solidFill>
                  <a:srgbClr val="000099"/>
                </a:solidFill>
                <a:latin typeface="Arial" charset="0"/>
              </a:rPr>
              <a:t>Technical considerations remain primary focus</a:t>
            </a:r>
            <a:endParaRPr lang="en-US" sz="1400">
              <a:solidFill>
                <a:srgbClr val="000099"/>
              </a:solidFill>
              <a:latin typeface="Arial" charset="0"/>
            </a:endParaRPr>
          </a:p>
          <a:p>
            <a:pPr marL="630238" lvl="1" indent="-285750">
              <a:lnSpc>
                <a:spcPct val="80000"/>
              </a:lnSpc>
              <a:spcBef>
                <a:spcPct val="20000"/>
              </a:spcBef>
              <a:spcAft>
                <a:spcPct val="40000"/>
              </a:spcAft>
              <a:buClr>
                <a:srgbClr val="CC3300"/>
              </a:buClr>
              <a:buSzPct val="50000"/>
              <a:buFont typeface="Monotype Sorts" charset="0"/>
              <a:buChar char="l"/>
            </a:pPr>
            <a:r>
              <a:rPr lang="en-US" sz="1600" b="1">
                <a:solidFill>
                  <a:srgbClr val="000099"/>
                </a:solidFill>
                <a:latin typeface="Arial" charset="0"/>
              </a:rPr>
              <a:t>Don</a:t>
            </a:r>
            <a:r>
              <a:rPr lang="ja-JP" altLang="en-US" sz="1600" b="1">
                <a:solidFill>
                  <a:srgbClr val="000099"/>
                </a:solidFill>
                <a:latin typeface="Arial" charset="0"/>
              </a:rPr>
              <a:t>’</a:t>
            </a:r>
            <a:r>
              <a:rPr lang="en-US" sz="1600" b="1">
                <a:solidFill>
                  <a:srgbClr val="000099"/>
                </a:solidFill>
                <a:latin typeface="Arial" charset="0"/>
              </a:rPr>
              <a:t>t discuss or engage in the fixing of product prices, allocation of customers, or division of sales markets.</a:t>
            </a:r>
          </a:p>
          <a:p>
            <a:pPr marL="630238" lvl="1" indent="-285750">
              <a:lnSpc>
                <a:spcPct val="80000"/>
              </a:lnSpc>
              <a:spcBef>
                <a:spcPct val="20000"/>
              </a:spcBef>
              <a:spcAft>
                <a:spcPct val="40000"/>
              </a:spcAft>
              <a:buClr>
                <a:srgbClr val="CC3300"/>
              </a:buClr>
              <a:buSzPct val="50000"/>
              <a:buFont typeface="Monotype Sorts" charset="0"/>
              <a:buChar char="l"/>
            </a:pPr>
            <a:r>
              <a:rPr lang="en-US" sz="1600" b="1">
                <a:solidFill>
                  <a:srgbClr val="000099"/>
                </a:solidFill>
                <a:latin typeface="Arial" charset="0"/>
              </a:rPr>
              <a:t>Don</a:t>
            </a:r>
            <a:r>
              <a:rPr lang="ja-JP" altLang="en-US" sz="1600" b="1">
                <a:solidFill>
                  <a:srgbClr val="000099"/>
                </a:solidFill>
                <a:latin typeface="Arial" charset="0"/>
              </a:rPr>
              <a:t>’</a:t>
            </a:r>
            <a:r>
              <a:rPr lang="en-US" sz="1600" b="1">
                <a:solidFill>
                  <a:srgbClr val="000099"/>
                </a:solidFill>
                <a:latin typeface="Arial" charset="0"/>
              </a:rPr>
              <a:t>t discuss the status or substance of ongoing or threatened litigation.</a:t>
            </a:r>
          </a:p>
          <a:p>
            <a:pPr marL="630238" lvl="1" indent="-285750">
              <a:lnSpc>
                <a:spcPct val="80000"/>
              </a:lnSpc>
              <a:spcBef>
                <a:spcPct val="20000"/>
              </a:spcBef>
              <a:spcAft>
                <a:spcPct val="40000"/>
              </a:spcAft>
              <a:buClr>
                <a:srgbClr val="CC3300"/>
              </a:buClr>
              <a:buSzPct val="50000"/>
              <a:buFont typeface="Monotype Sorts" charset="0"/>
              <a:buChar char="l"/>
            </a:pPr>
            <a:r>
              <a:rPr lang="en-US" sz="1600" b="1">
                <a:solidFill>
                  <a:srgbClr val="000099"/>
                </a:solidFill>
                <a:latin typeface="Arial" charset="0"/>
              </a:rPr>
              <a:t>Don</a:t>
            </a:r>
            <a:r>
              <a:rPr lang="ja-JP" altLang="en-US" sz="1600" b="1">
                <a:solidFill>
                  <a:srgbClr val="000099"/>
                </a:solidFill>
                <a:latin typeface="Arial" charset="0"/>
              </a:rPr>
              <a:t>’</a:t>
            </a:r>
            <a:r>
              <a:rPr lang="en-US" sz="1600" b="1">
                <a:solidFill>
                  <a:srgbClr val="000099"/>
                </a:solidFill>
                <a:latin typeface="Arial" charset="0"/>
              </a:rPr>
              <a:t>t be silent if inappropriate topics are discussed … do formally object.</a:t>
            </a:r>
          </a:p>
          <a:p>
            <a:pPr marL="230188" indent="-230188" algn="ctr">
              <a:lnSpc>
                <a:spcPct val="80000"/>
              </a:lnSpc>
              <a:spcBef>
                <a:spcPct val="20000"/>
              </a:spcBef>
              <a:buClr>
                <a:srgbClr val="CC3300"/>
              </a:buClr>
              <a:buSzPct val="50000"/>
              <a:buFont typeface="Monotype Sorts" charset="0"/>
              <a:buNone/>
            </a:pPr>
            <a:r>
              <a:rPr lang="en-US" sz="1000" b="1">
                <a:solidFill>
                  <a:srgbClr val="000099"/>
                </a:solidFill>
                <a:latin typeface="Arial" charset="0"/>
              </a:rPr>
              <a:t>---------------------------------------------------------------   </a:t>
            </a:r>
            <a:endParaRPr lang="en-US" b="1">
              <a:solidFill>
                <a:srgbClr val="000099"/>
              </a:solidFill>
              <a:latin typeface="Arial" charset="0"/>
            </a:endParaRPr>
          </a:p>
          <a:p>
            <a:pPr marL="230188" indent="-230188" algn="ctr">
              <a:lnSpc>
                <a:spcPct val="80000"/>
              </a:lnSpc>
              <a:spcBef>
                <a:spcPct val="20000"/>
              </a:spcBef>
              <a:buClr>
                <a:srgbClr val="CC3300"/>
              </a:buClr>
              <a:buSzPct val="50000"/>
              <a:buFont typeface="Monotype Sorts" charset="0"/>
              <a:buNone/>
            </a:pPr>
            <a:r>
              <a:rPr lang="en-US" b="1">
                <a:solidFill>
                  <a:srgbClr val="000099"/>
                </a:solidFill>
                <a:latin typeface="Arial" charset="0"/>
              </a:rPr>
              <a:t>See </a:t>
            </a:r>
            <a:r>
              <a:rPr lang="en-US" b="1" i="1">
                <a:solidFill>
                  <a:srgbClr val="000099"/>
                </a:solidFill>
                <a:latin typeface="Arial" charset="0"/>
              </a:rPr>
              <a:t>IEEE-SA Standards Board Operations Manual</a:t>
            </a:r>
            <a:r>
              <a:rPr lang="en-US" b="1">
                <a:solidFill>
                  <a:srgbClr val="000099"/>
                </a:solidFill>
                <a:latin typeface="Arial" charset="0"/>
              </a:rPr>
              <a:t>, clause 5.3.10 and </a:t>
            </a:r>
            <a:r>
              <a:rPr lang="en-GB" b="1">
                <a:solidFill>
                  <a:srgbClr val="000099"/>
                </a:solidFill>
                <a:latin typeface="Arial" charset="0"/>
              </a:rPr>
              <a:t>“Promoting Competition and Innovation: What You Need to Know about the IEEE Standards Association's Antitrust and Competition Policy”</a:t>
            </a:r>
            <a:r>
              <a:rPr lang="en-US" b="1">
                <a:solidFill>
                  <a:srgbClr val="000099"/>
                </a:solidFill>
                <a:latin typeface="Arial" charset="0"/>
              </a:rPr>
              <a:t> for more details.</a:t>
            </a:r>
          </a:p>
        </p:txBody>
      </p:sp>
      <p:sp>
        <p:nvSpPr>
          <p:cNvPr id="21509" name="Date Placeholder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800" smtClean="0"/>
              <a:t>May 2014</a:t>
            </a:r>
            <a:endParaRPr lang="en-US" sz="1800"/>
          </a:p>
        </p:txBody>
      </p:sp>
      <p:sp>
        <p:nvSpPr>
          <p:cNvPr id="215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a:t>Slide </a:t>
            </a:r>
            <a:fld id="{640B2813-39C4-8A4B-BCF8-5587A7D70128}" type="slidenum">
              <a:rPr lang="en-US"/>
              <a:pPr/>
              <a:t>12</a:t>
            </a:fld>
            <a:endParaRPr lang="en-US"/>
          </a:p>
        </p:txBody>
      </p:sp>
      <p:sp>
        <p:nvSpPr>
          <p:cNvPr id="21511"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mtClean="0"/>
              <a:t>Donald Eastlake 3rd, Huawei Technologies</a:t>
            </a:r>
            <a:endParaRPr lang="en-US"/>
          </a:p>
        </p:txBody>
      </p:sp>
    </p:spTree>
    <p:extLst>
      <p:ext uri="{BB962C8B-B14F-4D97-AF65-F5344CB8AC3E}">
        <p14:creationId xmlns:p14="http://schemas.microsoft.com/office/powerpoint/2010/main" val="15497109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May 2014</a:t>
            </a:r>
            <a:endParaRPr lang="en-US"/>
          </a:p>
        </p:txBody>
      </p:sp>
      <p:sp>
        <p:nvSpPr>
          <p:cNvPr id="5" name="Footer Placeholder 4"/>
          <p:cNvSpPr>
            <a:spLocks noGrp="1"/>
          </p:cNvSpPr>
          <p:nvPr>
            <p:ph type="ftr" sz="quarter" idx="11"/>
          </p:nvPr>
        </p:nvSpPr>
        <p:spPr/>
        <p:txBody>
          <a:bodyPr/>
          <a:lstStyle/>
          <a:p>
            <a:r>
              <a:rPr lang="en-US" smtClean="0"/>
              <a:t>Donald Eastlake 3rd, Huawei Technologies</a:t>
            </a:r>
            <a:endParaRPr lang="en-US"/>
          </a:p>
        </p:txBody>
      </p:sp>
      <p:sp>
        <p:nvSpPr>
          <p:cNvPr id="6" name="Slide Number Placeholder 5"/>
          <p:cNvSpPr>
            <a:spLocks noGrp="1"/>
          </p:cNvSpPr>
          <p:nvPr>
            <p:ph type="sldNum" sz="quarter" idx="12"/>
          </p:nvPr>
        </p:nvSpPr>
        <p:spPr/>
        <p:txBody>
          <a:bodyPr/>
          <a:lstStyle/>
          <a:p>
            <a:r>
              <a:rPr lang="en-US"/>
              <a:t>Slide </a:t>
            </a:r>
            <a:fld id="{AA981372-4318-8C44-81C8-86CAAEBB2C39}" type="slidenum">
              <a:rPr lang="en-US"/>
              <a:pPr/>
              <a:t>13</a:t>
            </a:fld>
            <a:endParaRPr lang="en-US"/>
          </a:p>
        </p:txBody>
      </p:sp>
      <p:sp>
        <p:nvSpPr>
          <p:cNvPr id="215042" name="Rectangle 2"/>
          <p:cNvSpPr>
            <a:spLocks noGrp="1" noChangeArrowheads="1"/>
          </p:cNvSpPr>
          <p:nvPr>
            <p:ph type="title"/>
          </p:nvPr>
        </p:nvSpPr>
        <p:spPr>
          <a:xfrm>
            <a:off x="685800" y="685800"/>
            <a:ext cx="7772400" cy="1219200"/>
          </a:xfrm>
          <a:noFill/>
          <a:ln/>
        </p:spPr>
        <p:txBody>
          <a:bodyPr/>
          <a:lstStyle/>
          <a:p>
            <a:r>
              <a:rPr lang="en-US" sz="3600" dirty="0" smtClean="0">
                <a:latin typeface="Arial" charset="0"/>
                <a:cs typeface="Arial" charset="0"/>
              </a:rPr>
              <a:t>Monday, 12 May, 2014</a:t>
            </a:r>
            <a:r>
              <a:rPr lang="en-US" sz="3600" dirty="0" smtClean="0">
                <a:latin typeface="Arial" charset="0"/>
                <a:cs typeface="Arial" charset="0"/>
              </a:rPr>
              <a:t/>
            </a:r>
            <a:br>
              <a:rPr lang="en-US" sz="3600" dirty="0" smtClean="0">
                <a:latin typeface="Arial" charset="0"/>
                <a:cs typeface="Arial" charset="0"/>
              </a:rPr>
            </a:br>
            <a:r>
              <a:rPr lang="en-US" dirty="0" smtClean="0">
                <a:latin typeface="Arial" charset="0"/>
                <a:cs typeface="Arial" charset="0"/>
              </a:rPr>
              <a:t>19:30 – 21:</a:t>
            </a:r>
            <a:r>
              <a:rPr lang="en-US" dirty="0" smtClean="0">
                <a:latin typeface="Arial" charset="0"/>
                <a:cs typeface="Arial" charset="0"/>
              </a:rPr>
              <a:t>30</a:t>
            </a:r>
            <a:endParaRPr lang="en-US" dirty="0">
              <a:latin typeface="Arial" charset="0"/>
              <a:cs typeface="Arial" charset="0"/>
            </a:endParaRPr>
          </a:p>
        </p:txBody>
      </p:sp>
      <p:sp>
        <p:nvSpPr>
          <p:cNvPr id="215043" name="Rectangle 3"/>
          <p:cNvSpPr>
            <a:spLocks noGrp="1" noChangeArrowheads="1"/>
          </p:cNvSpPr>
          <p:nvPr>
            <p:ph type="body" idx="1"/>
          </p:nvPr>
        </p:nvSpPr>
        <p:spPr>
          <a:xfrm>
            <a:off x="838200" y="1981200"/>
            <a:ext cx="7620000" cy="4495800"/>
          </a:xfrm>
          <a:noFill/>
          <a:ln/>
        </p:spPr>
        <p:txBody>
          <a:bodyPr/>
          <a:lstStyle/>
          <a:p>
            <a:pPr>
              <a:lnSpc>
                <a:spcPct val="90000"/>
              </a:lnSpc>
            </a:pPr>
            <a:r>
              <a:rPr lang="en-US" b="0" dirty="0" smtClean="0"/>
              <a:t>Call Meeting </a:t>
            </a:r>
            <a:r>
              <a:rPr lang="en-US" b="0" dirty="0"/>
              <a:t>to </a:t>
            </a:r>
            <a:r>
              <a:rPr lang="en-US" b="0" dirty="0" smtClean="0"/>
              <a:t>Order</a:t>
            </a:r>
          </a:p>
          <a:p>
            <a:pPr>
              <a:lnSpc>
                <a:spcPct val="90000"/>
              </a:lnSpc>
            </a:pPr>
            <a:r>
              <a:rPr lang="en-US" altLang="ja-JP" b="0" dirty="0" smtClean="0">
                <a:cs typeface="ＭＳ Ｐゴシック" charset="0"/>
              </a:rPr>
              <a:t>IPR </a:t>
            </a:r>
            <a:r>
              <a:rPr lang="en-US" altLang="ja-JP" b="0" dirty="0">
                <a:cs typeface="ＭＳ Ｐゴシック" charset="0"/>
              </a:rPr>
              <a:t>and Attendance Recording </a:t>
            </a:r>
            <a:r>
              <a:rPr lang="en-US" altLang="ja-JP" b="0" dirty="0" smtClean="0">
                <a:cs typeface="ＭＳ Ｐゴシック" charset="0"/>
              </a:rPr>
              <a:t>Reminder</a:t>
            </a:r>
          </a:p>
          <a:p>
            <a:pPr>
              <a:lnSpc>
                <a:spcPct val="80000"/>
              </a:lnSpc>
            </a:pPr>
            <a:r>
              <a:rPr lang="en-US" b="0" dirty="0" smtClean="0"/>
              <a:t>Presentation </a:t>
            </a:r>
            <a:r>
              <a:rPr lang="en-US" b="0" dirty="0"/>
              <a:t>and Discussion of </a:t>
            </a:r>
            <a:r>
              <a:rPr lang="en-US" b="0" dirty="0" smtClean="0"/>
              <a:t>Submissions</a:t>
            </a:r>
          </a:p>
          <a:p>
            <a:pPr>
              <a:lnSpc>
                <a:spcPct val="80000"/>
              </a:lnSpc>
            </a:pPr>
            <a:r>
              <a:rPr lang="en-US" b="0" dirty="0" smtClean="0"/>
              <a:t>Recess </a:t>
            </a:r>
            <a:r>
              <a:rPr lang="en-US" b="0" dirty="0" smtClean="0"/>
              <a:t>until </a:t>
            </a:r>
            <a:r>
              <a:rPr lang="en-US" b="0" dirty="0" smtClean="0"/>
              <a:t>10:30</a:t>
            </a:r>
            <a:r>
              <a:rPr lang="en-US" b="0" dirty="0" smtClean="0"/>
              <a:t> Tuesday</a:t>
            </a:r>
            <a:endParaRPr lang="en-US" b="0" dirty="0" smtClean="0"/>
          </a:p>
        </p:txBody>
      </p:sp>
    </p:spTree>
    <p:extLst>
      <p:ext uri="{BB962C8B-B14F-4D97-AF65-F5344CB8AC3E}">
        <p14:creationId xmlns:p14="http://schemas.microsoft.com/office/powerpoint/2010/main" val="398418226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May 2014</a:t>
            </a:r>
            <a:endParaRPr lang="en-US"/>
          </a:p>
        </p:txBody>
      </p:sp>
      <p:sp>
        <p:nvSpPr>
          <p:cNvPr id="5" name="Footer Placeholder 4"/>
          <p:cNvSpPr>
            <a:spLocks noGrp="1"/>
          </p:cNvSpPr>
          <p:nvPr>
            <p:ph type="ftr" sz="quarter" idx="11"/>
          </p:nvPr>
        </p:nvSpPr>
        <p:spPr/>
        <p:txBody>
          <a:bodyPr/>
          <a:lstStyle/>
          <a:p>
            <a:r>
              <a:rPr lang="en-US" smtClean="0"/>
              <a:t>Donald Eastlake 3rd, Huawei Technologies</a:t>
            </a:r>
            <a:endParaRPr lang="en-US"/>
          </a:p>
        </p:txBody>
      </p:sp>
      <p:sp>
        <p:nvSpPr>
          <p:cNvPr id="6" name="Slide Number Placeholder 5"/>
          <p:cNvSpPr>
            <a:spLocks noGrp="1"/>
          </p:cNvSpPr>
          <p:nvPr>
            <p:ph type="sldNum" sz="quarter" idx="12"/>
          </p:nvPr>
        </p:nvSpPr>
        <p:spPr/>
        <p:txBody>
          <a:bodyPr/>
          <a:lstStyle/>
          <a:p>
            <a:r>
              <a:rPr lang="en-US"/>
              <a:t>Slide </a:t>
            </a:r>
            <a:fld id="{AA981372-4318-8C44-81C8-86CAAEBB2C39}" type="slidenum">
              <a:rPr lang="en-US"/>
              <a:pPr/>
              <a:t>14</a:t>
            </a:fld>
            <a:endParaRPr lang="en-US"/>
          </a:p>
        </p:txBody>
      </p:sp>
      <p:sp>
        <p:nvSpPr>
          <p:cNvPr id="215042" name="Rectangle 2"/>
          <p:cNvSpPr>
            <a:spLocks noGrp="1" noChangeArrowheads="1"/>
          </p:cNvSpPr>
          <p:nvPr>
            <p:ph type="title"/>
          </p:nvPr>
        </p:nvSpPr>
        <p:spPr>
          <a:xfrm>
            <a:off x="685800" y="685800"/>
            <a:ext cx="7772400" cy="1219200"/>
          </a:xfrm>
          <a:noFill/>
          <a:ln/>
        </p:spPr>
        <p:txBody>
          <a:bodyPr/>
          <a:lstStyle/>
          <a:p>
            <a:r>
              <a:rPr lang="en-US" sz="3600" dirty="0" smtClean="0">
                <a:latin typeface="Arial" charset="0"/>
                <a:cs typeface="Arial" charset="0"/>
              </a:rPr>
              <a:t>Tuesday, 13 May, 2014</a:t>
            </a:r>
            <a:r>
              <a:rPr lang="en-US" sz="3600" dirty="0" smtClean="0">
                <a:latin typeface="Arial" charset="0"/>
                <a:cs typeface="Arial" charset="0"/>
              </a:rPr>
              <a:t/>
            </a:r>
            <a:br>
              <a:rPr lang="en-US" sz="3600" dirty="0" smtClean="0">
                <a:latin typeface="Arial" charset="0"/>
                <a:cs typeface="Arial" charset="0"/>
              </a:rPr>
            </a:br>
            <a:r>
              <a:rPr lang="en-US" dirty="0" smtClean="0">
                <a:latin typeface="Arial" charset="0"/>
                <a:cs typeface="Arial" charset="0"/>
              </a:rPr>
              <a:t>10:30-12:30</a:t>
            </a:r>
            <a:endParaRPr lang="en-US" dirty="0">
              <a:latin typeface="Arial" charset="0"/>
              <a:cs typeface="Arial" charset="0"/>
            </a:endParaRPr>
          </a:p>
        </p:txBody>
      </p:sp>
      <p:sp>
        <p:nvSpPr>
          <p:cNvPr id="215043" name="Rectangle 3"/>
          <p:cNvSpPr>
            <a:spLocks noGrp="1" noChangeArrowheads="1"/>
          </p:cNvSpPr>
          <p:nvPr>
            <p:ph type="body" idx="1"/>
          </p:nvPr>
        </p:nvSpPr>
        <p:spPr>
          <a:xfrm>
            <a:off x="838200" y="1981200"/>
            <a:ext cx="7620000" cy="4495800"/>
          </a:xfrm>
          <a:noFill/>
          <a:ln/>
        </p:spPr>
        <p:txBody>
          <a:bodyPr/>
          <a:lstStyle/>
          <a:p>
            <a:pPr>
              <a:lnSpc>
                <a:spcPct val="90000"/>
              </a:lnSpc>
            </a:pPr>
            <a:r>
              <a:rPr lang="en-US" b="0" dirty="0"/>
              <a:t>Call Meeting to Order</a:t>
            </a:r>
          </a:p>
          <a:p>
            <a:pPr>
              <a:lnSpc>
                <a:spcPct val="90000"/>
              </a:lnSpc>
            </a:pPr>
            <a:r>
              <a:rPr lang="en-US" altLang="ja-JP" b="0" dirty="0" smtClean="0">
                <a:cs typeface="ＭＳ Ｐゴシック" charset="0"/>
              </a:rPr>
              <a:t>IPR </a:t>
            </a:r>
            <a:r>
              <a:rPr lang="en-US" altLang="ja-JP" b="0" dirty="0">
                <a:cs typeface="ＭＳ Ｐゴシック" charset="0"/>
              </a:rPr>
              <a:t>and Attendance Recording Reminder</a:t>
            </a:r>
          </a:p>
          <a:p>
            <a:pPr>
              <a:lnSpc>
                <a:spcPct val="80000"/>
              </a:lnSpc>
            </a:pPr>
            <a:r>
              <a:rPr lang="en-US" b="0" dirty="0"/>
              <a:t>Planning for Joint </a:t>
            </a:r>
            <a:r>
              <a:rPr lang="en-US" b="0" dirty="0" err="1" smtClean="0"/>
              <a:t>TG</a:t>
            </a:r>
            <a:r>
              <a:rPr lang="en-US" b="0" dirty="0" err="1" smtClean="0"/>
              <a:t>ak</a:t>
            </a:r>
            <a:r>
              <a:rPr lang="en-US" b="0" dirty="0" smtClean="0"/>
              <a:t> </a:t>
            </a:r>
            <a:r>
              <a:rPr lang="en-US" b="0" dirty="0"/>
              <a:t>/ </a:t>
            </a:r>
            <a:r>
              <a:rPr lang="en-US" b="0" dirty="0" smtClean="0"/>
              <a:t>ARC SC</a:t>
            </a:r>
            <a:r>
              <a:rPr lang="en-US" b="0" dirty="0" smtClean="0"/>
              <a:t> </a:t>
            </a:r>
            <a:r>
              <a:rPr lang="en-US" b="0" dirty="0"/>
              <a:t>meeting </a:t>
            </a:r>
            <a:r>
              <a:rPr lang="en-US" b="0" dirty="0" smtClean="0"/>
              <a:t>Thursday 15 May.</a:t>
            </a:r>
            <a:endParaRPr lang="en-US" b="0" dirty="0"/>
          </a:p>
          <a:p>
            <a:pPr>
              <a:lnSpc>
                <a:spcPct val="80000"/>
              </a:lnSpc>
            </a:pPr>
            <a:r>
              <a:rPr lang="en-US" b="0" dirty="0" smtClean="0"/>
              <a:t>Presentation </a:t>
            </a:r>
            <a:r>
              <a:rPr lang="en-US" b="0" dirty="0"/>
              <a:t>and Discussion of </a:t>
            </a:r>
            <a:r>
              <a:rPr lang="en-US" b="0" dirty="0" smtClean="0"/>
              <a:t>Submissions</a:t>
            </a:r>
            <a:endParaRPr lang="en-US" dirty="0"/>
          </a:p>
          <a:p>
            <a:pPr>
              <a:lnSpc>
                <a:spcPct val="80000"/>
              </a:lnSpc>
            </a:pPr>
            <a:r>
              <a:rPr lang="en-US" b="0" dirty="0" smtClean="0"/>
              <a:t>Recess until 08:00 Thursday</a:t>
            </a:r>
            <a:endParaRPr lang="en-US" b="0" dirty="0"/>
          </a:p>
        </p:txBody>
      </p:sp>
    </p:spTree>
    <p:extLst>
      <p:ext uri="{BB962C8B-B14F-4D97-AF65-F5344CB8AC3E}">
        <p14:creationId xmlns:p14="http://schemas.microsoft.com/office/powerpoint/2010/main" val="851105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May 2014</a:t>
            </a:r>
            <a:endParaRPr lang="en-US"/>
          </a:p>
        </p:txBody>
      </p:sp>
      <p:sp>
        <p:nvSpPr>
          <p:cNvPr id="5" name="Footer Placeholder 4"/>
          <p:cNvSpPr>
            <a:spLocks noGrp="1"/>
          </p:cNvSpPr>
          <p:nvPr>
            <p:ph type="ftr" sz="quarter" idx="11"/>
          </p:nvPr>
        </p:nvSpPr>
        <p:spPr/>
        <p:txBody>
          <a:bodyPr/>
          <a:lstStyle/>
          <a:p>
            <a:r>
              <a:rPr lang="en-US" smtClean="0"/>
              <a:t>Donald Eastlake 3rd, Huawei Technologies</a:t>
            </a:r>
            <a:endParaRPr lang="en-US"/>
          </a:p>
        </p:txBody>
      </p:sp>
      <p:sp>
        <p:nvSpPr>
          <p:cNvPr id="6" name="Slide Number Placeholder 5"/>
          <p:cNvSpPr>
            <a:spLocks noGrp="1"/>
          </p:cNvSpPr>
          <p:nvPr>
            <p:ph type="sldNum" sz="quarter" idx="12"/>
          </p:nvPr>
        </p:nvSpPr>
        <p:spPr/>
        <p:txBody>
          <a:bodyPr/>
          <a:lstStyle/>
          <a:p>
            <a:r>
              <a:rPr lang="en-US"/>
              <a:t>Slide </a:t>
            </a:r>
            <a:fld id="{AA981372-4318-8C44-81C8-86CAAEBB2C39}" type="slidenum">
              <a:rPr lang="en-US"/>
              <a:pPr/>
              <a:t>15</a:t>
            </a:fld>
            <a:endParaRPr lang="en-US"/>
          </a:p>
        </p:txBody>
      </p:sp>
      <p:sp>
        <p:nvSpPr>
          <p:cNvPr id="215042" name="Rectangle 2"/>
          <p:cNvSpPr>
            <a:spLocks noGrp="1" noChangeArrowheads="1"/>
          </p:cNvSpPr>
          <p:nvPr>
            <p:ph type="title"/>
          </p:nvPr>
        </p:nvSpPr>
        <p:spPr>
          <a:xfrm>
            <a:off x="685800" y="685800"/>
            <a:ext cx="7772400" cy="1219200"/>
          </a:xfrm>
          <a:noFill/>
          <a:ln/>
        </p:spPr>
        <p:txBody>
          <a:bodyPr/>
          <a:lstStyle/>
          <a:p>
            <a:r>
              <a:rPr lang="en-US" sz="3600" dirty="0" smtClean="0">
                <a:latin typeface="Arial" charset="0"/>
                <a:cs typeface="Arial" charset="0"/>
              </a:rPr>
              <a:t>Thursday</a:t>
            </a:r>
            <a:r>
              <a:rPr lang="en-US" sz="4000" dirty="0" smtClean="0">
                <a:latin typeface="Arial" charset="0"/>
                <a:cs typeface="Arial" charset="0"/>
              </a:rPr>
              <a:t>, </a:t>
            </a:r>
            <a:r>
              <a:rPr lang="en-US" sz="3600" dirty="0" smtClean="0">
                <a:latin typeface="Arial" charset="0"/>
                <a:cs typeface="Arial" charset="0"/>
              </a:rPr>
              <a:t>15 May, 2014</a:t>
            </a:r>
            <a:r>
              <a:rPr lang="en-US" sz="3600" dirty="0" smtClean="0">
                <a:latin typeface="Arial" charset="0"/>
                <a:cs typeface="Arial" charset="0"/>
              </a:rPr>
              <a:t/>
            </a:r>
            <a:br>
              <a:rPr lang="en-US" sz="3600" dirty="0" smtClean="0">
                <a:latin typeface="Arial" charset="0"/>
                <a:cs typeface="Arial" charset="0"/>
              </a:rPr>
            </a:br>
            <a:r>
              <a:rPr lang="en-US" dirty="0" smtClean="0">
                <a:latin typeface="Arial" charset="0"/>
                <a:cs typeface="Arial" charset="0"/>
              </a:rPr>
              <a:t>08:00 – 10:</a:t>
            </a:r>
            <a:r>
              <a:rPr lang="en-US" dirty="0" smtClean="0">
                <a:latin typeface="Arial" charset="0"/>
                <a:cs typeface="Arial" charset="0"/>
              </a:rPr>
              <a:t>00</a:t>
            </a:r>
            <a:endParaRPr lang="en-US" dirty="0">
              <a:latin typeface="Arial" charset="0"/>
              <a:cs typeface="Arial" charset="0"/>
            </a:endParaRPr>
          </a:p>
        </p:txBody>
      </p:sp>
      <p:sp>
        <p:nvSpPr>
          <p:cNvPr id="215043" name="Rectangle 3"/>
          <p:cNvSpPr>
            <a:spLocks noGrp="1" noChangeArrowheads="1"/>
          </p:cNvSpPr>
          <p:nvPr>
            <p:ph type="body" idx="1"/>
          </p:nvPr>
        </p:nvSpPr>
        <p:spPr>
          <a:xfrm>
            <a:off x="838200" y="1981200"/>
            <a:ext cx="7620000" cy="4495800"/>
          </a:xfrm>
          <a:noFill/>
          <a:ln/>
        </p:spPr>
        <p:txBody>
          <a:bodyPr/>
          <a:lstStyle/>
          <a:p>
            <a:pPr>
              <a:lnSpc>
                <a:spcPct val="90000"/>
              </a:lnSpc>
            </a:pPr>
            <a:r>
              <a:rPr lang="en-US" dirty="0" smtClean="0"/>
              <a:t>Call </a:t>
            </a:r>
            <a:r>
              <a:rPr lang="en-US" dirty="0" err="1" smtClean="0"/>
              <a:t>TGak</a:t>
            </a:r>
            <a:r>
              <a:rPr lang="en-US" dirty="0" smtClean="0"/>
              <a:t> </a:t>
            </a:r>
            <a:r>
              <a:rPr lang="en-US" dirty="0" smtClean="0"/>
              <a:t>Joint Meeting with </a:t>
            </a:r>
            <a:r>
              <a:rPr lang="en-US" dirty="0" smtClean="0"/>
              <a:t>ARC SC </a:t>
            </a:r>
            <a:r>
              <a:rPr lang="en-US" dirty="0" smtClean="0"/>
              <a:t>to Order</a:t>
            </a:r>
          </a:p>
          <a:p>
            <a:pPr>
              <a:lnSpc>
                <a:spcPct val="90000"/>
              </a:lnSpc>
            </a:pPr>
            <a:r>
              <a:rPr lang="en-US" altLang="ja-JP" b="0" dirty="0" smtClean="0">
                <a:cs typeface="ＭＳ Ｐゴシック" charset="0"/>
              </a:rPr>
              <a:t>IPR </a:t>
            </a:r>
            <a:r>
              <a:rPr lang="en-US" altLang="ja-JP" b="0" dirty="0">
                <a:cs typeface="ＭＳ Ｐゴシック" charset="0"/>
              </a:rPr>
              <a:t>and Attendance Recording </a:t>
            </a:r>
            <a:r>
              <a:rPr lang="en-US" altLang="ja-JP" b="0" dirty="0" smtClean="0">
                <a:cs typeface="ＭＳ Ｐゴシック" charset="0"/>
              </a:rPr>
              <a:t>Reminder</a:t>
            </a:r>
          </a:p>
          <a:p>
            <a:pPr>
              <a:lnSpc>
                <a:spcPct val="90000"/>
              </a:lnSpc>
            </a:pPr>
            <a:r>
              <a:rPr lang="en-US" altLang="ja-JP" b="0" dirty="0" smtClean="0">
                <a:cs typeface="ＭＳ Ｐゴシック" charset="0"/>
              </a:rPr>
              <a:t>Approval of agenda</a:t>
            </a:r>
            <a:endParaRPr lang="en-GB" b="0" dirty="0" smtClean="0"/>
          </a:p>
          <a:p>
            <a:pPr>
              <a:lnSpc>
                <a:spcPct val="80000"/>
              </a:lnSpc>
            </a:pPr>
            <a:r>
              <a:rPr lang="en-GB" b="0" dirty="0" smtClean="0"/>
              <a:t>802.1Qbz </a:t>
            </a:r>
            <a:r>
              <a:rPr lang="en-GB" b="0" dirty="0" smtClean="0"/>
              <a:t>/ 802.11ak / 802.1AC status</a:t>
            </a:r>
          </a:p>
          <a:p>
            <a:pPr>
              <a:lnSpc>
                <a:spcPct val="80000"/>
              </a:lnSpc>
            </a:pPr>
            <a:r>
              <a:rPr lang="en-GB" b="0" dirty="0" smtClean="0"/>
              <a:t>Scheduling</a:t>
            </a:r>
          </a:p>
          <a:p>
            <a:pPr lvl="1">
              <a:lnSpc>
                <a:spcPct val="80000"/>
              </a:lnSpc>
            </a:pPr>
            <a:r>
              <a:rPr lang="en-US" dirty="0"/>
              <a:t>802.11ak Teleconferences, joint with 802.1Qbz if mutually convenient:</a:t>
            </a:r>
          </a:p>
          <a:p>
            <a:pPr lvl="1">
              <a:lnSpc>
                <a:spcPct val="80000"/>
              </a:lnSpc>
            </a:pPr>
            <a:r>
              <a:rPr lang="en-US" dirty="0"/>
              <a:t>1-hour teleconferences through the </a:t>
            </a:r>
            <a:r>
              <a:rPr lang="en-US" dirty="0" smtClean="0"/>
              <a:t>July 2014 </a:t>
            </a:r>
            <a:r>
              <a:rPr lang="en-US" dirty="0"/>
              <a:t>802.11 meeting on Monday, X, Y, and Z at 5pm Eastern US time.</a:t>
            </a:r>
          </a:p>
          <a:p>
            <a:pPr lvl="1">
              <a:lnSpc>
                <a:spcPct val="80000"/>
              </a:lnSpc>
            </a:pPr>
            <a:r>
              <a:rPr lang="en-US" dirty="0"/>
              <a:t>Yes:    No:   Abstain: </a:t>
            </a:r>
            <a:endParaRPr lang="en-GB" b="0" dirty="0" smtClean="0"/>
          </a:p>
          <a:p>
            <a:pPr>
              <a:lnSpc>
                <a:spcPct val="80000"/>
              </a:lnSpc>
            </a:pPr>
            <a:r>
              <a:rPr lang="en-US" b="0" dirty="0"/>
              <a:t>Presentation and Discussion of Submissions</a:t>
            </a:r>
          </a:p>
          <a:p>
            <a:pPr>
              <a:lnSpc>
                <a:spcPct val="80000"/>
              </a:lnSpc>
            </a:pPr>
            <a:r>
              <a:rPr lang="en-US" b="0" dirty="0" smtClean="0"/>
              <a:t>Adjourn </a:t>
            </a:r>
            <a:r>
              <a:rPr lang="en-US" b="0" dirty="0" err="1" smtClean="0"/>
              <a:t>TGak</a:t>
            </a:r>
            <a:r>
              <a:rPr lang="en-US" b="0" dirty="0" smtClean="0"/>
              <a:t> and ARC SC</a:t>
            </a:r>
            <a:endParaRPr lang="en-GB" b="0" dirty="0" smtClean="0"/>
          </a:p>
        </p:txBody>
      </p:sp>
    </p:spTree>
    <p:extLst>
      <p:ext uri="{BB962C8B-B14F-4D97-AF65-F5344CB8AC3E}">
        <p14:creationId xmlns:p14="http://schemas.microsoft.com/office/powerpoint/2010/main" val="18232373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May 2014</a:t>
            </a:r>
            <a:endParaRPr lang="en-US"/>
          </a:p>
        </p:txBody>
      </p:sp>
      <p:sp>
        <p:nvSpPr>
          <p:cNvPr id="5" name="Footer Placeholder 4"/>
          <p:cNvSpPr>
            <a:spLocks noGrp="1"/>
          </p:cNvSpPr>
          <p:nvPr>
            <p:ph type="ftr" sz="quarter" idx="11"/>
          </p:nvPr>
        </p:nvSpPr>
        <p:spPr/>
        <p:txBody>
          <a:bodyPr/>
          <a:lstStyle/>
          <a:p>
            <a:r>
              <a:rPr lang="en-US" smtClean="0"/>
              <a:t>Donald Eastlake 3rd, Huawei Technologies</a:t>
            </a:r>
            <a:endParaRPr lang="en-US"/>
          </a:p>
        </p:txBody>
      </p:sp>
      <p:sp>
        <p:nvSpPr>
          <p:cNvPr id="6" name="Slide Number Placeholder 5"/>
          <p:cNvSpPr>
            <a:spLocks noGrp="1"/>
          </p:cNvSpPr>
          <p:nvPr>
            <p:ph type="sldNum" sz="quarter" idx="12"/>
          </p:nvPr>
        </p:nvSpPr>
        <p:spPr/>
        <p:txBody>
          <a:bodyPr/>
          <a:lstStyle/>
          <a:p>
            <a:r>
              <a:rPr lang="en-US"/>
              <a:t>Slide </a:t>
            </a:r>
            <a:fld id="{93622A3E-762C-A04E-8D69-CA7ECAB993F8}" type="slidenum">
              <a:rPr lang="en-US"/>
              <a:pPr/>
              <a:t>16</a:t>
            </a:fld>
            <a:endParaRPr lang="en-US"/>
          </a:p>
        </p:txBody>
      </p:sp>
      <p:sp>
        <p:nvSpPr>
          <p:cNvPr id="272386" name="Rectangle 2"/>
          <p:cNvSpPr>
            <a:spLocks noGrp="1" noChangeArrowheads="1"/>
          </p:cNvSpPr>
          <p:nvPr>
            <p:ph type="title"/>
          </p:nvPr>
        </p:nvSpPr>
        <p:spPr>
          <a:xfrm>
            <a:off x="685800" y="685800"/>
            <a:ext cx="7772400" cy="685800"/>
          </a:xfrm>
        </p:spPr>
        <p:txBody>
          <a:bodyPr/>
          <a:lstStyle/>
          <a:p>
            <a:r>
              <a:rPr lang="en-US" sz="3600">
                <a:latin typeface="Arial" charset="0"/>
                <a:cs typeface="Arial" charset="0"/>
              </a:rPr>
              <a:t>[Reference Information]</a:t>
            </a:r>
          </a:p>
        </p:txBody>
      </p:sp>
      <p:sp>
        <p:nvSpPr>
          <p:cNvPr id="272387" name="Rectangle 3"/>
          <p:cNvSpPr>
            <a:spLocks noGrp="1" noChangeArrowheads="1"/>
          </p:cNvSpPr>
          <p:nvPr>
            <p:ph type="body" idx="1"/>
          </p:nvPr>
        </p:nvSpPr>
        <p:spPr>
          <a:xfrm>
            <a:off x="685800" y="1371600"/>
            <a:ext cx="7772400" cy="5105400"/>
          </a:xfrm>
        </p:spPr>
        <p:txBody>
          <a:bodyPr/>
          <a:lstStyle/>
          <a:p>
            <a:pPr>
              <a:lnSpc>
                <a:spcPct val="80000"/>
              </a:lnSpc>
            </a:pPr>
            <a:endParaRPr lang="en-US" dirty="0" smtClean="0"/>
          </a:p>
          <a:p>
            <a:pPr>
              <a:lnSpc>
                <a:spcPct val="80000"/>
              </a:lnSpc>
            </a:pPr>
            <a:r>
              <a:rPr lang="en-GB" dirty="0" smtClean="0"/>
              <a:t>802.11ak PAR </a:t>
            </a:r>
            <a:r>
              <a:rPr lang="en-GB" dirty="0"/>
              <a:t>and Five Criterion</a:t>
            </a:r>
          </a:p>
          <a:p>
            <a:pPr lvl="1">
              <a:lnSpc>
                <a:spcPct val="80000"/>
              </a:lnSpc>
            </a:pPr>
            <a:r>
              <a:rPr lang="en-GB" dirty="0"/>
              <a:t>12/1207r1, “802.11 GLK Draft PAR”</a:t>
            </a:r>
          </a:p>
          <a:p>
            <a:pPr lvl="1">
              <a:lnSpc>
                <a:spcPct val="80000"/>
              </a:lnSpc>
            </a:pPr>
            <a:r>
              <a:rPr lang="en-GB" dirty="0"/>
              <a:t>12/1208r0, “802.11 GLK Draft 5C</a:t>
            </a:r>
            <a:r>
              <a:rPr lang="en-GB" dirty="0" smtClean="0"/>
              <a:t>”</a:t>
            </a:r>
            <a:endParaRPr lang="en-GB" dirty="0" smtClean="0"/>
          </a:p>
          <a:p>
            <a:pPr>
              <a:lnSpc>
                <a:spcPct val="80000"/>
              </a:lnSpc>
            </a:pPr>
            <a:r>
              <a:rPr lang="en-GB" dirty="0" smtClean="0"/>
              <a:t>Draft 0.01 of 802.11ak is at</a:t>
            </a:r>
            <a:endParaRPr lang="en-GB" dirty="0" smtClean="0"/>
          </a:p>
          <a:p>
            <a:pPr lvl="1">
              <a:lnSpc>
                <a:spcPct val="80000"/>
              </a:lnSpc>
            </a:pPr>
            <a:r>
              <a:rPr lang="en-GB" dirty="0">
                <a:hlinkClick r:id="rId3"/>
              </a:rPr>
              <a:t>http://www.ieee802.org/11/private/Draft_Standards/11ak/Draft%20P802.11ak_D0.01.</a:t>
            </a:r>
            <a:r>
              <a:rPr lang="en-GB" dirty="0" smtClean="0">
                <a:hlinkClick r:id="rId3"/>
              </a:rPr>
              <a:t>pdf</a:t>
            </a:r>
            <a:r>
              <a:rPr lang="en-GB" dirty="0" smtClean="0"/>
              <a:t> </a:t>
            </a:r>
            <a:endParaRPr lang="en-GB" dirty="0"/>
          </a:p>
          <a:p>
            <a:pPr>
              <a:lnSpc>
                <a:spcPct val="80000"/>
              </a:lnSpc>
            </a:pPr>
            <a:r>
              <a:rPr lang="en-GB" dirty="0" smtClean="0"/>
              <a:t>Draft 1.4 of 802.1Qbz is at</a:t>
            </a:r>
          </a:p>
          <a:p>
            <a:pPr lvl="1">
              <a:lnSpc>
                <a:spcPct val="80000"/>
              </a:lnSpc>
            </a:pPr>
            <a:r>
              <a:rPr lang="en-GB" dirty="0">
                <a:hlinkClick r:id="rId4"/>
              </a:rPr>
              <a:t>http://www.ieee802.org/1/files/private/bz-drafts/d1/802-1Qbz-d1-4.</a:t>
            </a:r>
            <a:r>
              <a:rPr lang="en-GB" dirty="0" smtClean="0">
                <a:hlinkClick r:id="rId4"/>
              </a:rPr>
              <a:t>pdf</a:t>
            </a:r>
            <a:endParaRPr lang="en-GB" dirty="0" smtClean="0"/>
          </a:p>
          <a:p>
            <a:pPr>
              <a:lnSpc>
                <a:spcPct val="80000"/>
              </a:lnSpc>
            </a:pPr>
            <a:r>
              <a:rPr lang="en-US" dirty="0" smtClean="0"/>
              <a:t>Draft 0.02 of 802.1AC-REV is at</a:t>
            </a:r>
          </a:p>
          <a:p>
            <a:pPr lvl="1">
              <a:lnSpc>
                <a:spcPct val="80000"/>
              </a:lnSpc>
            </a:pPr>
            <a:r>
              <a:rPr lang="en-US" dirty="0">
                <a:hlinkClick r:id="rId5"/>
              </a:rPr>
              <a:t>http://www.ieee802.org/1/files/private/ac-rev-drafts/d0/802-1ac-rev-d0-2.</a:t>
            </a:r>
            <a:r>
              <a:rPr lang="en-US" dirty="0" smtClean="0">
                <a:hlinkClick r:id="rId5"/>
              </a:rPr>
              <a:t>pdf</a:t>
            </a:r>
            <a:r>
              <a:rPr lang="en-US" dirty="0" smtClean="0"/>
              <a:t> </a:t>
            </a:r>
            <a:endParaRPr lang="en-US" dirty="0"/>
          </a:p>
          <a:p>
            <a:pPr marL="457200" lvl="1" indent="0">
              <a:lnSpc>
                <a:spcPct val="80000"/>
              </a:lnSpc>
              <a:buNone/>
            </a:pPr>
            <a:r>
              <a:rPr lang="en-US" dirty="0" smtClean="0"/>
              <a:t>(You can access 802.1 drafts with the 802.11 user name and password and vice versa.)</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May 2014</a:t>
            </a:r>
            <a:endParaRPr lang="en-US"/>
          </a:p>
        </p:txBody>
      </p:sp>
      <p:sp>
        <p:nvSpPr>
          <p:cNvPr id="5" name="Footer Placeholder 4"/>
          <p:cNvSpPr>
            <a:spLocks noGrp="1"/>
          </p:cNvSpPr>
          <p:nvPr>
            <p:ph type="ftr" sz="quarter" idx="11"/>
          </p:nvPr>
        </p:nvSpPr>
        <p:spPr/>
        <p:txBody>
          <a:bodyPr/>
          <a:lstStyle/>
          <a:p>
            <a:r>
              <a:rPr lang="en-US" smtClean="0"/>
              <a:t>Donald Eastlake 3rd, Huawei Technologies</a:t>
            </a:r>
            <a:endParaRPr lang="en-US"/>
          </a:p>
        </p:txBody>
      </p:sp>
      <p:sp>
        <p:nvSpPr>
          <p:cNvPr id="6" name="Slide Number Placeholder 5"/>
          <p:cNvSpPr>
            <a:spLocks noGrp="1"/>
          </p:cNvSpPr>
          <p:nvPr>
            <p:ph type="sldNum" sz="quarter" idx="12"/>
          </p:nvPr>
        </p:nvSpPr>
        <p:spPr/>
        <p:txBody>
          <a:bodyPr/>
          <a:lstStyle/>
          <a:p>
            <a:r>
              <a:rPr lang="en-US"/>
              <a:t>Slide </a:t>
            </a:r>
            <a:fld id="{2D372B59-F8C8-A348-8935-513C18E2AEC1}" type="slidenum">
              <a:rPr lang="en-US"/>
              <a:pPr/>
              <a:t>2</a:t>
            </a:fld>
            <a:endParaRPr lang="en-US"/>
          </a:p>
        </p:txBody>
      </p:sp>
      <p:sp>
        <p:nvSpPr>
          <p:cNvPr id="34818" name="Rectangle 2"/>
          <p:cNvSpPr>
            <a:spLocks noGrp="1" noChangeArrowheads="1"/>
          </p:cNvSpPr>
          <p:nvPr>
            <p:ph type="title"/>
          </p:nvPr>
        </p:nvSpPr>
        <p:spPr>
          <a:xfrm>
            <a:off x="685800" y="762000"/>
            <a:ext cx="7772400" cy="2362200"/>
          </a:xfrm>
          <a:noFill/>
          <a:ln/>
        </p:spPr>
        <p:txBody>
          <a:bodyPr/>
          <a:lstStyle/>
          <a:p>
            <a:r>
              <a:rPr lang="en-US" sz="4000" dirty="0">
                <a:solidFill>
                  <a:srgbClr val="0000FF"/>
                </a:solidFill>
                <a:latin typeface="Arial Black" charset="0"/>
              </a:rPr>
              <a:t>IEEE </a:t>
            </a:r>
            <a:r>
              <a:rPr lang="en-US" sz="4000" dirty="0" smtClean="0">
                <a:solidFill>
                  <a:srgbClr val="0000FF"/>
                </a:solidFill>
                <a:latin typeface="Arial Black" charset="0"/>
              </a:rPr>
              <a:t>802.11ak/GLK:</a:t>
            </a:r>
            <a:r>
              <a:rPr lang="en-US" sz="4000" dirty="0">
                <a:solidFill>
                  <a:srgbClr val="0000FF"/>
                </a:solidFill>
                <a:latin typeface="Arial Black" charset="0"/>
              </a:rPr>
              <a:t/>
            </a:r>
            <a:br>
              <a:rPr lang="en-US" sz="4000" dirty="0">
                <a:solidFill>
                  <a:srgbClr val="0000FF"/>
                </a:solidFill>
                <a:latin typeface="Arial Black" charset="0"/>
              </a:rPr>
            </a:br>
            <a:r>
              <a:rPr lang="en-GB" sz="4000" dirty="0">
                <a:solidFill>
                  <a:srgbClr val="0000FF"/>
                </a:solidFill>
                <a:latin typeface="Arial"/>
                <a:cs typeface="Arial"/>
              </a:rPr>
              <a:t>Enhancements For Transit Links Within Bridged </a:t>
            </a:r>
            <a:r>
              <a:rPr lang="en-GB" sz="4000" dirty="0" smtClean="0">
                <a:solidFill>
                  <a:srgbClr val="0000FF"/>
                </a:solidFill>
                <a:latin typeface="Arial"/>
                <a:cs typeface="Arial"/>
              </a:rPr>
              <a:t>Networks</a:t>
            </a:r>
            <a:endParaRPr lang="en-US" sz="4000" dirty="0">
              <a:solidFill>
                <a:srgbClr val="0000FF"/>
              </a:solidFill>
              <a:latin typeface="Arial Black" charset="0"/>
            </a:endParaRPr>
          </a:p>
        </p:txBody>
      </p:sp>
      <p:sp>
        <p:nvSpPr>
          <p:cNvPr id="34819" name="Rectangle 3"/>
          <p:cNvSpPr>
            <a:spLocks noGrp="1" noChangeArrowheads="1"/>
          </p:cNvSpPr>
          <p:nvPr>
            <p:ph type="body" idx="1"/>
          </p:nvPr>
        </p:nvSpPr>
        <p:spPr>
          <a:xfrm>
            <a:off x="609600" y="3200400"/>
            <a:ext cx="7924800" cy="3352800"/>
          </a:xfrm>
          <a:noFill/>
          <a:ln/>
        </p:spPr>
        <p:txBody>
          <a:bodyPr/>
          <a:lstStyle/>
          <a:p>
            <a:pPr algn="ctr">
              <a:lnSpc>
                <a:spcPct val="90000"/>
              </a:lnSpc>
              <a:buFontTx/>
              <a:buNone/>
            </a:pPr>
            <a:r>
              <a:rPr lang="en-US" sz="2800" dirty="0" smtClean="0">
                <a:latin typeface="Arial" charset="0"/>
              </a:rPr>
              <a:t>Waikoloa, Big Island, Hawai‘i</a:t>
            </a:r>
            <a:endParaRPr lang="en-US" sz="2800" dirty="0">
              <a:latin typeface="Arial" charset="0"/>
            </a:endParaRPr>
          </a:p>
          <a:p>
            <a:pPr algn="ctr">
              <a:lnSpc>
                <a:spcPct val="90000"/>
              </a:lnSpc>
              <a:buFontTx/>
              <a:buNone/>
            </a:pPr>
            <a:r>
              <a:rPr lang="en-US" sz="2800" dirty="0" smtClean="0">
                <a:latin typeface="Arial" charset="0"/>
              </a:rPr>
              <a:t>12-15 May, </a:t>
            </a:r>
            <a:r>
              <a:rPr lang="en-US" sz="2800" dirty="0" smtClean="0">
                <a:latin typeface="Arial" charset="0"/>
              </a:rPr>
              <a:t>2014</a:t>
            </a:r>
          </a:p>
          <a:p>
            <a:pPr algn="ctr">
              <a:lnSpc>
                <a:spcPct val="90000"/>
              </a:lnSpc>
              <a:buFontTx/>
              <a:buNone/>
            </a:pPr>
            <a:endParaRPr lang="en-US" dirty="0">
              <a:latin typeface="Arial" charset="0"/>
            </a:endParaRPr>
          </a:p>
          <a:p>
            <a:pPr algn="ctr">
              <a:lnSpc>
                <a:spcPct val="90000"/>
              </a:lnSpc>
              <a:buFontTx/>
              <a:buNone/>
            </a:pPr>
            <a:r>
              <a:rPr lang="en-US" dirty="0" smtClean="0">
                <a:latin typeface="Arial" charset="0"/>
              </a:rPr>
              <a:t>Chair &amp; Editor: </a:t>
            </a:r>
            <a:r>
              <a:rPr lang="en-US" dirty="0">
                <a:latin typeface="Arial" charset="0"/>
              </a:rPr>
              <a:t>Donald E. Eastlake </a:t>
            </a:r>
            <a:r>
              <a:rPr lang="en-US" dirty="0" smtClean="0">
                <a:latin typeface="Arial" charset="0"/>
              </a:rPr>
              <a:t>3</a:t>
            </a:r>
            <a:r>
              <a:rPr lang="en-US" baseline="30000" dirty="0" smtClean="0">
                <a:latin typeface="Arial" charset="0"/>
              </a:rPr>
              <a:t>rd</a:t>
            </a:r>
            <a:r>
              <a:rPr lang="en-US" dirty="0" smtClean="0">
                <a:latin typeface="Arial" charset="0"/>
              </a:rPr>
              <a:t> (Huawei)</a:t>
            </a:r>
            <a:endParaRPr lang="en-US" dirty="0">
              <a:latin typeface="Arial" charset="0"/>
            </a:endParaRPr>
          </a:p>
          <a:p>
            <a:pPr algn="ctr">
              <a:lnSpc>
                <a:spcPct val="90000"/>
              </a:lnSpc>
              <a:buFontTx/>
              <a:buNone/>
            </a:pPr>
            <a:r>
              <a:rPr lang="en-US" sz="1600" dirty="0" smtClean="0">
                <a:latin typeface="Arial" charset="0"/>
                <a:hlinkClick r:id="rId3"/>
              </a:rPr>
              <a:t>d3e3e3@gmail.com</a:t>
            </a:r>
            <a:r>
              <a:rPr lang="en-US" sz="1600" dirty="0" smtClean="0">
                <a:latin typeface="Arial" charset="0"/>
              </a:rPr>
              <a:t>     +</a:t>
            </a:r>
            <a:r>
              <a:rPr lang="en-US" sz="1600" dirty="0">
                <a:latin typeface="Arial" charset="0"/>
              </a:rPr>
              <a:t>1-508</a:t>
            </a:r>
            <a:r>
              <a:rPr lang="en-US" sz="1600" dirty="0" smtClean="0">
                <a:latin typeface="Arial" charset="0"/>
              </a:rPr>
              <a:t>-333-2270</a:t>
            </a:r>
          </a:p>
          <a:p>
            <a:pPr algn="ctr">
              <a:lnSpc>
                <a:spcPct val="90000"/>
              </a:lnSpc>
              <a:buFontTx/>
              <a:buNone/>
            </a:pPr>
            <a:r>
              <a:rPr lang="en-US" sz="1800" dirty="0" smtClean="0">
                <a:latin typeface="Arial" charset="0"/>
              </a:rPr>
              <a:t>Vice Chair: Mark Hamilton (</a:t>
            </a:r>
            <a:r>
              <a:rPr lang="en-US" sz="1800" dirty="0" err="1" smtClean="0">
                <a:latin typeface="Arial" charset="0"/>
              </a:rPr>
              <a:t>Spectralink</a:t>
            </a:r>
            <a:r>
              <a:rPr lang="en-US" sz="1800" dirty="0" smtClean="0">
                <a:latin typeface="Arial" charset="0"/>
              </a:rPr>
              <a:t>)</a:t>
            </a:r>
          </a:p>
          <a:p>
            <a:pPr algn="ctr">
              <a:lnSpc>
                <a:spcPct val="90000"/>
              </a:lnSpc>
              <a:buFontTx/>
              <a:buNone/>
            </a:pPr>
            <a:r>
              <a:rPr lang="en-US" sz="1800" dirty="0" smtClean="0">
                <a:latin typeface="Arial" charset="0"/>
              </a:rPr>
              <a:t>Vice Editor: Norm Finn (Cisco)</a:t>
            </a:r>
            <a:endParaRPr lang="en-US" sz="1800" dirty="0">
              <a:latin typeface="Arial" charset="0"/>
            </a:endParaRPr>
          </a:p>
          <a:p>
            <a:pPr algn="ctr">
              <a:lnSpc>
                <a:spcPct val="90000"/>
              </a:lnSpc>
              <a:buFontTx/>
              <a:buNone/>
            </a:pPr>
            <a:r>
              <a:rPr lang="en-US" sz="1800" dirty="0" smtClean="0">
                <a:latin typeface="Arial" charset="0"/>
              </a:rPr>
              <a:t>Secretary: ZHUANG Yan (Huawei)</a:t>
            </a:r>
            <a:endParaRPr lang="en-US" sz="1800" b="0" dirty="0" smtClean="0">
              <a:latin typeface="Arial" charset="0"/>
            </a:endParaRPr>
          </a:p>
          <a:p>
            <a:pPr algn="ctr">
              <a:lnSpc>
                <a:spcPct val="90000"/>
              </a:lnSpc>
              <a:buFontTx/>
              <a:buNone/>
            </a:pPr>
            <a:r>
              <a:rPr lang="en-US" sz="1600" b="0" dirty="0" smtClean="0">
                <a:latin typeface="Arial" charset="0"/>
              </a:rPr>
              <a:t>Mailing list: STDS-802-11-TGAK@listserv.ieee.org</a:t>
            </a:r>
            <a:endParaRPr lang="en-US" sz="1600" dirty="0">
              <a:solidFill>
                <a:srgbClr val="FF0000"/>
              </a:solidFill>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smtClean="0"/>
              <a:t>May 2014</a:t>
            </a:r>
            <a:endParaRPr lang="en-US"/>
          </a:p>
        </p:txBody>
      </p:sp>
      <p:sp>
        <p:nvSpPr>
          <p:cNvPr id="6" name="Footer Placeholder 4"/>
          <p:cNvSpPr>
            <a:spLocks noGrp="1"/>
          </p:cNvSpPr>
          <p:nvPr>
            <p:ph type="ftr" sz="quarter" idx="11"/>
          </p:nvPr>
        </p:nvSpPr>
        <p:spPr/>
        <p:txBody>
          <a:bodyPr/>
          <a:lstStyle/>
          <a:p>
            <a:r>
              <a:rPr lang="en-US" smtClean="0"/>
              <a:t>Donald Eastlake 3rd, Huawei Technologies</a:t>
            </a:r>
            <a:endParaRPr lang="en-US"/>
          </a:p>
        </p:txBody>
      </p:sp>
      <p:sp>
        <p:nvSpPr>
          <p:cNvPr id="7" name="Slide Number Placeholder 5"/>
          <p:cNvSpPr>
            <a:spLocks noGrp="1"/>
          </p:cNvSpPr>
          <p:nvPr>
            <p:ph type="sldNum" sz="quarter" idx="12"/>
          </p:nvPr>
        </p:nvSpPr>
        <p:spPr/>
        <p:txBody>
          <a:bodyPr/>
          <a:lstStyle/>
          <a:p>
            <a:r>
              <a:rPr lang="en-US"/>
              <a:t>Slide </a:t>
            </a:r>
            <a:fld id="{FAD3192D-A78F-5D4B-BF63-EAFB958AE3C7}" type="slidenum">
              <a:rPr lang="en-US"/>
              <a:pPr/>
              <a:t>3</a:t>
            </a:fld>
            <a:endParaRPr lang="en-US"/>
          </a:p>
        </p:txBody>
      </p:sp>
      <p:sp>
        <p:nvSpPr>
          <p:cNvPr id="205828" name="Rectangle 4"/>
          <p:cNvSpPr>
            <a:spLocks noGrp="1" noChangeArrowheads="1"/>
          </p:cNvSpPr>
          <p:nvPr>
            <p:ph type="ctrTitle"/>
          </p:nvPr>
        </p:nvSpPr>
        <p:spPr>
          <a:xfrm>
            <a:off x="685800" y="609600"/>
            <a:ext cx="7772400" cy="609600"/>
          </a:xfrm>
        </p:spPr>
        <p:txBody>
          <a:bodyPr/>
          <a:lstStyle/>
          <a:p>
            <a:r>
              <a:rPr lang="en-US" dirty="0"/>
              <a:t>Venue</a:t>
            </a:r>
          </a:p>
        </p:txBody>
      </p:sp>
      <p:sp>
        <p:nvSpPr>
          <p:cNvPr id="205829" name="Rectangle 5"/>
          <p:cNvSpPr>
            <a:spLocks noGrp="1" noChangeArrowheads="1"/>
          </p:cNvSpPr>
          <p:nvPr>
            <p:ph type="subTitle" idx="1"/>
          </p:nvPr>
        </p:nvSpPr>
        <p:spPr>
          <a:xfrm>
            <a:off x="685800" y="6019800"/>
            <a:ext cx="7772400" cy="457200"/>
          </a:xfrm>
        </p:spPr>
        <p:txBody>
          <a:bodyPr/>
          <a:lstStyle/>
          <a:p>
            <a:r>
              <a:rPr lang="en-US" dirty="0">
                <a:latin typeface="Arial"/>
                <a:cs typeface="Arial"/>
              </a:rPr>
              <a:t>Hilton Waikoloa Village, Big Island, Hawai‘i</a:t>
            </a:r>
            <a:endParaRPr lang="en-US" dirty="0">
              <a:latin typeface="Arial"/>
              <a:cs typeface="Arial"/>
            </a:endParaRPr>
          </a:p>
        </p:txBody>
      </p:sp>
      <p:pic>
        <p:nvPicPr>
          <p:cNvPr id="8" name="Picture 7"/>
          <p:cNvPicPr>
            <a:picLocks noChangeAspect="1"/>
          </p:cNvPicPr>
          <p:nvPr/>
        </p:nvPicPr>
        <p:blipFill>
          <a:blip r:embed="rId3"/>
          <a:stretch>
            <a:fillRect/>
          </a:stretch>
        </p:blipFill>
        <p:spPr>
          <a:xfrm>
            <a:off x="279400" y="1308100"/>
            <a:ext cx="8572500" cy="45593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err="1" smtClean="0">
                <a:latin typeface="Arial"/>
                <a:cs typeface="Arial"/>
              </a:rPr>
              <a:t>TGak</a:t>
            </a:r>
            <a:r>
              <a:rPr lang="en-US" sz="4000" dirty="0" smtClean="0">
                <a:latin typeface="Arial"/>
                <a:cs typeface="Arial"/>
              </a:rPr>
              <a:t> Timeline</a:t>
            </a:r>
            <a:endParaRPr lang="en-US" sz="4000" dirty="0">
              <a:latin typeface="Arial"/>
              <a:cs typeface="Arial"/>
            </a:endParaRPr>
          </a:p>
        </p:txBody>
      </p:sp>
      <p:sp>
        <p:nvSpPr>
          <p:cNvPr id="3" name="Content Placeholder 2"/>
          <p:cNvSpPr>
            <a:spLocks noGrp="1"/>
          </p:cNvSpPr>
          <p:nvPr>
            <p:ph idx="1"/>
          </p:nvPr>
        </p:nvSpPr>
        <p:spPr/>
        <p:txBody>
          <a:bodyPr/>
          <a:lstStyle/>
          <a:p>
            <a:r>
              <a:rPr lang="en-US" sz="2800" dirty="0" smtClean="0"/>
              <a:t>Adopted at November 2013 Meeting:</a:t>
            </a:r>
          </a:p>
          <a:p>
            <a:pPr lvl="1">
              <a:lnSpc>
                <a:spcPct val="80000"/>
              </a:lnSpc>
            </a:pPr>
            <a:r>
              <a:rPr lang="en-US" sz="2400" dirty="0"/>
              <a:t>July 2014 – Initial WG Ballot</a:t>
            </a:r>
          </a:p>
          <a:p>
            <a:pPr lvl="1">
              <a:lnSpc>
                <a:spcPct val="80000"/>
              </a:lnSpc>
            </a:pPr>
            <a:r>
              <a:rPr lang="en-US" sz="2400" dirty="0"/>
              <a:t>November 2014 – WG Recirculation</a:t>
            </a:r>
          </a:p>
          <a:p>
            <a:pPr lvl="1">
              <a:lnSpc>
                <a:spcPct val="80000"/>
              </a:lnSpc>
            </a:pPr>
            <a:r>
              <a:rPr lang="en-US" sz="2400" dirty="0"/>
              <a:t>May 2015 – Sponsor Ballot Pool Formation</a:t>
            </a:r>
          </a:p>
          <a:p>
            <a:pPr lvl="1">
              <a:lnSpc>
                <a:spcPct val="80000"/>
              </a:lnSpc>
            </a:pPr>
            <a:r>
              <a:rPr lang="en-US" sz="2400" dirty="0"/>
              <a:t>September 2015 – MEC/MDR Done</a:t>
            </a:r>
          </a:p>
          <a:p>
            <a:pPr lvl="1">
              <a:lnSpc>
                <a:spcPct val="80000"/>
              </a:lnSpc>
            </a:pPr>
            <a:r>
              <a:rPr lang="en-US" sz="2400" dirty="0"/>
              <a:t>November 2015 – Initial Sponsor Ballot</a:t>
            </a:r>
          </a:p>
          <a:p>
            <a:pPr lvl="1">
              <a:lnSpc>
                <a:spcPct val="80000"/>
              </a:lnSpc>
            </a:pPr>
            <a:r>
              <a:rPr lang="en-US" sz="2400" dirty="0"/>
              <a:t>January 2016 – Sponsor Recirculation</a:t>
            </a:r>
          </a:p>
          <a:p>
            <a:pPr lvl="1">
              <a:lnSpc>
                <a:spcPct val="80000"/>
              </a:lnSpc>
            </a:pPr>
            <a:r>
              <a:rPr lang="en-US" sz="2400" dirty="0"/>
              <a:t>May 2016 – Final WG &amp; </a:t>
            </a:r>
            <a:r>
              <a:rPr lang="en-US" sz="2400" dirty="0" err="1"/>
              <a:t>ExecComm</a:t>
            </a:r>
            <a:r>
              <a:rPr lang="en-US" sz="2400" dirty="0"/>
              <a:t> &amp; </a:t>
            </a:r>
            <a:r>
              <a:rPr lang="en-US" sz="2400" dirty="0" err="1"/>
              <a:t>RevCom</a:t>
            </a:r>
            <a:r>
              <a:rPr lang="en-US" sz="2400" dirty="0"/>
              <a:t> </a:t>
            </a:r>
            <a:r>
              <a:rPr lang="en-US" sz="2400" dirty="0" smtClean="0"/>
              <a:t>Approval</a:t>
            </a:r>
            <a:endParaRPr lang="en-US" sz="2400" dirty="0"/>
          </a:p>
        </p:txBody>
      </p:sp>
      <p:sp>
        <p:nvSpPr>
          <p:cNvPr id="4" name="Date Placeholder 3"/>
          <p:cNvSpPr>
            <a:spLocks noGrp="1"/>
          </p:cNvSpPr>
          <p:nvPr>
            <p:ph type="dt" sz="half" idx="10"/>
          </p:nvPr>
        </p:nvSpPr>
        <p:spPr/>
        <p:txBody>
          <a:bodyPr/>
          <a:lstStyle/>
          <a:p>
            <a:r>
              <a:rPr lang="en-US" smtClean="0"/>
              <a:t>May 2014</a:t>
            </a:r>
            <a:endParaRPr lang="en-US"/>
          </a:p>
        </p:txBody>
      </p:sp>
      <p:sp>
        <p:nvSpPr>
          <p:cNvPr id="5" name="Footer Placeholder 4"/>
          <p:cNvSpPr>
            <a:spLocks noGrp="1"/>
          </p:cNvSpPr>
          <p:nvPr>
            <p:ph type="ftr" sz="quarter" idx="11"/>
          </p:nvPr>
        </p:nvSpPr>
        <p:spPr/>
        <p:txBody>
          <a:bodyPr/>
          <a:lstStyle/>
          <a:p>
            <a:r>
              <a:rPr lang="en-US" smtClean="0"/>
              <a:t>Donald Eastlake 3rd, Huawei Technologies</a:t>
            </a:r>
            <a:endParaRPr lang="en-US"/>
          </a:p>
        </p:txBody>
      </p:sp>
      <p:sp>
        <p:nvSpPr>
          <p:cNvPr id="6" name="Slide Number Placeholder 5"/>
          <p:cNvSpPr>
            <a:spLocks noGrp="1"/>
          </p:cNvSpPr>
          <p:nvPr>
            <p:ph type="sldNum" sz="quarter" idx="12"/>
          </p:nvPr>
        </p:nvSpPr>
        <p:spPr/>
        <p:txBody>
          <a:bodyPr/>
          <a:lstStyle/>
          <a:p>
            <a:r>
              <a:rPr lang="en-US" smtClean="0"/>
              <a:t>Slide </a:t>
            </a:r>
            <a:fld id="{E07E2395-9832-434C-915E-5A5554E61FA5}" type="slidenum">
              <a:rPr lang="en-US" smtClean="0"/>
              <a:pPr/>
              <a:t>4</a:t>
            </a:fld>
            <a:endParaRPr lang="en-US"/>
          </a:p>
        </p:txBody>
      </p:sp>
    </p:spTree>
    <p:extLst>
      <p:ext uri="{BB962C8B-B14F-4D97-AF65-F5344CB8AC3E}">
        <p14:creationId xmlns:p14="http://schemas.microsoft.com/office/powerpoint/2010/main" val="73014163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4"/>
          <p:cNvSpPr>
            <a:spLocks noGrp="1"/>
          </p:cNvSpPr>
          <p:nvPr>
            <p:ph type="dt" sz="half" idx="10"/>
          </p:nvPr>
        </p:nvSpPr>
        <p:spPr/>
        <p:txBody>
          <a:bodyPr/>
          <a:lstStyle/>
          <a:p>
            <a:r>
              <a:rPr lang="en-US" smtClean="0"/>
              <a:t>May 2014</a:t>
            </a:r>
            <a:endParaRPr lang="en-US"/>
          </a:p>
        </p:txBody>
      </p:sp>
      <p:sp>
        <p:nvSpPr>
          <p:cNvPr id="5" name="Footer Placeholder 5"/>
          <p:cNvSpPr>
            <a:spLocks noGrp="1"/>
          </p:cNvSpPr>
          <p:nvPr>
            <p:ph type="ftr" sz="quarter" idx="11"/>
          </p:nvPr>
        </p:nvSpPr>
        <p:spPr/>
        <p:txBody>
          <a:bodyPr/>
          <a:lstStyle/>
          <a:p>
            <a:r>
              <a:rPr lang="en-US" smtClean="0"/>
              <a:t>Donald Eastlake 3rd, Huawei Technologies</a:t>
            </a:r>
            <a:endParaRPr lang="en-US"/>
          </a:p>
        </p:txBody>
      </p:sp>
      <p:sp>
        <p:nvSpPr>
          <p:cNvPr id="6" name="Slide Number Placeholder 6"/>
          <p:cNvSpPr>
            <a:spLocks noGrp="1"/>
          </p:cNvSpPr>
          <p:nvPr>
            <p:ph type="sldNum" sz="quarter" idx="12"/>
          </p:nvPr>
        </p:nvSpPr>
        <p:spPr/>
        <p:txBody>
          <a:bodyPr/>
          <a:lstStyle/>
          <a:p>
            <a:r>
              <a:rPr lang="en-US"/>
              <a:t>Slide </a:t>
            </a:r>
            <a:fld id="{F1620625-C7EE-1E42-AB09-090160D67E26}" type="slidenum">
              <a:rPr lang="en-US"/>
              <a:pPr/>
              <a:t>5</a:t>
            </a:fld>
            <a:endParaRPr lang="en-US"/>
          </a:p>
        </p:txBody>
      </p:sp>
      <p:sp>
        <p:nvSpPr>
          <p:cNvPr id="117762" name="Rectangle 2"/>
          <p:cNvSpPr>
            <a:spLocks noGrp="1" noChangeArrowheads="1"/>
          </p:cNvSpPr>
          <p:nvPr>
            <p:ph type="title"/>
          </p:nvPr>
        </p:nvSpPr>
        <p:spPr>
          <a:noFill/>
          <a:ln/>
        </p:spPr>
        <p:txBody>
          <a:bodyPr/>
          <a:lstStyle/>
          <a:p>
            <a:r>
              <a:rPr lang="en-US" sz="3600" dirty="0" smtClean="0">
                <a:latin typeface="Arial" charset="0"/>
                <a:cs typeface="Arial" charset="0"/>
              </a:rPr>
              <a:t>Monday</a:t>
            </a:r>
            <a:r>
              <a:rPr lang="en-US" sz="4000" dirty="0" smtClean="0">
                <a:latin typeface="Arial" charset="0"/>
                <a:cs typeface="Arial" charset="0"/>
              </a:rPr>
              <a:t>, </a:t>
            </a:r>
            <a:r>
              <a:rPr lang="en-US" sz="3600" dirty="0" smtClean="0">
                <a:latin typeface="Arial" charset="0"/>
                <a:cs typeface="Arial" charset="0"/>
              </a:rPr>
              <a:t>12 May 2014</a:t>
            </a:r>
            <a:r>
              <a:rPr lang="en-US" sz="3600" dirty="0">
                <a:latin typeface="Arial" charset="0"/>
                <a:cs typeface="Arial" charset="0"/>
              </a:rPr>
              <a:t/>
            </a:r>
            <a:br>
              <a:rPr lang="en-US" sz="3600" dirty="0">
                <a:latin typeface="Arial" charset="0"/>
                <a:cs typeface="Arial" charset="0"/>
              </a:rPr>
            </a:br>
            <a:r>
              <a:rPr lang="en-US" dirty="0">
                <a:latin typeface="Arial" charset="0"/>
                <a:cs typeface="Arial" charset="0"/>
              </a:rPr>
              <a:t> </a:t>
            </a:r>
            <a:r>
              <a:rPr lang="en-US" dirty="0" smtClean="0">
                <a:latin typeface="Arial" charset="0"/>
                <a:cs typeface="Arial" charset="0"/>
              </a:rPr>
              <a:t>10:</a:t>
            </a:r>
            <a:r>
              <a:rPr lang="en-US" dirty="0">
                <a:latin typeface="Arial" charset="0"/>
                <a:cs typeface="Arial" charset="0"/>
              </a:rPr>
              <a:t>3</a:t>
            </a:r>
            <a:r>
              <a:rPr lang="en-US" dirty="0" smtClean="0">
                <a:latin typeface="Arial" charset="0"/>
                <a:cs typeface="Arial" charset="0"/>
              </a:rPr>
              <a:t>0</a:t>
            </a:r>
            <a:r>
              <a:rPr lang="en-US" dirty="0" smtClean="0">
                <a:latin typeface="Arial" charset="0"/>
                <a:cs typeface="Arial" charset="0"/>
              </a:rPr>
              <a:t>-</a:t>
            </a:r>
            <a:r>
              <a:rPr lang="en-US" dirty="0" smtClean="0">
                <a:latin typeface="Arial" charset="0"/>
                <a:cs typeface="Arial" charset="0"/>
              </a:rPr>
              <a:t>12:</a:t>
            </a:r>
            <a:r>
              <a:rPr lang="en-US" dirty="0" smtClean="0">
                <a:latin typeface="Arial" charset="0"/>
                <a:cs typeface="Arial" charset="0"/>
              </a:rPr>
              <a:t>3</a:t>
            </a:r>
            <a:r>
              <a:rPr lang="en-US" dirty="0" smtClean="0">
                <a:latin typeface="Arial" charset="0"/>
                <a:cs typeface="Arial" charset="0"/>
              </a:rPr>
              <a:t>0</a:t>
            </a:r>
            <a:endParaRPr lang="en-US" dirty="0">
              <a:latin typeface="Arial" charset="0"/>
            </a:endParaRPr>
          </a:p>
        </p:txBody>
      </p:sp>
      <p:sp>
        <p:nvSpPr>
          <p:cNvPr id="117763" name="Rectangle 3"/>
          <p:cNvSpPr>
            <a:spLocks noGrp="1" noChangeArrowheads="1"/>
          </p:cNvSpPr>
          <p:nvPr>
            <p:ph type="body" sz="half" idx="1"/>
          </p:nvPr>
        </p:nvSpPr>
        <p:spPr>
          <a:xfrm>
            <a:off x="685800" y="1905000"/>
            <a:ext cx="7924800" cy="4572000"/>
          </a:xfrm>
          <a:noFill/>
          <a:ln/>
        </p:spPr>
        <p:txBody>
          <a:bodyPr/>
          <a:lstStyle/>
          <a:p>
            <a:pPr>
              <a:lnSpc>
                <a:spcPct val="80000"/>
              </a:lnSpc>
            </a:pPr>
            <a:r>
              <a:rPr lang="en-US" b="0" dirty="0"/>
              <a:t>Call meeting to </a:t>
            </a:r>
            <a:r>
              <a:rPr lang="en-US" b="0" dirty="0" smtClean="0"/>
              <a:t>Order.</a:t>
            </a:r>
          </a:p>
          <a:p>
            <a:pPr>
              <a:lnSpc>
                <a:spcPct val="80000"/>
              </a:lnSpc>
            </a:pPr>
            <a:r>
              <a:rPr lang="en-US" b="0" dirty="0" smtClean="0"/>
              <a:t>Review </a:t>
            </a:r>
            <a:r>
              <a:rPr lang="en-US" b="0" dirty="0"/>
              <a:t>of IEEE 802 and 802.11 Policies and Procedures on Intellectual Property, Inappropriate Topics, Etc</a:t>
            </a:r>
            <a:r>
              <a:rPr lang="en-US" b="0" dirty="0" smtClean="0"/>
              <a:t>.</a:t>
            </a:r>
          </a:p>
          <a:p>
            <a:pPr>
              <a:lnSpc>
                <a:spcPct val="80000"/>
              </a:lnSpc>
            </a:pPr>
            <a:r>
              <a:rPr lang="en-US" b="0" dirty="0" smtClean="0"/>
              <a:t>Attendance Recording Reminder</a:t>
            </a:r>
          </a:p>
          <a:p>
            <a:pPr>
              <a:lnSpc>
                <a:spcPct val="80000"/>
              </a:lnSpc>
            </a:pPr>
            <a:r>
              <a:rPr lang="en-US" b="0" dirty="0" smtClean="0"/>
              <a:t>Approval </a:t>
            </a:r>
            <a:r>
              <a:rPr lang="en-US" b="0" dirty="0"/>
              <a:t>of </a:t>
            </a:r>
            <a:r>
              <a:rPr lang="en-US" b="0" dirty="0" smtClean="0"/>
              <a:t>Agenda</a:t>
            </a:r>
          </a:p>
          <a:p>
            <a:pPr lvl="1">
              <a:lnSpc>
                <a:spcPct val="80000"/>
              </a:lnSpc>
            </a:pPr>
            <a:r>
              <a:rPr lang="en-US" dirty="0" smtClean="0"/>
              <a:t>Yes:    No:   Abstain: </a:t>
            </a:r>
            <a:endParaRPr lang="en-US" b="0" dirty="0" smtClean="0"/>
          </a:p>
          <a:p>
            <a:pPr>
              <a:lnSpc>
                <a:spcPct val="80000"/>
              </a:lnSpc>
            </a:pPr>
            <a:r>
              <a:rPr lang="en-US" b="0" dirty="0" smtClean="0"/>
              <a:t>Approval </a:t>
            </a:r>
            <a:r>
              <a:rPr lang="en-US" b="0" dirty="0"/>
              <a:t>of the Minutes of the </a:t>
            </a:r>
            <a:r>
              <a:rPr lang="en-US" b="0" dirty="0" smtClean="0"/>
              <a:t>802.11ak Meeting </a:t>
            </a:r>
            <a:r>
              <a:rPr lang="en-US" b="0" dirty="0"/>
              <a:t>in </a:t>
            </a:r>
            <a:r>
              <a:rPr lang="en-US" b="0" dirty="0" smtClean="0"/>
              <a:t>Beijing, China:</a:t>
            </a:r>
            <a:endParaRPr lang="en-US" b="0" dirty="0" smtClean="0"/>
          </a:p>
          <a:p>
            <a:pPr lvl="1">
              <a:lnSpc>
                <a:spcPct val="80000"/>
              </a:lnSpc>
            </a:pPr>
            <a:r>
              <a:rPr lang="en-US" b="1" dirty="0" smtClean="0"/>
              <a:t>Moved, </a:t>
            </a:r>
            <a:r>
              <a:rPr lang="en-US" b="0" dirty="0" smtClean="0"/>
              <a:t>to approve 14/</a:t>
            </a:r>
            <a:r>
              <a:rPr lang="en-US" dirty="0" smtClean="0"/>
              <a:t>0463r0</a:t>
            </a:r>
            <a:r>
              <a:rPr lang="en-US" b="0" dirty="0" smtClean="0"/>
              <a:t>, “</a:t>
            </a:r>
            <a:r>
              <a:rPr lang="en-GB" b="0" dirty="0"/>
              <a:t>802.11ak </a:t>
            </a:r>
            <a:r>
              <a:rPr lang="en-GB" b="0" dirty="0" smtClean="0"/>
              <a:t>March2014 </a:t>
            </a:r>
            <a:r>
              <a:rPr lang="en-GB" b="0" dirty="0" smtClean="0"/>
              <a:t>Minutes</a:t>
            </a:r>
            <a:r>
              <a:rPr lang="en-US" b="0" dirty="0" smtClean="0"/>
              <a:t>”</a:t>
            </a:r>
          </a:p>
          <a:p>
            <a:pPr lvl="1">
              <a:lnSpc>
                <a:spcPct val="80000"/>
              </a:lnSpc>
            </a:pPr>
            <a:r>
              <a:rPr lang="en-US" dirty="0"/>
              <a:t>Yes:    </a:t>
            </a:r>
            <a:r>
              <a:rPr lang="en-US" dirty="0" smtClean="0"/>
              <a:t>No</a:t>
            </a:r>
            <a:r>
              <a:rPr lang="en-US" dirty="0"/>
              <a:t>:   Abstain: </a:t>
            </a:r>
          </a:p>
          <a:p>
            <a:pPr lvl="1">
              <a:lnSpc>
                <a:spcPct val="80000"/>
              </a:lnSpc>
            </a:pPr>
            <a:endParaRPr lang="en-US" b="0" dirty="0" smtClean="0"/>
          </a:p>
        </p:txBody>
      </p:sp>
    </p:spTree>
    <p:extLst>
      <p:ext uri="{BB962C8B-B14F-4D97-AF65-F5344CB8AC3E}">
        <p14:creationId xmlns:p14="http://schemas.microsoft.com/office/powerpoint/2010/main" val="332862501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4"/>
          <p:cNvSpPr>
            <a:spLocks noGrp="1"/>
          </p:cNvSpPr>
          <p:nvPr>
            <p:ph type="dt" sz="half" idx="10"/>
          </p:nvPr>
        </p:nvSpPr>
        <p:spPr/>
        <p:txBody>
          <a:bodyPr/>
          <a:lstStyle/>
          <a:p>
            <a:r>
              <a:rPr lang="en-US" smtClean="0"/>
              <a:t>May 2014</a:t>
            </a:r>
            <a:endParaRPr lang="en-US"/>
          </a:p>
        </p:txBody>
      </p:sp>
      <p:sp>
        <p:nvSpPr>
          <p:cNvPr id="5" name="Footer Placeholder 5"/>
          <p:cNvSpPr>
            <a:spLocks noGrp="1"/>
          </p:cNvSpPr>
          <p:nvPr>
            <p:ph type="ftr" sz="quarter" idx="11"/>
          </p:nvPr>
        </p:nvSpPr>
        <p:spPr/>
        <p:txBody>
          <a:bodyPr/>
          <a:lstStyle/>
          <a:p>
            <a:r>
              <a:rPr lang="en-US" smtClean="0"/>
              <a:t>Donald Eastlake 3rd, Huawei Technologies</a:t>
            </a:r>
            <a:endParaRPr lang="en-US"/>
          </a:p>
        </p:txBody>
      </p:sp>
      <p:sp>
        <p:nvSpPr>
          <p:cNvPr id="6" name="Slide Number Placeholder 6"/>
          <p:cNvSpPr>
            <a:spLocks noGrp="1"/>
          </p:cNvSpPr>
          <p:nvPr>
            <p:ph type="sldNum" sz="quarter" idx="12"/>
          </p:nvPr>
        </p:nvSpPr>
        <p:spPr/>
        <p:txBody>
          <a:bodyPr/>
          <a:lstStyle/>
          <a:p>
            <a:r>
              <a:rPr lang="en-US"/>
              <a:t>Slide </a:t>
            </a:r>
            <a:fld id="{F1620625-C7EE-1E42-AB09-090160D67E26}" type="slidenum">
              <a:rPr lang="en-US"/>
              <a:pPr/>
              <a:t>6</a:t>
            </a:fld>
            <a:endParaRPr lang="en-US"/>
          </a:p>
        </p:txBody>
      </p:sp>
      <p:sp>
        <p:nvSpPr>
          <p:cNvPr id="117762" name="Rectangle 2"/>
          <p:cNvSpPr>
            <a:spLocks noGrp="1" noChangeArrowheads="1"/>
          </p:cNvSpPr>
          <p:nvPr>
            <p:ph type="title"/>
          </p:nvPr>
        </p:nvSpPr>
        <p:spPr>
          <a:noFill/>
          <a:ln/>
        </p:spPr>
        <p:txBody>
          <a:bodyPr/>
          <a:lstStyle/>
          <a:p>
            <a:r>
              <a:rPr lang="en-US" sz="3600" dirty="0" smtClean="0">
                <a:latin typeface="Arial" charset="0"/>
                <a:cs typeface="Arial" charset="0"/>
              </a:rPr>
              <a:t>Monday</a:t>
            </a:r>
            <a:r>
              <a:rPr lang="en-US" sz="4000" dirty="0" smtClean="0">
                <a:latin typeface="Arial" charset="0"/>
                <a:cs typeface="Arial" charset="0"/>
              </a:rPr>
              <a:t>, </a:t>
            </a:r>
            <a:r>
              <a:rPr lang="en-US" sz="3600" dirty="0" smtClean="0">
                <a:latin typeface="Arial" charset="0"/>
                <a:cs typeface="Arial" charset="0"/>
              </a:rPr>
              <a:t>12 May 2014</a:t>
            </a:r>
            <a:r>
              <a:rPr lang="en-US" sz="3600" dirty="0">
                <a:latin typeface="Arial" charset="0"/>
                <a:cs typeface="Arial" charset="0"/>
              </a:rPr>
              <a:t/>
            </a:r>
            <a:br>
              <a:rPr lang="en-US" sz="3600" dirty="0">
                <a:latin typeface="Arial" charset="0"/>
                <a:cs typeface="Arial" charset="0"/>
              </a:rPr>
            </a:br>
            <a:r>
              <a:rPr lang="en-US" dirty="0">
                <a:latin typeface="Arial" charset="0"/>
                <a:cs typeface="Arial" charset="0"/>
              </a:rPr>
              <a:t>  </a:t>
            </a:r>
            <a:r>
              <a:rPr lang="en-US" dirty="0" smtClean="0">
                <a:latin typeface="Arial" charset="0"/>
                <a:cs typeface="Arial" charset="0"/>
              </a:rPr>
              <a:t>10:30-12:30</a:t>
            </a:r>
            <a:endParaRPr lang="en-US" dirty="0">
              <a:latin typeface="Arial" charset="0"/>
            </a:endParaRPr>
          </a:p>
        </p:txBody>
      </p:sp>
      <p:sp>
        <p:nvSpPr>
          <p:cNvPr id="117763" name="Rectangle 3"/>
          <p:cNvSpPr>
            <a:spLocks noGrp="1" noChangeArrowheads="1"/>
          </p:cNvSpPr>
          <p:nvPr>
            <p:ph type="body" sz="half" idx="1"/>
          </p:nvPr>
        </p:nvSpPr>
        <p:spPr>
          <a:xfrm>
            <a:off x="685800" y="1905000"/>
            <a:ext cx="7924800" cy="4572000"/>
          </a:xfrm>
          <a:noFill/>
          <a:ln/>
        </p:spPr>
        <p:txBody>
          <a:bodyPr/>
          <a:lstStyle/>
          <a:p>
            <a:pPr>
              <a:lnSpc>
                <a:spcPct val="80000"/>
              </a:lnSpc>
            </a:pPr>
            <a:r>
              <a:rPr lang="en-US" b="0" dirty="0"/>
              <a:t>Approve Minutes of Teleconferences since </a:t>
            </a:r>
            <a:r>
              <a:rPr lang="en-US" b="0" dirty="0" smtClean="0"/>
              <a:t>Beijing</a:t>
            </a:r>
            <a:endParaRPr lang="en-US" dirty="0"/>
          </a:p>
          <a:p>
            <a:pPr lvl="1">
              <a:lnSpc>
                <a:spcPct val="80000"/>
              </a:lnSpc>
            </a:pPr>
            <a:r>
              <a:rPr lang="en-US" dirty="0"/>
              <a:t>“11ak </a:t>
            </a:r>
            <a:r>
              <a:rPr lang="en-US" dirty="0" err="1"/>
              <a:t>Telecon</a:t>
            </a:r>
            <a:r>
              <a:rPr lang="en-US" dirty="0"/>
              <a:t> Minutes </a:t>
            </a:r>
            <a:r>
              <a:rPr lang="en-US" dirty="0" smtClean="0"/>
              <a:t>20140331”</a:t>
            </a:r>
            <a:endParaRPr lang="en-US" dirty="0" smtClean="0"/>
          </a:p>
          <a:p>
            <a:pPr lvl="1">
              <a:lnSpc>
                <a:spcPct val="80000"/>
              </a:lnSpc>
            </a:pPr>
            <a:r>
              <a:rPr lang="en-US" dirty="0" smtClean="0"/>
              <a:t>“</a:t>
            </a:r>
            <a:r>
              <a:rPr lang="en-US" dirty="0"/>
              <a:t>11ak </a:t>
            </a:r>
            <a:r>
              <a:rPr lang="en-US" dirty="0" err="1"/>
              <a:t>Telecon</a:t>
            </a:r>
            <a:r>
              <a:rPr lang="en-US" dirty="0"/>
              <a:t> Minutes </a:t>
            </a:r>
            <a:r>
              <a:rPr lang="en-US" dirty="0" smtClean="0"/>
              <a:t>20140414”</a:t>
            </a:r>
            <a:endParaRPr lang="en-US" dirty="0"/>
          </a:p>
          <a:p>
            <a:pPr lvl="1">
              <a:lnSpc>
                <a:spcPct val="80000"/>
              </a:lnSpc>
            </a:pPr>
            <a:r>
              <a:rPr lang="en-US" dirty="0" smtClean="0"/>
              <a:t>“</a:t>
            </a:r>
            <a:r>
              <a:rPr lang="en-US" dirty="0"/>
              <a:t>11ak </a:t>
            </a:r>
            <a:r>
              <a:rPr lang="en-US" dirty="0" err="1"/>
              <a:t>Telecon</a:t>
            </a:r>
            <a:r>
              <a:rPr lang="en-US" dirty="0"/>
              <a:t> Minutes </a:t>
            </a:r>
            <a:r>
              <a:rPr lang="en-US" dirty="0" smtClean="0"/>
              <a:t>20140505”</a:t>
            </a:r>
            <a:endParaRPr lang="en-US" dirty="0" smtClean="0"/>
          </a:p>
          <a:p>
            <a:pPr lvl="1">
              <a:lnSpc>
                <a:spcPct val="80000"/>
              </a:lnSpc>
            </a:pPr>
            <a:r>
              <a:rPr lang="en-US" dirty="0"/>
              <a:t>Yes:    </a:t>
            </a:r>
            <a:r>
              <a:rPr lang="en-US" dirty="0" smtClean="0"/>
              <a:t>No</a:t>
            </a:r>
            <a:r>
              <a:rPr lang="en-US" dirty="0"/>
              <a:t>:   Abstain: </a:t>
            </a:r>
          </a:p>
          <a:p>
            <a:pPr>
              <a:lnSpc>
                <a:spcPct val="80000"/>
              </a:lnSpc>
            </a:pPr>
            <a:r>
              <a:rPr lang="en-US" b="0" dirty="0" smtClean="0"/>
              <a:t>Officer Elections</a:t>
            </a:r>
            <a:endParaRPr lang="en-US" b="0" dirty="0" smtClean="0"/>
          </a:p>
          <a:p>
            <a:pPr lvl="1">
              <a:lnSpc>
                <a:spcPct val="80000"/>
              </a:lnSpc>
            </a:pPr>
            <a:r>
              <a:rPr lang="en-US" dirty="0" smtClean="0"/>
              <a:t>Nominations: </a:t>
            </a:r>
            <a:r>
              <a:rPr lang="en-US" dirty="0" smtClean="0"/>
              <a:t>Donald Eastlake, Chair and Editor</a:t>
            </a:r>
            <a:br>
              <a:rPr lang="en-US" dirty="0" smtClean="0"/>
            </a:br>
            <a:r>
              <a:rPr lang="en-US" dirty="0" smtClean="0"/>
              <a:t>     Mark Hamilton, Vice Chair</a:t>
            </a:r>
            <a:br>
              <a:rPr lang="en-US" dirty="0" smtClean="0"/>
            </a:br>
            <a:r>
              <a:rPr lang="en-US" dirty="0" smtClean="0"/>
              <a:t>     Norm Finn, Vice Editor</a:t>
            </a:r>
            <a:br>
              <a:rPr lang="en-US" dirty="0" smtClean="0"/>
            </a:br>
            <a:r>
              <a:rPr lang="en-US" dirty="0" smtClean="0"/>
              <a:t>     TBD, Secretary</a:t>
            </a:r>
            <a:endParaRPr lang="en-US" dirty="0" smtClean="0"/>
          </a:p>
          <a:p>
            <a:pPr>
              <a:lnSpc>
                <a:spcPct val="80000"/>
              </a:lnSpc>
            </a:pPr>
            <a:r>
              <a:rPr lang="en-US" b="0" dirty="0" smtClean="0"/>
              <a:t>Presentation</a:t>
            </a:r>
            <a:r>
              <a:rPr lang="en-US" b="0" dirty="0" smtClean="0"/>
              <a:t>/Liaison to Wi-Fi Alliance?</a:t>
            </a:r>
          </a:p>
          <a:p>
            <a:pPr lvl="1">
              <a:lnSpc>
                <a:spcPct val="80000"/>
              </a:lnSpc>
            </a:pPr>
            <a:r>
              <a:rPr lang="en-US" dirty="0" smtClean="0"/>
              <a:t>Present 11ak in June to Wi-Fi </a:t>
            </a:r>
            <a:r>
              <a:rPr lang="en-US" dirty="0" smtClean="0"/>
              <a:t>Alliance…</a:t>
            </a:r>
            <a:endParaRPr lang="en-US" b="0" dirty="0" smtClean="0"/>
          </a:p>
          <a:p>
            <a:pPr>
              <a:lnSpc>
                <a:spcPct val="80000"/>
              </a:lnSpc>
            </a:pPr>
            <a:r>
              <a:rPr lang="en-US" b="0" dirty="0" smtClean="0"/>
              <a:t>What will it take to meet our schedule to go to WG Ballot from the July 2014 meeting?</a:t>
            </a:r>
          </a:p>
        </p:txBody>
      </p:sp>
    </p:spTree>
    <p:extLst>
      <p:ext uri="{BB962C8B-B14F-4D97-AF65-F5344CB8AC3E}">
        <p14:creationId xmlns:p14="http://schemas.microsoft.com/office/powerpoint/2010/main" val="68877060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4"/>
          <p:cNvSpPr>
            <a:spLocks noGrp="1"/>
          </p:cNvSpPr>
          <p:nvPr>
            <p:ph type="dt" sz="half" idx="10"/>
          </p:nvPr>
        </p:nvSpPr>
        <p:spPr/>
        <p:txBody>
          <a:bodyPr/>
          <a:lstStyle/>
          <a:p>
            <a:r>
              <a:rPr lang="en-US" smtClean="0"/>
              <a:t>May 2014</a:t>
            </a:r>
            <a:endParaRPr lang="en-US"/>
          </a:p>
        </p:txBody>
      </p:sp>
      <p:sp>
        <p:nvSpPr>
          <p:cNvPr id="5" name="Footer Placeholder 5"/>
          <p:cNvSpPr>
            <a:spLocks noGrp="1"/>
          </p:cNvSpPr>
          <p:nvPr>
            <p:ph type="ftr" sz="quarter" idx="11"/>
          </p:nvPr>
        </p:nvSpPr>
        <p:spPr/>
        <p:txBody>
          <a:bodyPr/>
          <a:lstStyle/>
          <a:p>
            <a:r>
              <a:rPr lang="en-US" smtClean="0"/>
              <a:t>Donald Eastlake 3rd, Huawei Technologies</a:t>
            </a:r>
            <a:endParaRPr lang="en-US"/>
          </a:p>
        </p:txBody>
      </p:sp>
      <p:sp>
        <p:nvSpPr>
          <p:cNvPr id="6" name="Slide Number Placeholder 6"/>
          <p:cNvSpPr>
            <a:spLocks noGrp="1"/>
          </p:cNvSpPr>
          <p:nvPr>
            <p:ph type="sldNum" sz="quarter" idx="12"/>
          </p:nvPr>
        </p:nvSpPr>
        <p:spPr/>
        <p:txBody>
          <a:bodyPr/>
          <a:lstStyle/>
          <a:p>
            <a:r>
              <a:rPr lang="en-US"/>
              <a:t>Slide </a:t>
            </a:r>
            <a:fld id="{F1620625-C7EE-1E42-AB09-090160D67E26}" type="slidenum">
              <a:rPr lang="en-US"/>
              <a:pPr/>
              <a:t>7</a:t>
            </a:fld>
            <a:endParaRPr lang="en-US"/>
          </a:p>
        </p:txBody>
      </p:sp>
      <p:sp>
        <p:nvSpPr>
          <p:cNvPr id="117762" name="Rectangle 2"/>
          <p:cNvSpPr>
            <a:spLocks noGrp="1" noChangeArrowheads="1"/>
          </p:cNvSpPr>
          <p:nvPr>
            <p:ph type="title"/>
          </p:nvPr>
        </p:nvSpPr>
        <p:spPr>
          <a:noFill/>
          <a:ln/>
        </p:spPr>
        <p:txBody>
          <a:bodyPr/>
          <a:lstStyle/>
          <a:p>
            <a:r>
              <a:rPr lang="en-US" sz="3600" dirty="0" smtClean="0">
                <a:latin typeface="Arial" charset="0"/>
                <a:cs typeface="Arial" charset="0"/>
              </a:rPr>
              <a:t>Monday</a:t>
            </a:r>
            <a:r>
              <a:rPr lang="en-US" sz="4000" dirty="0" smtClean="0">
                <a:latin typeface="Arial" charset="0"/>
                <a:cs typeface="Arial" charset="0"/>
              </a:rPr>
              <a:t>, </a:t>
            </a:r>
            <a:r>
              <a:rPr lang="en-US" sz="3600" dirty="0" smtClean="0">
                <a:latin typeface="Arial" charset="0"/>
                <a:cs typeface="Arial" charset="0"/>
              </a:rPr>
              <a:t>12 May 2014</a:t>
            </a:r>
            <a:r>
              <a:rPr lang="en-US" sz="3600" dirty="0">
                <a:latin typeface="Arial" charset="0"/>
                <a:cs typeface="Arial" charset="0"/>
              </a:rPr>
              <a:t/>
            </a:r>
            <a:br>
              <a:rPr lang="en-US" sz="3600" dirty="0">
                <a:latin typeface="Arial" charset="0"/>
                <a:cs typeface="Arial" charset="0"/>
              </a:rPr>
            </a:br>
            <a:r>
              <a:rPr lang="en-US" dirty="0">
                <a:latin typeface="Arial" charset="0"/>
                <a:cs typeface="Arial" charset="0"/>
              </a:rPr>
              <a:t>  </a:t>
            </a:r>
            <a:r>
              <a:rPr lang="en-US" dirty="0" smtClean="0">
                <a:latin typeface="Arial" charset="0"/>
                <a:cs typeface="Arial" charset="0"/>
              </a:rPr>
              <a:t>10:30-12:30</a:t>
            </a:r>
            <a:endParaRPr lang="en-US" dirty="0">
              <a:latin typeface="Arial" charset="0"/>
            </a:endParaRPr>
          </a:p>
        </p:txBody>
      </p:sp>
      <p:sp>
        <p:nvSpPr>
          <p:cNvPr id="117763" name="Rectangle 3"/>
          <p:cNvSpPr>
            <a:spLocks noGrp="1" noChangeArrowheads="1"/>
          </p:cNvSpPr>
          <p:nvPr>
            <p:ph type="body" sz="half" idx="1"/>
          </p:nvPr>
        </p:nvSpPr>
        <p:spPr>
          <a:xfrm>
            <a:off x="685800" y="1905000"/>
            <a:ext cx="7924800" cy="4572000"/>
          </a:xfrm>
          <a:noFill/>
          <a:ln/>
        </p:spPr>
        <p:txBody>
          <a:bodyPr/>
          <a:lstStyle/>
          <a:p>
            <a:pPr>
              <a:lnSpc>
                <a:spcPct val="80000"/>
              </a:lnSpc>
            </a:pPr>
            <a:r>
              <a:rPr lang="en-US" b="0" dirty="0" smtClean="0"/>
              <a:t>Suggested schedule:</a:t>
            </a:r>
          </a:p>
          <a:p>
            <a:pPr lvl="1">
              <a:lnSpc>
                <a:spcPct val="80000"/>
              </a:lnSpc>
            </a:pPr>
            <a:r>
              <a:rPr lang="en-US" dirty="0" smtClean="0"/>
              <a:t>D0.01 was approved in March and a Call for Comments issued</a:t>
            </a:r>
          </a:p>
          <a:p>
            <a:pPr lvl="1">
              <a:lnSpc>
                <a:spcPct val="80000"/>
              </a:lnSpc>
            </a:pPr>
            <a:r>
              <a:rPr lang="en-US" dirty="0" smtClean="0"/>
              <a:t>May </a:t>
            </a:r>
            <a:r>
              <a:rPr lang="en-US" dirty="0" smtClean="0"/>
              <a:t>– resolve comments and produce a D0.0n…</a:t>
            </a:r>
          </a:p>
          <a:p>
            <a:pPr lvl="1">
              <a:lnSpc>
                <a:spcPct val="80000"/>
              </a:lnSpc>
            </a:pPr>
            <a:r>
              <a:rPr lang="en-US" b="0" dirty="0" smtClean="0"/>
              <a:t>July – produce a D1.0 and go to WG Ballot</a:t>
            </a:r>
          </a:p>
          <a:p>
            <a:pPr>
              <a:lnSpc>
                <a:spcPct val="80000"/>
              </a:lnSpc>
            </a:pPr>
            <a:r>
              <a:rPr lang="en-US" b="0" dirty="0"/>
              <a:t>Presentation and Discussion of Submissions</a:t>
            </a:r>
          </a:p>
          <a:p>
            <a:pPr>
              <a:lnSpc>
                <a:spcPct val="80000"/>
              </a:lnSpc>
            </a:pPr>
            <a:r>
              <a:rPr lang="en-US" b="0" dirty="0" smtClean="0"/>
              <a:t>Recess </a:t>
            </a:r>
            <a:r>
              <a:rPr lang="en-US" b="0" dirty="0"/>
              <a:t>until 19:30 </a:t>
            </a:r>
            <a:r>
              <a:rPr lang="en-US" b="0" dirty="0" smtClean="0"/>
              <a:t>Monday</a:t>
            </a:r>
            <a:endParaRPr lang="en-US" b="0" dirty="0"/>
          </a:p>
          <a:p>
            <a:pPr marL="0" indent="0">
              <a:lnSpc>
                <a:spcPct val="80000"/>
              </a:lnSpc>
              <a:buNone/>
            </a:pPr>
            <a:endParaRPr lang="en-US" b="0" dirty="0" smtClean="0"/>
          </a:p>
        </p:txBody>
      </p:sp>
    </p:spTree>
    <p:extLst>
      <p:ext uri="{BB962C8B-B14F-4D97-AF65-F5344CB8AC3E}">
        <p14:creationId xmlns:p14="http://schemas.microsoft.com/office/powerpoint/2010/main" val="252292055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65125" y="274638"/>
            <a:ext cx="8458200" cy="1143000"/>
          </a:xfrm>
        </p:spPr>
        <p:txBody>
          <a:bodyPr/>
          <a:lstStyle/>
          <a:p>
            <a:r>
              <a:rPr lang="en-US">
                <a:latin typeface="Times New Roman" charset="0"/>
              </a:rPr>
              <a:t>Participants, Patents, and Duty to Inform</a:t>
            </a:r>
          </a:p>
        </p:txBody>
      </p:sp>
      <p:sp>
        <p:nvSpPr>
          <p:cNvPr id="17411"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en-US" b="1" u="sng">
              <a:solidFill>
                <a:srgbClr val="000099"/>
              </a:solidFill>
              <a:latin typeface="Helvetica" charset="0"/>
            </a:endParaRPr>
          </a:p>
        </p:txBody>
      </p:sp>
      <p:sp>
        <p:nvSpPr>
          <p:cNvPr id="17412" name="Rectangle 4"/>
          <p:cNvSpPr>
            <a:spLocks noChangeArrowheads="1"/>
          </p:cNvSpPr>
          <p:nvPr/>
        </p:nvSpPr>
        <p:spPr bwMode="auto">
          <a:xfrm>
            <a:off x="533400" y="990600"/>
            <a:ext cx="82296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0188" indent="-230188">
              <a:lnSpc>
                <a:spcPct val="80000"/>
              </a:lnSpc>
              <a:spcBef>
                <a:spcPct val="20000"/>
              </a:spcBef>
              <a:buClr>
                <a:srgbClr val="CC3300"/>
              </a:buClr>
              <a:buSzPct val="50000"/>
              <a:buFont typeface="Monotype Sorts" charset="0"/>
              <a:buChar char="l"/>
            </a:pPr>
            <a:endParaRPr lang="en-US" sz="500" u="sng">
              <a:solidFill>
                <a:srgbClr val="FF0000"/>
              </a:solidFill>
              <a:latin typeface="Arial" charset="0"/>
            </a:endParaRPr>
          </a:p>
          <a:p>
            <a:pPr marL="230188" indent="-230188">
              <a:spcBef>
                <a:spcPct val="20000"/>
              </a:spcBef>
              <a:buClr>
                <a:srgbClr val="CC3300"/>
              </a:buClr>
              <a:buSzPct val="50000"/>
              <a:buFont typeface="Monotype Sorts" charset="0"/>
              <a:buNone/>
            </a:pPr>
            <a:r>
              <a:rPr lang="en-US" sz="1600" b="1">
                <a:solidFill>
                  <a:srgbClr val="000099"/>
                </a:solidFill>
                <a:latin typeface="Arial" charset="0"/>
              </a:rPr>
              <a:t>	All participants in this meeting have certain obligations under the IEEE-SA Patent Policy.  Participants: </a:t>
            </a:r>
          </a:p>
          <a:p>
            <a:pPr marL="630238" lvl="1" indent="-285750">
              <a:spcBef>
                <a:spcPct val="20000"/>
              </a:spcBef>
              <a:buClr>
                <a:srgbClr val="CC3300"/>
              </a:buClr>
              <a:buSzPct val="50000"/>
              <a:buFont typeface="Monotype Sorts" charset="0"/>
              <a:buChar char="l"/>
            </a:pPr>
            <a:r>
              <a:rPr lang="ja-JP" altLang="en-US" sz="1600" b="1">
                <a:solidFill>
                  <a:srgbClr val="000099"/>
                </a:solidFill>
                <a:latin typeface="Arial" charset="0"/>
              </a:rPr>
              <a:t>“</a:t>
            </a:r>
            <a:r>
              <a:rPr lang="en-US" sz="1600" b="1">
                <a:solidFill>
                  <a:srgbClr val="000099"/>
                </a:solidFill>
                <a:latin typeface="Arial" charset="0"/>
              </a:rPr>
              <a:t>Shall inform the IEEE (or cause the IEEE to be informed)</a:t>
            </a:r>
            <a:r>
              <a:rPr lang="ja-JP" altLang="en-US" sz="1600" b="1">
                <a:solidFill>
                  <a:srgbClr val="000099"/>
                </a:solidFill>
                <a:latin typeface="Arial" charset="0"/>
              </a:rPr>
              <a:t>”</a:t>
            </a:r>
            <a:r>
              <a:rPr lang="en-US" sz="1600" b="1">
                <a:solidFill>
                  <a:srgbClr val="000099"/>
                </a:solidFill>
                <a:latin typeface="Arial" charset="0"/>
              </a:rPr>
              <a:t> of the identity of each </a:t>
            </a:r>
            <a:r>
              <a:rPr lang="ja-JP" altLang="en-US" sz="1600" b="1">
                <a:solidFill>
                  <a:srgbClr val="000099"/>
                </a:solidFill>
                <a:latin typeface="Arial" charset="0"/>
              </a:rPr>
              <a:t>“</a:t>
            </a:r>
            <a:r>
              <a:rPr lang="en-US" sz="1600" b="1">
                <a:solidFill>
                  <a:srgbClr val="000099"/>
                </a:solidFill>
                <a:latin typeface="Arial" charset="0"/>
              </a:rPr>
              <a:t>holder of any potential Essential Patent Claims of which they are personally aware</a:t>
            </a:r>
            <a:r>
              <a:rPr lang="ja-JP" altLang="en-US" sz="1600" b="1">
                <a:solidFill>
                  <a:srgbClr val="000099"/>
                </a:solidFill>
                <a:latin typeface="Arial" charset="0"/>
              </a:rPr>
              <a:t>”</a:t>
            </a:r>
            <a:r>
              <a:rPr lang="en-US" sz="1600" b="1">
                <a:solidFill>
                  <a:srgbClr val="000099"/>
                </a:solidFill>
                <a:latin typeface="Arial" charset="0"/>
              </a:rPr>
              <a:t> if the claims are owned or controlled by the participant or the entity the participant is from, employed by, or otherwise represents</a:t>
            </a:r>
          </a:p>
          <a:p>
            <a:pPr marL="1143000" lvl="2" indent="-228600">
              <a:spcBef>
                <a:spcPct val="20000"/>
              </a:spcBef>
              <a:buClr>
                <a:srgbClr val="CC3300"/>
              </a:buClr>
              <a:buSzPct val="50000"/>
              <a:buFont typeface="Monotype Sorts" charset="0"/>
              <a:buChar char="l"/>
            </a:pPr>
            <a:r>
              <a:rPr lang="ja-JP" altLang="en-US" sz="1400" b="1">
                <a:solidFill>
                  <a:srgbClr val="000099"/>
                </a:solidFill>
                <a:latin typeface="Arial" charset="0"/>
              </a:rPr>
              <a:t>“</a:t>
            </a:r>
            <a:r>
              <a:rPr lang="en-US" sz="1400" b="1">
                <a:solidFill>
                  <a:srgbClr val="000099"/>
                </a:solidFill>
                <a:latin typeface="Arial" charset="0"/>
              </a:rPr>
              <a:t>Personal awareness</a:t>
            </a:r>
            <a:r>
              <a:rPr lang="ja-JP" altLang="en-US" sz="1400" b="1">
                <a:solidFill>
                  <a:srgbClr val="000099"/>
                </a:solidFill>
                <a:latin typeface="Arial" charset="0"/>
              </a:rPr>
              <a:t>”</a:t>
            </a:r>
            <a:r>
              <a:rPr lang="en-US" sz="1400" b="1">
                <a:solidFill>
                  <a:srgbClr val="000099"/>
                </a:solidFill>
                <a:latin typeface="Arial" charset="0"/>
              </a:rPr>
              <a:t> means that the participant </a:t>
            </a:r>
            <a:r>
              <a:rPr lang="ja-JP" altLang="en-US" sz="1400" b="1">
                <a:solidFill>
                  <a:srgbClr val="000099"/>
                </a:solidFill>
                <a:latin typeface="Arial" charset="0"/>
              </a:rPr>
              <a:t>“</a:t>
            </a:r>
            <a:r>
              <a:rPr lang="en-US" sz="1400" b="1">
                <a:solidFill>
                  <a:srgbClr val="000099"/>
                </a:solidFill>
                <a:latin typeface="Arial" charset="0"/>
              </a:rPr>
              <a:t>is personally aware that the holder may have a potential Essential Patent Claim,</a:t>
            </a:r>
            <a:r>
              <a:rPr lang="ja-JP" altLang="en-US" sz="1400" b="1">
                <a:solidFill>
                  <a:srgbClr val="000099"/>
                </a:solidFill>
                <a:latin typeface="Arial" charset="0"/>
              </a:rPr>
              <a:t>”</a:t>
            </a:r>
            <a:r>
              <a:rPr lang="en-US" sz="1400" b="1">
                <a:solidFill>
                  <a:srgbClr val="000099"/>
                </a:solidFill>
                <a:latin typeface="Arial" charset="0"/>
              </a:rPr>
              <a:t> even if the participant is not personally aware of the specific patents or</a:t>
            </a:r>
            <a:r>
              <a:rPr lang="en-US" sz="1400" b="1">
                <a:solidFill>
                  <a:srgbClr val="FF3300"/>
                </a:solidFill>
                <a:latin typeface="Arial" charset="0"/>
              </a:rPr>
              <a:t> </a:t>
            </a:r>
            <a:r>
              <a:rPr lang="en-US" sz="1400" b="1">
                <a:solidFill>
                  <a:srgbClr val="000099"/>
                </a:solidFill>
                <a:latin typeface="Arial" charset="0"/>
              </a:rPr>
              <a:t>patent claims</a:t>
            </a:r>
          </a:p>
          <a:p>
            <a:pPr marL="630238" lvl="1" indent="-285750">
              <a:spcBef>
                <a:spcPct val="20000"/>
              </a:spcBef>
              <a:buClr>
                <a:srgbClr val="CC3300"/>
              </a:buClr>
              <a:buSzPct val="50000"/>
              <a:buFont typeface="Monotype Sorts" charset="0"/>
              <a:buChar char="l"/>
            </a:pPr>
            <a:r>
              <a:rPr lang="ja-JP" altLang="en-US" sz="1600" b="1">
                <a:solidFill>
                  <a:srgbClr val="000099"/>
                </a:solidFill>
                <a:latin typeface="Arial" charset="0"/>
              </a:rPr>
              <a:t>“</a:t>
            </a:r>
            <a:r>
              <a:rPr lang="en-US" sz="1600" b="1">
                <a:solidFill>
                  <a:srgbClr val="000099"/>
                </a:solidFill>
                <a:latin typeface="Arial" charset="0"/>
              </a:rPr>
              <a:t>Should inform the IEEE (or cause the IEEE to be informed)</a:t>
            </a:r>
            <a:r>
              <a:rPr lang="ja-JP" altLang="en-US" sz="1600" b="1">
                <a:solidFill>
                  <a:srgbClr val="000099"/>
                </a:solidFill>
                <a:latin typeface="Arial" charset="0"/>
              </a:rPr>
              <a:t>”</a:t>
            </a:r>
            <a:r>
              <a:rPr lang="en-US" sz="1600" b="1">
                <a:solidFill>
                  <a:srgbClr val="000099"/>
                </a:solidFill>
                <a:latin typeface="Arial" charset="0"/>
              </a:rPr>
              <a:t> of the identity of </a:t>
            </a:r>
            <a:r>
              <a:rPr lang="ja-JP" altLang="en-US" sz="1600" b="1">
                <a:solidFill>
                  <a:srgbClr val="000099"/>
                </a:solidFill>
                <a:latin typeface="Arial" charset="0"/>
              </a:rPr>
              <a:t>“</a:t>
            </a:r>
            <a:r>
              <a:rPr lang="en-US" sz="1600" b="1">
                <a:solidFill>
                  <a:srgbClr val="000099"/>
                </a:solidFill>
                <a:latin typeface="Arial" charset="0"/>
              </a:rPr>
              <a:t>any other holders of such potential Essential Patent Claims</a:t>
            </a:r>
            <a:r>
              <a:rPr lang="ja-JP" altLang="en-US" sz="1600" b="1">
                <a:solidFill>
                  <a:srgbClr val="000099"/>
                </a:solidFill>
                <a:latin typeface="Arial" charset="0"/>
              </a:rPr>
              <a:t>”</a:t>
            </a:r>
            <a:r>
              <a:rPr lang="en-US" sz="1600" b="1">
                <a:solidFill>
                  <a:srgbClr val="000099"/>
                </a:solidFill>
                <a:latin typeface="Arial" charset="0"/>
              </a:rPr>
              <a:t> (that is, third parties that are not affiliated with the participant, with the participant</a:t>
            </a:r>
            <a:r>
              <a:rPr lang="ja-JP" altLang="en-US" sz="1600" b="1">
                <a:solidFill>
                  <a:srgbClr val="000099"/>
                </a:solidFill>
                <a:latin typeface="Arial" charset="0"/>
              </a:rPr>
              <a:t>’</a:t>
            </a:r>
            <a:r>
              <a:rPr lang="en-US" sz="1600" b="1">
                <a:solidFill>
                  <a:srgbClr val="000099"/>
                </a:solidFill>
                <a:latin typeface="Arial" charset="0"/>
              </a:rPr>
              <a:t>s employer, or with anyone else that the participant is from or otherwise represents)</a:t>
            </a:r>
          </a:p>
          <a:p>
            <a:pPr marL="630238" lvl="1" indent="-285750">
              <a:spcBef>
                <a:spcPct val="20000"/>
              </a:spcBef>
              <a:buClr>
                <a:srgbClr val="CC3300"/>
              </a:buClr>
              <a:buSzPct val="50000"/>
              <a:buFont typeface="Monotype Sorts" charset="0"/>
              <a:buChar char="l"/>
            </a:pPr>
            <a:r>
              <a:rPr lang="en-US" sz="1600" b="1">
                <a:solidFill>
                  <a:srgbClr val="000099"/>
                </a:solidFill>
                <a:latin typeface="Arial" charset="0"/>
              </a:rPr>
              <a:t>The above does not apply if the patent</a:t>
            </a:r>
            <a:r>
              <a:rPr lang="en-US" sz="1600" b="1">
                <a:solidFill>
                  <a:srgbClr val="FF3300"/>
                </a:solidFill>
                <a:latin typeface="Arial" charset="0"/>
              </a:rPr>
              <a:t> </a:t>
            </a:r>
            <a:r>
              <a:rPr lang="en-US" sz="1600" b="1">
                <a:solidFill>
                  <a:srgbClr val="000099"/>
                </a:solidFill>
                <a:latin typeface="Arial" charset="0"/>
              </a:rPr>
              <a:t>claim is already the subject of an Accepted Letter of Assurance that applies to the proposed standard(s) under consideration by this group</a:t>
            </a:r>
          </a:p>
          <a:p>
            <a:pPr marL="230188" indent="-230188">
              <a:spcBef>
                <a:spcPct val="20000"/>
              </a:spcBef>
              <a:buClr>
                <a:srgbClr val="CC3300"/>
              </a:buClr>
              <a:buSzPct val="50000"/>
              <a:buFont typeface="Monotype Sorts" charset="0"/>
              <a:buNone/>
            </a:pPr>
            <a:r>
              <a:rPr lang="en-GB" sz="1600">
                <a:solidFill>
                  <a:srgbClr val="000099"/>
                </a:solidFill>
                <a:latin typeface="Arial" charset="0"/>
              </a:rPr>
              <a:t>		Quoted text excerpted from IEEE-SA Standards Board Bylaws subclause 6.2</a:t>
            </a:r>
            <a:endParaRPr lang="en-US" sz="1600">
              <a:solidFill>
                <a:srgbClr val="000099"/>
              </a:solidFill>
              <a:latin typeface="Arial" charset="0"/>
            </a:endParaRPr>
          </a:p>
          <a:p>
            <a:pPr marL="230188" indent="-230188">
              <a:spcBef>
                <a:spcPct val="20000"/>
              </a:spcBef>
              <a:buClr>
                <a:srgbClr val="CC3300"/>
              </a:buClr>
              <a:buSzPct val="50000"/>
              <a:buFont typeface="Monotype Sorts" charset="0"/>
              <a:buChar char="l"/>
            </a:pPr>
            <a:r>
              <a:rPr lang="en-US" sz="1600" b="1">
                <a:solidFill>
                  <a:srgbClr val="000099"/>
                </a:solidFill>
                <a:latin typeface="Arial" charset="0"/>
              </a:rPr>
              <a:t>Early identification of holders of potential Essential Patent Claims is strongly encouraged</a:t>
            </a:r>
          </a:p>
          <a:p>
            <a:pPr marL="230188" indent="-230188">
              <a:spcBef>
                <a:spcPct val="20000"/>
              </a:spcBef>
              <a:buClr>
                <a:srgbClr val="CC3300"/>
              </a:buClr>
              <a:buSzPct val="50000"/>
              <a:buFont typeface="Monotype Sorts" charset="0"/>
              <a:buChar char="l"/>
            </a:pPr>
            <a:r>
              <a:rPr lang="en-US" sz="1600" b="1">
                <a:solidFill>
                  <a:srgbClr val="000099"/>
                </a:solidFill>
                <a:latin typeface="Arial" charset="0"/>
              </a:rPr>
              <a:t>No duty to perform a patent search</a:t>
            </a:r>
            <a:endParaRPr lang="en-GB" sz="1600" b="1">
              <a:solidFill>
                <a:srgbClr val="000099"/>
              </a:solidFill>
              <a:latin typeface="Arial" charset="0"/>
            </a:endParaRPr>
          </a:p>
        </p:txBody>
      </p:sp>
      <p:sp>
        <p:nvSpPr>
          <p:cNvPr id="17413" name="Date Placeholder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800" smtClean="0"/>
              <a:t>May 2014</a:t>
            </a:r>
            <a:endParaRPr lang="en-US" sz="1800"/>
          </a:p>
        </p:txBody>
      </p:sp>
      <p:sp>
        <p:nvSpPr>
          <p:cNvPr id="1741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a:t>Slide </a:t>
            </a:r>
            <a:fld id="{62F37B4C-7187-734C-BADF-C261D9DB3F43}" type="slidenum">
              <a:rPr lang="en-US"/>
              <a:pPr/>
              <a:t>8</a:t>
            </a:fld>
            <a:endParaRPr lang="en-US"/>
          </a:p>
        </p:txBody>
      </p:sp>
      <p:sp>
        <p:nvSpPr>
          <p:cNvPr id="17415"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mtClean="0"/>
              <a:t>Donald Eastlake 3rd, Huawei Technologies</a:t>
            </a:r>
            <a:endParaRPr lang="en-US"/>
          </a:p>
        </p:txBody>
      </p:sp>
    </p:spTree>
    <p:extLst>
      <p:ext uri="{BB962C8B-B14F-4D97-AF65-F5344CB8AC3E}">
        <p14:creationId xmlns:p14="http://schemas.microsoft.com/office/powerpoint/2010/main" val="37562158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1143000"/>
          </a:xfrm>
        </p:spPr>
        <p:txBody>
          <a:bodyPr/>
          <a:lstStyle/>
          <a:p>
            <a:r>
              <a:rPr lang="en-GB">
                <a:latin typeface="Times New Roman" charset="0"/>
              </a:rPr>
              <a:t>Patent Related Links</a:t>
            </a:r>
            <a:endParaRPr lang="en-US">
              <a:latin typeface="Times New Roman" charset="0"/>
            </a:endParaRPr>
          </a:p>
        </p:txBody>
      </p:sp>
      <p:sp>
        <p:nvSpPr>
          <p:cNvPr id="163843" name="Rectangle 3"/>
          <p:cNvSpPr>
            <a:spLocks noGrp="1" noChangeArrowheads="1"/>
          </p:cNvSpPr>
          <p:nvPr>
            <p:ph type="body" idx="1"/>
          </p:nvPr>
        </p:nvSpPr>
        <p:spPr>
          <a:xfrm>
            <a:off x="76200" y="1447800"/>
            <a:ext cx="8991600" cy="3886200"/>
          </a:xfrm>
        </p:spPr>
        <p:txBody>
          <a:bodyPr/>
          <a:lstStyle/>
          <a:p>
            <a:pPr lvl="1">
              <a:lnSpc>
                <a:spcPct val="90000"/>
              </a:lnSpc>
              <a:buFont typeface="Monotype Sorts" charset="0"/>
              <a:buNone/>
            </a:pPr>
            <a:r>
              <a:rPr lang="en-US" sz="2400">
                <a:latin typeface="Times New Roman" charset="0"/>
                <a:cs typeface="Times New Roman" charset="0"/>
              </a:rPr>
              <a:t>	</a:t>
            </a:r>
            <a:r>
              <a:rPr lang="en-US" sz="2400">
                <a:solidFill>
                  <a:srgbClr val="000000"/>
                </a:solidFill>
                <a:latin typeface="Times New Roman" charset="0"/>
                <a:cs typeface="Times New Roman" charset="0"/>
              </a:rPr>
              <a:t>All participants should be familiar with their obligations under the IEEE-SA Policies &amp; Procedures for standards development.</a:t>
            </a:r>
          </a:p>
          <a:p>
            <a:pPr lvl="1">
              <a:lnSpc>
                <a:spcPct val="90000"/>
              </a:lnSpc>
              <a:buFont typeface="Monotype Sorts" charset="0"/>
              <a:buNone/>
            </a:pPr>
            <a:r>
              <a:rPr lang="en-US" sz="2400">
                <a:solidFill>
                  <a:srgbClr val="000000"/>
                </a:solidFill>
                <a:latin typeface="Times New Roman" charset="0"/>
                <a:cs typeface="Times New Roman" charset="0"/>
              </a:rPr>
              <a:t>	Patent Policy is stated in these sources:</a:t>
            </a:r>
          </a:p>
          <a:p>
            <a:pPr lvl="1">
              <a:lnSpc>
                <a:spcPct val="90000"/>
              </a:lnSpc>
              <a:buFont typeface="Monotype Sorts" charset="0"/>
              <a:buNone/>
            </a:pPr>
            <a:r>
              <a:rPr lang="en-GB" sz="2400">
                <a:solidFill>
                  <a:srgbClr val="000000"/>
                </a:solidFill>
                <a:latin typeface="Times New Roman" charset="0"/>
              </a:rPr>
              <a:t>		IEEE-SA Standards Boards Bylaws</a:t>
            </a:r>
          </a:p>
          <a:p>
            <a:pPr lvl="1">
              <a:lnSpc>
                <a:spcPct val="90000"/>
              </a:lnSpc>
              <a:buFont typeface="Monotype Sorts" charset="0"/>
              <a:buNone/>
            </a:pPr>
            <a:r>
              <a:rPr lang="en-US" sz="2100">
                <a:solidFill>
                  <a:srgbClr val="000000"/>
                </a:solidFill>
                <a:latin typeface="Times New Roman" charset="0"/>
              </a:rPr>
              <a:t>		</a:t>
            </a:r>
            <a:r>
              <a:rPr lang="en-US" sz="2100" i="1">
                <a:solidFill>
                  <a:srgbClr val="000000"/>
                </a:solidFill>
                <a:latin typeface="Times New Roman" charset="0"/>
                <a:hlinkClick r:id="rId3"/>
              </a:rPr>
              <a:t>http://standards.ieee.org/guides/bylaws/sect6-7.html#6</a:t>
            </a:r>
            <a:r>
              <a:rPr lang="en-US" sz="2100" i="1">
                <a:solidFill>
                  <a:srgbClr val="000000"/>
                </a:solidFill>
                <a:latin typeface="Times New Roman" charset="0"/>
              </a:rPr>
              <a:t> </a:t>
            </a:r>
          </a:p>
          <a:p>
            <a:pPr lvl="1">
              <a:lnSpc>
                <a:spcPct val="90000"/>
              </a:lnSpc>
              <a:buFont typeface="Monotype Sorts" charset="0"/>
              <a:buNone/>
            </a:pPr>
            <a:r>
              <a:rPr lang="en-GB" sz="2400">
                <a:solidFill>
                  <a:srgbClr val="000000"/>
                </a:solidFill>
                <a:latin typeface="Times New Roman" charset="0"/>
              </a:rPr>
              <a:t>		IEEE-SA Standards Board Operations Manual</a:t>
            </a:r>
          </a:p>
          <a:p>
            <a:pPr lvl="1">
              <a:lnSpc>
                <a:spcPct val="90000"/>
              </a:lnSpc>
              <a:buFont typeface="Monotype Sorts" charset="0"/>
              <a:buNone/>
            </a:pPr>
            <a:r>
              <a:rPr lang="en-US" sz="2400">
                <a:solidFill>
                  <a:srgbClr val="000000"/>
                </a:solidFill>
                <a:latin typeface="Times New Roman" charset="0"/>
              </a:rPr>
              <a:t>		</a:t>
            </a:r>
            <a:r>
              <a:rPr lang="en-US" sz="2100" i="1">
                <a:solidFill>
                  <a:srgbClr val="000000"/>
                </a:solidFill>
                <a:latin typeface="Times New Roman" charset="0"/>
                <a:hlinkClick r:id="rId4"/>
              </a:rPr>
              <a:t>http://standards.ieee.org/guides/opman/sect6.html#6.3</a:t>
            </a:r>
            <a:r>
              <a:rPr lang="en-US" sz="2100" i="1">
                <a:solidFill>
                  <a:srgbClr val="000000"/>
                </a:solidFill>
                <a:latin typeface="Times New Roman" charset="0"/>
              </a:rPr>
              <a:t> </a:t>
            </a:r>
            <a:endParaRPr lang="en-US" sz="2400">
              <a:solidFill>
                <a:srgbClr val="000000"/>
              </a:solidFill>
              <a:latin typeface="Times New Roman" charset="0"/>
            </a:endParaRPr>
          </a:p>
          <a:p>
            <a:pPr lvl="1">
              <a:lnSpc>
                <a:spcPct val="90000"/>
              </a:lnSpc>
              <a:buFont typeface="Monotype Sorts" charset="0"/>
              <a:buNone/>
            </a:pPr>
            <a:r>
              <a:rPr lang="en-US" sz="2400">
                <a:solidFill>
                  <a:srgbClr val="000000"/>
                </a:solidFill>
                <a:latin typeface="Times New Roman" charset="0"/>
                <a:cs typeface="Times New Roman" charset="0"/>
              </a:rPr>
              <a:t>		Material about the patent policy is available at</a:t>
            </a:r>
            <a:r>
              <a:rPr lang="en-US" sz="2400">
                <a:solidFill>
                  <a:srgbClr val="000000"/>
                </a:solidFill>
                <a:latin typeface="Times New Roman" charset="0"/>
              </a:rPr>
              <a:t> </a:t>
            </a:r>
          </a:p>
          <a:p>
            <a:pPr lvl="1">
              <a:lnSpc>
                <a:spcPct val="90000"/>
              </a:lnSpc>
              <a:buFont typeface="Monotype Sorts" charset="0"/>
              <a:buNone/>
            </a:pPr>
            <a:r>
              <a:rPr lang="en-US" sz="2400">
                <a:solidFill>
                  <a:srgbClr val="000000"/>
                </a:solidFill>
                <a:latin typeface="Times New Roman" charset="0"/>
              </a:rPr>
              <a:t>		</a:t>
            </a:r>
            <a:r>
              <a:rPr lang="en-US" sz="2100" i="1">
                <a:solidFill>
                  <a:srgbClr val="000000"/>
                </a:solidFill>
                <a:latin typeface="Times New Roman" charset="0"/>
                <a:hlinkClick r:id="rId5"/>
              </a:rPr>
              <a:t>http://standards.ieee.org/board/pat/pat-material.html</a:t>
            </a:r>
            <a:r>
              <a:rPr lang="en-US" sz="2100" i="1">
                <a:solidFill>
                  <a:srgbClr val="000000"/>
                </a:solidFill>
                <a:latin typeface="Times New Roman" charset="0"/>
              </a:rPr>
              <a:t> </a:t>
            </a:r>
          </a:p>
        </p:txBody>
      </p:sp>
      <p:sp>
        <p:nvSpPr>
          <p:cNvPr id="18436" name="Rectangle 7"/>
          <p:cNvSpPr>
            <a:spLocks noChangeArrowheads="1"/>
          </p:cNvSpPr>
          <p:nvPr/>
        </p:nvSpPr>
        <p:spPr bwMode="auto">
          <a:xfrm>
            <a:off x="1295400" y="5273675"/>
            <a:ext cx="6781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99"/>
                </a:solidFill>
                <a:latin typeface="Arial" charset="0"/>
              </a:rPr>
              <a:t>If you have questions, contact the IEEE-SA Standards Board Patent Committee Administrator at patcom@ieee.org or visit http://standards.ieee.org/board/pat/index.html</a:t>
            </a:r>
          </a:p>
          <a:p>
            <a:pPr algn="ctr">
              <a:lnSpc>
                <a:spcPct val="80000"/>
              </a:lnSpc>
              <a:spcBef>
                <a:spcPct val="20000"/>
              </a:spcBef>
              <a:buClr>
                <a:srgbClr val="CC3300"/>
              </a:buClr>
              <a:buSzPct val="50000"/>
              <a:buFont typeface="Monotype Sorts" charset="0"/>
              <a:buNone/>
            </a:pPr>
            <a:endParaRPr lang="en-US" b="1">
              <a:solidFill>
                <a:srgbClr val="000099"/>
              </a:solidFill>
              <a:latin typeface="Arial" charset="0"/>
            </a:endParaRPr>
          </a:p>
          <a:p>
            <a:pPr algn="ctr">
              <a:lnSpc>
                <a:spcPct val="80000"/>
              </a:lnSpc>
              <a:spcBef>
                <a:spcPct val="20000"/>
              </a:spcBef>
              <a:buClr>
                <a:srgbClr val="CC3300"/>
              </a:buClr>
              <a:buSzPct val="50000"/>
              <a:buFont typeface="Monotype Sorts" charset="0"/>
              <a:buNone/>
            </a:pPr>
            <a:r>
              <a:rPr lang="en-US" b="1">
                <a:solidFill>
                  <a:srgbClr val="000099"/>
                </a:solidFill>
                <a:latin typeface="Arial" charset="0"/>
              </a:rPr>
              <a:t>This slide set is available at http://standards.ieee.org/board/pat/pat-slideset.ppt </a:t>
            </a:r>
          </a:p>
        </p:txBody>
      </p:sp>
      <p:sp>
        <p:nvSpPr>
          <p:cNvPr id="18437" name="Date Placeholder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800" smtClean="0"/>
              <a:t>May 2014</a:t>
            </a:r>
            <a:endParaRPr lang="en-US" sz="1800"/>
          </a:p>
        </p:txBody>
      </p:sp>
      <p:sp>
        <p:nvSpPr>
          <p:cNvPr id="184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a:t>Slide </a:t>
            </a:r>
            <a:fld id="{E27F5376-F929-B348-BA06-2D3AD8D5E77A}" type="slidenum">
              <a:rPr lang="en-US"/>
              <a:pPr/>
              <a:t>9</a:t>
            </a:fld>
            <a:endParaRPr lang="en-US"/>
          </a:p>
        </p:txBody>
      </p:sp>
      <p:sp>
        <p:nvSpPr>
          <p:cNvPr id="18439"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mtClean="0"/>
              <a:t>Donald Eastlake 3rd, Huawei Technologies</a:t>
            </a:r>
            <a:endParaRPr lang="en-US"/>
          </a:p>
        </p:txBody>
      </p:sp>
    </p:spTree>
    <p:extLst>
      <p:ext uri="{BB962C8B-B14F-4D97-AF65-F5344CB8AC3E}">
        <p14:creationId xmlns:p14="http://schemas.microsoft.com/office/powerpoint/2010/main" val="264129196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ea typeface="ＭＳ Ｐゴシック"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ea typeface="ＭＳ Ｐゴシック"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31298</TotalTime>
  <Words>1379</Words>
  <Application>Microsoft Macintosh PowerPoint</Application>
  <PresentationFormat>On-screen Show (4:3)</PresentationFormat>
  <Paragraphs>246</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802-11-Submission</vt:lpstr>
      <vt:lpstr>May 2014 802.11ak Agenda</vt:lpstr>
      <vt:lpstr>IEEE 802.11ak/GLK: Enhancements For Transit Links Within Bridged Networks</vt:lpstr>
      <vt:lpstr>Venue</vt:lpstr>
      <vt:lpstr>TGak Timeline</vt:lpstr>
      <vt:lpstr>Monday, 12 May 2014  10:30-12:30</vt:lpstr>
      <vt:lpstr>Monday, 12 May 2014   10:30-12:30</vt:lpstr>
      <vt:lpstr>Monday, 12 May 2014   10:30-12:30</vt:lpstr>
      <vt:lpstr>Participants, Patents, and Duty to Inform</vt:lpstr>
      <vt:lpstr>Patent Related Links</vt:lpstr>
      <vt:lpstr>Call for Potentially Essential Patents</vt:lpstr>
      <vt:lpstr>Other Documents and WebPages to Review</vt:lpstr>
      <vt:lpstr>Other Guidelines for IEEE WG Meetings</vt:lpstr>
      <vt:lpstr>Monday, 12 May, 2014 19:30 – 21:30</vt:lpstr>
      <vt:lpstr>Tuesday, 13 May, 2014 10:30-12:30</vt:lpstr>
      <vt:lpstr>Thursday, 15 May, 2014 08:00 – 10:00</vt:lpstr>
      <vt:lpstr>[Reference Information]</vt:lpstr>
    </vt:vector>
  </TitlesOfParts>
  <Manager/>
  <Company>Huawei Technologies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March 2014 802.11ak Agenda</dc:title>
  <dc:subject/>
  <dc:creator>Donald Eastlake 3rd</dc:creator>
  <cp:keywords/>
  <dc:description>Donald Eastlake, Huawei Technologies</dc:description>
  <cp:lastModifiedBy>Donald Eastlake</cp:lastModifiedBy>
  <cp:revision>505</cp:revision>
  <cp:lastPrinted>1998-02-10T13:28:06Z</cp:lastPrinted>
  <dcterms:created xsi:type="dcterms:W3CDTF">2006-12-04T03:46:13Z</dcterms:created>
  <dcterms:modified xsi:type="dcterms:W3CDTF">2014-03-30T15:40:57Z</dcterms:modified>
  <cp:category/>
</cp:coreProperties>
</file>