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105" r:id="rId2"/>
    <p:sldId id="1617" r:id="rId3"/>
  </p:sldIdLst>
  <p:sldSz cx="9144000" cy="6858000" type="screen4x3"/>
  <p:notesSz cx="9372600" cy="7086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CCECFF"/>
    <a:srgbClr val="66FF99"/>
    <a:srgbClr val="FF9966"/>
    <a:srgbClr val="FF9933"/>
    <a:srgbClr val="FF6699"/>
    <a:srgbClr val="E1D5B7"/>
    <a:srgbClr val="D3C5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52" autoAdjust="0"/>
    <p:restoredTop sz="86410" autoAdjust="0"/>
  </p:normalViewPr>
  <p:slideViewPr>
    <p:cSldViewPr snapToGrid="0">
      <p:cViewPr>
        <p:scale>
          <a:sx n="100" d="100"/>
          <a:sy n="100" d="100"/>
        </p:scale>
        <p:origin x="-2298" y="-4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932" y="-72"/>
      </p:cViewPr>
      <p:guideLst>
        <p:guide orient="horz" pos="1648"/>
        <p:guide pos="38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20007" y="83897"/>
            <a:ext cx="2213857" cy="2218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1673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802.11-14/0203r2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38740" y="76645"/>
            <a:ext cx="927601" cy="2218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52260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949065" y="6859405"/>
            <a:ext cx="1590284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1673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321927" y="6859405"/>
            <a:ext cx="522014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52260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078556-1C3A-4E15-A638-4599463C7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936631" y="294872"/>
            <a:ext cx="749934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936636" y="6859405"/>
            <a:ext cx="724031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52260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936635" y="6850944"/>
            <a:ext cx="77102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47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76966" y="15010"/>
            <a:ext cx="2213857" cy="2218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51673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doc.: IEEE 802.11-14/0203r2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83895" y="15010"/>
            <a:ext cx="927601" cy="2218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51673" eaLnBrk="0" hangingPunct="0">
              <a:defRPr sz="1400" smtClean="0"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2588" y="538163"/>
            <a:ext cx="3527425" cy="2646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8840" y="3366865"/>
            <a:ext cx="6874927" cy="31892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37" tIns="46960" rIns="95537" bIns="46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435740" y="6863029"/>
            <a:ext cx="2055087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4658" lvl="4" algn="r" defTabSz="951673" eaLnBrk="0" hangingPunct="0">
              <a:defRPr sz="1200" b="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526072" y="6863029"/>
            <a:ext cx="522013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52260" eaLnBrk="0" hangingPunct="0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ABB55A41-2363-4FF7-B4E6-595220126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978825" y="6863029"/>
            <a:ext cx="724031" cy="190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3218"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978824" y="6860612"/>
            <a:ext cx="74149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875458" y="225988"/>
            <a:ext cx="76216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417" tIns="45709" rIns="91417" bIns="45709"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5785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7296" indent="-287421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9684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9558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9433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9306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9181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9053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8928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2014</a:t>
            </a:r>
            <a:endParaRPr lang="en-US" sz="14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6276966" y="15010"/>
            <a:ext cx="2213857" cy="221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7296" indent="-287421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9684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9558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9433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9306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9181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9053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8928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802.11-14/0203r2</a:t>
            </a:r>
            <a:endParaRPr lang="en-US" sz="1400"/>
          </a:p>
        </p:txBody>
      </p:sp>
      <p:sp>
        <p:nvSpPr>
          <p:cNvPr id="17411" name="Rectangle 3"/>
          <p:cNvSpPr txBox="1">
            <a:spLocks noGrp="1" noChangeArrowheads="1"/>
          </p:cNvSpPr>
          <p:nvPr/>
        </p:nvSpPr>
        <p:spPr bwMode="auto">
          <a:xfrm>
            <a:off x="883895" y="15010"/>
            <a:ext cx="1198855" cy="22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456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4563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/>
              <a:t>November 2011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437030" y="6863029"/>
            <a:ext cx="2053794" cy="190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907" indent="-34490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7296" indent="-287421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9684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9558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3069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2940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2816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2688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2564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Bruce Kraemer (Marvell)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29505" y="6863029"/>
            <a:ext cx="418580" cy="1901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7296" indent="-287421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9684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9558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69433" indent="-229937" defTabSz="950086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29306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89181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49053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08928" indent="-229937" defTabSz="950086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E45BD789-D7E7-49CC-8921-D1DE3E24E29A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15A0CEB-573A-4C5B-B96E-9F988F65B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4A103C-95A1-4F98-86E3-4AC6B2ED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2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EE9B48-E8B0-4388-B2E0-961FE42F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885DD7-3821-4FFE-BF8D-81AF824C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5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52631" y="6475413"/>
            <a:ext cx="714940" cy="246221"/>
          </a:xfrm>
          <a:ln/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smtClean="0"/>
              <a:t>Slide </a:t>
            </a:r>
            <a:fld id="{2EAEAD36-1DF0-4BD8-97EF-26BDB0C08C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16E056-741C-471B-B835-4AEE309D7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694D38-305E-44E0-93FC-17A03AB5D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6F17C2-4CCD-4DA3-9E5C-4DA81EE0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89F155-C5C9-454B-A5D2-E5482864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6A797FB-F421-47F0-8EC2-CE2059B94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B3D312F-790B-4327-8E5D-C520810C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3ACE81-C911-4801-93D7-DFC0697A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1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smtClean="0"/>
            </a:lvl1pPr>
          </a:lstStyle>
          <a:p>
            <a:pPr>
              <a:defRPr/>
            </a:pPr>
            <a:r>
              <a:rPr lang="en-US" smtClean="0"/>
              <a:t>March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8600" y="6475413"/>
            <a:ext cx="19653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52631" y="6475413"/>
            <a:ext cx="714940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600" b="0"/>
            </a:lvl1pPr>
          </a:lstStyle>
          <a:p>
            <a:pPr>
              <a:defRPr/>
            </a:pPr>
            <a:r>
              <a:rPr lang="en-US" smtClean="0"/>
              <a:t>Slide </a:t>
            </a:r>
            <a:fld id="{ACB99B2B-AF85-4893-959A-4850BB0805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64060" y="311964"/>
            <a:ext cx="328301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dirty="0"/>
              <a:t>doc.: IEEE </a:t>
            </a:r>
            <a:r>
              <a:rPr lang="en-US" sz="1800" dirty="0" smtClean="0"/>
              <a:t>802.11-14/0434r0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04E5C1E-A54F-41BC-BA0B-32D74731848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16387" name="Text Box 326"/>
          <p:cNvSpPr txBox="1">
            <a:spLocks noChangeArrowheads="1"/>
          </p:cNvSpPr>
          <p:nvPr/>
        </p:nvSpPr>
        <p:spPr bwMode="auto">
          <a:xfrm>
            <a:off x="5311775" y="2330450"/>
            <a:ext cx="1176338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+1 (321)</a:t>
            </a:r>
            <a:br>
              <a:rPr lang="en-US" sz="1400" b="0"/>
            </a:br>
            <a:r>
              <a:rPr lang="en-US" sz="1400" b="0"/>
              <a:t>751-3958</a:t>
            </a:r>
          </a:p>
        </p:txBody>
      </p:sp>
      <p:sp>
        <p:nvSpPr>
          <p:cNvPr id="16388" name="Text Box 320"/>
          <p:cNvSpPr txBox="1">
            <a:spLocks noChangeArrowheads="1"/>
          </p:cNvSpPr>
          <p:nvPr/>
        </p:nvSpPr>
        <p:spPr bwMode="auto">
          <a:xfrm>
            <a:off x="3489325" y="2311400"/>
            <a:ext cx="1879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0"/>
              <a:t>5488 Marvell Lane,</a:t>
            </a:r>
          </a:p>
          <a:p>
            <a:pPr eaLnBrk="0" hangingPunct="0"/>
            <a:r>
              <a:rPr lang="en-US" sz="1400" b="0"/>
              <a:t>Santa Clara, CA, 95054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88975" y="2068513"/>
            <a:ext cx="603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Name</a:t>
            </a:r>
            <a:endParaRPr lang="en-US" b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0016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01863" y="2068513"/>
            <a:ext cx="10080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Company</a:t>
            </a:r>
            <a:endParaRPr lang="en-US" b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219450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625850" y="2068513"/>
            <a:ext cx="84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Address</a:t>
            </a:r>
            <a:endParaRPr lang="en-US" b="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79925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380038" y="2068513"/>
            <a:ext cx="64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Phone</a:t>
            </a:r>
            <a:endParaRPr lang="en-US" b="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030913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40513" y="2068513"/>
            <a:ext cx="5619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email</a:t>
            </a:r>
            <a:endParaRPr lang="en-US" b="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7208838" y="2068513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90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620713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620713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620713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27063" y="2057400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627063" y="2057400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13360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13360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13360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2139950" y="2057400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139950" y="2057400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35575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35575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35575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3563938" y="2057400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>
            <a:off x="3563938" y="2057400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5311775" y="2057400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5311775" y="2057400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35"/>
          <p:cNvSpPr>
            <a:spLocks noChangeShapeType="1"/>
          </p:cNvSpPr>
          <p:nvPr/>
        </p:nvSpPr>
        <p:spPr bwMode="auto">
          <a:xfrm>
            <a:off x="5311775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316538" y="2057400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1" name="Line 37"/>
          <p:cNvSpPr>
            <a:spLocks noChangeShapeType="1"/>
          </p:cNvSpPr>
          <p:nvPr/>
        </p:nvSpPr>
        <p:spPr bwMode="auto">
          <a:xfrm>
            <a:off x="5316538" y="2057400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Rectangle 38"/>
          <p:cNvSpPr>
            <a:spLocks noChangeArrowheads="1"/>
          </p:cNvSpPr>
          <p:nvPr/>
        </p:nvSpPr>
        <p:spPr bwMode="auto">
          <a:xfrm>
            <a:off x="6572250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6572250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6572250" y="2057400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6578600" y="2057400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6578600" y="2057400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8269288" y="2057400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>
            <a:off x="8269288" y="2057400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8269288" y="2057400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620713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620713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213360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213360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35575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35575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5311775" y="2063750"/>
            <a:ext cx="4763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5311775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6572250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6572250" y="2063750"/>
            <a:ext cx="1588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8269288" y="2063750"/>
            <a:ext cx="6350" cy="327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8269288" y="2063750"/>
            <a:ext cx="1587" cy="3270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688975" y="2400300"/>
            <a:ext cx="11668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Bruce Kraemer</a:t>
            </a:r>
            <a:endParaRPr lang="en-US" b="0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1882775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2201863" y="2400300"/>
            <a:ext cx="601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2817813" y="24003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5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625850" y="2398713"/>
            <a:ext cx="444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0" name="Rectangle 75"/>
          <p:cNvSpPr>
            <a:spLocks noChangeArrowheads="1"/>
          </p:cNvSpPr>
          <p:nvPr/>
        </p:nvSpPr>
        <p:spPr bwMode="auto">
          <a:xfrm>
            <a:off x="6640513" y="2398713"/>
            <a:ext cx="7175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bkraemer@</a:t>
            </a:r>
            <a:endParaRPr lang="en-US" b="0"/>
          </a:p>
        </p:txBody>
      </p:sp>
      <p:sp>
        <p:nvSpPr>
          <p:cNvPr id="16451" name="Rectangle 76"/>
          <p:cNvSpPr>
            <a:spLocks noChangeArrowheads="1"/>
          </p:cNvSpPr>
          <p:nvPr/>
        </p:nvSpPr>
        <p:spPr bwMode="auto">
          <a:xfrm>
            <a:off x="7326313" y="2398713"/>
            <a:ext cx="4683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marvell</a:t>
            </a:r>
            <a:endParaRPr lang="en-US" b="0"/>
          </a:p>
        </p:txBody>
      </p:sp>
      <p:sp>
        <p:nvSpPr>
          <p:cNvPr id="16452" name="Rectangle 77"/>
          <p:cNvSpPr>
            <a:spLocks noChangeArrowheads="1"/>
          </p:cNvSpPr>
          <p:nvPr/>
        </p:nvSpPr>
        <p:spPr bwMode="auto">
          <a:xfrm>
            <a:off x="7772400" y="2398713"/>
            <a:ext cx="301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.com</a:t>
            </a:r>
            <a:endParaRPr lang="en-US" b="0"/>
          </a:p>
        </p:txBody>
      </p:sp>
      <p:sp>
        <p:nvSpPr>
          <p:cNvPr id="16453" name="Rectangle 78"/>
          <p:cNvSpPr>
            <a:spLocks noChangeArrowheads="1"/>
          </p:cNvSpPr>
          <p:nvPr/>
        </p:nvSpPr>
        <p:spPr bwMode="auto">
          <a:xfrm>
            <a:off x="8061325" y="2398713"/>
            <a:ext cx="381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 b="0">
                <a:solidFill>
                  <a:srgbClr val="000000"/>
                </a:solidFill>
              </a:rPr>
              <a:t> </a:t>
            </a:r>
            <a:endParaRPr lang="en-US" b="0"/>
          </a:p>
        </p:txBody>
      </p:sp>
      <p:sp>
        <p:nvSpPr>
          <p:cNvPr id="16454" name="Rectangle 79"/>
          <p:cNvSpPr>
            <a:spLocks noChangeArrowheads="1"/>
          </p:cNvSpPr>
          <p:nvPr/>
        </p:nvSpPr>
        <p:spPr bwMode="auto">
          <a:xfrm>
            <a:off x="620713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5" name="Line 80"/>
          <p:cNvSpPr>
            <a:spLocks noChangeShapeType="1"/>
          </p:cNvSpPr>
          <p:nvPr/>
        </p:nvSpPr>
        <p:spPr bwMode="auto">
          <a:xfrm>
            <a:off x="620713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Line 81"/>
          <p:cNvSpPr>
            <a:spLocks noChangeShapeType="1"/>
          </p:cNvSpPr>
          <p:nvPr/>
        </p:nvSpPr>
        <p:spPr bwMode="auto">
          <a:xfrm>
            <a:off x="620713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Rectangle 82"/>
          <p:cNvSpPr>
            <a:spLocks noChangeArrowheads="1"/>
          </p:cNvSpPr>
          <p:nvPr/>
        </p:nvSpPr>
        <p:spPr bwMode="auto">
          <a:xfrm>
            <a:off x="627063" y="2390775"/>
            <a:ext cx="15065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58" name="Line 83"/>
          <p:cNvSpPr>
            <a:spLocks noChangeShapeType="1"/>
          </p:cNvSpPr>
          <p:nvPr/>
        </p:nvSpPr>
        <p:spPr bwMode="auto">
          <a:xfrm>
            <a:off x="627063" y="2390775"/>
            <a:ext cx="15065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Rectangle 84"/>
          <p:cNvSpPr>
            <a:spLocks noChangeArrowheads="1"/>
          </p:cNvSpPr>
          <p:nvPr/>
        </p:nvSpPr>
        <p:spPr bwMode="auto">
          <a:xfrm>
            <a:off x="213360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0" name="Line 85"/>
          <p:cNvSpPr>
            <a:spLocks noChangeShapeType="1"/>
          </p:cNvSpPr>
          <p:nvPr/>
        </p:nvSpPr>
        <p:spPr bwMode="auto">
          <a:xfrm>
            <a:off x="213360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Line 86"/>
          <p:cNvSpPr>
            <a:spLocks noChangeShapeType="1"/>
          </p:cNvSpPr>
          <p:nvPr/>
        </p:nvSpPr>
        <p:spPr bwMode="auto">
          <a:xfrm>
            <a:off x="213360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Rectangle 87"/>
          <p:cNvSpPr>
            <a:spLocks noChangeArrowheads="1"/>
          </p:cNvSpPr>
          <p:nvPr/>
        </p:nvSpPr>
        <p:spPr bwMode="auto">
          <a:xfrm>
            <a:off x="2139950" y="2390775"/>
            <a:ext cx="141763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3" name="Line 88"/>
          <p:cNvSpPr>
            <a:spLocks noChangeShapeType="1"/>
          </p:cNvSpPr>
          <p:nvPr/>
        </p:nvSpPr>
        <p:spPr bwMode="auto">
          <a:xfrm>
            <a:off x="2139950" y="2390775"/>
            <a:ext cx="1417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Rectangle 89"/>
          <p:cNvSpPr>
            <a:spLocks noChangeArrowheads="1"/>
          </p:cNvSpPr>
          <p:nvPr/>
        </p:nvSpPr>
        <p:spPr bwMode="auto">
          <a:xfrm>
            <a:off x="35575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5" name="Line 90"/>
          <p:cNvSpPr>
            <a:spLocks noChangeShapeType="1"/>
          </p:cNvSpPr>
          <p:nvPr/>
        </p:nvSpPr>
        <p:spPr bwMode="auto">
          <a:xfrm>
            <a:off x="35575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Line 91"/>
          <p:cNvSpPr>
            <a:spLocks noChangeShapeType="1"/>
          </p:cNvSpPr>
          <p:nvPr/>
        </p:nvSpPr>
        <p:spPr bwMode="auto">
          <a:xfrm>
            <a:off x="35575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Rectangle 92"/>
          <p:cNvSpPr>
            <a:spLocks noChangeArrowheads="1"/>
          </p:cNvSpPr>
          <p:nvPr/>
        </p:nvSpPr>
        <p:spPr bwMode="auto">
          <a:xfrm>
            <a:off x="3563938" y="2390775"/>
            <a:ext cx="1747837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68" name="Line 93"/>
          <p:cNvSpPr>
            <a:spLocks noChangeShapeType="1"/>
          </p:cNvSpPr>
          <p:nvPr/>
        </p:nvSpPr>
        <p:spPr bwMode="auto">
          <a:xfrm>
            <a:off x="3563938" y="2390775"/>
            <a:ext cx="17478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Rectangle 94"/>
          <p:cNvSpPr>
            <a:spLocks noChangeArrowheads="1"/>
          </p:cNvSpPr>
          <p:nvPr/>
        </p:nvSpPr>
        <p:spPr bwMode="auto">
          <a:xfrm>
            <a:off x="5311775" y="2390775"/>
            <a:ext cx="4763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0" name="Line 95"/>
          <p:cNvSpPr>
            <a:spLocks noChangeShapeType="1"/>
          </p:cNvSpPr>
          <p:nvPr/>
        </p:nvSpPr>
        <p:spPr bwMode="auto">
          <a:xfrm>
            <a:off x="5311775" y="2390775"/>
            <a:ext cx="47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Line 96"/>
          <p:cNvSpPr>
            <a:spLocks noChangeShapeType="1"/>
          </p:cNvSpPr>
          <p:nvPr/>
        </p:nvSpPr>
        <p:spPr bwMode="auto">
          <a:xfrm>
            <a:off x="5311775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Rectangle 97"/>
          <p:cNvSpPr>
            <a:spLocks noChangeArrowheads="1"/>
          </p:cNvSpPr>
          <p:nvPr/>
        </p:nvSpPr>
        <p:spPr bwMode="auto">
          <a:xfrm>
            <a:off x="5316538" y="2390775"/>
            <a:ext cx="1255712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3" name="Line 98"/>
          <p:cNvSpPr>
            <a:spLocks noChangeShapeType="1"/>
          </p:cNvSpPr>
          <p:nvPr/>
        </p:nvSpPr>
        <p:spPr bwMode="auto">
          <a:xfrm>
            <a:off x="5316538" y="2390775"/>
            <a:ext cx="12557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Rectangle 99"/>
          <p:cNvSpPr>
            <a:spLocks noChangeArrowheads="1"/>
          </p:cNvSpPr>
          <p:nvPr/>
        </p:nvSpPr>
        <p:spPr bwMode="auto">
          <a:xfrm>
            <a:off x="6572250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5" name="Line 100"/>
          <p:cNvSpPr>
            <a:spLocks noChangeShapeType="1"/>
          </p:cNvSpPr>
          <p:nvPr/>
        </p:nvSpPr>
        <p:spPr bwMode="auto">
          <a:xfrm>
            <a:off x="6572250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Line 101"/>
          <p:cNvSpPr>
            <a:spLocks noChangeShapeType="1"/>
          </p:cNvSpPr>
          <p:nvPr/>
        </p:nvSpPr>
        <p:spPr bwMode="auto">
          <a:xfrm>
            <a:off x="6572250" y="2390775"/>
            <a:ext cx="1588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Rectangle 102"/>
          <p:cNvSpPr>
            <a:spLocks noChangeArrowheads="1"/>
          </p:cNvSpPr>
          <p:nvPr/>
        </p:nvSpPr>
        <p:spPr bwMode="auto">
          <a:xfrm>
            <a:off x="6578600" y="2390775"/>
            <a:ext cx="1690688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78" name="Line 103"/>
          <p:cNvSpPr>
            <a:spLocks noChangeShapeType="1"/>
          </p:cNvSpPr>
          <p:nvPr/>
        </p:nvSpPr>
        <p:spPr bwMode="auto">
          <a:xfrm>
            <a:off x="6578600" y="2390775"/>
            <a:ext cx="1690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Rectangle 104"/>
          <p:cNvSpPr>
            <a:spLocks noChangeArrowheads="1"/>
          </p:cNvSpPr>
          <p:nvPr/>
        </p:nvSpPr>
        <p:spPr bwMode="auto">
          <a:xfrm>
            <a:off x="8269288" y="2390775"/>
            <a:ext cx="6350" cy="6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0" name="Line 105"/>
          <p:cNvSpPr>
            <a:spLocks noChangeShapeType="1"/>
          </p:cNvSpPr>
          <p:nvPr/>
        </p:nvSpPr>
        <p:spPr bwMode="auto">
          <a:xfrm>
            <a:off x="8269288" y="2390775"/>
            <a:ext cx="63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Line 106"/>
          <p:cNvSpPr>
            <a:spLocks noChangeShapeType="1"/>
          </p:cNvSpPr>
          <p:nvPr/>
        </p:nvSpPr>
        <p:spPr bwMode="auto">
          <a:xfrm>
            <a:off x="8269288" y="2390775"/>
            <a:ext cx="1587" cy="6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Rectangle 107"/>
          <p:cNvSpPr>
            <a:spLocks noChangeArrowheads="1"/>
          </p:cNvSpPr>
          <p:nvPr/>
        </p:nvSpPr>
        <p:spPr bwMode="auto">
          <a:xfrm>
            <a:off x="620713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3" name="Line 108"/>
          <p:cNvSpPr>
            <a:spLocks noChangeShapeType="1"/>
          </p:cNvSpPr>
          <p:nvPr/>
        </p:nvSpPr>
        <p:spPr bwMode="auto">
          <a:xfrm>
            <a:off x="620713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Rectangle 109"/>
          <p:cNvSpPr>
            <a:spLocks noChangeArrowheads="1"/>
          </p:cNvSpPr>
          <p:nvPr/>
        </p:nvSpPr>
        <p:spPr bwMode="auto">
          <a:xfrm>
            <a:off x="213360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5" name="Line 110"/>
          <p:cNvSpPr>
            <a:spLocks noChangeShapeType="1"/>
          </p:cNvSpPr>
          <p:nvPr/>
        </p:nvSpPr>
        <p:spPr bwMode="auto">
          <a:xfrm>
            <a:off x="213360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Rectangle 111"/>
          <p:cNvSpPr>
            <a:spLocks noChangeArrowheads="1"/>
          </p:cNvSpPr>
          <p:nvPr/>
        </p:nvSpPr>
        <p:spPr bwMode="auto">
          <a:xfrm>
            <a:off x="35575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7" name="Line 112"/>
          <p:cNvSpPr>
            <a:spLocks noChangeShapeType="1"/>
          </p:cNvSpPr>
          <p:nvPr/>
        </p:nvSpPr>
        <p:spPr bwMode="auto">
          <a:xfrm>
            <a:off x="35575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Rectangle 113"/>
          <p:cNvSpPr>
            <a:spLocks noChangeArrowheads="1"/>
          </p:cNvSpPr>
          <p:nvPr/>
        </p:nvSpPr>
        <p:spPr bwMode="auto">
          <a:xfrm>
            <a:off x="5311775" y="2397125"/>
            <a:ext cx="4763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89" name="Line 114"/>
          <p:cNvSpPr>
            <a:spLocks noChangeShapeType="1"/>
          </p:cNvSpPr>
          <p:nvPr/>
        </p:nvSpPr>
        <p:spPr bwMode="auto">
          <a:xfrm>
            <a:off x="5311775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Rectangle 115"/>
          <p:cNvSpPr>
            <a:spLocks noChangeArrowheads="1"/>
          </p:cNvSpPr>
          <p:nvPr/>
        </p:nvSpPr>
        <p:spPr bwMode="auto">
          <a:xfrm>
            <a:off x="6572250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1" name="Line 116"/>
          <p:cNvSpPr>
            <a:spLocks noChangeShapeType="1"/>
          </p:cNvSpPr>
          <p:nvPr/>
        </p:nvSpPr>
        <p:spPr bwMode="auto">
          <a:xfrm>
            <a:off x="6572250" y="2397125"/>
            <a:ext cx="1588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Rectangle 117"/>
          <p:cNvSpPr>
            <a:spLocks noChangeArrowheads="1"/>
          </p:cNvSpPr>
          <p:nvPr/>
        </p:nvSpPr>
        <p:spPr bwMode="auto">
          <a:xfrm>
            <a:off x="8269288" y="2397125"/>
            <a:ext cx="6350" cy="3921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en-US"/>
          </a:p>
        </p:txBody>
      </p:sp>
      <p:sp>
        <p:nvSpPr>
          <p:cNvPr id="16493" name="Line 118"/>
          <p:cNvSpPr>
            <a:spLocks noChangeShapeType="1"/>
          </p:cNvSpPr>
          <p:nvPr/>
        </p:nvSpPr>
        <p:spPr bwMode="auto">
          <a:xfrm>
            <a:off x="8269288" y="2397125"/>
            <a:ext cx="1587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Rectangle 321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685800"/>
          </a:xfrm>
        </p:spPr>
        <p:txBody>
          <a:bodyPr/>
          <a:lstStyle/>
          <a:p>
            <a:r>
              <a:rPr lang="en-US" sz="2400" dirty="0" smtClean="0"/>
              <a:t>WBA Carrier Wi-Fi Liaison request  </a:t>
            </a:r>
            <a:r>
              <a:rPr lang="en-US" sz="2400" dirty="0" smtClean="0"/>
              <a:t>- </a:t>
            </a:r>
            <a:r>
              <a:rPr lang="en-US" sz="2400" dirty="0" smtClean="0"/>
              <a:t>March 2014</a:t>
            </a:r>
          </a:p>
        </p:txBody>
      </p:sp>
      <p:sp>
        <p:nvSpPr>
          <p:cNvPr id="16495" name="Rectangle 32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Date:</a:t>
            </a:r>
            <a:r>
              <a:rPr lang="en-US" b="0" dirty="0" smtClean="0"/>
              <a:t> 2014-</a:t>
            </a:r>
            <a:r>
              <a:rPr lang="en-US" dirty="0" smtClean="0"/>
              <a:t> March </a:t>
            </a:r>
            <a:r>
              <a:rPr lang="en-US" b="0" dirty="0" smtClean="0"/>
              <a:t>-</a:t>
            </a:r>
            <a:r>
              <a:rPr lang="en-US" b="0" dirty="0" smtClean="0"/>
              <a:t>19</a:t>
            </a:r>
            <a:endParaRPr lang="en-US" dirty="0" smtClean="0"/>
          </a:p>
        </p:txBody>
      </p:sp>
      <p:sp>
        <p:nvSpPr>
          <p:cNvPr id="16496" name="Rectangle 323"/>
          <p:cNvSpPr>
            <a:spLocks noChangeArrowheads="1"/>
          </p:cNvSpPr>
          <p:nvPr/>
        </p:nvSpPr>
        <p:spPr bwMode="auto">
          <a:xfrm>
            <a:off x="533400" y="1676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16497" name="Text Box 330"/>
          <p:cNvSpPr txBox="1">
            <a:spLocks noChangeArrowheads="1"/>
          </p:cNvSpPr>
          <p:nvPr/>
        </p:nvSpPr>
        <p:spPr bwMode="auto">
          <a:xfrm>
            <a:off x="279401" y="3394075"/>
            <a:ext cx="8551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600" dirty="0"/>
              <a:t>Abstract: </a:t>
            </a:r>
            <a:r>
              <a:rPr lang="en-US" sz="1600" dirty="0" smtClean="0"/>
              <a:t>Information regarding a call for comment on Carrier Wi-Fi submitted by WBA.</a:t>
            </a:r>
            <a:endParaRPr lang="en-US" sz="1600" dirty="0"/>
          </a:p>
        </p:txBody>
      </p:sp>
      <p:sp>
        <p:nvSpPr>
          <p:cNvPr id="1649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88975" y="319088"/>
            <a:ext cx="15287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  <a:endParaRPr lang="en-US" sz="1800"/>
          </a:p>
        </p:txBody>
      </p:sp>
      <p:cxnSp>
        <p:nvCxnSpPr>
          <p:cNvPr id="16499" name="Straight Connector 3"/>
          <p:cNvCxnSpPr>
            <a:cxnSpLocks noChangeShapeType="1"/>
            <a:stCxn id="16482" idx="2"/>
            <a:endCxn id="16493" idx="1"/>
          </p:cNvCxnSpPr>
          <p:nvPr/>
        </p:nvCxnSpPr>
        <p:spPr bwMode="auto">
          <a:xfrm>
            <a:off x="623888" y="2789238"/>
            <a:ext cx="76469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March 2014</a:t>
            </a:r>
            <a:endParaRPr lang="en-US" sz="1800"/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D8E51126-88D0-40B8-8FC4-59D380D58E67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04850"/>
          </a:xfrm>
        </p:spPr>
        <p:txBody>
          <a:bodyPr/>
          <a:lstStyle/>
          <a:p>
            <a:r>
              <a:rPr lang="en-US" dirty="0" smtClean="0"/>
              <a:t>WBA Liaison</a:t>
            </a: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329145"/>
              </p:ext>
            </p:extLst>
          </p:nvPr>
        </p:nvGraphicFramePr>
        <p:xfrm>
          <a:off x="4829175" y="5220296"/>
          <a:ext cx="1314450" cy="110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175" y="5220296"/>
                        <a:ext cx="1314450" cy="1109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389754"/>
              </p:ext>
            </p:extLst>
          </p:nvPr>
        </p:nvGraphicFramePr>
        <p:xfrm>
          <a:off x="2640894" y="5286375"/>
          <a:ext cx="1111956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showAsIcon="1" r:id="rId5" imgW="914400" imgH="771480" progId="Word.Document.8">
                  <p:embed/>
                </p:oleObj>
              </mc:Choice>
              <mc:Fallback>
                <p:oleObj name="Document" showAsIcon="1" r:id="rId5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0894" y="5286375"/>
                        <a:ext cx="1111956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1290935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WBA has requested comment on </a:t>
            </a:r>
            <a:r>
              <a:rPr lang="en-US" sz="1400" dirty="0"/>
              <a:t>its Carrier Wi-Fi (CWLAN) Guidelines.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Background </a:t>
            </a:r>
          </a:p>
          <a:p>
            <a:r>
              <a:rPr lang="en-US" sz="1400" dirty="0"/>
              <a:t>The WBA work on this topic is trying to bring together all parties in the Wi-Fi industry into one vision that defines CWLAN, with the goal of creating a shared industry definition.  This will allow the industry to develop a CWLAN ecosystem and subsequently to give the Wi-Fi consumer the best user experience possible at that time and in that location.</a:t>
            </a:r>
          </a:p>
          <a:p>
            <a:r>
              <a:rPr lang="en-US" sz="1400" dirty="0"/>
              <a:t> </a:t>
            </a:r>
          </a:p>
          <a:p>
            <a:pPr lvl="0"/>
            <a:r>
              <a:rPr lang="en-US" sz="1400" dirty="0"/>
              <a:t>Next steps and interest to collaborate</a:t>
            </a:r>
          </a:p>
          <a:p>
            <a:r>
              <a:rPr lang="en-US" sz="1400" dirty="0"/>
              <a:t>Following the finalization and publication of version one of the CWLAN Guidelines, the Carrier Wi-Fi team will continue to progress updates for a future version, to include additional functionalities and/or requirements proposed as well as any feedback received to the published version.</a:t>
            </a:r>
          </a:p>
          <a:p>
            <a:r>
              <a:rPr lang="en-US" sz="1400" dirty="0"/>
              <a:t>The Carrier Wi-Fi team has a strong interest in continuing to closely cooperate with industry groups driving related work.</a:t>
            </a:r>
          </a:p>
          <a:p>
            <a:r>
              <a:rPr lang="en-US" sz="1400" dirty="0"/>
              <a:t>The WBA welcomes your feedback to this first version of the CWLAN Guidelines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23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368447</TotalTime>
  <Words>114</Words>
  <Application>Microsoft Office PowerPoint</Application>
  <PresentationFormat>On-screen Show (4:3)</PresentationFormat>
  <Paragraphs>47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Default Design</vt:lpstr>
      <vt:lpstr>Adobe Acrobat Document</vt:lpstr>
      <vt:lpstr>Microsoft Word 97 - 2003 Document</vt:lpstr>
      <vt:lpstr>WBA Carrier Wi-Fi Liaison request  - March 2014</vt:lpstr>
      <vt:lpstr>WBA Liaison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WBA Liaison regarding Carrier Wi-Fi</dc:title>
  <dc:subject>Additional Meeting Information</dc:subject>
  <dc:creator>Bruce Kraemer (Marvell)</dc:creator>
  <cp:lastModifiedBy>Marvell</cp:lastModifiedBy>
  <cp:revision>3519</cp:revision>
  <cp:lastPrinted>2014-03-18T23:18:49Z</cp:lastPrinted>
  <dcterms:created xsi:type="dcterms:W3CDTF">1998-02-10T13:07:52Z</dcterms:created>
  <dcterms:modified xsi:type="dcterms:W3CDTF">2014-03-19T05:44:23Z</dcterms:modified>
</cp:coreProperties>
</file>