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71" r:id="rId2"/>
    <p:sldId id="272" r:id="rId3"/>
    <p:sldId id="304" r:id="rId4"/>
    <p:sldId id="273" r:id="rId5"/>
    <p:sldId id="274" r:id="rId6"/>
    <p:sldId id="275" r:id="rId7"/>
    <p:sldId id="276" r:id="rId8"/>
    <p:sldId id="307" r:id="rId9"/>
    <p:sldId id="291" r:id="rId10"/>
    <p:sldId id="278" r:id="rId11"/>
    <p:sldId id="289" r:id="rId12"/>
    <p:sldId id="305" r:id="rId13"/>
    <p:sldId id="311" r:id="rId14"/>
    <p:sldId id="312" r:id="rId15"/>
    <p:sldId id="313" r:id="rId16"/>
    <p:sldId id="314" r:id="rId17"/>
    <p:sldId id="297" r:id="rId18"/>
    <p:sldId id="303" r:id="rId19"/>
    <p:sldId id="310" r:id="rId20"/>
    <p:sldId id="315" r:id="rId21"/>
    <p:sldId id="316" r:id="rId22"/>
    <p:sldId id="317" r:id="rId23"/>
    <p:sldId id="318" r:id="rId24"/>
    <p:sldId id="319" r:id="rId25"/>
    <p:sldId id="320" r:id="rId26"/>
    <p:sldId id="321" r:id="rId27"/>
    <p:sldId id="322" r:id="rId28"/>
    <p:sldId id="323" r:id="rId29"/>
    <p:sldId id="324"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4" autoAdjust="0"/>
    <p:restoredTop sz="86466" autoAdjust="0"/>
  </p:normalViewPr>
  <p:slideViewPr>
    <p:cSldViewPr>
      <p:cViewPr varScale="1">
        <p:scale>
          <a:sx n="63" d="100"/>
          <a:sy n="63" d="100"/>
        </p:scale>
        <p:origin x="-49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2028"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Jon Rosdahl, CSR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802.11-14/0318r0</a:t>
            </a:r>
            <a:endParaRPr lang="en-US"/>
          </a:p>
        </p:txBody>
      </p:sp>
      <p:sp>
        <p:nvSpPr>
          <p:cNvPr id="11267" name="Rectangle 3"/>
          <p:cNvSpPr>
            <a:spLocks noGrp="1" noChangeArrowheads="1"/>
          </p:cNvSpPr>
          <p:nvPr>
            <p:ph type="dt" sz="quarter" idx="1"/>
          </p:nvPr>
        </p:nvSpPr>
        <p:spPr>
          <a:noFill/>
        </p:spPr>
        <p:txBody>
          <a:bodyPr/>
          <a:lstStyle/>
          <a:p>
            <a:r>
              <a:rPr lang="en-US" smtClean="0"/>
              <a:t>March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Slide Number Placeholder 3"/>
          <p:cNvSpPr>
            <a:spLocks noGrp="1"/>
          </p:cNvSpPr>
          <p:nvPr>
            <p:ph type="sldNum" sz="quarter" idx="10"/>
          </p:nvPr>
        </p:nvSpPr>
        <p:spPr/>
        <p:txBody>
          <a:bodyPr/>
          <a:lstStyle/>
          <a:p>
            <a:fld id="{381A3B83-5B18-4D78-8DCB-A951769B47D7}" type="slidenum">
              <a:rPr lang="en-US" smtClean="0"/>
              <a:pPr/>
              <a:t>25</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r>
              <a:rPr lang="en-US" smtClean="0"/>
              <a:t>doc.: IEEE 802 EC-13/0022r1</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Slide Number Placeholder 3"/>
          <p:cNvSpPr>
            <a:spLocks noGrp="1"/>
          </p:cNvSpPr>
          <p:nvPr>
            <p:ph type="sldNum" sz="quarter" idx="10"/>
          </p:nvPr>
        </p:nvSpPr>
        <p:spPr/>
        <p:txBody>
          <a:bodyPr/>
          <a:lstStyle/>
          <a:p>
            <a:fld id="{381A3B83-5B18-4D78-8DCB-A951769B47D7}"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802.11-14/0318r0</a:t>
            </a:r>
            <a:endParaRPr lang="en-US"/>
          </a:p>
        </p:txBody>
      </p:sp>
      <p:sp>
        <p:nvSpPr>
          <p:cNvPr id="12291" name="Rectangle 3"/>
          <p:cNvSpPr>
            <a:spLocks noGrp="1" noChangeArrowheads="1"/>
          </p:cNvSpPr>
          <p:nvPr>
            <p:ph type="dt" sz="quarter" idx="1"/>
          </p:nvPr>
        </p:nvSpPr>
        <p:spPr>
          <a:noFill/>
        </p:spPr>
        <p:txBody>
          <a:bodyPr/>
          <a:lstStyle/>
          <a:p>
            <a:r>
              <a:rPr lang="en-US" smtClean="0"/>
              <a:t>March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54113" y="701675"/>
            <a:ext cx="4625975" cy="3468688"/>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802.11-14/0318r0</a:t>
            </a:r>
            <a:endParaRPr lang="en-US"/>
          </a:p>
        </p:txBody>
      </p:sp>
      <p:sp>
        <p:nvSpPr>
          <p:cNvPr id="13315" name="Rectangle 3"/>
          <p:cNvSpPr>
            <a:spLocks noGrp="1" noChangeArrowheads="1"/>
          </p:cNvSpPr>
          <p:nvPr>
            <p:ph type="dt" sz="quarter" idx="1"/>
          </p:nvPr>
        </p:nvSpPr>
        <p:spPr>
          <a:noFill/>
        </p:spPr>
        <p:txBody>
          <a:bodyPr/>
          <a:lstStyle/>
          <a:p>
            <a:r>
              <a:rPr lang="en-US" smtClean="0"/>
              <a:t>March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927775" y="8814888"/>
            <a:ext cx="3004820" cy="464026"/>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55700" y="696039"/>
            <a:ext cx="4622800" cy="3480197"/>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93420" y="4408250"/>
            <a:ext cx="5547360" cy="4271298"/>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EC-13/0022r1</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pPr marL="228600" indent="-228600">
              <a:buAutoNum type="arabicPeriod"/>
            </a:pPr>
            <a:r>
              <a:rPr lang="en-US" baseline="0" dirty="0" smtClean="0"/>
              <a:t>Room rates: Range from $188 US to $234 single - includes buffet breakfast &amp; </a:t>
            </a:r>
            <a:r>
              <a:rPr lang="en-US" baseline="0" dirty="0" err="1" smtClean="0"/>
              <a:t>wifi</a:t>
            </a:r>
            <a:endParaRPr lang="en-US" baseline="0" dirty="0" smtClean="0"/>
          </a:p>
          <a:p>
            <a:pPr marL="228600" marR="0" indent="-22860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AutoNum type="arabicPeriod"/>
              <a:tabLst/>
              <a:defRPr/>
            </a:pPr>
            <a:r>
              <a:rPr lang="en-US" baseline="0" dirty="0" smtClean="0"/>
              <a:t>Room rates: Range from $209 US to $268 double - includes buffet breakfast &amp; </a:t>
            </a:r>
            <a:r>
              <a:rPr lang="en-US" baseline="0" dirty="0" err="1" smtClean="0"/>
              <a:t>wifi</a:t>
            </a:r>
            <a:endParaRPr lang="en-US" baseline="0" dirty="0" smtClean="0"/>
          </a:p>
          <a:p>
            <a:pPr marL="228600" marR="0" indent="-22860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AutoNum type="arabicPeriod"/>
              <a:tabLst/>
              <a:defRPr/>
            </a:pPr>
            <a:r>
              <a:rPr lang="en-US" baseline="0" dirty="0" smtClean="0"/>
              <a:t>3 Hotels within walking distance to CCIB, but will most likely go with the 3 hotels with the best room rates.</a:t>
            </a:r>
          </a:p>
          <a:p>
            <a:pPr marL="228600" marR="0" indent="-22860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AutoNum type="arabicPeriod"/>
              <a:tabLst/>
              <a:defRPr/>
            </a:pPr>
            <a:r>
              <a:rPr lang="en-US" baseline="0" dirty="0" smtClean="0"/>
              <a:t>Additional meeting expenses to be incurred: shipping, meeting and networking services</a:t>
            </a:r>
          </a:p>
          <a:p>
            <a:pPr marL="228600" marR="0" indent="-22860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AutoNum type="arabicPeriod"/>
              <a:tabLst/>
              <a:defRPr/>
            </a:pPr>
            <a:r>
              <a:rPr lang="en-US" baseline="0" dirty="0" smtClean="0"/>
              <a:t>No social reception provided at this time.</a:t>
            </a:r>
          </a:p>
          <a:p>
            <a:pPr marL="228600" marR="0" indent="-22860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AutoNum type="arabicPeriod"/>
              <a:tabLst/>
              <a:defRPr/>
            </a:pPr>
            <a:r>
              <a:rPr lang="en-US" baseline="0" dirty="0" smtClean="0"/>
              <a:t>Based on site visit, meeting rental from </a:t>
            </a:r>
            <a:r>
              <a:rPr lang="en-US" sz="1200" dirty="0" smtClean="0"/>
              <a:t>€300,000</a:t>
            </a:r>
            <a:r>
              <a:rPr lang="en-US" sz="1200" baseline="0" dirty="0" smtClean="0"/>
              <a:t> to </a:t>
            </a:r>
            <a:r>
              <a:rPr lang="en-US" sz="1200" dirty="0" smtClean="0"/>
              <a:t>€150,000 (savings</a:t>
            </a:r>
            <a:r>
              <a:rPr lang="en-US" sz="1200" baseline="0" dirty="0" smtClean="0"/>
              <a:t> of </a:t>
            </a:r>
            <a:r>
              <a:rPr lang="en-US" sz="1200" baseline="0" dirty="0" err="1" smtClean="0"/>
              <a:t>approx</a:t>
            </a:r>
            <a:r>
              <a:rPr lang="en-US" sz="1200" baseline="0" dirty="0" smtClean="0"/>
              <a:t> $115,000US) plus many more savings at the CCIB!! </a:t>
            </a:r>
            <a:endParaRPr lang="en-US" baseline="0"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381A3B83-5B18-4D78-8DCB-A951769B47D7}" type="slidenum">
              <a:rPr lang="en-US" smtClean="0"/>
              <a:pPr/>
              <a:t>22</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pPr marL="228600" indent="-228600">
              <a:buNone/>
            </a:pPr>
            <a:endParaRPr lang="en-US" dirty="0"/>
          </a:p>
        </p:txBody>
      </p:sp>
      <p:sp>
        <p:nvSpPr>
          <p:cNvPr id="4" name="Slide Number Placeholder 3"/>
          <p:cNvSpPr>
            <a:spLocks noGrp="1"/>
          </p:cNvSpPr>
          <p:nvPr>
            <p:ph type="sldNum" sz="quarter" idx="10"/>
          </p:nvPr>
        </p:nvSpPr>
        <p:spPr/>
        <p:txBody>
          <a:bodyPr/>
          <a:lstStyle/>
          <a:p>
            <a:fld id="{381A3B83-5B18-4D78-8DCB-A951769B47D7}" type="slidenum">
              <a:rPr lang="en-US" smtClean="0"/>
              <a:pPr/>
              <a:t>23</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pPr marL="228600" indent="-228600">
              <a:buAutoNum type="arabicPeriod"/>
            </a:pPr>
            <a:r>
              <a:rPr lang="en-US" dirty="0" smtClean="0"/>
              <a:t>Income estimate</a:t>
            </a:r>
            <a:r>
              <a:rPr lang="en-US" baseline="0" dirty="0" smtClean="0"/>
              <a:t> = $402,000</a:t>
            </a:r>
            <a:endParaRPr lang="en-US" dirty="0"/>
          </a:p>
        </p:txBody>
      </p:sp>
      <p:sp>
        <p:nvSpPr>
          <p:cNvPr id="4" name="Slide Number Placeholder 3"/>
          <p:cNvSpPr>
            <a:spLocks noGrp="1"/>
          </p:cNvSpPr>
          <p:nvPr>
            <p:ph type="sldNum" sz="quarter" idx="10"/>
          </p:nvPr>
        </p:nvSpPr>
        <p:spPr/>
        <p:txBody>
          <a:bodyPr/>
          <a:lstStyle/>
          <a:p>
            <a:fld id="{381A3B83-5B18-4D78-8DCB-A951769B47D7}" type="slidenum">
              <a:rPr lang="en-US" smtClean="0"/>
              <a:pPr/>
              <a:t>24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512887"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12887" cy="276999"/>
          </a:xfrm>
          <a:ln/>
        </p:spPr>
        <p:txBody>
          <a:bodyPr/>
          <a:lstStyle>
            <a:lvl1pPr>
              <a:defRPr/>
            </a:lvl1pPr>
          </a:lstStyle>
          <a:p>
            <a:pPr>
              <a:defRPr/>
            </a:pPr>
            <a:r>
              <a:rPr lang="en-US" smtClean="0"/>
              <a:t>March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512887" cy="276999"/>
          </a:xfrm>
          <a:ln/>
        </p:spPr>
        <p:txBody>
          <a:bodyPr/>
          <a:lstStyle>
            <a:lvl1pPr>
              <a:defRPr/>
            </a:lvl1pPr>
          </a:lstStyle>
          <a:p>
            <a:pPr>
              <a:defRPr/>
            </a:pPr>
            <a:r>
              <a:rPr lang="en-US" smtClean="0"/>
              <a:t>March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Jon Rosdahl (CSR)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a:t>Jon Rosdahl (CSR)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802.11-14/0318r1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3/11-13-0001-01-0000-802-11-operations-manual.docx"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grouper.ieee.org/groups/802/PNP/approved/IEEE_802_Chairs_guidelines_v15.pdf"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3.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2.pdf" TargetMode="External"/><Relationship Id="rId9" Type="http://schemas.openxmlformats.org/officeDocument/2006/relationships/hyperlink" Target="http://www.ieee802.org/11/Rules/rule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listserv@listserv.ieee.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ec/dcn/14/ec-14-0011-01-00EC-rule-changes-for-march-2014.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12/ec-12-0040-05-00EC-802-plenary-future-venue-contract-status.xls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2014</a:t>
            </a:r>
            <a:endParaRPr lang="en-US" dirty="0"/>
          </a:p>
        </p:txBody>
      </p:sp>
      <p:sp>
        <p:nvSpPr>
          <p:cNvPr id="1028" name="Footer Placeholder 4"/>
          <p:cNvSpPr>
            <a:spLocks noGrp="1"/>
          </p:cNvSpPr>
          <p:nvPr>
            <p:ph type="ftr" sz="quarter" idx="11"/>
          </p:nvPr>
        </p:nvSpPr>
        <p:spPr>
          <a:noFill/>
        </p:spPr>
        <p:txBody>
          <a:bodyPr/>
          <a:lstStyle/>
          <a:p>
            <a:r>
              <a:rPr lang="en-US"/>
              <a:t>Jon Rosdahl (CSR)</a:t>
            </a:r>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1</a:t>
            </a:r>
            <a:r>
              <a:rPr lang="en-US" baseline="30000" dirty="0" smtClean="0"/>
              <a:t>st</a:t>
            </a:r>
            <a:r>
              <a:rPr lang="en-US" dirty="0" smtClean="0"/>
              <a:t> Vice Chair Report Jan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2014-01-20</a:t>
            </a:r>
          </a:p>
          <a:p>
            <a:pPr algn="ctr">
              <a:buFontTx/>
              <a:buNone/>
            </a:pPr>
            <a:endParaRPr lang="en-US" sz="2000" b="0" dirty="0" smtClean="0"/>
          </a:p>
        </p:txBody>
      </p:sp>
      <p:graphicFrame>
        <p:nvGraphicFramePr>
          <p:cNvPr id="1026" name="Object 4"/>
          <p:cNvGraphicFramePr>
            <a:graphicFrameLocks noChangeAspect="1"/>
          </p:cNvGraphicFramePr>
          <p:nvPr/>
        </p:nvGraphicFramePr>
        <p:xfrm>
          <a:off x="609600" y="2286000"/>
          <a:ext cx="8112125" cy="2498725"/>
        </p:xfrm>
        <a:graphic>
          <a:graphicData uri="http://schemas.openxmlformats.org/presentationml/2006/ole">
            <p:oleObj spid="_x0000_s1026" name="Document" r:id="rId4" imgW="8238789" imgH="2543732" progId="Word.Document.8">
              <p:embed/>
            </p:oleObj>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2014</a:t>
            </a:r>
            <a:endParaRPr lang="en-US"/>
          </a:p>
        </p:txBody>
      </p:sp>
      <p:sp>
        <p:nvSpPr>
          <p:cNvPr id="8195" name="Footer Placeholder 4"/>
          <p:cNvSpPr>
            <a:spLocks noGrp="1"/>
          </p:cNvSpPr>
          <p:nvPr>
            <p:ph type="ftr" sz="quarter" idx="11"/>
          </p:nvPr>
        </p:nvSpPr>
        <p:spPr>
          <a:noFill/>
        </p:spPr>
        <p:txBody>
          <a:bodyPr/>
          <a:lstStyle/>
          <a:p>
            <a:r>
              <a:rPr lang="en-US"/>
              <a:t>Jon Rosdahl (CSR)</a:t>
            </a:r>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Procedures </a:t>
            </a:r>
          </a:p>
        </p:txBody>
      </p:sp>
      <p:sp>
        <p:nvSpPr>
          <p:cNvPr id="8198" name="Rectangle 3"/>
          <p:cNvSpPr>
            <a:spLocks noGrp="1" noChangeArrowheads="1"/>
          </p:cNvSpPr>
          <p:nvPr>
            <p:ph type="body" idx="1"/>
          </p:nvPr>
        </p:nvSpPr>
        <p:spPr>
          <a:xfrm>
            <a:off x="685800" y="1219200"/>
            <a:ext cx="7772400" cy="5181600"/>
          </a:xfrm>
          <a:noFill/>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Dec 2012)</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 </a:t>
            </a:r>
            <a:r>
              <a:rPr lang="en-US" sz="1600" dirty="0" smtClean="0"/>
              <a:t>(v12, effective 19 July, 2013)</a:t>
            </a:r>
          </a:p>
          <a:p>
            <a:pPr lvl="1"/>
            <a:r>
              <a:rPr lang="en-US" sz="1400" dirty="0" smtClean="0">
                <a:hlinkClick r:id="rId4"/>
              </a:rPr>
              <a:t>http://grouper.ieee.org/groups/802/PNP/approved/IEEE_802_OM_v12.pdf</a:t>
            </a:r>
            <a:endParaRPr lang="en-US" sz="1400" dirty="0" smtClean="0"/>
          </a:p>
          <a:p>
            <a:pPr lvl="1"/>
            <a:endParaRPr lang="en-US" sz="800" dirty="0" smtClean="0"/>
          </a:p>
          <a:p>
            <a:r>
              <a:rPr lang="en-US" sz="2000" dirty="0" smtClean="0">
                <a:hlinkClick r:id="rId5" action="ppaction://hlinkfile"/>
              </a:rPr>
              <a:t>IEEE 802 Working Group </a:t>
            </a:r>
            <a:r>
              <a:rPr lang="en-US" sz="2000" dirty="0" err="1" smtClean="0">
                <a:hlinkClick r:id="rId5" action="ppaction://hlinkfile"/>
              </a:rPr>
              <a:t>P&amp;Procedures</a:t>
            </a:r>
            <a:r>
              <a:rPr lang="en-US" sz="2000" dirty="0" smtClean="0"/>
              <a:t> </a:t>
            </a:r>
            <a:r>
              <a:rPr lang="en-US" sz="1600" dirty="0" smtClean="0"/>
              <a:t>(v13, effective 22 March 2013</a:t>
            </a:r>
            <a:endParaRPr lang="en-US" sz="2000" dirty="0" smtClean="0"/>
          </a:p>
          <a:p>
            <a:pPr lvl="1"/>
            <a:r>
              <a:rPr lang="en-US" sz="1400" dirty="0" smtClean="0">
                <a:hlinkClick r:id="rId6"/>
              </a:rPr>
              <a:t>http://grouper.ieee.org/groups/802/PNP/approved/IEEE_802_WG_PandP_v13.pdf</a:t>
            </a:r>
            <a:endParaRPr lang="en-US" sz="1400" dirty="0" smtClean="0"/>
          </a:p>
          <a:p>
            <a:pPr lvl="1"/>
            <a:endParaRPr lang="en-US" sz="1400" dirty="0" smtClean="0"/>
          </a:p>
          <a:p>
            <a:r>
              <a:rPr lang="en-US" sz="2000" dirty="0" smtClean="0">
                <a:hlinkClick r:id="rId7"/>
              </a:rPr>
              <a:t>IEEE 802 LMSC Chair's Guidelines</a:t>
            </a:r>
            <a:r>
              <a:rPr lang="en-US" sz="2000" dirty="0" smtClean="0"/>
              <a:t>: </a:t>
            </a:r>
            <a:r>
              <a:rPr lang="en-US" sz="1600" dirty="0" smtClean="0"/>
              <a:t>v15, effective 19 July 2013</a:t>
            </a:r>
            <a:endParaRPr lang="en-US" sz="2000" dirty="0" smtClean="0">
              <a:hlinkClick r:id="rId3"/>
            </a:endParaRPr>
          </a:p>
          <a:p>
            <a:pPr lvl="1"/>
            <a:r>
              <a:rPr lang="en-US" sz="1400" dirty="0" smtClean="0">
                <a:hlinkClick r:id="rId7"/>
              </a:rPr>
              <a:t>http://grouper.ieee.org/groups/802/PNP/approved/IEEE_802_Chairs_guidelines_v15.pdf</a:t>
            </a:r>
            <a:endParaRPr lang="en-US" sz="1400" dirty="0" smtClean="0"/>
          </a:p>
          <a:p>
            <a:pPr lvl="1">
              <a:buNone/>
            </a:pPr>
            <a:endParaRPr lang="en-US" sz="1400" dirty="0" smtClean="0"/>
          </a:p>
          <a:p>
            <a:r>
              <a:rPr lang="en-US" sz="2000" dirty="0" smtClean="0">
                <a:hlinkClick r:id="rId8" tooltip="802.11 WG Operation Manual"/>
              </a:rPr>
              <a:t>IEEE 802.11 WG OM</a:t>
            </a:r>
            <a:r>
              <a:rPr lang="en-US" sz="1800" dirty="0" smtClean="0"/>
              <a:t>: (Approved January 2013)</a:t>
            </a:r>
          </a:p>
          <a:p>
            <a:pPr lvl="1"/>
            <a:r>
              <a:rPr lang="en-US" sz="1200" dirty="0" smtClean="0">
                <a:hlinkClick r:id="rId8"/>
              </a:rPr>
              <a:t>https://mentor.ieee.org/802.11/dcn/13/11-13-0001-01-0000-802-11-operations-manual.docx</a:t>
            </a:r>
            <a:endParaRPr lang="en-US" sz="1200" dirty="0" smtClean="0"/>
          </a:p>
          <a:p>
            <a:pPr>
              <a:buFontTx/>
              <a:buNone/>
            </a:pPr>
            <a:r>
              <a:rPr lang="en-US" sz="2000" dirty="0" smtClean="0"/>
              <a:t>Policies and Procedures hierarchy</a:t>
            </a:r>
          </a:p>
          <a:p>
            <a:pPr lvl="1"/>
            <a:r>
              <a:rPr lang="en-US" sz="1800" dirty="0" smtClean="0">
                <a:hlinkClick r:id="rId9"/>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 e-mailed session announcements. To join this list and stay informed about upcoming plenary sessions, send email to </a:t>
            </a:r>
            <a:r>
              <a:rPr lang="en-US" b="0" u="sng" dirty="0" smtClean="0">
                <a:hlinkClick r:id="rId2"/>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EC Rules Meeting Report</a:t>
            </a:r>
            <a:endParaRPr lang="en-US" dirty="0"/>
          </a:p>
        </p:txBody>
      </p:sp>
      <p:sp>
        <p:nvSpPr>
          <p:cNvPr id="3" name="Content Placeholder 2"/>
          <p:cNvSpPr>
            <a:spLocks noGrp="1"/>
          </p:cNvSpPr>
          <p:nvPr>
            <p:ph idx="1"/>
          </p:nvPr>
        </p:nvSpPr>
        <p:spPr/>
        <p:txBody>
          <a:bodyPr/>
          <a:lstStyle/>
          <a:p>
            <a:r>
              <a:rPr lang="en-US" dirty="0" smtClean="0"/>
              <a:t>Presentation to make changes to </a:t>
            </a:r>
          </a:p>
          <a:p>
            <a:r>
              <a:rPr lang="en-US" dirty="0" smtClean="0"/>
              <a:t>LMSC P&amp;P, LMSC OM, WG P&amp;P, Chairs Guidelines.</a:t>
            </a:r>
          </a:p>
          <a:p>
            <a:r>
              <a:rPr lang="en-US" dirty="0" smtClean="0"/>
              <a:t>Changes listed/discussed in the following Document:</a:t>
            </a:r>
          </a:p>
          <a:p>
            <a:r>
              <a:rPr lang="en-US" dirty="0" smtClean="0"/>
              <a:t>EC-14/11r1 – Rule Changes for March 2014</a:t>
            </a:r>
          </a:p>
          <a:p>
            <a:pPr lvl="1"/>
            <a:r>
              <a:rPr lang="en-US" dirty="0" smtClean="0">
                <a:hlinkClick r:id="rId2"/>
              </a:rPr>
              <a:t>https://mentor.ieee.org/802-ec/dcn/14/ec-14-0011-01-00EC-rule-changes-for-march-2014.pdf</a:t>
            </a:r>
            <a:endParaRPr lang="en-US" dirty="0" smtClean="0"/>
          </a:p>
          <a:p>
            <a:endParaRPr lang="en-US" dirty="0" smtClean="0"/>
          </a:p>
          <a:p>
            <a:r>
              <a:rPr lang="en-US" dirty="0" smtClean="0"/>
              <a:t>Expectation is that we will review this week and EC vote will take place on Friday.</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EC Rule Change Summary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LMSC P&amp;P </a:t>
            </a:r>
          </a:p>
          <a:p>
            <a:pPr lvl="1"/>
            <a:r>
              <a:rPr lang="en-US" dirty="0" smtClean="0"/>
              <a:t>Clarify which EC members get voting rights; 	</a:t>
            </a:r>
          </a:p>
          <a:p>
            <a:pPr lvl="1"/>
            <a:r>
              <a:rPr lang="en-US" dirty="0" smtClean="0"/>
              <a:t>Define how a Member Emeritus is created</a:t>
            </a:r>
          </a:p>
          <a:p>
            <a:pPr lvl="1"/>
            <a:r>
              <a:rPr lang="en-US" dirty="0" smtClean="0"/>
              <a:t>Define how to remove non-voting members of the EC</a:t>
            </a:r>
          </a:p>
          <a:p>
            <a:pPr lvl="1"/>
            <a:r>
              <a:rPr lang="en-US" dirty="0" smtClean="0"/>
              <a:t>Address election of EC chair by potentially conflicted members</a:t>
            </a:r>
          </a:p>
          <a:p>
            <a:r>
              <a:rPr lang="en-US" dirty="0" smtClean="0"/>
              <a:t>WG  P&amp;P</a:t>
            </a:r>
          </a:p>
          <a:p>
            <a:pPr lvl="1"/>
            <a:r>
              <a:rPr lang="en-US" dirty="0" smtClean="0"/>
              <a:t>Remove Term Limit and “November Permission ballot”</a:t>
            </a:r>
          </a:p>
          <a:p>
            <a:pPr lvl="1"/>
            <a:r>
              <a:rPr lang="en-US" dirty="0" smtClean="0"/>
              <a:t>Reciprocal Credit – Change name to Maintaining Credit and include what conditions it is granted</a:t>
            </a:r>
          </a:p>
          <a:p>
            <a:pPr lvl="1"/>
            <a:r>
              <a:rPr lang="en-US" dirty="0" smtClean="0"/>
              <a:t>WG Granting Session Credit</a:t>
            </a:r>
          </a:p>
          <a:p>
            <a:pPr lvl="1"/>
            <a:r>
              <a:rPr lang="en-US" dirty="0" smtClean="0"/>
              <a:t>Ex-officio members</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EC Rule Change Summary</a:t>
            </a:r>
            <a:br>
              <a:rPr lang="en-US" dirty="0" smtClean="0"/>
            </a:br>
            <a:r>
              <a:rPr lang="en-US" dirty="0" smtClean="0"/>
              <a:t>IEEE 802 Chairs Guidelines</a:t>
            </a:r>
            <a:endParaRPr lang="en-US" dirty="0"/>
          </a:p>
        </p:txBody>
      </p:sp>
      <p:sp>
        <p:nvSpPr>
          <p:cNvPr id="3" name="Content Placeholder 2"/>
          <p:cNvSpPr>
            <a:spLocks noGrp="1"/>
          </p:cNvSpPr>
          <p:nvPr>
            <p:ph idx="1"/>
          </p:nvPr>
        </p:nvSpPr>
        <p:spPr/>
        <p:txBody>
          <a:bodyPr/>
          <a:lstStyle/>
          <a:p>
            <a:pPr>
              <a:buNone/>
            </a:pPr>
            <a:r>
              <a:rPr lang="en-US" dirty="0" smtClean="0"/>
              <a:t>Topics to adjust:</a:t>
            </a:r>
          </a:p>
          <a:p>
            <a:r>
              <a:rPr lang="en-US" dirty="0" smtClean="0"/>
              <a:t>802 Electronic Media Production Agreement</a:t>
            </a:r>
          </a:p>
          <a:p>
            <a:r>
              <a:rPr lang="en-US" dirty="0" smtClean="0"/>
              <a:t> Relax commercialization requirements for sponsors</a:t>
            </a:r>
          </a:p>
          <a:p>
            <a:r>
              <a:rPr lang="en-US" dirty="0" smtClean="0"/>
              <a:t> Industry connections information.</a:t>
            </a:r>
          </a:p>
          <a:p>
            <a:r>
              <a:rPr lang="en-US" dirty="0" smtClean="0"/>
              <a:t>Ballot announcements: Copy WG ballot information to EC reflector</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 Summary</a:t>
            </a:r>
            <a:endParaRPr lang="en-US" dirty="0"/>
          </a:p>
        </p:txBody>
      </p:sp>
      <p:sp>
        <p:nvSpPr>
          <p:cNvPr id="3" name="Content Placeholder 2"/>
          <p:cNvSpPr>
            <a:spLocks noGrp="1"/>
          </p:cNvSpPr>
          <p:nvPr>
            <p:ph idx="1"/>
          </p:nvPr>
        </p:nvSpPr>
        <p:spPr/>
        <p:txBody>
          <a:bodyPr/>
          <a:lstStyle/>
          <a:p>
            <a:r>
              <a:rPr lang="en-US" dirty="0" smtClean="0"/>
              <a:t>Added “Former-Voter” categorization and allowed to join reflectors and upload documents.</a:t>
            </a:r>
          </a:p>
          <a:p>
            <a:endParaRPr lang="en-US" dirty="0" smtClean="0"/>
          </a:p>
          <a:p>
            <a:r>
              <a:rPr lang="en-US" dirty="0" smtClean="0"/>
              <a:t>Modified membership rules so that previous attendances contribute towards regaining Voter status after loss of Voter status due to non-attendance.</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Venue Information</a:t>
            </a:r>
            <a:endParaRPr lang="en-US" dirty="0"/>
          </a:p>
        </p:txBody>
      </p:sp>
      <p:sp>
        <p:nvSpPr>
          <p:cNvPr id="3" name="Content Placeholder 2"/>
          <p:cNvSpPr>
            <a:spLocks noGrp="1"/>
          </p:cNvSpPr>
          <p:nvPr>
            <p:ph idx="1"/>
          </p:nvPr>
        </p:nvSpPr>
        <p:spPr>
          <a:xfrm>
            <a:off x="685800" y="1905000"/>
            <a:ext cx="7772400" cy="4191000"/>
          </a:xfrm>
        </p:spPr>
        <p:txBody>
          <a:bodyPr/>
          <a:lstStyle/>
          <a:p>
            <a:r>
              <a:rPr lang="en-US" dirty="0" smtClean="0"/>
              <a:t>Next Plenary: San Diego, CA – 14-18 July 2014</a:t>
            </a:r>
          </a:p>
          <a:p>
            <a:r>
              <a:rPr lang="en-US" dirty="0" smtClean="0"/>
              <a:t>Next Interim: Waikoloa, HI – 11-16 May 2014</a:t>
            </a:r>
          </a:p>
          <a:p>
            <a:endParaRPr lang="en-US" dirty="0" smtClean="0"/>
          </a:p>
          <a:p>
            <a:r>
              <a:rPr lang="en-US" dirty="0" smtClean="0"/>
              <a:t>Please suggest Restaurants, methods of getting from Airport to Hotel, local attractions…</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2014</a:t>
            </a:r>
            <a:endParaRPr lang="en-US"/>
          </a:p>
        </p:txBody>
      </p:sp>
      <p:sp>
        <p:nvSpPr>
          <p:cNvPr id="3075" name="Footer Placeholder 4"/>
          <p:cNvSpPr>
            <a:spLocks noGrp="1"/>
          </p:cNvSpPr>
          <p:nvPr>
            <p:ph type="ftr" sz="quarter" idx="11"/>
          </p:nvPr>
        </p:nvSpPr>
        <p:spPr>
          <a:noFill/>
        </p:spPr>
        <p:txBody>
          <a:bodyPr/>
          <a:lstStyle/>
          <a:p>
            <a:r>
              <a:rPr lang="en-US"/>
              <a:t>Jon Rosdahl (CSR)</a:t>
            </a:r>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772400" cy="5029200"/>
          </a:xfrm>
          <a:noFill/>
        </p:spPr>
        <p:txBody>
          <a:bodyPr/>
          <a:lstStyle/>
          <a:p>
            <a:pPr>
              <a:buFontTx/>
              <a:buNone/>
            </a:pPr>
            <a:r>
              <a:rPr lang="en-US" dirty="0" smtClean="0"/>
              <a:t>This slide contains requested reports and status from the 802.11 1</a:t>
            </a:r>
            <a:r>
              <a:rPr lang="en-US" baseline="30000" dirty="0" smtClean="0"/>
              <a:t>st</a:t>
            </a:r>
            <a:r>
              <a:rPr lang="en-US" dirty="0" smtClean="0"/>
              <a:t> Vice-Chair:</a:t>
            </a:r>
          </a:p>
          <a:p>
            <a:pPr lvl="1">
              <a:buFontTx/>
              <a:buNone/>
            </a:pPr>
            <a:r>
              <a:rPr lang="en-US" dirty="0" smtClean="0"/>
              <a:t>	Current Patent Slides</a:t>
            </a:r>
          </a:p>
          <a:p>
            <a:pPr lvl="1">
              <a:buFontTx/>
              <a:buNone/>
            </a:pPr>
            <a:r>
              <a:rPr lang="en-US" dirty="0" smtClean="0"/>
              <a:t>	Current P&amp;P and OM for IEEE-SA, IEEE 802, and IEEE 802.11</a:t>
            </a:r>
          </a:p>
          <a:p>
            <a:pPr lvl="1">
              <a:buFontTx/>
              <a:buNone/>
            </a:pPr>
            <a:r>
              <a:rPr lang="en-US" dirty="0" smtClean="0"/>
              <a:t>	Reminder on Posting Documents</a:t>
            </a:r>
          </a:p>
          <a:p>
            <a:pPr lvl="1">
              <a:buFontTx/>
              <a:buNone/>
            </a:pPr>
            <a:r>
              <a:rPr lang="en-US" dirty="0" smtClean="0"/>
              <a:t>	Joining 802 All List Server</a:t>
            </a:r>
          </a:p>
          <a:p>
            <a:pPr lvl="1">
              <a:buFontTx/>
              <a:buNone/>
            </a:pPr>
            <a:r>
              <a:rPr lang="en-US" dirty="0" smtClean="0"/>
              <a:t>	Update on New Rules under consideration this week</a:t>
            </a:r>
          </a:p>
          <a:p>
            <a:pPr lvl="1">
              <a:buFontTx/>
              <a:buNone/>
            </a:pPr>
            <a:r>
              <a:rPr lang="en-US" dirty="0" smtClean="0"/>
              <a:t>		802 EC Rule changes</a:t>
            </a:r>
          </a:p>
          <a:p>
            <a:pPr lvl="1">
              <a:buFontTx/>
              <a:buNone/>
            </a:pPr>
            <a:r>
              <a:rPr lang="en-US" dirty="0" smtClean="0"/>
              <a:t>		802.11 OM rule changes</a:t>
            </a:r>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Venues under consideration</a:t>
            </a:r>
            <a:endParaRPr lang="en-US" dirty="0"/>
          </a:p>
        </p:txBody>
      </p:sp>
      <p:sp>
        <p:nvSpPr>
          <p:cNvPr id="3" name="Content Placeholder 2"/>
          <p:cNvSpPr>
            <a:spLocks noGrp="1"/>
          </p:cNvSpPr>
          <p:nvPr>
            <p:ph idx="1"/>
          </p:nvPr>
        </p:nvSpPr>
        <p:spPr/>
        <p:txBody>
          <a:bodyPr/>
          <a:lstStyle/>
          <a:p>
            <a:r>
              <a:rPr lang="en-US" dirty="0" smtClean="0"/>
              <a:t>The following slides are from 802 EC-14/22r1 Executive Secretary Report</a:t>
            </a:r>
          </a:p>
          <a:p>
            <a:r>
              <a:rPr lang="en-US" dirty="0" smtClean="0"/>
              <a:t>Each Plenary the Exec Sec reports the Venues being considered.</a:t>
            </a:r>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Agenda item: 5.14 Future venue contract status &amp; Vendor Contract Renewal Status</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Updated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https://mentor.ieee.org/802-ec/dcn/12/ec-12-0040-05-00EC-802-plenary-future-venue-contract-status.xlsx</a:t>
            </a:r>
            <a:endParaRPr lang="en-GB" b="1" dirty="0" smtClean="0">
              <a:solidFill>
                <a:srgbClr val="0070C0"/>
              </a:solidFill>
            </a:endParaRPr>
          </a:p>
          <a:p>
            <a:pPr lvl="1"/>
            <a:endParaRPr lang="en-GB" dirty="0" smtClean="0">
              <a:solidFill>
                <a:srgbClr val="0070C0"/>
              </a:solidFill>
            </a:endParaRPr>
          </a:p>
          <a:p>
            <a:pPr>
              <a:buFont typeface="Times New Roman" pitchFamily="16" charset="0"/>
              <a:buChar char="•"/>
            </a:pPr>
            <a:r>
              <a:rPr lang="en-GB" dirty="0" smtClean="0"/>
              <a:t>Future Venues Report</a:t>
            </a:r>
          </a:p>
          <a:p>
            <a:pPr lvl="1">
              <a:buFont typeface="Times New Roman" pitchFamily="16" charset="0"/>
              <a:buChar char="•"/>
            </a:pPr>
            <a:r>
              <a:rPr lang="en-GB" dirty="0" smtClean="0"/>
              <a:t>Meeting on Wed 8-10am – Function 3A -CW Arcade</a:t>
            </a:r>
          </a:p>
          <a:p>
            <a:pPr>
              <a:buFont typeface="Times New Roman" pitchFamily="16" charset="0"/>
              <a:buChar char="•"/>
            </a:pPr>
            <a:endParaRPr lang="en-GB" dirty="0" smtClean="0"/>
          </a:p>
          <a:p>
            <a:pPr>
              <a:buFont typeface="Times New Roman" pitchFamily="16" charset="0"/>
              <a:buChar char="•"/>
            </a:pPr>
            <a:r>
              <a:rPr lang="en-GB" dirty="0" smtClean="0"/>
              <a:t>Future Meeting Space allocation –</a:t>
            </a:r>
          </a:p>
          <a:p>
            <a:pPr lvl="1">
              <a:buFont typeface="Times New Roman" pitchFamily="16" charset="0"/>
              <a:buChar char="•"/>
            </a:pPr>
            <a:r>
              <a:rPr lang="en-GB" dirty="0" smtClean="0"/>
              <a:t>Do not plan on more than 5 rooms in parallel.</a:t>
            </a:r>
          </a:p>
          <a:p>
            <a:pPr lvl="2">
              <a:buFont typeface="Times New Roman" pitchFamily="16" charset="0"/>
              <a:buChar char="•"/>
            </a:pPr>
            <a:r>
              <a:rPr lang="en-GB" dirty="0" smtClean="0"/>
              <a:t>Size: 100% -75% -50% -25% -~20 people</a:t>
            </a:r>
          </a:p>
          <a:p>
            <a:pPr lvl="2">
              <a:buFont typeface="Times New Roman" pitchFamily="16" charset="0"/>
              <a:buChar char="•"/>
            </a:pPr>
            <a:r>
              <a:rPr lang="en-GB" dirty="0" smtClean="0"/>
              <a:t>WG/TAGs less than 30 get only one room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685800"/>
          </a:xfrm>
        </p:spPr>
        <p:txBody>
          <a:bodyPr/>
          <a:lstStyle/>
          <a:p>
            <a:r>
              <a:rPr lang="en-US" sz="2000" dirty="0" smtClean="0"/>
              <a:t>March 15-20, 2015 Barcelona, Spain</a:t>
            </a:r>
            <a:endParaRPr lang="en-US" sz="2000" b="0" dirty="0"/>
          </a:p>
        </p:txBody>
      </p:sp>
      <p:sp>
        <p:nvSpPr>
          <p:cNvPr id="5" name="Content Placeholder 4"/>
          <p:cNvSpPr>
            <a:spLocks noGrp="1"/>
          </p:cNvSpPr>
          <p:nvPr>
            <p:ph idx="1"/>
          </p:nvPr>
        </p:nvSpPr>
        <p:spPr>
          <a:xfrm>
            <a:off x="457200" y="1447800"/>
            <a:ext cx="8229600" cy="5088466"/>
          </a:xfrm>
        </p:spPr>
        <p:txBody>
          <a:bodyPr/>
          <a:lstStyle/>
          <a:p>
            <a:pPr marL="0" indent="0" algn="ctr">
              <a:buNone/>
            </a:pPr>
            <a:r>
              <a:rPr lang="en-US" sz="2000" dirty="0" smtClean="0">
                <a:solidFill>
                  <a:srgbClr val="0000FF"/>
                </a:solidFill>
              </a:rPr>
              <a:t>Barcelona International Conference Center (CCIB)</a:t>
            </a:r>
            <a:endParaRPr lang="en-US" sz="2000" dirty="0" smtClean="0"/>
          </a:p>
          <a:p>
            <a:r>
              <a:rPr lang="en-US" sz="2000" dirty="0" smtClean="0"/>
              <a:t>NUMBER OF MEETING ROOMS:   ~40+  - </a:t>
            </a:r>
          </a:p>
          <a:p>
            <a:r>
              <a:rPr lang="en-US" sz="2000" dirty="0" smtClean="0"/>
              <a:t>BASED ON # ATTENDEES: 600</a:t>
            </a:r>
          </a:p>
          <a:p>
            <a:r>
              <a:rPr lang="en-US" sz="2000" cap="all" dirty="0" smtClean="0">
                <a:solidFill>
                  <a:srgbClr val="FF0000"/>
                </a:solidFill>
              </a:rPr>
              <a:t>Estimated Cost: $</a:t>
            </a:r>
            <a:r>
              <a:rPr lang="en-US" sz="2000" cap="all" dirty="0" smtClean="0">
                <a:solidFill>
                  <a:srgbClr val="FF0000"/>
                </a:solidFill>
              </a:rPr>
              <a:t>850,000 </a:t>
            </a:r>
            <a:r>
              <a:rPr lang="en-US" sz="2000" cap="all" dirty="0" smtClean="0">
                <a:solidFill>
                  <a:srgbClr val="FF0000"/>
                </a:solidFill>
              </a:rPr>
              <a:t>(Includes Lunch)</a:t>
            </a:r>
          </a:p>
          <a:p>
            <a:r>
              <a:rPr lang="en-US" sz="2000" cap="all" dirty="0" smtClean="0">
                <a:solidFill>
                  <a:srgbClr val="FF0000"/>
                </a:solidFill>
              </a:rPr>
              <a:t>Est. Per Person: $</a:t>
            </a:r>
            <a:r>
              <a:rPr lang="en-US" sz="2000" cap="all" dirty="0" smtClean="0">
                <a:solidFill>
                  <a:srgbClr val="FF0000"/>
                </a:solidFill>
              </a:rPr>
              <a:t>1415</a:t>
            </a:r>
            <a:endParaRPr lang="en-US" sz="2000" cap="all" dirty="0" smtClean="0">
              <a:solidFill>
                <a:srgbClr val="FF0000"/>
              </a:solidFill>
            </a:endParaRPr>
          </a:p>
          <a:p>
            <a:r>
              <a:rPr lang="en-US" sz="2000" cap="all" dirty="0" smtClean="0">
                <a:solidFill>
                  <a:srgbClr val="FF0000"/>
                </a:solidFill>
              </a:rPr>
              <a:t>Est. Loss: $</a:t>
            </a:r>
            <a:r>
              <a:rPr lang="en-US" sz="2000" cap="all" dirty="0" smtClean="0">
                <a:solidFill>
                  <a:srgbClr val="FF0000"/>
                </a:solidFill>
              </a:rPr>
              <a:t>447,000</a:t>
            </a:r>
            <a:endParaRPr lang="en-US" sz="2000" dirty="0">
              <a:solidFill>
                <a:srgbClr val="FF0000"/>
              </a:solidFill>
            </a:endParaRPr>
          </a:p>
          <a:p>
            <a:r>
              <a:rPr lang="en-US" sz="2000" dirty="0" smtClean="0"/>
              <a:t>GUEST ROOM BLOCK RECOMMENDED:  </a:t>
            </a:r>
            <a:r>
              <a:rPr lang="en-US" sz="2000" dirty="0" smtClean="0">
                <a:solidFill>
                  <a:srgbClr val="FF0000"/>
                </a:solidFill>
              </a:rPr>
              <a:t>No block</a:t>
            </a:r>
          </a:p>
          <a:p>
            <a:r>
              <a:rPr lang="en-US" sz="2000" dirty="0" smtClean="0"/>
              <a:t>ESTIMATED ROOM RATE:  ~157 € ($213) </a:t>
            </a:r>
            <a:r>
              <a:rPr lang="en-US" sz="2000" dirty="0" err="1" smtClean="0"/>
              <a:t>sngl</a:t>
            </a:r>
            <a:r>
              <a:rPr lang="en-US" sz="2000" dirty="0" smtClean="0"/>
              <a:t>,</a:t>
            </a:r>
          </a:p>
          <a:p>
            <a:r>
              <a:rPr lang="en-US" sz="2000" dirty="0" smtClean="0"/>
              <a:t>	Includes, VAT, buffet breakfast &amp; </a:t>
            </a:r>
            <a:r>
              <a:rPr lang="en-US" sz="2000" dirty="0" err="1" smtClean="0"/>
              <a:t>WiFi</a:t>
            </a:r>
            <a:endParaRPr lang="en-US" sz="2000" dirty="0" smtClean="0"/>
          </a:p>
          <a:p>
            <a:r>
              <a:rPr lang="en-US" sz="2000" dirty="0" smtClean="0"/>
              <a:t>RECOMMENDED HOTEL(S): 4  Hotels adjacent</a:t>
            </a:r>
          </a:p>
          <a:p>
            <a:r>
              <a:rPr lang="en-US" sz="2000" dirty="0" smtClean="0"/>
              <a:t>Exchange Rate: 1 € (=$1.36 USD.)</a:t>
            </a:r>
          </a:p>
          <a:p>
            <a:r>
              <a:rPr lang="en-US" sz="2000" dirty="0" smtClean="0"/>
              <a:t>Incentives (Government, Trade, Tourism etc.):  not available</a:t>
            </a:r>
          </a:p>
          <a:p>
            <a:endParaRPr lang="en-US" sz="2000" dirty="0" smtClean="0"/>
          </a:p>
          <a:p>
            <a:endParaRPr lang="en-US" sz="20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533400"/>
          </a:xfrm>
        </p:spPr>
        <p:txBody>
          <a:bodyPr/>
          <a:lstStyle/>
          <a:p>
            <a:r>
              <a:rPr lang="en-US" sz="2000" dirty="0" smtClean="0"/>
              <a:t>March 8-13, 2015 Berlin, Germany</a:t>
            </a:r>
            <a:endParaRPr lang="en-US" sz="2000" b="0" dirty="0"/>
          </a:p>
        </p:txBody>
      </p:sp>
      <p:sp>
        <p:nvSpPr>
          <p:cNvPr id="5" name="Content Placeholder 4"/>
          <p:cNvSpPr>
            <a:spLocks noGrp="1"/>
          </p:cNvSpPr>
          <p:nvPr>
            <p:ph idx="1"/>
          </p:nvPr>
        </p:nvSpPr>
        <p:spPr>
          <a:xfrm>
            <a:off x="457200" y="1219200"/>
            <a:ext cx="8229600" cy="5317066"/>
          </a:xfrm>
        </p:spPr>
        <p:txBody>
          <a:bodyPr/>
          <a:lstStyle/>
          <a:p>
            <a:pPr marL="0" indent="0" algn="ctr">
              <a:buNone/>
            </a:pPr>
            <a:r>
              <a:rPr lang="en-US" sz="2000" dirty="0" err="1" smtClean="0">
                <a:solidFill>
                  <a:srgbClr val="0000FF"/>
                </a:solidFill>
              </a:rPr>
              <a:t>Estrel</a:t>
            </a:r>
            <a:r>
              <a:rPr lang="en-US" sz="2000" dirty="0" smtClean="0">
                <a:solidFill>
                  <a:srgbClr val="0000FF"/>
                </a:solidFill>
              </a:rPr>
              <a:t> hotel and convention center </a:t>
            </a:r>
            <a:endParaRPr lang="en-US" sz="2000" dirty="0" smtClean="0"/>
          </a:p>
          <a:p>
            <a:r>
              <a:rPr lang="en-US" sz="2000" dirty="0" smtClean="0"/>
              <a:t>NUMBER OF MEETING ROOMS:   ~40+  - </a:t>
            </a:r>
          </a:p>
          <a:p>
            <a:r>
              <a:rPr lang="en-US" sz="2000" dirty="0" smtClean="0"/>
              <a:t>BASED ON # ATTENDEES: 600</a:t>
            </a:r>
          </a:p>
          <a:p>
            <a:r>
              <a:rPr lang="en-US" sz="2000" cap="all" dirty="0" smtClean="0">
                <a:solidFill>
                  <a:srgbClr val="FF0000"/>
                </a:solidFill>
              </a:rPr>
              <a:t>Estimated Cost: </a:t>
            </a:r>
            <a:r>
              <a:rPr lang="en-US" sz="2000" cap="all" dirty="0" smtClean="0">
                <a:solidFill>
                  <a:srgbClr val="FF0000"/>
                </a:solidFill>
              </a:rPr>
              <a:t>$578,000 </a:t>
            </a:r>
            <a:r>
              <a:rPr lang="en-US" sz="2000" cap="all" dirty="0" smtClean="0">
                <a:solidFill>
                  <a:srgbClr val="FF0000"/>
                </a:solidFill>
              </a:rPr>
              <a:t>(Includes Lunch)</a:t>
            </a:r>
          </a:p>
          <a:p>
            <a:r>
              <a:rPr lang="en-US" sz="2000" cap="all" dirty="0" smtClean="0">
                <a:solidFill>
                  <a:srgbClr val="FF0000"/>
                </a:solidFill>
              </a:rPr>
              <a:t>Est. Per Person: </a:t>
            </a:r>
            <a:r>
              <a:rPr lang="en-US" sz="2000" cap="all" dirty="0" smtClean="0">
                <a:solidFill>
                  <a:srgbClr val="FF0000"/>
                </a:solidFill>
              </a:rPr>
              <a:t>$964</a:t>
            </a:r>
            <a:endParaRPr lang="en-US" sz="2000" cap="all" dirty="0" smtClean="0">
              <a:solidFill>
                <a:srgbClr val="FF0000"/>
              </a:solidFill>
            </a:endParaRPr>
          </a:p>
          <a:p>
            <a:r>
              <a:rPr lang="en-US" sz="2000" cap="all" dirty="0" smtClean="0">
                <a:solidFill>
                  <a:srgbClr val="FF0000"/>
                </a:solidFill>
              </a:rPr>
              <a:t>Est. Loss: </a:t>
            </a:r>
            <a:r>
              <a:rPr lang="en-US" sz="2000" cap="all" dirty="0" smtClean="0">
                <a:solidFill>
                  <a:srgbClr val="FF0000"/>
                </a:solidFill>
              </a:rPr>
              <a:t>$176,000</a:t>
            </a:r>
            <a:endParaRPr lang="en-US" sz="2000" dirty="0">
              <a:solidFill>
                <a:srgbClr val="FF0000"/>
              </a:solidFill>
            </a:endParaRPr>
          </a:p>
          <a:p>
            <a:r>
              <a:rPr lang="en-US" sz="2000" dirty="0" smtClean="0"/>
              <a:t>GUEST ROOM BLOCK RECOMMENDED:  </a:t>
            </a:r>
            <a:r>
              <a:rPr lang="en-US" sz="2000" dirty="0" smtClean="0">
                <a:solidFill>
                  <a:srgbClr val="FF0000"/>
                </a:solidFill>
              </a:rPr>
              <a:t>Yes</a:t>
            </a:r>
          </a:p>
          <a:p>
            <a:r>
              <a:rPr lang="en-US" sz="2000" dirty="0" smtClean="0"/>
              <a:t>ESTIMATED ROOM RATE:  ~157 € ($213) single,</a:t>
            </a:r>
          </a:p>
          <a:p>
            <a:r>
              <a:rPr lang="en-US" sz="2000" dirty="0" smtClean="0"/>
              <a:t>	Includes, VAT, buffet breakfast &amp; </a:t>
            </a:r>
            <a:r>
              <a:rPr lang="en-US" sz="2000" dirty="0" err="1" smtClean="0"/>
              <a:t>WiFi</a:t>
            </a:r>
            <a:endParaRPr lang="en-US" sz="2000" dirty="0" smtClean="0"/>
          </a:p>
          <a:p>
            <a:r>
              <a:rPr lang="en-US" sz="2000" dirty="0" smtClean="0"/>
              <a:t>Exchange Rate: 1 € =$1.36 USD.</a:t>
            </a:r>
          </a:p>
          <a:p>
            <a:r>
              <a:rPr lang="en-US" sz="2000" dirty="0" smtClean="0"/>
              <a:t>Incentives (Government, Trade, Tourism etc.):  </a:t>
            </a:r>
            <a:endParaRPr lang="en-US" sz="2000" dirty="0" smtClean="0"/>
          </a:p>
          <a:p>
            <a:r>
              <a:rPr lang="en-US" sz="2000" dirty="0" smtClean="0"/>
              <a:t>Signing bonus available 10% on </a:t>
            </a:r>
            <a:r>
              <a:rPr lang="en-US" sz="2000" dirty="0" err="1" smtClean="0"/>
              <a:t>Mtg</a:t>
            </a:r>
            <a:r>
              <a:rPr lang="en-US" sz="2000" dirty="0" smtClean="0"/>
              <a:t> Room rental – possible to have extra with 2-meeting deal</a:t>
            </a:r>
            <a:endParaRPr lang="en-US" sz="2000" dirty="0" smtClean="0"/>
          </a:p>
          <a:p>
            <a:endParaRPr lang="en-US" sz="20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533400"/>
          </a:xfrm>
        </p:spPr>
        <p:txBody>
          <a:bodyPr/>
          <a:lstStyle/>
          <a:p>
            <a:r>
              <a:rPr lang="en-US" sz="2000" dirty="0" smtClean="0"/>
              <a:t>July 9-14, 2017 Copenhagen</a:t>
            </a:r>
            <a:endParaRPr lang="en-US" sz="2000" b="0" dirty="0"/>
          </a:p>
        </p:txBody>
      </p:sp>
      <p:sp>
        <p:nvSpPr>
          <p:cNvPr id="5" name="Content Placeholder 4"/>
          <p:cNvSpPr>
            <a:spLocks noGrp="1"/>
          </p:cNvSpPr>
          <p:nvPr>
            <p:ph idx="1"/>
          </p:nvPr>
        </p:nvSpPr>
        <p:spPr>
          <a:xfrm>
            <a:off x="457200" y="1295400"/>
            <a:ext cx="8229600" cy="5240866"/>
          </a:xfrm>
        </p:spPr>
        <p:txBody>
          <a:bodyPr/>
          <a:lstStyle/>
          <a:p>
            <a:pPr marL="0" indent="0" algn="ctr">
              <a:buNone/>
            </a:pPr>
            <a:r>
              <a:rPr lang="en-US" sz="2000" dirty="0" smtClean="0">
                <a:solidFill>
                  <a:srgbClr val="0000FF"/>
                </a:solidFill>
              </a:rPr>
              <a:t>Bella Sky hotel and Bella Center convention center </a:t>
            </a:r>
            <a:endParaRPr lang="en-US" sz="2000" dirty="0" smtClean="0"/>
          </a:p>
          <a:p>
            <a:r>
              <a:rPr lang="en-US" sz="2000" dirty="0" smtClean="0"/>
              <a:t>NUMBER OF MEETING ROOMS:   ~40+  </a:t>
            </a:r>
          </a:p>
          <a:p>
            <a:r>
              <a:rPr lang="en-US" sz="2000" dirty="0" smtClean="0"/>
              <a:t>BASED ON # ATTENDEES: 600</a:t>
            </a:r>
          </a:p>
          <a:p>
            <a:r>
              <a:rPr lang="en-US" sz="2000" cap="all" dirty="0" smtClean="0">
                <a:solidFill>
                  <a:srgbClr val="FF0000"/>
                </a:solidFill>
              </a:rPr>
              <a:t>Estimated Cost: </a:t>
            </a:r>
            <a:r>
              <a:rPr lang="en-US" sz="2000" cap="all" dirty="0" smtClean="0">
                <a:solidFill>
                  <a:srgbClr val="FF0000"/>
                </a:solidFill>
              </a:rPr>
              <a:t>$830,000 </a:t>
            </a:r>
            <a:r>
              <a:rPr lang="en-US" sz="2000" cap="all" dirty="0" smtClean="0">
                <a:solidFill>
                  <a:srgbClr val="FF0000"/>
                </a:solidFill>
              </a:rPr>
              <a:t>(Includes Lunch)</a:t>
            </a:r>
          </a:p>
          <a:p>
            <a:r>
              <a:rPr lang="en-US" sz="2000" cap="all" dirty="0" smtClean="0">
                <a:solidFill>
                  <a:srgbClr val="FF0000"/>
                </a:solidFill>
              </a:rPr>
              <a:t>Est. Per Person: $</a:t>
            </a:r>
            <a:r>
              <a:rPr lang="en-US" sz="2000" cap="all" dirty="0" smtClean="0">
                <a:solidFill>
                  <a:srgbClr val="FF0000"/>
                </a:solidFill>
              </a:rPr>
              <a:t>1384</a:t>
            </a:r>
            <a:endParaRPr lang="en-US" sz="2000" cap="all" dirty="0" smtClean="0">
              <a:solidFill>
                <a:srgbClr val="FF0000"/>
              </a:solidFill>
            </a:endParaRPr>
          </a:p>
          <a:p>
            <a:r>
              <a:rPr lang="en-US" sz="2000" cap="all" dirty="0" smtClean="0">
                <a:solidFill>
                  <a:srgbClr val="FF0000"/>
                </a:solidFill>
              </a:rPr>
              <a:t>Est. Loss: </a:t>
            </a:r>
            <a:r>
              <a:rPr lang="en-US" sz="2000" cap="all" dirty="0" smtClean="0">
                <a:solidFill>
                  <a:srgbClr val="FF0000"/>
                </a:solidFill>
              </a:rPr>
              <a:t>$</a:t>
            </a:r>
            <a:r>
              <a:rPr lang="en-US" sz="2000" cap="all" dirty="0" smtClean="0">
                <a:solidFill>
                  <a:srgbClr val="FF0000"/>
                </a:solidFill>
              </a:rPr>
              <a:t>428</a:t>
            </a:r>
            <a:r>
              <a:rPr lang="en-US" sz="2000" cap="all" dirty="0" smtClean="0">
                <a:solidFill>
                  <a:srgbClr val="FF0000"/>
                </a:solidFill>
              </a:rPr>
              <a:t>,000</a:t>
            </a:r>
            <a:endParaRPr lang="en-US" sz="2000" dirty="0">
              <a:solidFill>
                <a:srgbClr val="FF0000"/>
              </a:solidFill>
            </a:endParaRPr>
          </a:p>
          <a:p>
            <a:r>
              <a:rPr lang="en-US" sz="2000" dirty="0" smtClean="0"/>
              <a:t>GUEST ROOM BLOCK RECOMMENDED:  </a:t>
            </a:r>
            <a:r>
              <a:rPr lang="en-US" sz="2000" dirty="0" smtClean="0">
                <a:solidFill>
                  <a:srgbClr val="FF0000"/>
                </a:solidFill>
              </a:rPr>
              <a:t>Yes</a:t>
            </a:r>
          </a:p>
          <a:p>
            <a:r>
              <a:rPr lang="en-US" sz="2000" dirty="0" smtClean="0"/>
              <a:t>ESTIMATED ROOM RATE:  ~147 € ($219) single,</a:t>
            </a:r>
          </a:p>
          <a:p>
            <a:r>
              <a:rPr lang="en-US" sz="2000" dirty="0" smtClean="0"/>
              <a:t>	Includes, VAT, buffet breakfast &amp; </a:t>
            </a:r>
            <a:r>
              <a:rPr lang="en-US" sz="2000" dirty="0" err="1" smtClean="0"/>
              <a:t>WiFi</a:t>
            </a:r>
            <a:endParaRPr lang="en-US" sz="2000" dirty="0" smtClean="0"/>
          </a:p>
          <a:p>
            <a:r>
              <a:rPr lang="en-US" sz="2000" dirty="0" smtClean="0"/>
              <a:t>Exchange Rate: 7.4 DKK = 1 €,  1 € =$1.36 USD</a:t>
            </a:r>
          </a:p>
          <a:p>
            <a:r>
              <a:rPr lang="en-US" sz="2000" dirty="0" smtClean="0"/>
              <a:t>Incentives (Government, Trade, Tourism etc.):  not available</a:t>
            </a:r>
          </a:p>
          <a:p>
            <a:endParaRPr lang="en-US" sz="2000" dirty="0" smtClean="0"/>
          </a:p>
          <a:p>
            <a:endParaRPr lang="en-US" sz="20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685800"/>
          </a:xfrm>
        </p:spPr>
        <p:txBody>
          <a:bodyPr/>
          <a:lstStyle/>
          <a:p>
            <a:r>
              <a:rPr lang="en-US" sz="2000" dirty="0" smtClean="0"/>
              <a:t>July 9-14, 2017 Berlin, Germany</a:t>
            </a:r>
            <a:endParaRPr lang="en-US" sz="2000" b="0" dirty="0"/>
          </a:p>
        </p:txBody>
      </p:sp>
      <p:sp>
        <p:nvSpPr>
          <p:cNvPr id="5" name="Content Placeholder 4"/>
          <p:cNvSpPr>
            <a:spLocks noGrp="1"/>
          </p:cNvSpPr>
          <p:nvPr>
            <p:ph idx="1"/>
          </p:nvPr>
        </p:nvSpPr>
        <p:spPr>
          <a:xfrm>
            <a:off x="457200" y="1447800"/>
            <a:ext cx="8229600" cy="5088466"/>
          </a:xfrm>
        </p:spPr>
        <p:txBody>
          <a:bodyPr/>
          <a:lstStyle/>
          <a:p>
            <a:pPr marL="0" indent="0" algn="ctr">
              <a:buNone/>
            </a:pPr>
            <a:r>
              <a:rPr lang="en-US" sz="2000" dirty="0" err="1" smtClean="0">
                <a:solidFill>
                  <a:srgbClr val="0000FF"/>
                </a:solidFill>
              </a:rPr>
              <a:t>Estrel</a:t>
            </a:r>
            <a:r>
              <a:rPr lang="en-US" sz="2000" dirty="0" smtClean="0">
                <a:solidFill>
                  <a:srgbClr val="0000FF"/>
                </a:solidFill>
              </a:rPr>
              <a:t> Hotel and Convention center </a:t>
            </a:r>
            <a:endParaRPr lang="en-US" sz="2000" dirty="0" smtClean="0"/>
          </a:p>
          <a:p>
            <a:r>
              <a:rPr lang="en-US" sz="2000" dirty="0" smtClean="0"/>
              <a:t>NUMBER OF MEETING ROOMS:   ~40+  </a:t>
            </a:r>
          </a:p>
          <a:p>
            <a:r>
              <a:rPr lang="en-US" sz="2000" dirty="0" smtClean="0"/>
              <a:t>BASED ON # ATTENDEES: 600</a:t>
            </a:r>
          </a:p>
          <a:p>
            <a:r>
              <a:rPr lang="en-US" sz="2000" cap="all" dirty="0" smtClean="0">
                <a:solidFill>
                  <a:srgbClr val="FF0000"/>
                </a:solidFill>
              </a:rPr>
              <a:t>Estimated Cost: $</a:t>
            </a:r>
            <a:r>
              <a:rPr lang="en-US" sz="2000" cap="all" dirty="0" smtClean="0">
                <a:solidFill>
                  <a:srgbClr val="FF0000"/>
                </a:solidFill>
              </a:rPr>
              <a:t>490,000 </a:t>
            </a:r>
            <a:r>
              <a:rPr lang="en-US" sz="2000" cap="all" dirty="0" smtClean="0">
                <a:solidFill>
                  <a:srgbClr val="FF0000"/>
                </a:solidFill>
              </a:rPr>
              <a:t>(Includes Lunch)</a:t>
            </a:r>
          </a:p>
          <a:p>
            <a:r>
              <a:rPr lang="en-US" sz="2000" cap="all" dirty="0" smtClean="0">
                <a:solidFill>
                  <a:srgbClr val="FF0000"/>
                </a:solidFill>
              </a:rPr>
              <a:t>Est. Per Person: </a:t>
            </a:r>
            <a:r>
              <a:rPr lang="en-US" sz="2000" cap="all" dirty="0" smtClean="0">
                <a:solidFill>
                  <a:srgbClr val="FF0000"/>
                </a:solidFill>
              </a:rPr>
              <a:t>$817</a:t>
            </a:r>
            <a:endParaRPr lang="en-US" sz="2000" cap="all" dirty="0" smtClean="0">
              <a:solidFill>
                <a:srgbClr val="FF0000"/>
              </a:solidFill>
            </a:endParaRPr>
          </a:p>
          <a:p>
            <a:r>
              <a:rPr lang="en-US" sz="2000" cap="all" dirty="0" smtClean="0">
                <a:solidFill>
                  <a:srgbClr val="FF0000"/>
                </a:solidFill>
              </a:rPr>
              <a:t>Est. Loss: </a:t>
            </a:r>
            <a:r>
              <a:rPr lang="en-US" sz="2000" cap="all" dirty="0" smtClean="0">
                <a:solidFill>
                  <a:srgbClr val="FF0000"/>
                </a:solidFill>
              </a:rPr>
              <a:t>$88,000</a:t>
            </a:r>
            <a:endParaRPr lang="en-US" sz="2000" dirty="0">
              <a:solidFill>
                <a:srgbClr val="FF0000"/>
              </a:solidFill>
            </a:endParaRPr>
          </a:p>
          <a:p>
            <a:r>
              <a:rPr lang="en-US" sz="2000" dirty="0" smtClean="0"/>
              <a:t>GUEST ROOM BLOCK RECOMMENDED:  </a:t>
            </a:r>
            <a:r>
              <a:rPr lang="en-US" sz="2000" dirty="0" smtClean="0">
                <a:solidFill>
                  <a:srgbClr val="FF0000"/>
                </a:solidFill>
              </a:rPr>
              <a:t>Yes</a:t>
            </a:r>
          </a:p>
          <a:p>
            <a:r>
              <a:rPr lang="en-US" sz="2000" dirty="0" smtClean="0"/>
              <a:t>ESTIMATED ROOM RATE:  </a:t>
            </a:r>
            <a:r>
              <a:rPr lang="en-US" sz="2000" dirty="0" smtClean="0"/>
              <a:t>~117 </a:t>
            </a:r>
            <a:r>
              <a:rPr lang="en-US" sz="2000" dirty="0" smtClean="0"/>
              <a:t>€ </a:t>
            </a:r>
            <a:r>
              <a:rPr lang="en-US" sz="2000" dirty="0" smtClean="0"/>
              <a:t>($159) </a:t>
            </a:r>
            <a:r>
              <a:rPr lang="en-US" sz="2000" dirty="0" smtClean="0"/>
              <a:t>single,</a:t>
            </a:r>
          </a:p>
          <a:p>
            <a:r>
              <a:rPr lang="en-US" sz="2000" dirty="0" smtClean="0"/>
              <a:t>	Includes, VAT, buffet breakfast &amp; </a:t>
            </a:r>
            <a:r>
              <a:rPr lang="en-US" sz="2000" dirty="0" err="1" smtClean="0"/>
              <a:t>Highspeed</a:t>
            </a:r>
            <a:r>
              <a:rPr lang="en-US" sz="2000" dirty="0" smtClean="0"/>
              <a:t> </a:t>
            </a:r>
            <a:r>
              <a:rPr lang="en-US" sz="2000" dirty="0" err="1" smtClean="0"/>
              <a:t>WiFi</a:t>
            </a:r>
            <a:endParaRPr lang="en-US" sz="2000" dirty="0" smtClean="0"/>
          </a:p>
          <a:p>
            <a:r>
              <a:rPr lang="en-US" sz="2000" dirty="0" smtClean="0"/>
              <a:t>Exchange Rate: 1 € =$1.36 USD.</a:t>
            </a:r>
          </a:p>
          <a:p>
            <a:r>
              <a:rPr lang="en-US" sz="2000" dirty="0" smtClean="0"/>
              <a:t>Incentives (Government, Trade, Tourism etc.):  </a:t>
            </a:r>
            <a:r>
              <a:rPr lang="en-US" sz="2000" dirty="0" smtClean="0"/>
              <a:t>10% of </a:t>
            </a:r>
            <a:r>
              <a:rPr lang="en-US" sz="2000" dirty="0" err="1" smtClean="0"/>
              <a:t>mtg</a:t>
            </a:r>
            <a:r>
              <a:rPr lang="en-US" sz="2000" dirty="0" smtClean="0"/>
              <a:t> room rental if signed by Dec 14 (~$10k savings)</a:t>
            </a:r>
            <a:endParaRPr lang="en-US" sz="2000" dirty="0" smtClean="0"/>
          </a:p>
          <a:p>
            <a:endParaRPr lang="en-US" sz="2000" dirty="0" smtClean="0"/>
          </a:p>
          <a:p>
            <a:endParaRPr lang="en-US" sz="20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7620000" cy="380999"/>
          </a:xfrm>
        </p:spPr>
        <p:txBody>
          <a:bodyPr/>
          <a:lstStyle/>
          <a:p>
            <a:r>
              <a:rPr lang="en-US" sz="2000" dirty="0" smtClean="0"/>
              <a:t>July 9-14, 2017 Waikoloa</a:t>
            </a:r>
            <a:endParaRPr lang="en-US" sz="2000" dirty="0"/>
          </a:p>
        </p:txBody>
      </p:sp>
      <p:sp>
        <p:nvSpPr>
          <p:cNvPr id="3" name="Content Placeholder 2"/>
          <p:cNvSpPr>
            <a:spLocks noGrp="1"/>
          </p:cNvSpPr>
          <p:nvPr>
            <p:ph idx="1"/>
          </p:nvPr>
        </p:nvSpPr>
        <p:spPr>
          <a:xfrm>
            <a:off x="685800" y="1371600"/>
            <a:ext cx="7770813" cy="5105400"/>
          </a:xfrm>
        </p:spPr>
        <p:txBody>
          <a:bodyPr/>
          <a:lstStyle/>
          <a:p>
            <a:pPr algn="ctr"/>
            <a:r>
              <a:rPr lang="en-US" sz="2000" dirty="0" smtClean="0">
                <a:solidFill>
                  <a:srgbClr val="0000FF"/>
                </a:solidFill>
              </a:rPr>
              <a:t>				Hilton Waikoloa Hotel</a:t>
            </a:r>
            <a:endParaRPr lang="en-US" sz="2000" dirty="0" smtClean="0"/>
          </a:p>
          <a:p>
            <a:r>
              <a:rPr lang="en-US" sz="2000" dirty="0" smtClean="0"/>
              <a:t>NUMBER </a:t>
            </a:r>
            <a:r>
              <a:rPr lang="en-US" sz="2000" dirty="0" smtClean="0"/>
              <a:t>OF MEETING ROOMS:   ~40+  </a:t>
            </a:r>
          </a:p>
          <a:p>
            <a:r>
              <a:rPr lang="en-US" sz="2000" dirty="0" smtClean="0"/>
              <a:t>BASED ON # ATTENDEES: </a:t>
            </a:r>
            <a:r>
              <a:rPr lang="en-US" sz="2000" dirty="0" smtClean="0"/>
              <a:t>661 </a:t>
            </a:r>
            <a:endParaRPr lang="en-US" sz="2000" dirty="0" smtClean="0"/>
          </a:p>
          <a:p>
            <a:r>
              <a:rPr lang="en-US" sz="2000" cap="all" dirty="0" smtClean="0">
                <a:solidFill>
                  <a:srgbClr val="FF0000"/>
                </a:solidFill>
              </a:rPr>
              <a:t>2012 act </a:t>
            </a:r>
            <a:r>
              <a:rPr lang="en-US" sz="2000" cap="all" dirty="0" smtClean="0">
                <a:solidFill>
                  <a:srgbClr val="FF0000"/>
                </a:solidFill>
              </a:rPr>
              <a:t>Cost: </a:t>
            </a:r>
            <a:r>
              <a:rPr lang="en-US" sz="2000" cap="all" dirty="0" smtClean="0">
                <a:solidFill>
                  <a:srgbClr val="FF0000"/>
                </a:solidFill>
              </a:rPr>
              <a:t>$297,999.40++ (</a:t>
            </a:r>
            <a:r>
              <a:rPr lang="en-US" sz="2000" dirty="0" smtClean="0">
                <a:solidFill>
                  <a:srgbClr val="FF0000"/>
                </a:solidFill>
              </a:rPr>
              <a:t>Includes Breakfast And Lunch) </a:t>
            </a:r>
            <a:endParaRPr lang="en-US" sz="2000" cap="all" dirty="0" smtClean="0">
              <a:solidFill>
                <a:srgbClr val="FF0000"/>
              </a:solidFill>
            </a:endParaRPr>
          </a:p>
          <a:p>
            <a:r>
              <a:rPr lang="en-US" sz="2000" cap="all" dirty="0" smtClean="0">
                <a:solidFill>
                  <a:srgbClr val="FF0000"/>
                </a:solidFill>
              </a:rPr>
              <a:t>2012 Act </a:t>
            </a:r>
            <a:r>
              <a:rPr lang="en-US" sz="2000" cap="all" dirty="0" smtClean="0">
                <a:solidFill>
                  <a:srgbClr val="FF0000"/>
                </a:solidFill>
              </a:rPr>
              <a:t>Per Person: </a:t>
            </a:r>
            <a:r>
              <a:rPr lang="en-US" sz="2000" cap="all" dirty="0" smtClean="0">
                <a:solidFill>
                  <a:srgbClr val="FF0000"/>
                </a:solidFill>
              </a:rPr>
              <a:t>$752.81</a:t>
            </a:r>
            <a:endParaRPr lang="en-US" sz="2000" cap="all" dirty="0" smtClean="0">
              <a:solidFill>
                <a:srgbClr val="FF0000"/>
              </a:solidFill>
            </a:endParaRPr>
          </a:p>
          <a:p>
            <a:r>
              <a:rPr lang="en-US" sz="2000" cap="all" dirty="0" smtClean="0">
                <a:solidFill>
                  <a:srgbClr val="FF0000"/>
                </a:solidFill>
              </a:rPr>
              <a:t>2012 Act </a:t>
            </a:r>
            <a:r>
              <a:rPr lang="en-US" sz="2000" cap="all" dirty="0" smtClean="0">
                <a:solidFill>
                  <a:srgbClr val="FF0000"/>
                </a:solidFill>
              </a:rPr>
              <a:t>Loss: </a:t>
            </a:r>
            <a:r>
              <a:rPr lang="en-US" sz="2000" cap="all" dirty="0" smtClean="0">
                <a:solidFill>
                  <a:srgbClr val="FF0000"/>
                </a:solidFill>
              </a:rPr>
              <a:t>$80,000 </a:t>
            </a:r>
          </a:p>
          <a:p>
            <a:r>
              <a:rPr lang="en-US" sz="2000" dirty="0" smtClean="0"/>
              <a:t>GUEST </a:t>
            </a:r>
            <a:r>
              <a:rPr lang="en-US" sz="2000" dirty="0" smtClean="0"/>
              <a:t>ROOM BLOCK RECOMMENDED:  </a:t>
            </a:r>
            <a:r>
              <a:rPr lang="en-US" sz="2000" dirty="0" smtClean="0">
                <a:solidFill>
                  <a:srgbClr val="FF0000"/>
                </a:solidFill>
              </a:rPr>
              <a:t>Yes</a:t>
            </a:r>
          </a:p>
          <a:p>
            <a:r>
              <a:rPr lang="en-US" sz="2000" dirty="0" smtClean="0"/>
              <a:t>ESTIMATED ROOM RATE:  </a:t>
            </a:r>
            <a:r>
              <a:rPr lang="en-US" sz="2000" dirty="0" smtClean="0"/>
              <a:t>~$169/189++ </a:t>
            </a:r>
            <a:r>
              <a:rPr lang="en-US" sz="2000" dirty="0" smtClean="0"/>
              <a:t>single,</a:t>
            </a:r>
          </a:p>
          <a:p>
            <a:r>
              <a:rPr lang="en-US" sz="2000" dirty="0" smtClean="0"/>
              <a:t>	</a:t>
            </a:r>
            <a:r>
              <a:rPr lang="en-US" sz="2000" dirty="0" smtClean="0"/>
              <a:t>Includes: Exemption of resort fee $25 per night, Wi-Fi</a:t>
            </a:r>
            <a:endParaRPr lang="en-US" sz="2000" dirty="0" smtClean="0"/>
          </a:p>
          <a:p>
            <a:r>
              <a:rPr lang="en-US" sz="2000" dirty="0" smtClean="0"/>
              <a:t>Incentives </a:t>
            </a:r>
            <a:r>
              <a:rPr lang="en-US" sz="2000" dirty="0" smtClean="0"/>
              <a:t>(Government, Trade, Tourism </a:t>
            </a:r>
            <a:r>
              <a:rPr lang="en-US" sz="2000" dirty="0" smtClean="0"/>
              <a:t>etc): none</a:t>
            </a:r>
            <a:endParaRPr lang="en-US" sz="20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n-GB" dirty="0" smtClean="0"/>
              <a:t>Jon Rosdahl, CSR</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March 2014</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609600"/>
            <a:ext cx="8229600" cy="685800"/>
          </a:xfrm>
        </p:spPr>
        <p:txBody>
          <a:bodyPr/>
          <a:lstStyle/>
          <a:p>
            <a:r>
              <a:rPr lang="en-US" sz="2000" dirty="0" smtClean="0">
                <a:ea typeface="ＭＳ Ｐゴシック" pitchFamily="34" charset="-128"/>
              </a:rPr>
              <a:t>March 13-18, 2016 Macau, PRC</a:t>
            </a:r>
            <a:endParaRPr lang="en-US" sz="2000" b="0" dirty="0"/>
          </a:p>
        </p:txBody>
      </p:sp>
      <p:sp>
        <p:nvSpPr>
          <p:cNvPr id="5" name="Content Placeholder 4"/>
          <p:cNvSpPr>
            <a:spLocks noGrp="1"/>
          </p:cNvSpPr>
          <p:nvPr>
            <p:ph idx="1"/>
          </p:nvPr>
        </p:nvSpPr>
        <p:spPr>
          <a:xfrm>
            <a:off x="457200" y="1143000"/>
            <a:ext cx="8229600" cy="5393266"/>
          </a:xfrm>
        </p:spPr>
        <p:txBody>
          <a:bodyPr/>
          <a:lstStyle/>
          <a:p>
            <a:pPr marL="0" indent="0" algn="ctr">
              <a:buFont typeface="Arial" charset="0"/>
              <a:buNone/>
              <a:defRPr/>
            </a:pPr>
            <a:r>
              <a:rPr lang="en-US" sz="2000" dirty="0" smtClean="0">
                <a:solidFill>
                  <a:srgbClr val="0000FF"/>
                </a:solidFill>
              </a:rPr>
              <a:t>Sands Venetian Macau Hotel &amp; Conference Center, Macau, PRC</a:t>
            </a:r>
          </a:p>
          <a:p>
            <a:r>
              <a:rPr lang="en-US" sz="2000" dirty="0" smtClean="0"/>
              <a:t>NUMBER OF MEETING ROOMS:   ~48+  </a:t>
            </a:r>
          </a:p>
          <a:p>
            <a:r>
              <a:rPr lang="en-US" sz="2000" dirty="0" smtClean="0"/>
              <a:t>BASED ON # ATTENDEES: 725</a:t>
            </a:r>
          </a:p>
          <a:p>
            <a:r>
              <a:rPr lang="en-US" sz="2000" cap="all" dirty="0" smtClean="0">
                <a:solidFill>
                  <a:srgbClr val="FF0000"/>
                </a:solidFill>
              </a:rPr>
              <a:t>Estimated Cost: </a:t>
            </a:r>
            <a:r>
              <a:rPr lang="en-US" sz="2000" cap="all" dirty="0" smtClean="0">
                <a:solidFill>
                  <a:srgbClr val="FF0000"/>
                </a:solidFill>
              </a:rPr>
              <a:t>$400,000 </a:t>
            </a:r>
            <a:r>
              <a:rPr lang="en-US" sz="2000" cap="all" dirty="0" smtClean="0">
                <a:solidFill>
                  <a:srgbClr val="FF0000"/>
                </a:solidFill>
              </a:rPr>
              <a:t>(</a:t>
            </a:r>
            <a:r>
              <a:rPr lang="en-US" sz="2000" dirty="0" smtClean="0">
                <a:solidFill>
                  <a:srgbClr val="FF0000"/>
                </a:solidFill>
              </a:rPr>
              <a:t>Includes Breakfast/Lunch)</a:t>
            </a:r>
            <a:endParaRPr lang="en-US" sz="2000" cap="all" dirty="0" smtClean="0">
              <a:solidFill>
                <a:srgbClr val="FF0000"/>
              </a:solidFill>
            </a:endParaRPr>
          </a:p>
          <a:p>
            <a:r>
              <a:rPr lang="en-US" sz="2000" cap="all" dirty="0" smtClean="0">
                <a:solidFill>
                  <a:srgbClr val="FF0000"/>
                </a:solidFill>
              </a:rPr>
              <a:t>Est. Per Person: </a:t>
            </a:r>
            <a:r>
              <a:rPr lang="en-US" sz="2000" cap="all" dirty="0" smtClean="0">
                <a:solidFill>
                  <a:srgbClr val="FF0000"/>
                </a:solidFill>
              </a:rPr>
              <a:t>$582</a:t>
            </a:r>
            <a:endParaRPr lang="en-US" sz="2000" cap="all" dirty="0" smtClean="0">
              <a:solidFill>
                <a:srgbClr val="FF0000"/>
              </a:solidFill>
            </a:endParaRPr>
          </a:p>
          <a:p>
            <a:r>
              <a:rPr lang="en-US" sz="2000" cap="all" dirty="0" smtClean="0">
                <a:solidFill>
                  <a:srgbClr val="00B050"/>
                </a:solidFill>
              </a:rPr>
              <a:t>Est. </a:t>
            </a:r>
            <a:r>
              <a:rPr lang="en-US" sz="2000" cap="all" dirty="0" smtClean="0">
                <a:solidFill>
                  <a:srgbClr val="00B050"/>
                </a:solidFill>
              </a:rPr>
              <a:t>Gain: $2,000    </a:t>
            </a:r>
            <a:endParaRPr lang="en-US" sz="2000" b="0" dirty="0">
              <a:solidFill>
                <a:srgbClr val="FF0000"/>
              </a:solidFill>
            </a:endParaRPr>
          </a:p>
          <a:p>
            <a:r>
              <a:rPr lang="en-US" sz="2000" b="0" dirty="0" smtClean="0"/>
              <a:t>GUEST ROOM BLOCK </a:t>
            </a:r>
            <a:r>
              <a:rPr lang="en-US" sz="2000" dirty="0" smtClean="0"/>
              <a:t>RECOMMENDED:  </a:t>
            </a:r>
            <a:r>
              <a:rPr lang="en-US" sz="2000" dirty="0" smtClean="0">
                <a:solidFill>
                  <a:srgbClr val="FF0000"/>
                </a:solidFill>
              </a:rPr>
              <a:t>Yes</a:t>
            </a:r>
          </a:p>
          <a:p>
            <a:pPr marL="274320" indent="-274320">
              <a:spcBef>
                <a:spcPts val="300"/>
              </a:spcBef>
              <a:defRPr/>
            </a:pPr>
            <a:r>
              <a:rPr lang="en-US" sz="2000" dirty="0" smtClean="0"/>
              <a:t>ESTIMATED ROOM RATE: </a:t>
            </a:r>
          </a:p>
          <a:p>
            <a:pPr marL="274320" indent="-274320">
              <a:spcBef>
                <a:spcPts val="300"/>
              </a:spcBef>
              <a:defRPr/>
            </a:pPr>
            <a:r>
              <a:rPr lang="en-US" sz="2000" dirty="0" smtClean="0"/>
              <a:t>Early-bird Rate: 1,550 MOP (=$190US) up to 38% of block by 12/31/2015</a:t>
            </a:r>
          </a:p>
          <a:p>
            <a:pPr marL="274320" indent="-274320">
              <a:spcBef>
                <a:spcPts val="300"/>
              </a:spcBef>
              <a:defRPr/>
            </a:pPr>
            <a:r>
              <a:rPr lang="en-US" sz="2000" dirty="0" smtClean="0"/>
              <a:t>Std Room Rate: 1,750 MOP (=$220US) ≥47% </a:t>
            </a:r>
          </a:p>
          <a:p>
            <a:pPr marL="274320" indent="-274320">
              <a:spcBef>
                <a:spcPts val="300"/>
              </a:spcBef>
              <a:defRPr/>
            </a:pPr>
            <a:r>
              <a:rPr lang="en-US" sz="2000" dirty="0" smtClean="0"/>
              <a:t>Budget (@Holiday Inn): 1,000 MOP (=$125US) </a:t>
            </a:r>
            <a:r>
              <a:rPr lang="en-US" sz="2000" u="sng" dirty="0" smtClean="0"/>
              <a:t>&lt; </a:t>
            </a:r>
            <a:r>
              <a:rPr lang="en-US" sz="2000" dirty="0" smtClean="0"/>
              <a:t>10</a:t>
            </a:r>
            <a:r>
              <a:rPr lang="en-US" sz="2000" dirty="0" smtClean="0"/>
              <a:t>% of block</a:t>
            </a:r>
          </a:p>
          <a:p>
            <a:pPr marL="274320" indent="-274320">
              <a:spcBef>
                <a:spcPts val="300"/>
              </a:spcBef>
              <a:defRPr/>
            </a:pPr>
            <a:r>
              <a:rPr lang="en-US" sz="2000" dirty="0" smtClean="0"/>
              <a:t>    +15% </a:t>
            </a:r>
            <a:r>
              <a:rPr lang="en-US" sz="2000" dirty="0" err="1" smtClean="0"/>
              <a:t>svc+tax</a:t>
            </a:r>
            <a:r>
              <a:rPr lang="en-US" sz="2000" dirty="0" smtClean="0"/>
              <a:t> </a:t>
            </a:r>
          </a:p>
          <a:p>
            <a:pPr marL="274320" indent="-274320">
              <a:spcBef>
                <a:spcPts val="300"/>
              </a:spcBef>
              <a:defRPr/>
            </a:pPr>
            <a:r>
              <a:rPr lang="en-US" sz="2000" dirty="0" smtClean="0"/>
              <a:t>	 Exchange Rate: 1 € =$1.36 USD.</a:t>
            </a:r>
          </a:p>
          <a:p>
            <a:r>
              <a:rPr lang="en-US" sz="2000" dirty="0" smtClean="0"/>
              <a:t>Incentives (Government, Trade, Tourism etc.): US$250K</a:t>
            </a:r>
          </a:p>
          <a:p>
            <a:endParaRPr lang="en-US" sz="2000" dirty="0" smtClean="0"/>
          </a:p>
          <a:p>
            <a:endParaRPr lang="en-US" sz="2000" dirty="0"/>
          </a:p>
        </p:txBody>
      </p:sp>
    </p:spTree>
    <p:extLst>
      <p:ext uri="{BB962C8B-B14F-4D97-AF65-F5344CB8AC3E}">
        <p14:creationId xmlns:p14="http://schemas.microsoft.com/office/powerpoint/2010/main" xmlns="" val="333541029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Venue </a:t>
            </a:r>
            <a:r>
              <a:rPr lang="en-US" dirty="0" err="1" smtClean="0"/>
              <a:t>Strawpolls</a:t>
            </a:r>
            <a:endParaRPr lang="en-US" dirty="0"/>
          </a:p>
        </p:txBody>
      </p:sp>
      <p:sp>
        <p:nvSpPr>
          <p:cNvPr id="3" name="Content Placeholder 2"/>
          <p:cNvSpPr>
            <a:spLocks noGrp="1"/>
          </p:cNvSpPr>
          <p:nvPr>
            <p:ph idx="1"/>
          </p:nvPr>
        </p:nvSpPr>
        <p:spPr/>
        <p:txBody>
          <a:bodyPr/>
          <a:lstStyle/>
          <a:p>
            <a:r>
              <a:rPr lang="en-US" dirty="0" smtClean="0"/>
              <a:t>March 2015 – Berlin:       Barcelona:</a:t>
            </a:r>
          </a:p>
          <a:p>
            <a:r>
              <a:rPr lang="en-US" dirty="0" smtClean="0"/>
              <a:t>March 2017 – Berlin:       Copenhagen:     Waikoloa:</a:t>
            </a:r>
          </a:p>
          <a:p>
            <a:r>
              <a:rPr lang="en-US" dirty="0" smtClean="0"/>
              <a:t>March 2016 – Macau:    </a:t>
            </a:r>
          </a:p>
          <a:p>
            <a:endParaRPr lang="en-US" dirty="0" smtClean="0"/>
          </a:p>
          <a:p>
            <a:r>
              <a:rPr lang="en-US" dirty="0" smtClean="0"/>
              <a:t>Return to Berlin: 27 Y;   2 N</a:t>
            </a:r>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Future Venues possibilities</a:t>
            </a:r>
            <a:endParaRPr lang="en-US" dirty="0"/>
          </a:p>
        </p:txBody>
      </p:sp>
      <p:sp>
        <p:nvSpPr>
          <p:cNvPr id="3" name="Content Placeholder 2"/>
          <p:cNvSpPr>
            <a:spLocks noGrp="1"/>
          </p:cNvSpPr>
          <p:nvPr>
            <p:ph idx="1"/>
          </p:nvPr>
        </p:nvSpPr>
        <p:spPr/>
        <p:txBody>
          <a:bodyPr/>
          <a:lstStyle/>
          <a:p>
            <a:r>
              <a:rPr lang="en-US" dirty="0" smtClean="0"/>
              <a:t>Initial Site visit planned for current </a:t>
            </a:r>
            <a:r>
              <a:rPr lang="en-US" dirty="0" smtClean="0"/>
              <a:t>prospect list from 7 sites in Asia (2 in Bangkok, 2 in K-L, and 3 in Singapore) </a:t>
            </a:r>
            <a:endParaRPr lang="en-US" dirty="0" smtClean="0"/>
          </a:p>
          <a:p>
            <a:r>
              <a:rPr lang="en-US" dirty="0" smtClean="0"/>
              <a:t>US venues: New Orleans, Denver, Salt Lake City, Orlando, Seattle, etc.</a:t>
            </a:r>
          </a:p>
          <a:p>
            <a:r>
              <a:rPr lang="en-US" dirty="0" smtClean="0"/>
              <a:t>NA venues: Vancouver, Toronto, Montreal</a:t>
            </a:r>
          </a:p>
          <a:p>
            <a:r>
              <a:rPr lang="en-US" dirty="0" smtClean="0"/>
              <a:t>European venues: Berlin, Copenhagen, Barcelona, Prague, London, Geneva, </a:t>
            </a:r>
          </a:p>
          <a:p>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First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2014</a:t>
            </a:r>
            <a:endParaRPr lang="en-US"/>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March  2014</a:t>
            </a:r>
            <a:endParaRPr lang="en-US"/>
          </a:p>
        </p:txBody>
      </p:sp>
      <p:sp>
        <p:nvSpPr>
          <p:cNvPr id="4099" name="Footer Placeholder 2"/>
          <p:cNvSpPr>
            <a:spLocks noGrp="1"/>
          </p:cNvSpPr>
          <p:nvPr>
            <p:ph type="ftr" sz="quarter" idx="11"/>
          </p:nvPr>
        </p:nvSpPr>
        <p:spPr>
          <a:noFill/>
        </p:spPr>
        <p:txBody>
          <a:bodyPr/>
          <a:lstStyle/>
          <a:p>
            <a:r>
              <a:rPr lang="en-US"/>
              <a:t>Jon Rosdahl (CSR)</a:t>
            </a:r>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March  2014</a:t>
            </a:r>
            <a:endParaRPr lang="en-US"/>
          </a:p>
        </p:txBody>
      </p:sp>
      <p:sp>
        <p:nvSpPr>
          <p:cNvPr id="5123" name="Footer Placeholder 2"/>
          <p:cNvSpPr>
            <a:spLocks noGrp="1"/>
          </p:cNvSpPr>
          <p:nvPr>
            <p:ph type="ftr" sz="quarter" idx="11"/>
          </p:nvPr>
        </p:nvSpPr>
        <p:spPr>
          <a:noFill/>
        </p:spPr>
        <p:txBody>
          <a:bodyPr/>
          <a:lstStyle/>
          <a:p>
            <a:r>
              <a:rPr lang="en-US"/>
              <a:t>Jon Rosdahl (CSR)</a:t>
            </a:r>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March  2014</a:t>
            </a:r>
            <a:endParaRPr lang="en-US"/>
          </a:p>
        </p:txBody>
      </p:sp>
      <p:sp>
        <p:nvSpPr>
          <p:cNvPr id="6147" name="Footer Placeholder 2"/>
          <p:cNvSpPr>
            <a:spLocks noGrp="1"/>
          </p:cNvSpPr>
          <p:nvPr>
            <p:ph type="ftr" sz="quarter" idx="11"/>
          </p:nvPr>
        </p:nvSpPr>
        <p:spPr>
          <a:noFill/>
        </p:spPr>
        <p:txBody>
          <a:bodyPr/>
          <a:lstStyle/>
          <a:p>
            <a:r>
              <a:rPr lang="en-US"/>
              <a:t>Jon Rosdahl (CSR)</a:t>
            </a:r>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March  2014</a:t>
            </a:r>
            <a:endParaRPr lang="en-US"/>
          </a:p>
        </p:txBody>
      </p:sp>
      <p:sp>
        <p:nvSpPr>
          <p:cNvPr id="7171" name="Footer Placeholder 2"/>
          <p:cNvSpPr>
            <a:spLocks noGrp="1"/>
          </p:cNvSpPr>
          <p:nvPr>
            <p:ph type="ftr" sz="quarter" idx="11"/>
          </p:nvPr>
        </p:nvSpPr>
        <p:spPr>
          <a:noFill/>
        </p:spPr>
        <p:txBody>
          <a:bodyPr/>
          <a:lstStyle/>
          <a:p>
            <a:r>
              <a:rPr lang="en-US"/>
              <a:t>Jon Rosdahl (CSR)</a:t>
            </a:r>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Jon Rosdahl (CSR)</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2"/>
              </a:rPr>
              <a:t>http://standards.ieee.org/develop/policies/bylaws/index.html</a:t>
            </a:r>
            <a:r>
              <a:rPr lang="en-US" sz="1600" dirty="0" smtClean="0"/>
              <a:t> (HTML version) </a:t>
            </a:r>
          </a:p>
          <a:p>
            <a:pPr lvl="1">
              <a:buNone/>
            </a:pPr>
            <a:r>
              <a:rPr lang="en-US" sz="1600" dirty="0" smtClean="0">
                <a:hlinkClick r:id="rId3"/>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4"/>
              </a:rPr>
              <a:t>http://standards.ieee.org/develop/policies/opman/index.html</a:t>
            </a:r>
            <a:r>
              <a:rPr lang="en-US" sz="1600" dirty="0" smtClean="0"/>
              <a:t> (HTML version) </a:t>
            </a:r>
          </a:p>
          <a:p>
            <a:pPr lvl="1">
              <a:buNone/>
            </a:pPr>
            <a:r>
              <a:rPr lang="en-US" sz="1600" dirty="0" smtClean="0">
                <a:hlinkClick r:id="rId5"/>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2014</a:t>
            </a:r>
            <a:endParaRPr lang="en-US" dirty="0"/>
          </a:p>
        </p:txBody>
      </p:sp>
      <p:sp>
        <p:nvSpPr>
          <p:cNvPr id="5" name="Footer Placeholder 4"/>
          <p:cNvSpPr>
            <a:spLocks noGrp="1"/>
          </p:cNvSpPr>
          <p:nvPr>
            <p:ph type="ftr" sz="quarter" idx="11"/>
          </p:nvPr>
        </p:nvSpPr>
        <p:spPr/>
        <p:txBody>
          <a:bodyPr/>
          <a:lstStyle/>
          <a:p>
            <a:pPr>
              <a:defRPr/>
            </a:pPr>
            <a:r>
              <a:rPr lang="en-US" smtClean="0"/>
              <a:t>Jon Rosdahl (CSR)</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7437</TotalTime>
  <Words>2023</Words>
  <Application>Microsoft Office PowerPoint</Application>
  <PresentationFormat>On-screen Show (4:3)</PresentationFormat>
  <Paragraphs>351</Paragraphs>
  <Slides>29</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802-11-Submission</vt:lpstr>
      <vt:lpstr>Document</vt:lpstr>
      <vt:lpstr>1st Vice Chair Report Jan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Slide 8</vt:lpstr>
      <vt:lpstr>Current IEEE-SA Rules</vt:lpstr>
      <vt:lpstr>Current IEEE 802 Procedures </vt:lpstr>
      <vt:lpstr>Reminder for Posting Documents</vt:lpstr>
      <vt:lpstr>IEEE 802-ALL EMAIL List Server</vt:lpstr>
      <vt:lpstr>IEEE 802 EC Rules Meeting Report</vt:lpstr>
      <vt:lpstr>IEEE 802 EC Rule Change Summary</vt:lpstr>
      <vt:lpstr>IEEE 802 EC Rule Change Summary IEEE 802 Chairs Guidelines</vt:lpstr>
      <vt:lpstr>IEEE 802.11 OM Change Summary</vt:lpstr>
      <vt:lpstr>Wednesday –  802.11 Mid-Week Plenary</vt:lpstr>
      <vt:lpstr>Friday –  802.11 Closing Plenary</vt:lpstr>
      <vt:lpstr>Local Venue Information</vt:lpstr>
      <vt:lpstr>Future Venues under consideration</vt:lpstr>
      <vt:lpstr>Agenda item: 5.14 Future venue contract status &amp; Vendor Contract Renewal Status</vt:lpstr>
      <vt:lpstr>March 15-20, 2015 Barcelona, Spain</vt:lpstr>
      <vt:lpstr>March 8-13, 2015 Berlin, Germany</vt:lpstr>
      <vt:lpstr>July 9-14, 2017 Copenhagen</vt:lpstr>
      <vt:lpstr>July 9-14, 2017 Berlin, Germany</vt:lpstr>
      <vt:lpstr>July 9-14, 2017 Waikoloa</vt:lpstr>
      <vt:lpstr>March 13-18, 2016 Macau, PRC</vt:lpstr>
      <vt:lpstr>802.11 Venue Strawpolls</vt:lpstr>
      <vt:lpstr>Other Future Venues possibilities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1st Vice Chair Report</dc:title>
  <dc:subject>11-14/0318r1</dc:subject>
  <dc:creator>Jon Rosdahl</dc:creator>
  <cp:keywords>March 2014</cp:keywords>
  <dc:description>Jon Rosdahl (CSR Technologies Inc)</dc:description>
  <cp:lastModifiedBy>jr05</cp:lastModifiedBy>
  <cp:revision>49</cp:revision>
  <cp:lastPrinted>1998-02-10T13:28:06Z</cp:lastPrinted>
  <dcterms:created xsi:type="dcterms:W3CDTF">2012-03-12T21:29:33Z</dcterms:created>
  <dcterms:modified xsi:type="dcterms:W3CDTF">2014-03-21T02:24:01Z</dcterms:modified>
</cp:coreProperties>
</file>