
<file path=[Content_Types].xml><?xml version="1.0" encoding="utf-8"?>
<Types xmlns="http://schemas.openxmlformats.org/package/2006/content-types">
  <Default Extension="bin" ContentType="application/vnd.openxmlformats-officedocument.oleObject"/>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pptx" ContentType="application/vnd.openxmlformats-officedocument.presentationml.presentation"/>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107"/>
  </p:notesMasterIdLst>
  <p:handoutMasterIdLst>
    <p:handoutMasterId r:id="rId108"/>
  </p:handoutMasterIdLst>
  <p:sldIdLst>
    <p:sldId id="269" r:id="rId2"/>
    <p:sldId id="278" r:id="rId3"/>
    <p:sldId id="354" r:id="rId4"/>
    <p:sldId id="355" r:id="rId5"/>
    <p:sldId id="356" r:id="rId6"/>
    <p:sldId id="357" r:id="rId7"/>
    <p:sldId id="358" r:id="rId8"/>
    <p:sldId id="359" r:id="rId9"/>
    <p:sldId id="287" r:id="rId10"/>
    <p:sldId id="343" r:id="rId11"/>
    <p:sldId id="998" r:id="rId12"/>
    <p:sldId id="344" r:id="rId13"/>
    <p:sldId id="345" r:id="rId14"/>
    <p:sldId id="342" r:id="rId15"/>
    <p:sldId id="1245" r:id="rId16"/>
    <p:sldId id="1342" r:id="rId17"/>
    <p:sldId id="1352" r:id="rId18"/>
    <p:sldId id="1353" r:id="rId19"/>
    <p:sldId id="1354" r:id="rId20"/>
    <p:sldId id="1355" r:id="rId21"/>
    <p:sldId id="1356" r:id="rId22"/>
    <p:sldId id="1346" r:id="rId23"/>
    <p:sldId id="1343" r:id="rId24"/>
    <p:sldId id="1248" r:id="rId25"/>
    <p:sldId id="1284" r:id="rId26"/>
    <p:sldId id="1285" r:id="rId27"/>
    <p:sldId id="1286" r:id="rId28"/>
    <p:sldId id="1164" r:id="rId29"/>
    <p:sldId id="1101" r:id="rId30"/>
    <p:sldId id="1287" r:id="rId31"/>
    <p:sldId id="1102" r:id="rId32"/>
    <p:sldId id="1092" r:id="rId33"/>
    <p:sldId id="1099" r:id="rId34"/>
    <p:sldId id="1174" r:id="rId35"/>
    <p:sldId id="1175" r:id="rId36"/>
    <p:sldId id="1176" r:id="rId37"/>
    <p:sldId id="1093" r:id="rId38"/>
    <p:sldId id="1094" r:id="rId39"/>
    <p:sldId id="1095" r:id="rId40"/>
    <p:sldId id="1098" r:id="rId41"/>
    <p:sldId id="1271" r:id="rId42"/>
    <p:sldId id="1272" r:id="rId43"/>
    <p:sldId id="1275" r:id="rId44"/>
    <p:sldId id="1274" r:id="rId45"/>
    <p:sldId id="1276" r:id="rId46"/>
    <p:sldId id="1281" r:id="rId47"/>
    <p:sldId id="1282" r:id="rId48"/>
    <p:sldId id="1347" r:id="rId49"/>
    <p:sldId id="1348" r:id="rId50"/>
    <p:sldId id="1349" r:id="rId51"/>
    <p:sldId id="1310" r:id="rId52"/>
    <p:sldId id="1329" r:id="rId53"/>
    <p:sldId id="1330" r:id="rId54"/>
    <p:sldId id="1331" r:id="rId55"/>
    <p:sldId id="1332" r:id="rId56"/>
    <p:sldId id="1313" r:id="rId57"/>
    <p:sldId id="1314" r:id="rId58"/>
    <p:sldId id="1315" r:id="rId59"/>
    <p:sldId id="1316" r:id="rId60"/>
    <p:sldId id="1319" r:id="rId61"/>
    <p:sldId id="1320" r:id="rId62"/>
    <p:sldId id="1321" r:id="rId63"/>
    <p:sldId id="1322" r:id="rId64"/>
    <p:sldId id="1323" r:id="rId65"/>
    <p:sldId id="1337" r:id="rId66"/>
    <p:sldId id="1334" r:id="rId67"/>
    <p:sldId id="1324" r:id="rId68"/>
    <p:sldId id="1327" r:id="rId69"/>
    <p:sldId id="1328" r:id="rId70"/>
    <p:sldId id="1311" r:id="rId71"/>
    <p:sldId id="1312" r:id="rId72"/>
    <p:sldId id="1345" r:id="rId73"/>
    <p:sldId id="1167" r:id="rId74"/>
    <p:sldId id="1263" r:id="rId75"/>
    <p:sldId id="1344" r:id="rId76"/>
    <p:sldId id="1278" r:id="rId77"/>
    <p:sldId id="1166" r:id="rId78"/>
    <p:sldId id="1231" r:id="rId79"/>
    <p:sldId id="1165" r:id="rId80"/>
    <p:sldId id="1152" r:id="rId81"/>
    <p:sldId id="1261" r:id="rId82"/>
    <p:sldId id="1144" r:id="rId83"/>
    <p:sldId id="1338" r:id="rId84"/>
    <p:sldId id="1357" r:id="rId85"/>
    <p:sldId id="1340" r:id="rId86"/>
    <p:sldId id="1279" r:id="rId87"/>
    <p:sldId id="1341" r:id="rId88"/>
    <p:sldId id="1351" r:id="rId89"/>
    <p:sldId id="1359" r:id="rId90"/>
    <p:sldId id="1360" r:id="rId91"/>
    <p:sldId id="1361" r:id="rId92"/>
    <p:sldId id="1362" r:id="rId93"/>
    <p:sldId id="1236" r:id="rId94"/>
    <p:sldId id="1358" r:id="rId95"/>
    <p:sldId id="1134" r:id="rId96"/>
    <p:sldId id="1135" r:id="rId97"/>
    <p:sldId id="1179" r:id="rId98"/>
    <p:sldId id="1177" r:id="rId99"/>
    <p:sldId id="1255" r:id="rId100"/>
    <p:sldId id="1350" r:id="rId101"/>
    <p:sldId id="1257" r:id="rId102"/>
    <p:sldId id="891" r:id="rId103"/>
    <p:sldId id="967" r:id="rId104"/>
    <p:sldId id="619" r:id="rId105"/>
    <p:sldId id="621" r:id="rId106"/>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2" autoAdjust="0"/>
    <p:restoredTop sz="94660" autoAdjust="0"/>
  </p:normalViewPr>
  <p:slideViewPr>
    <p:cSldViewPr>
      <p:cViewPr varScale="1">
        <p:scale>
          <a:sx n="71" d="100"/>
          <a:sy n="71" d="100"/>
        </p:scale>
        <p:origin x="-1290" y="-102"/>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1770" y="-7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0.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 Id="rId4" Type="http://schemas.openxmlformats.org/officeDocument/2006/relationships/image" Target="../media/image33.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wmf"/><Relationship Id="rId7" Type="http://schemas.openxmlformats.org/officeDocument/2006/relationships/image" Target="../media/image9.wmf"/><Relationship Id="rId2" Type="http://schemas.openxmlformats.org/officeDocument/2006/relationships/image" Target="../media/image4.wmf"/><Relationship Id="rId1" Type="http://schemas.openxmlformats.org/officeDocument/2006/relationships/image" Target="../media/image3.wmf"/><Relationship Id="rId6" Type="http://schemas.openxmlformats.org/officeDocument/2006/relationships/image" Target="../media/image8.wmf"/><Relationship Id="rId5" Type="http://schemas.openxmlformats.org/officeDocument/2006/relationships/image" Target="../media/image7.wmf"/><Relationship Id="rId4" Type="http://schemas.openxmlformats.org/officeDocument/2006/relationships/image" Target="../media/image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7.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24349" y="177284"/>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a:t>
            </a:r>
            <a:r>
              <a:rPr lang="en-US" dirty="0" smtClean="0"/>
              <a:t>802.11-14/0228r1</a:t>
            </a:r>
            <a:endParaRPr lang="en-US" dirty="0"/>
          </a:p>
        </p:txBody>
      </p:sp>
      <p:sp>
        <p:nvSpPr>
          <p:cNvPr id="3075" name="Rectangle 3"/>
          <p:cNvSpPr>
            <a:spLocks noGrp="1" noChangeArrowheads="1"/>
          </p:cNvSpPr>
          <p:nvPr>
            <p:ph type="dt" sz="quarter" idx="1"/>
          </p:nvPr>
        </p:nvSpPr>
        <p:spPr bwMode="auto">
          <a:xfrm>
            <a:off x="695325" y="177284"/>
            <a:ext cx="655629"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Mar 2014</a:t>
            </a:r>
            <a:endParaRPr lang="en-US" dirty="0"/>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a:t>Page </a:t>
            </a:r>
            <a:fld id="{0AC92585-5460-48EC-A28F-298482A080F4}" type="slidenum">
              <a:rPr lang="en-US"/>
              <a:pPr>
                <a:defRPr/>
              </a:pPr>
              <a:t>‹#›</a:t>
            </a:fld>
            <a:endParaRPr lang="en-US"/>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67212" y="97909"/>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smtClean="0"/>
              <a:t>doc.: IEEE 802.11-14/0228r1</a:t>
            </a:r>
            <a:endParaRPr lang="en-US" dirty="0"/>
          </a:p>
        </p:txBody>
      </p:sp>
      <p:sp>
        <p:nvSpPr>
          <p:cNvPr id="2051" name="Rectangle 3"/>
          <p:cNvSpPr>
            <a:spLocks noGrp="1" noChangeArrowheads="1"/>
          </p:cNvSpPr>
          <p:nvPr>
            <p:ph type="dt" idx="1"/>
          </p:nvPr>
        </p:nvSpPr>
        <p:spPr bwMode="auto">
          <a:xfrm>
            <a:off x="654050" y="97909"/>
            <a:ext cx="655629"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Mar 2014</a:t>
            </a:r>
            <a:endParaRPr lang="en-US" dirty="0"/>
          </a:p>
        </p:txBody>
      </p:sp>
      <p:sp>
        <p:nvSpPr>
          <p:cNvPr id="6758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Page </a:t>
            </a:r>
            <a:fld id="{18D10512-F400-46E6-9813-0191A717DA9A}" type="slidenum">
              <a:rPr lang="en-US"/>
              <a:pPr>
                <a:defRPr/>
              </a:pPr>
              <a:t>‹#›</a:t>
            </a:fld>
            <a:endParaRPr lang="en-US"/>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1204" name="Rectangle 6"/>
          <p:cNvSpPr>
            <a:spLocks noGrp="1" noChangeArrowheads="1"/>
          </p:cNvSpPr>
          <p:nvPr>
            <p:ph type="ftr" sz="quarter" idx="4"/>
          </p:nvPr>
        </p:nvSpPr>
        <p:spPr/>
        <p:txBody>
          <a:bodyPr/>
          <a:lstStyle/>
          <a:p>
            <a:pPr lvl="4">
              <a:defRPr/>
            </a:pPr>
            <a:r>
              <a:rPr lang="en-US" smtClean="0"/>
              <a:t>Andrew Myles, Cisco</a:t>
            </a:r>
          </a:p>
        </p:txBody>
      </p:sp>
      <p:sp>
        <p:nvSpPr>
          <p:cNvPr id="51205" name="Rectangle 7"/>
          <p:cNvSpPr>
            <a:spLocks noGrp="1" noChangeArrowheads="1"/>
          </p:cNvSpPr>
          <p:nvPr>
            <p:ph type="sldNum" sz="quarter" idx="5"/>
          </p:nvPr>
        </p:nvSpPr>
        <p:spPr/>
        <p:txBody>
          <a:bodyPr/>
          <a:lstStyle/>
          <a:p>
            <a:pPr>
              <a:defRPr/>
            </a:pPr>
            <a:r>
              <a:rPr lang="en-US" smtClean="0"/>
              <a:t>Page </a:t>
            </a:r>
            <a:fld id="{BFD8823A-E707-449B-AE25-47FA80230A05}" type="slidenum">
              <a:rPr lang="en-US" smtClean="0"/>
              <a:pPr>
                <a:defRPr/>
              </a:pPr>
              <a:t>1</a:t>
            </a:fld>
            <a:endParaRPr lang="en-US" smtClean="0"/>
          </a:p>
        </p:txBody>
      </p:sp>
      <p:sp>
        <p:nvSpPr>
          <p:cNvPr id="68614" name="Rectangle 2"/>
          <p:cNvSpPr>
            <a:spLocks noGrp="1" noRot="1" noChangeAspect="1" noChangeArrowheads="1" noTextEdit="1"/>
          </p:cNvSpPr>
          <p:nvPr>
            <p:ph type="sldImg"/>
          </p:nvPr>
        </p:nvSpPr>
        <p:spPr>
          <a:xfrm>
            <a:off x="1154113" y="701675"/>
            <a:ext cx="4625975" cy="3468688"/>
          </a:xfrm>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56E5F14E-E8B5-42D6-BD84-01B97E465C1A}"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56E5F14E-E8B5-42D6-BD84-01B97E465C1A}"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54113" y="701675"/>
            <a:ext cx="4625975" cy="3468688"/>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987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987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8DD317A3-D690-4F17-9E83-74C2C73B6792}"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54113" y="701675"/>
            <a:ext cx="4625975" cy="346868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09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09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72F390CA-1134-46E8-8480-0E35050197A9}"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54113" y="701675"/>
            <a:ext cx="4625975" cy="3468688"/>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192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192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12338DD1-8D50-43B6-8296-8967F83C4388}"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54113" y="701675"/>
            <a:ext cx="4625975" cy="3468688"/>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90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3D1A59B5-D02F-49DB-BB03-3A8221519EA6}" type="slidenum">
              <a:rPr lang="en-US" smtClean="0"/>
              <a:pPr>
                <a:defRPr/>
              </a:pPr>
              <a:t>104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54113" y="701675"/>
            <a:ext cx="4625975" cy="3468688"/>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01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901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2073216F-0B4B-4910-B495-C6A165BA6051}" type="slidenum">
              <a:rPr lang="en-US" smtClean="0"/>
              <a:pPr>
                <a:defRPr/>
              </a:pPr>
              <a:t>105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69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2228" name="Rectangle 6"/>
          <p:cNvSpPr>
            <a:spLocks noGrp="1" noChangeArrowheads="1"/>
          </p:cNvSpPr>
          <p:nvPr>
            <p:ph type="ftr" sz="quarter" idx="4"/>
          </p:nvPr>
        </p:nvSpPr>
        <p:spPr/>
        <p:txBody>
          <a:bodyPr/>
          <a:lstStyle/>
          <a:p>
            <a:pPr lvl="4">
              <a:defRPr/>
            </a:pPr>
            <a:r>
              <a:rPr lang="en-US" smtClean="0"/>
              <a:t>Andrew Myles, Cisco</a:t>
            </a:r>
          </a:p>
        </p:txBody>
      </p:sp>
      <p:sp>
        <p:nvSpPr>
          <p:cNvPr id="52229" name="Rectangle 7"/>
          <p:cNvSpPr>
            <a:spLocks noGrp="1" noChangeArrowheads="1"/>
          </p:cNvSpPr>
          <p:nvPr>
            <p:ph type="sldNum" sz="quarter" idx="5"/>
          </p:nvPr>
        </p:nvSpPr>
        <p:spPr/>
        <p:txBody>
          <a:bodyPr/>
          <a:lstStyle/>
          <a:p>
            <a:pPr>
              <a:defRPr/>
            </a:pPr>
            <a:r>
              <a:rPr lang="en-US" smtClean="0"/>
              <a:t>Page </a:t>
            </a:r>
            <a:fld id="{19B6D425-D6D0-4B30-A6C8-1418EA409DD4}" type="slidenum">
              <a:rPr lang="en-US" smtClean="0"/>
              <a:pPr>
                <a:defRPr/>
              </a:pPr>
              <a:t>2</a:t>
            </a:fld>
            <a:endParaRPr lang="en-US" smtClean="0"/>
          </a:p>
        </p:txBody>
      </p:sp>
      <p:sp>
        <p:nvSpPr>
          <p:cNvPr id="69638" name="Rectangle 2"/>
          <p:cNvSpPr>
            <a:spLocks noGrp="1" noRot="1" noChangeAspect="1" noChangeArrowheads="1" noTextEdit="1"/>
          </p:cNvSpPr>
          <p:nvPr>
            <p:ph type="sldImg"/>
          </p:nvPr>
        </p:nvSpPr>
        <p:spPr>
          <a:xfrm>
            <a:off x="1154113" y="701675"/>
            <a:ext cx="4625975" cy="3468688"/>
          </a:xfrm>
          <a:ln cap="flat"/>
        </p:spPr>
      </p:sp>
      <p:sp>
        <p:nvSpPr>
          <p:cNvPr id="696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rIns="95250"/>
          <a:lstStyle/>
          <a:p>
            <a:endParaRPr lang="en-A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065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3252" name="Rectangle 6"/>
          <p:cNvSpPr>
            <a:spLocks noGrp="1" noChangeArrowheads="1"/>
          </p:cNvSpPr>
          <p:nvPr>
            <p:ph type="ftr" sz="quarter" idx="4"/>
          </p:nvPr>
        </p:nvSpPr>
        <p:spPr/>
        <p:txBody>
          <a:bodyPr/>
          <a:lstStyle/>
          <a:p>
            <a:pPr lvl="4">
              <a:defRPr/>
            </a:pPr>
            <a:r>
              <a:rPr lang="en-US" smtClean="0"/>
              <a:t>Andrew Myles, Cisco</a:t>
            </a:r>
          </a:p>
        </p:txBody>
      </p:sp>
      <p:sp>
        <p:nvSpPr>
          <p:cNvPr id="53253" name="Rectangle 7"/>
          <p:cNvSpPr>
            <a:spLocks noGrp="1" noChangeArrowheads="1"/>
          </p:cNvSpPr>
          <p:nvPr>
            <p:ph type="sldNum" sz="quarter" idx="5"/>
          </p:nvPr>
        </p:nvSpPr>
        <p:spPr/>
        <p:txBody>
          <a:bodyPr/>
          <a:lstStyle/>
          <a:p>
            <a:pPr>
              <a:defRPr/>
            </a:pPr>
            <a:r>
              <a:rPr lang="en-US" smtClean="0"/>
              <a:t>Page </a:t>
            </a:r>
            <a:fld id="{D714710B-0E78-4141-A95B-9A5A4BFD5DF5}" type="slidenum">
              <a:rPr lang="en-US" smtClean="0"/>
              <a:pPr>
                <a:defRPr/>
              </a:pPr>
              <a:t>3</a:t>
            </a:fld>
            <a:endParaRPr lang="en-US" smtClean="0"/>
          </a:p>
        </p:txBody>
      </p:sp>
      <p:sp>
        <p:nvSpPr>
          <p:cNvPr id="70662" name="Rectangle 2"/>
          <p:cNvSpPr>
            <a:spLocks noGrp="1" noRot="1" noChangeAspect="1" noChangeArrowheads="1" noTextEdit="1"/>
          </p:cNvSpPr>
          <p:nvPr>
            <p:ph type="sldImg"/>
          </p:nvPr>
        </p:nvSpPr>
        <p:spPr>
          <a:xfrm>
            <a:off x="1147763" y="696913"/>
            <a:ext cx="4640262" cy="3479800"/>
          </a:xfrm>
          <a:ln/>
        </p:spPr>
      </p:sp>
      <p:sp>
        <p:nvSpPr>
          <p:cNvPr id="70663" name="Rectangle 3"/>
          <p:cNvSpPr>
            <a:spLocks noGrp="1" noChangeArrowheads="1"/>
          </p:cNvSpPr>
          <p:nvPr>
            <p:ph type="body" idx="1"/>
          </p:nvPr>
        </p:nvSpPr>
        <p:spPr>
          <a:xfrm>
            <a:off x="925513" y="4408488"/>
            <a:ext cx="5083175"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168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4276" name="Rectangle 6"/>
          <p:cNvSpPr>
            <a:spLocks noGrp="1" noChangeArrowheads="1"/>
          </p:cNvSpPr>
          <p:nvPr>
            <p:ph type="ftr" sz="quarter" idx="4"/>
          </p:nvPr>
        </p:nvSpPr>
        <p:spPr/>
        <p:txBody>
          <a:bodyPr/>
          <a:lstStyle/>
          <a:p>
            <a:pPr lvl="4">
              <a:defRPr/>
            </a:pPr>
            <a:r>
              <a:rPr lang="en-US" smtClean="0"/>
              <a:t>Andrew Myles, Cisco</a:t>
            </a:r>
          </a:p>
        </p:txBody>
      </p:sp>
      <p:sp>
        <p:nvSpPr>
          <p:cNvPr id="54277" name="Rectangle 7"/>
          <p:cNvSpPr>
            <a:spLocks noGrp="1" noChangeArrowheads="1"/>
          </p:cNvSpPr>
          <p:nvPr>
            <p:ph type="sldNum" sz="quarter" idx="5"/>
          </p:nvPr>
        </p:nvSpPr>
        <p:spPr/>
        <p:txBody>
          <a:bodyPr/>
          <a:lstStyle/>
          <a:p>
            <a:pPr>
              <a:defRPr/>
            </a:pPr>
            <a:r>
              <a:rPr lang="en-US" smtClean="0"/>
              <a:t>Page </a:t>
            </a:r>
            <a:fld id="{972DD287-CCE1-45CF-91C8-3D490BF8139B}" type="slidenum">
              <a:rPr lang="en-US" smtClean="0"/>
              <a:pPr>
                <a:defRPr/>
              </a:pPr>
              <a:t>4</a:t>
            </a:fld>
            <a:endParaRPr lang="en-US" smtClean="0"/>
          </a:p>
        </p:txBody>
      </p:sp>
      <p:sp>
        <p:nvSpPr>
          <p:cNvPr id="71686" name="Rectangle 2"/>
          <p:cNvSpPr>
            <a:spLocks noGrp="1" noRot="1" noChangeAspect="1" noChangeArrowheads="1" noTextEdit="1"/>
          </p:cNvSpPr>
          <p:nvPr>
            <p:ph type="sldImg"/>
          </p:nvPr>
        </p:nvSpPr>
        <p:spPr>
          <a:xfrm>
            <a:off x="1155700" y="701675"/>
            <a:ext cx="4624388" cy="3468688"/>
          </a:xfrm>
          <a:ln/>
        </p:spPr>
      </p:sp>
      <p:sp>
        <p:nvSpPr>
          <p:cNvPr id="71687" name="Rectangle 3"/>
          <p:cNvSpPr>
            <a:spLocks noGrp="1" noChangeArrowheads="1"/>
          </p:cNvSpPr>
          <p:nvPr>
            <p:ph type="body" idx="1"/>
          </p:nvPr>
        </p:nvSpPr>
        <p:spPr>
          <a:xfrm>
            <a:off x="923925" y="4406900"/>
            <a:ext cx="5086350" cy="417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270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5300" name="Rectangle 6"/>
          <p:cNvSpPr>
            <a:spLocks noGrp="1" noChangeArrowheads="1"/>
          </p:cNvSpPr>
          <p:nvPr>
            <p:ph type="ftr" sz="quarter" idx="4"/>
          </p:nvPr>
        </p:nvSpPr>
        <p:spPr/>
        <p:txBody>
          <a:bodyPr/>
          <a:lstStyle/>
          <a:p>
            <a:pPr lvl="4">
              <a:defRPr/>
            </a:pPr>
            <a:r>
              <a:rPr lang="en-US" smtClean="0"/>
              <a:t>Andrew Myles, Cisco</a:t>
            </a:r>
          </a:p>
        </p:txBody>
      </p:sp>
      <p:sp>
        <p:nvSpPr>
          <p:cNvPr id="55301" name="Rectangle 7"/>
          <p:cNvSpPr>
            <a:spLocks noGrp="1" noChangeArrowheads="1"/>
          </p:cNvSpPr>
          <p:nvPr>
            <p:ph type="sldNum" sz="quarter" idx="5"/>
          </p:nvPr>
        </p:nvSpPr>
        <p:spPr/>
        <p:txBody>
          <a:bodyPr/>
          <a:lstStyle/>
          <a:p>
            <a:pPr>
              <a:defRPr/>
            </a:pPr>
            <a:r>
              <a:rPr lang="en-US" smtClean="0"/>
              <a:t>Page </a:t>
            </a:r>
            <a:fld id="{2BA88B58-2B16-4A5A-910E-BD1FBDB31182}" type="slidenum">
              <a:rPr lang="en-US" smtClean="0"/>
              <a:pPr>
                <a:defRPr/>
              </a:pPr>
              <a:t>5</a:t>
            </a:fld>
            <a:endParaRPr lang="en-US" smtClean="0"/>
          </a:p>
        </p:txBody>
      </p:sp>
      <p:sp>
        <p:nvSpPr>
          <p:cNvPr id="72710" name="Rectangle 2"/>
          <p:cNvSpPr>
            <a:spLocks noGrp="1" noRot="1" noChangeAspect="1" noChangeArrowheads="1" noTextEdit="1"/>
          </p:cNvSpPr>
          <p:nvPr>
            <p:ph type="sldImg"/>
          </p:nvPr>
        </p:nvSpPr>
        <p:spPr>
          <a:xfrm>
            <a:off x="1155700" y="701675"/>
            <a:ext cx="4624388" cy="3468688"/>
          </a:xfrm>
          <a:ln/>
        </p:spPr>
      </p:sp>
      <p:sp>
        <p:nvSpPr>
          <p:cNvPr id="72711" name="Rectangle 3"/>
          <p:cNvSpPr>
            <a:spLocks noGrp="1" noChangeArrowheads="1"/>
          </p:cNvSpPr>
          <p:nvPr>
            <p:ph type="body" idx="1"/>
          </p:nvPr>
        </p:nvSpPr>
        <p:spPr>
          <a:xfrm>
            <a:off x="923925" y="4406900"/>
            <a:ext cx="5086350" cy="417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373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6324" name="Rectangle 6"/>
          <p:cNvSpPr>
            <a:spLocks noGrp="1" noChangeArrowheads="1"/>
          </p:cNvSpPr>
          <p:nvPr>
            <p:ph type="ftr" sz="quarter" idx="4"/>
          </p:nvPr>
        </p:nvSpPr>
        <p:spPr/>
        <p:txBody>
          <a:bodyPr/>
          <a:lstStyle/>
          <a:p>
            <a:pPr lvl="4">
              <a:defRPr/>
            </a:pPr>
            <a:r>
              <a:rPr lang="en-US" smtClean="0"/>
              <a:t>Andrew Myles, Cisco</a:t>
            </a:r>
          </a:p>
        </p:txBody>
      </p:sp>
      <p:sp>
        <p:nvSpPr>
          <p:cNvPr id="56325" name="Rectangle 7"/>
          <p:cNvSpPr>
            <a:spLocks noGrp="1" noChangeArrowheads="1"/>
          </p:cNvSpPr>
          <p:nvPr>
            <p:ph type="sldNum" sz="quarter" idx="5"/>
          </p:nvPr>
        </p:nvSpPr>
        <p:spPr/>
        <p:txBody>
          <a:bodyPr/>
          <a:lstStyle/>
          <a:p>
            <a:pPr>
              <a:defRPr/>
            </a:pPr>
            <a:r>
              <a:rPr lang="en-US" smtClean="0"/>
              <a:t>Page </a:t>
            </a:r>
            <a:fld id="{21310D61-AA23-49B9-BD74-A202965D152B}" type="slidenum">
              <a:rPr lang="en-US" smtClean="0"/>
              <a:pPr>
                <a:defRPr/>
              </a:pPr>
              <a:t>6</a:t>
            </a:fld>
            <a:endParaRPr lang="en-US" smtClean="0"/>
          </a:p>
        </p:txBody>
      </p:sp>
      <p:sp>
        <p:nvSpPr>
          <p:cNvPr id="73734" name="Rectangle 2"/>
          <p:cNvSpPr>
            <a:spLocks noGrp="1" noRot="1" noChangeAspect="1" noChangeArrowheads="1" noTextEdit="1"/>
          </p:cNvSpPr>
          <p:nvPr>
            <p:ph type="sldImg"/>
          </p:nvPr>
        </p:nvSpPr>
        <p:spPr>
          <a:xfrm>
            <a:off x="1147763" y="696913"/>
            <a:ext cx="4640262" cy="3479800"/>
          </a:xfrm>
          <a:ln/>
        </p:spPr>
      </p:sp>
      <p:sp>
        <p:nvSpPr>
          <p:cNvPr id="73735" name="Rectangle 3"/>
          <p:cNvSpPr>
            <a:spLocks noGrp="1" noChangeArrowheads="1"/>
          </p:cNvSpPr>
          <p:nvPr>
            <p:ph type="body" idx="1"/>
          </p:nvPr>
        </p:nvSpPr>
        <p:spPr>
          <a:xfrm>
            <a:off x="925513" y="4408488"/>
            <a:ext cx="5083175"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475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7348" name="Rectangle 6"/>
          <p:cNvSpPr>
            <a:spLocks noGrp="1" noChangeArrowheads="1"/>
          </p:cNvSpPr>
          <p:nvPr>
            <p:ph type="ftr" sz="quarter" idx="4"/>
          </p:nvPr>
        </p:nvSpPr>
        <p:spPr/>
        <p:txBody>
          <a:bodyPr/>
          <a:lstStyle/>
          <a:p>
            <a:pPr lvl="4">
              <a:defRPr/>
            </a:pPr>
            <a:r>
              <a:rPr lang="en-US" smtClean="0"/>
              <a:t>Andrew Myles, Cisco</a:t>
            </a:r>
          </a:p>
        </p:txBody>
      </p:sp>
      <p:sp>
        <p:nvSpPr>
          <p:cNvPr id="57349" name="Rectangle 7"/>
          <p:cNvSpPr>
            <a:spLocks noGrp="1" noChangeArrowheads="1"/>
          </p:cNvSpPr>
          <p:nvPr>
            <p:ph type="sldNum" sz="quarter" idx="5"/>
          </p:nvPr>
        </p:nvSpPr>
        <p:spPr/>
        <p:txBody>
          <a:bodyPr/>
          <a:lstStyle/>
          <a:p>
            <a:pPr>
              <a:defRPr/>
            </a:pPr>
            <a:r>
              <a:rPr lang="en-US" smtClean="0"/>
              <a:t>Page </a:t>
            </a:r>
            <a:fld id="{2F2DCEF6-C877-4C89-94C1-267D9DBAA387}" type="slidenum">
              <a:rPr lang="en-US" smtClean="0"/>
              <a:pPr>
                <a:defRPr/>
              </a:pPr>
              <a:t>7</a:t>
            </a:fld>
            <a:endParaRPr lang="en-US" smtClean="0"/>
          </a:p>
        </p:txBody>
      </p:sp>
      <p:sp>
        <p:nvSpPr>
          <p:cNvPr id="74758" name="Rectangle 2"/>
          <p:cNvSpPr>
            <a:spLocks noGrp="1" noRot="1" noChangeAspect="1" noChangeArrowheads="1" noTextEdit="1"/>
          </p:cNvSpPr>
          <p:nvPr>
            <p:ph type="sldImg"/>
          </p:nvPr>
        </p:nvSpPr>
        <p:spPr>
          <a:xfrm>
            <a:off x="1146175" y="695325"/>
            <a:ext cx="4641850" cy="3481388"/>
          </a:xfrm>
          <a:ln/>
        </p:spPr>
      </p:sp>
      <p:sp>
        <p:nvSpPr>
          <p:cNvPr id="74759" name="Rectangle 3"/>
          <p:cNvSpPr>
            <a:spLocks noGrp="1" noChangeArrowheads="1"/>
          </p:cNvSpPr>
          <p:nvPr>
            <p:ph type="body" idx="1"/>
          </p:nvPr>
        </p:nvSpPr>
        <p:spPr>
          <a:xfrm>
            <a:off x="693738" y="4408488"/>
            <a:ext cx="5546725" cy="417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577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8372" name="Rectangle 6"/>
          <p:cNvSpPr>
            <a:spLocks noGrp="1" noChangeArrowheads="1"/>
          </p:cNvSpPr>
          <p:nvPr>
            <p:ph type="ftr" sz="quarter" idx="4"/>
          </p:nvPr>
        </p:nvSpPr>
        <p:spPr/>
        <p:txBody>
          <a:bodyPr/>
          <a:lstStyle/>
          <a:p>
            <a:pPr lvl="4">
              <a:defRPr/>
            </a:pPr>
            <a:r>
              <a:rPr lang="en-US" smtClean="0"/>
              <a:t>Andrew Myles, Cisco</a:t>
            </a:r>
          </a:p>
        </p:txBody>
      </p:sp>
      <p:sp>
        <p:nvSpPr>
          <p:cNvPr id="58373" name="Rectangle 7"/>
          <p:cNvSpPr>
            <a:spLocks noGrp="1" noChangeArrowheads="1"/>
          </p:cNvSpPr>
          <p:nvPr>
            <p:ph type="sldNum" sz="quarter" idx="5"/>
          </p:nvPr>
        </p:nvSpPr>
        <p:spPr/>
        <p:txBody>
          <a:bodyPr/>
          <a:lstStyle/>
          <a:p>
            <a:pPr>
              <a:defRPr/>
            </a:pPr>
            <a:r>
              <a:rPr lang="en-US" smtClean="0"/>
              <a:t>Page </a:t>
            </a:r>
            <a:fld id="{D0B0B235-776B-46DB-AFBD-00C204351477}" type="slidenum">
              <a:rPr lang="en-US" smtClean="0"/>
              <a:pPr>
                <a:defRPr/>
              </a:pPr>
              <a:t>8</a:t>
            </a:fld>
            <a:endParaRPr lang="en-US" smtClean="0"/>
          </a:p>
        </p:txBody>
      </p:sp>
      <p:sp>
        <p:nvSpPr>
          <p:cNvPr id="75782" name="Rectangle 2"/>
          <p:cNvSpPr>
            <a:spLocks noGrp="1" noChangeArrowheads="1"/>
          </p:cNvSpPr>
          <p:nvPr>
            <p:ph type="body" idx="1"/>
          </p:nvPr>
        </p:nvSpPr>
        <p:spPr>
          <a:xfrm>
            <a:off x="923925" y="4254500"/>
            <a:ext cx="5086350"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58" tIns="44779" rIns="91158" bIns="44779"/>
          <a:lstStyle/>
          <a:p>
            <a:pPr defTabSz="914400"/>
            <a:endParaRPr lang="en-US" smtClean="0"/>
          </a:p>
        </p:txBody>
      </p:sp>
      <p:sp>
        <p:nvSpPr>
          <p:cNvPr id="75783" name="Rectangle 3"/>
          <p:cNvSpPr>
            <a:spLocks noGrp="1" noRot="1" noChangeAspect="1" noChangeArrowheads="1" noTextEdit="1"/>
          </p:cNvSpPr>
          <p:nvPr>
            <p:ph type="sldImg"/>
          </p:nvPr>
        </p:nvSpPr>
        <p:spPr>
          <a:xfrm>
            <a:off x="1146175" y="695325"/>
            <a:ext cx="4641850" cy="3481388"/>
          </a:xfrm>
          <a:ln cap="flat"/>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68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9396" name="Rectangle 6"/>
          <p:cNvSpPr>
            <a:spLocks noGrp="1" noChangeArrowheads="1"/>
          </p:cNvSpPr>
          <p:nvPr>
            <p:ph type="ftr" sz="quarter" idx="4"/>
          </p:nvPr>
        </p:nvSpPr>
        <p:spPr/>
        <p:txBody>
          <a:bodyPr/>
          <a:lstStyle/>
          <a:p>
            <a:pPr lvl="4">
              <a:defRPr/>
            </a:pPr>
            <a:r>
              <a:rPr lang="en-US" smtClean="0"/>
              <a:t>Andrew Myles, Cisco</a:t>
            </a:r>
          </a:p>
        </p:txBody>
      </p:sp>
      <p:sp>
        <p:nvSpPr>
          <p:cNvPr id="59397" name="Rectangle 7"/>
          <p:cNvSpPr>
            <a:spLocks noGrp="1" noChangeArrowheads="1"/>
          </p:cNvSpPr>
          <p:nvPr>
            <p:ph type="sldNum" sz="quarter" idx="5"/>
          </p:nvPr>
        </p:nvSpPr>
        <p:spPr/>
        <p:txBody>
          <a:bodyPr/>
          <a:lstStyle/>
          <a:p>
            <a:pPr>
              <a:defRPr/>
            </a:pPr>
            <a:r>
              <a:rPr lang="en-US" smtClean="0"/>
              <a:t>Page </a:t>
            </a:r>
            <a:fld id="{B32371F6-024C-497B-815E-D0E3294E1347}" type="slidenum">
              <a:rPr lang="en-US" smtClean="0"/>
              <a:pPr>
                <a:defRPr/>
              </a:pPr>
              <a:t>9</a:t>
            </a:fld>
            <a:endParaRPr lang="en-US" smtClean="0"/>
          </a:p>
        </p:txBody>
      </p:sp>
      <p:sp>
        <p:nvSpPr>
          <p:cNvPr id="76806" name="Rectangle 2"/>
          <p:cNvSpPr>
            <a:spLocks noGrp="1" noRot="1" noChangeAspect="1" noChangeArrowheads="1" noTextEdit="1"/>
          </p:cNvSpPr>
          <p:nvPr>
            <p:ph type="sldImg"/>
          </p:nvPr>
        </p:nvSpPr>
        <p:spPr>
          <a:xfrm>
            <a:off x="1154113" y="701675"/>
            <a:ext cx="4625975" cy="3468688"/>
          </a:xfrm>
          <a:ln/>
        </p:spPr>
      </p:sp>
      <p:sp>
        <p:nvSpPr>
          <p:cNvPr id="768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t>Slide </a:t>
            </a:r>
            <a:fld id="{EF4002E7-DB4D-4CC3-8382-1939D19420D8}" type="slidenum">
              <a:rPr lang="en-US"/>
              <a:pPr>
                <a:defRPr/>
              </a:pPr>
              <a:t>‹#›</a:t>
            </a:fld>
            <a:endParaRPr lang="en-US"/>
          </a:p>
        </p:txBody>
      </p:sp>
    </p:spTree>
    <p:extLst>
      <p:ext uri="{BB962C8B-B14F-4D97-AF65-F5344CB8AC3E}">
        <p14:creationId xmlns:p14="http://schemas.microsoft.com/office/powerpoint/2010/main" val="386694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t>Slide </a:t>
            </a:r>
            <a:fld id="{FCE5288C-F87B-4810-A6B2-740CE13BD34D}" type="slidenum">
              <a:rPr lang="en-US"/>
              <a:pPr>
                <a:defRPr/>
              </a:pPr>
              <a:t>‹#›</a:t>
            </a:fld>
            <a:endParaRPr lang="en-US"/>
          </a:p>
        </p:txBody>
      </p:sp>
    </p:spTree>
    <p:extLst>
      <p:ext uri="{BB962C8B-B14F-4D97-AF65-F5344CB8AC3E}">
        <p14:creationId xmlns:p14="http://schemas.microsoft.com/office/powerpoint/2010/main" val="139935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29" name="Rectangle 5"/>
          <p:cNvSpPr>
            <a:spLocks noGrp="1" noChangeArrowheads="1"/>
          </p:cNvSpPr>
          <p:nvPr>
            <p:ph type="ftr" sz="quarter" idx="3"/>
          </p:nvPr>
        </p:nvSpPr>
        <p:spPr bwMode="auto">
          <a:xfrm>
            <a:off x="8053388" y="6475413"/>
            <a:ext cx="490537"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hangingPunct="0">
              <a:defRPr>
                <a:latin typeface="+mn-lt"/>
                <a:cs typeface="+mn-cs"/>
              </a:defRPr>
            </a:lvl1pPr>
          </a:lstStyle>
          <a:p>
            <a:pPr>
              <a:defRPr/>
            </a:pPr>
            <a:r>
              <a:rPr lang="en-US"/>
              <a:t>Andrew Myles, Cisco</a:t>
            </a:r>
          </a:p>
        </p:txBody>
      </p:sp>
      <p:sp>
        <p:nvSpPr>
          <p:cNvPr id="1030" name="Rectangle 6"/>
          <p:cNvSpPr>
            <a:spLocks noGrp="1" noChangeArrowheads="1"/>
          </p:cNvSpPr>
          <p:nvPr>
            <p:ph type="sldNum" sz="quarter" idx="4"/>
          </p:nvPr>
        </p:nvSpPr>
        <p:spPr bwMode="auto">
          <a:xfrm>
            <a:off x="4327525" y="6475413"/>
            <a:ext cx="565150"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hangingPunct="0">
              <a:defRPr>
                <a:latin typeface="+mn-lt"/>
                <a:cs typeface="+mn-cs"/>
              </a:defRPr>
            </a:lvl1pPr>
          </a:lstStyle>
          <a:p>
            <a:pPr>
              <a:defRPr/>
            </a:pPr>
            <a:r>
              <a:rPr lang="en-US"/>
              <a:t>Slide </a:t>
            </a:r>
            <a:fld id="{A469A3A6-7083-48BA-9D7E-342D6AB96B4F}" type="slidenum">
              <a:rPr lang="en-US"/>
              <a:pPr>
                <a:defRPr/>
              </a:pPr>
              <a:t>‹#›</a:t>
            </a:fld>
            <a:endParaRPr lang="en-US"/>
          </a:p>
        </p:txBody>
      </p:sp>
      <p:sp>
        <p:nvSpPr>
          <p:cNvPr id="2" name="Rectangle 7"/>
          <p:cNvSpPr>
            <a:spLocks noChangeArrowheads="1"/>
          </p:cNvSpPr>
          <p:nvPr/>
        </p:nvSpPr>
        <p:spPr bwMode="auto">
          <a:xfrm>
            <a:off x="5292521" y="363379"/>
            <a:ext cx="315297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457200" lvl="4" algn="r" eaLnBrk="0" hangingPunct="0"/>
            <a:r>
              <a:rPr lang="en-US" sz="1600" b="1" dirty="0">
                <a:latin typeface="Arial" pitchFamily="34" charset="0"/>
              </a:rPr>
              <a:t>doc.: IEEE </a:t>
            </a:r>
            <a:r>
              <a:rPr lang="en-US" sz="1600" b="1" dirty="0" smtClean="0">
                <a:latin typeface="Arial" pitchFamily="34" charset="0"/>
              </a:rPr>
              <a:t>802.11-14/0228r1</a:t>
            </a:r>
            <a:endParaRPr lang="en-US" sz="1600" b="1" dirty="0" smtClean="0">
              <a:latin typeface="Arial" pitchFamily="34" charset="0"/>
            </a:endParaRPr>
          </a:p>
        </p:txBody>
      </p:sp>
      <p:sp>
        <p:nvSpPr>
          <p:cNvPr id="1031"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2" name="Rectangle 9"/>
          <p:cNvSpPr>
            <a:spLocks noChangeArrowheads="1"/>
          </p:cNvSpPr>
          <p:nvPr/>
        </p:nvSpPr>
        <p:spPr bwMode="auto">
          <a:xfrm>
            <a:off x="685800" y="6475413"/>
            <a:ext cx="784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atin typeface="Arial" pitchFamily="34" charset="0"/>
              </a:rPr>
              <a:t>Submission</a:t>
            </a:r>
          </a:p>
        </p:txBody>
      </p:sp>
      <p:sp>
        <p:nvSpPr>
          <p:cNvPr id="1033"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4" name="Rectangle 7"/>
          <p:cNvSpPr>
            <a:spLocks noChangeArrowheads="1"/>
          </p:cNvSpPr>
          <p:nvPr/>
        </p:nvSpPr>
        <p:spPr bwMode="auto">
          <a:xfrm>
            <a:off x="685800" y="380842"/>
            <a:ext cx="87844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0" lvl="3" eaLnBrk="0" hangingPunct="0"/>
            <a:r>
              <a:rPr lang="en-US" sz="1600" b="1" dirty="0" smtClean="0">
                <a:latin typeface="Arial" pitchFamily="34" charset="0"/>
              </a:rPr>
              <a:t>Mar 2014</a:t>
            </a:r>
            <a:endParaRPr lang="en-US" sz="1600" b="1" dirty="0">
              <a:latin typeface="Arial"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eaLnBrk="0" fontAlgn="base" hangingPunct="0">
        <a:spcBef>
          <a:spcPct val="0"/>
        </a:spcBef>
        <a:spcAft>
          <a:spcPct val="0"/>
        </a:spcAft>
        <a:defRPr sz="2400" b="1">
          <a:solidFill>
            <a:schemeClr val="accent2"/>
          </a:solidFill>
          <a:latin typeface="Arial" charset="0"/>
        </a:defRPr>
      </a:lvl6pPr>
      <a:lvl7pPr marL="914400" algn="l" rtl="0" eaLnBrk="0" fontAlgn="base" hangingPunct="0">
        <a:spcBef>
          <a:spcPct val="0"/>
        </a:spcBef>
        <a:spcAft>
          <a:spcPct val="0"/>
        </a:spcAft>
        <a:defRPr sz="2400" b="1">
          <a:solidFill>
            <a:schemeClr val="accent2"/>
          </a:solidFill>
          <a:latin typeface="Arial" charset="0"/>
        </a:defRPr>
      </a:lvl7pPr>
      <a:lvl8pPr marL="1371600" algn="l" rtl="0" eaLnBrk="0" fontAlgn="base" hangingPunct="0">
        <a:spcBef>
          <a:spcPct val="0"/>
        </a:spcBef>
        <a:spcAft>
          <a:spcPct val="0"/>
        </a:spcAft>
        <a:defRPr sz="2400" b="1">
          <a:solidFill>
            <a:schemeClr val="accent2"/>
          </a:solidFill>
          <a:latin typeface="Arial" charset="0"/>
        </a:defRPr>
      </a:lvl8pPr>
      <a:lvl9pPr marL="1828800" algn="l"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6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s://mentor.ieee.org/802.11/dcn/14/11-14-0208-00-0jtc-la-minutes-jan-2014.doc"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w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2.w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5.wmf"/><Relationship Id="rId13" Type="http://schemas.openxmlformats.org/officeDocument/2006/relationships/oleObject" Target="../embeddings/oleObject7.bin"/><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7.wmf"/><Relationship Id="rId2" Type="http://schemas.openxmlformats.org/officeDocument/2006/relationships/slideLayout" Target="../slideLayouts/slideLayout1.xml"/><Relationship Id="rId16" Type="http://schemas.openxmlformats.org/officeDocument/2006/relationships/image" Target="../media/image9.wmf"/><Relationship Id="rId1" Type="http://schemas.openxmlformats.org/officeDocument/2006/relationships/vmlDrawing" Target="../drawings/vmlDrawing3.vml"/><Relationship Id="rId6" Type="http://schemas.openxmlformats.org/officeDocument/2006/relationships/image" Target="../media/image4.wmf"/><Relationship Id="rId11" Type="http://schemas.openxmlformats.org/officeDocument/2006/relationships/oleObject" Target="../embeddings/oleObject6.bin"/><Relationship Id="rId5" Type="http://schemas.openxmlformats.org/officeDocument/2006/relationships/oleObject" Target="../embeddings/oleObject3.bin"/><Relationship Id="rId15" Type="http://schemas.openxmlformats.org/officeDocument/2006/relationships/package" Target="../embeddings/Microsoft_PowerPoint_Presentation2.pptx"/><Relationship Id="rId10" Type="http://schemas.openxmlformats.org/officeDocument/2006/relationships/image" Target="../media/image6.wmf"/><Relationship Id="rId4" Type="http://schemas.openxmlformats.org/officeDocument/2006/relationships/image" Target="../media/image3.wmf"/><Relationship Id="rId9" Type="http://schemas.openxmlformats.org/officeDocument/2006/relationships/oleObject" Target="../embeddings/oleObject5.bin"/><Relationship Id="rId14" Type="http://schemas.openxmlformats.org/officeDocument/2006/relationships/image" Target="../media/image8.w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hyperlink" Target="https://mentor.ieee.org/802.11/dcn/13/11-13-0123-05-000m-iso-jtc1-sc6-8802-11-2012-comments.xls"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12.wmf"/><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11.wmf"/><Relationship Id="rId5" Type="http://schemas.openxmlformats.org/officeDocument/2006/relationships/oleObject" Target="../embeddings/oleObject9.bin"/><Relationship Id="rId4" Type="http://schemas.openxmlformats.org/officeDocument/2006/relationships/image" Target="../media/image10.w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14.wmf"/><Relationship Id="rId5" Type="http://schemas.openxmlformats.org/officeDocument/2006/relationships/oleObject" Target="../embeddings/oleObject12.bin"/><Relationship Id="rId4" Type="http://schemas.openxmlformats.org/officeDocument/2006/relationships/image" Target="../media/image13.w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16.wmf"/><Relationship Id="rId5" Type="http://schemas.openxmlformats.org/officeDocument/2006/relationships/oleObject" Target="../embeddings/oleObject14.bin"/><Relationship Id="rId4" Type="http://schemas.openxmlformats.org/officeDocument/2006/relationships/image" Target="../media/image15.w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18.wmf"/><Relationship Id="rId5" Type="http://schemas.openxmlformats.org/officeDocument/2006/relationships/oleObject" Target="../embeddings/oleObject16.bin"/><Relationship Id="rId4" Type="http://schemas.openxmlformats.org/officeDocument/2006/relationships/image" Target="../media/image17.w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19.wmf"/><Relationship Id="rId5" Type="http://schemas.openxmlformats.org/officeDocument/2006/relationships/oleObject" Target="../embeddings/oleObject18.bin"/><Relationship Id="rId4" Type="http://schemas.openxmlformats.org/officeDocument/2006/relationships/image" Target="../media/image17.w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image" Target="../media/image21.wmf"/><Relationship Id="rId5" Type="http://schemas.openxmlformats.org/officeDocument/2006/relationships/oleObject" Target="../embeddings/oleObject20.bin"/><Relationship Id="rId4" Type="http://schemas.openxmlformats.org/officeDocument/2006/relationships/image" Target="../media/image20.wmf"/></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22.wmf"/><Relationship Id="rId5" Type="http://schemas.openxmlformats.org/officeDocument/2006/relationships/oleObject" Target="../embeddings/oleObject22.bin"/><Relationship Id="rId4" Type="http://schemas.openxmlformats.org/officeDocument/2006/relationships/image" Target="../media/image20.wmf"/></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image" Target="../media/image24.wmf"/><Relationship Id="rId5" Type="http://schemas.openxmlformats.org/officeDocument/2006/relationships/oleObject" Target="../embeddings/oleObject24.bin"/><Relationship Id="rId4" Type="http://schemas.openxmlformats.org/officeDocument/2006/relationships/image" Target="../media/image23.wmf"/></Relationships>
</file>

<file path=ppt/slides/_rels/slide4.xml.rels><?xml version="1.0" encoding="UTF-8" standalone="yes"?>
<Relationships xmlns="http://schemas.openxmlformats.org/package/2006/relationships"><Relationship Id="rId3" Type="http://schemas.openxmlformats.org/officeDocument/2006/relationships/hyperlink" Target="http://standards.ieee.org/board/pat/pat-material.html"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tandards.ieee.org/board/pat/index.html" TargetMode="External"/><Relationship Id="rId4" Type="http://schemas.openxmlformats.org/officeDocument/2006/relationships/hyperlink" Target="mailto:patcom@ieee.org" TargetMode="Externa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xml"/><Relationship Id="rId1" Type="http://schemas.openxmlformats.org/officeDocument/2006/relationships/vmlDrawing" Target="../drawings/vmlDrawing12.vml"/><Relationship Id="rId4" Type="http://schemas.openxmlformats.org/officeDocument/2006/relationships/image" Target="../media/image25.wmf"/></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xml"/><Relationship Id="rId1" Type="http://schemas.openxmlformats.org/officeDocument/2006/relationships/vmlDrawing" Target="../drawings/vmlDrawing13.vml"/><Relationship Id="rId4" Type="http://schemas.openxmlformats.org/officeDocument/2006/relationships/image" Target="../media/image26.w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xml"/><Relationship Id="rId1" Type="http://schemas.openxmlformats.org/officeDocument/2006/relationships/vmlDrawing" Target="../drawings/vmlDrawing14.vml"/><Relationship Id="rId4" Type="http://schemas.openxmlformats.org/officeDocument/2006/relationships/image" Target="../media/image27.w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hyperlink" Target="https://www.iso.org/obp/ui/#iso:std:iso-iec:19770:-5:ed-1:v1:en" TargetMode="External"/><Relationship Id="rId2" Type="http://schemas.openxmlformats.org/officeDocument/2006/relationships/hyperlink" Target="https://www.iso.org/obp/ui/#iso:std:iso:55000:en" TargetMode="Externa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tandards.ieee.org/faqs/affiliationFAQ.html"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tandards.ieee.org/board/pat/pat-slideset.ppt" TargetMode="External"/><Relationship Id="rId5" Type="http://schemas.openxmlformats.org/officeDocument/2006/relationships/hyperlink" Target="http://www.ieee.org/web/membership/ethics/code_ethics.html" TargetMode="External"/><Relationship Id="rId4" Type="http://schemas.openxmlformats.org/officeDocument/2006/relationships/hyperlink" Target="http://standards.ieee.org/resources/antitrust-guidelines.pdf"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hyperlink" Target="http://www.ieee802.org/1/files/public/docs2014/liaison-ieee802response-ARFDIScmts-0314.pptx" TargetMode="External"/><Relationship Id="rId7" Type="http://schemas.openxmlformats.org/officeDocument/2006/relationships/image" Target="../media/image29.wmf"/><Relationship Id="rId2" Type="http://schemas.openxmlformats.org/officeDocument/2006/relationships/slideLayout" Target="../slideLayouts/slideLayout1.xml"/><Relationship Id="rId1" Type="http://schemas.openxmlformats.org/officeDocument/2006/relationships/vmlDrawing" Target="../drawings/vmlDrawing15.vml"/><Relationship Id="rId6" Type="http://schemas.openxmlformats.org/officeDocument/2006/relationships/package" Target="../embeddings/Microsoft_PowerPoint_Presentation4.pptx"/><Relationship Id="rId5" Type="http://schemas.openxmlformats.org/officeDocument/2006/relationships/image" Target="../media/image28.wmf"/><Relationship Id="rId4" Type="http://schemas.openxmlformats.org/officeDocument/2006/relationships/package" Target="../embeddings/Microsoft_PowerPoint_Presentation3.pptx"/></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8" Type="http://schemas.openxmlformats.org/officeDocument/2006/relationships/image" Target="../media/image32.wmf"/><Relationship Id="rId3" Type="http://schemas.openxmlformats.org/officeDocument/2006/relationships/oleObject" Target="../embeddings/oleObject28.bin"/><Relationship Id="rId7" Type="http://schemas.openxmlformats.org/officeDocument/2006/relationships/oleObject" Target="../embeddings/oleObject30.bin"/><Relationship Id="rId2" Type="http://schemas.openxmlformats.org/officeDocument/2006/relationships/slideLayout" Target="../slideLayouts/slideLayout1.xml"/><Relationship Id="rId1" Type="http://schemas.openxmlformats.org/officeDocument/2006/relationships/vmlDrawing" Target="../drawings/vmlDrawing16.vml"/><Relationship Id="rId6" Type="http://schemas.openxmlformats.org/officeDocument/2006/relationships/image" Target="../media/image31.wmf"/><Relationship Id="rId5" Type="http://schemas.openxmlformats.org/officeDocument/2006/relationships/oleObject" Target="../embeddings/oleObject29.bin"/><Relationship Id="rId10" Type="http://schemas.openxmlformats.org/officeDocument/2006/relationships/image" Target="../media/image33.wmf"/><Relationship Id="rId4" Type="http://schemas.openxmlformats.org/officeDocument/2006/relationships/image" Target="../media/image30.wmf"/><Relationship Id="rId9" Type="http://schemas.openxmlformats.org/officeDocument/2006/relationships/oleObject" Target="../embeddings/oleObject31.bin"/></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xml"/><Relationship Id="rId1" Type="http://schemas.openxmlformats.org/officeDocument/2006/relationships/vmlDrawing" Target="../drawings/vmlDrawing17.vml"/><Relationship Id="rId4" Type="http://schemas.openxmlformats.org/officeDocument/2006/relationships/image" Target="../media/image34.w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hyperlink" Target="https://mentor.ieee.org/802.11/dcn/13/11-13-0640-00-0jtc-uht-q-a-minutes.docx" TargetMode="External"/><Relationship Id="rId7" Type="http://schemas.openxmlformats.org/officeDocument/2006/relationships/hyperlink" Target="https://mentor.ieee.org/802.11/dcn/13/11-13-1150-00-0jtc-process-recommendations-on-coexistence-interference-analysis.ppt" TargetMode="External"/><Relationship Id="rId2" Type="http://schemas.openxmlformats.org/officeDocument/2006/relationships/hyperlink" Target="https://mentor.ieee.org/802.11/dcn/13/11-13-0595-00-0000-introduction-of-euht.pptx" TargetMode="External"/><Relationship Id="rId1" Type="http://schemas.openxmlformats.org/officeDocument/2006/relationships/slideLayout" Target="../slideLayouts/slideLayout1.xml"/><Relationship Id="rId6" Type="http://schemas.openxmlformats.org/officeDocument/2006/relationships/hyperlink" Target="https://mentor.ieee.org/802.11/dcn/13/11-13-1149-00-0jtc-interference-and-co-existence-issues-of-euht-network.ppt" TargetMode="External"/><Relationship Id="rId5" Type="http://schemas.openxmlformats.org/officeDocument/2006/relationships/hyperlink" Target="https://mentor.ieee.org/802.11/dcn/13/11-13-1148-00-0jtc-euht-technology-document.ppt" TargetMode="External"/><Relationship Id="rId4" Type="http://schemas.openxmlformats.org/officeDocument/2006/relationships/hyperlink" Target="https://mentor.ieee.org/802.11/dcn/13/11-13-1147-00-0jtc-euht-status-description.ppt"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1.xml"/><Relationship Id="rId1" Type="http://schemas.openxmlformats.org/officeDocument/2006/relationships/vmlDrawing" Target="../drawings/vmlDrawing18.vml"/><Relationship Id="rId6" Type="http://schemas.openxmlformats.org/officeDocument/2006/relationships/image" Target="../media/image36.wmf"/><Relationship Id="rId5" Type="http://schemas.openxmlformats.org/officeDocument/2006/relationships/oleObject" Target="../embeddings/oleObject34.bin"/><Relationship Id="rId4" Type="http://schemas.openxmlformats.org/officeDocument/2006/relationships/image" Target="../media/image35.wmf"/></Relationships>
</file>

<file path=ppt/slides/_rels/slide83.xml.rels><?xml version="1.0" encoding="UTF-8" standalone="yes"?>
<Relationships xmlns="http://schemas.openxmlformats.org/package/2006/relationships"><Relationship Id="rId3" Type="http://schemas.openxmlformats.org/officeDocument/2006/relationships/package" Target="../embeddings/Microsoft_PowerPoint_Presentation5.pptx"/><Relationship Id="rId2" Type="http://schemas.openxmlformats.org/officeDocument/2006/relationships/slideLayout" Target="../slideLayouts/slideLayout1.xml"/><Relationship Id="rId1" Type="http://schemas.openxmlformats.org/officeDocument/2006/relationships/vmlDrawing" Target="../drawings/vmlDrawing19.vml"/><Relationship Id="rId6" Type="http://schemas.openxmlformats.org/officeDocument/2006/relationships/image" Target="../media/image38.wmf"/><Relationship Id="rId5" Type="http://schemas.openxmlformats.org/officeDocument/2006/relationships/package" Target="../embeddings/Microsoft_Word_Document6.docx"/><Relationship Id="rId4" Type="http://schemas.openxmlformats.org/officeDocument/2006/relationships/image" Target="../media/image37.w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1.xml"/><Relationship Id="rId1" Type="http://schemas.openxmlformats.org/officeDocument/2006/relationships/vmlDrawing" Target="../drawings/vmlDrawing20.vml"/><Relationship Id="rId5" Type="http://schemas.openxmlformats.org/officeDocument/2006/relationships/image" Target="../media/image40.wmf"/><Relationship Id="rId4" Type="http://schemas.openxmlformats.org/officeDocument/2006/relationships/image" Target="../media/image39.wmf"/></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smtClean="0"/>
              <a:t>Andrew Myles, Cisco</a:t>
            </a:r>
            <a:endParaRPr lang="en-US"/>
          </a:p>
        </p:txBody>
      </p:sp>
      <p:sp>
        <p:nvSpPr>
          <p:cNvPr id="8" name="Slide Number Placeholder 5"/>
          <p:cNvSpPr>
            <a:spLocks noGrp="1"/>
          </p:cNvSpPr>
          <p:nvPr>
            <p:ph type="sldNum" sz="quarter" idx="11"/>
          </p:nvPr>
        </p:nvSpPr>
        <p:spPr/>
        <p:txBody>
          <a:bodyPr/>
          <a:lstStyle/>
          <a:p>
            <a:pPr>
              <a:defRPr/>
            </a:pPr>
            <a:r>
              <a:rPr lang="en-US" smtClean="0"/>
              <a:t>Slide </a:t>
            </a:r>
            <a:fld id="{C81347C9-C12F-43D2-B3D1-D523E0829A79}" type="slidenum">
              <a:rPr lang="en-US" smtClean="0"/>
              <a:pPr>
                <a:defRPr/>
              </a:pPr>
              <a:t>1</a:t>
            </a:fld>
            <a:endParaRPr lang="en-US"/>
          </a:p>
        </p:txBody>
      </p:sp>
      <p:sp>
        <p:nvSpPr>
          <p:cNvPr id="1029" name="Rectangle 2"/>
          <p:cNvSpPr>
            <a:spLocks noGrp="1" noChangeArrowheads="1"/>
          </p:cNvSpPr>
          <p:nvPr>
            <p:ph type="title"/>
          </p:nvPr>
        </p:nvSpPr>
        <p:spPr/>
        <p:txBody>
          <a:bodyPr anchor="ctr"/>
          <a:lstStyle/>
          <a:p>
            <a:pPr algn="ctr">
              <a:defRPr/>
            </a:pPr>
            <a:r>
              <a:rPr lang="en-US" dirty="0" smtClean="0">
                <a:solidFill>
                  <a:schemeClr val="accent2">
                    <a:lumMod val="75000"/>
                  </a:schemeClr>
                </a:solidFill>
              </a:rPr>
              <a:t>IEEE 802 JTC1 Standing Committee</a:t>
            </a:r>
            <a:br>
              <a:rPr lang="en-US" dirty="0" smtClean="0">
                <a:solidFill>
                  <a:schemeClr val="accent2">
                    <a:lumMod val="75000"/>
                  </a:schemeClr>
                </a:solidFill>
              </a:rPr>
            </a:br>
            <a:r>
              <a:rPr lang="en-US" dirty="0" smtClean="0">
                <a:solidFill>
                  <a:schemeClr val="accent2">
                    <a:lumMod val="75000"/>
                  </a:schemeClr>
                </a:solidFill>
              </a:rPr>
              <a:t>March 2014 agenda</a:t>
            </a:r>
          </a:p>
        </p:txBody>
      </p:sp>
      <p:sp>
        <p:nvSpPr>
          <p:cNvPr id="1030" name="Rectangle 6"/>
          <p:cNvSpPr>
            <a:spLocks noGrp="1" noChangeArrowheads="1"/>
          </p:cNvSpPr>
          <p:nvPr>
            <p:ph type="body" idx="1"/>
          </p:nvPr>
        </p:nvSpPr>
        <p:spPr>
          <a:xfrm>
            <a:off x="685800" y="2330450"/>
            <a:ext cx="7772400" cy="381000"/>
          </a:xfrm>
        </p:spPr>
        <p:txBody>
          <a:bodyPr/>
          <a:lstStyle/>
          <a:p>
            <a:pPr marL="0" indent="0" algn="ctr">
              <a:defRPr/>
            </a:pPr>
            <a:r>
              <a:rPr lang="en-US" b="0" dirty="0" smtClean="0">
                <a:solidFill>
                  <a:schemeClr val="accent2">
                    <a:lumMod val="75000"/>
                  </a:schemeClr>
                </a:solidFill>
              </a:rPr>
              <a:t>13 Mar 2014</a:t>
            </a:r>
          </a:p>
        </p:txBody>
      </p:sp>
      <p:sp>
        <p:nvSpPr>
          <p:cNvPr id="2054" name="Rectangle 12"/>
          <p:cNvSpPr>
            <a:spLocks noChangeArrowheads="1"/>
          </p:cNvSpPr>
          <p:nvPr/>
        </p:nvSpPr>
        <p:spPr bwMode="auto">
          <a:xfrm>
            <a:off x="533400" y="274637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spcBef>
                <a:spcPct val="50000"/>
              </a:spcBef>
            </a:pPr>
            <a:r>
              <a:rPr lang="en-US" sz="1600" b="1">
                <a:latin typeface="Arial" pitchFamily="34" charset="0"/>
              </a:rPr>
              <a:t>Authors:</a:t>
            </a:r>
            <a:endParaRPr lang="en-US" sz="1600">
              <a:latin typeface="Arial" pitchFamily="34" charset="0"/>
            </a:endParaRPr>
          </a:p>
        </p:txBody>
      </p:sp>
      <p:graphicFrame>
        <p:nvGraphicFramePr>
          <p:cNvPr id="2" name="Table 1"/>
          <p:cNvGraphicFramePr>
            <a:graphicFrameLocks noGrp="1"/>
          </p:cNvGraphicFramePr>
          <p:nvPr/>
        </p:nvGraphicFramePr>
        <p:xfrm>
          <a:off x="685800" y="3429000"/>
          <a:ext cx="7696200" cy="741364"/>
        </p:xfrm>
        <a:graphic>
          <a:graphicData uri="http://schemas.openxmlformats.org/drawingml/2006/table">
            <a:tbl>
              <a:tblPr firstRow="1" bandRow="1">
                <a:tableStyleId>{5C22544A-7EE6-4342-B048-85BDC9FD1C3A}</a:tableStyleId>
              </a:tblPr>
              <a:tblGrid>
                <a:gridCol w="1924050"/>
                <a:gridCol w="1924050"/>
                <a:gridCol w="1924050"/>
                <a:gridCol w="1924050"/>
              </a:tblGrid>
              <a:tr h="370682">
                <a:tc>
                  <a:txBody>
                    <a:bodyPr/>
                    <a:lstStyle/>
                    <a:p>
                      <a:pPr>
                        <a:spcAft>
                          <a:spcPts val="0"/>
                        </a:spcAft>
                      </a:pPr>
                      <a:r>
                        <a:rPr lang="en-US" sz="1200" b="1" kern="0" dirty="0">
                          <a:effectLst/>
                          <a:latin typeface="Arial"/>
                        </a:rPr>
                        <a:t>Name</a:t>
                      </a:r>
                      <a:endParaRPr lang="en-AU" sz="1200" b="1" kern="0" dirty="0">
                        <a:effectLst/>
                        <a:latin typeface="Times New Roman"/>
                      </a:endParaRPr>
                    </a:p>
                  </a:txBody>
                  <a:tcPr marL="68580" marR="68580" marT="0" marB="0" anchor="ctr"/>
                </a:tc>
                <a:tc>
                  <a:txBody>
                    <a:bodyPr/>
                    <a:lstStyle/>
                    <a:p>
                      <a:pPr>
                        <a:spcAft>
                          <a:spcPts val="0"/>
                        </a:spcAft>
                      </a:pPr>
                      <a:r>
                        <a:rPr lang="en-US" sz="1200" b="1">
                          <a:effectLst/>
                          <a:latin typeface="Arial"/>
                          <a:ea typeface="Times New Roman"/>
                        </a:rPr>
                        <a:t>Company</a:t>
                      </a:r>
                      <a:endParaRPr lang="en-AU" sz="1200">
                        <a:effectLst/>
                        <a:latin typeface="Times New Roman"/>
                        <a:ea typeface="Times New Roman"/>
                      </a:endParaRPr>
                    </a:p>
                  </a:txBody>
                  <a:tcPr marL="68580" marR="68580" marT="0" marB="0" anchor="ctr"/>
                </a:tc>
                <a:tc>
                  <a:txBody>
                    <a:bodyPr/>
                    <a:lstStyle/>
                    <a:p>
                      <a:pPr>
                        <a:spcAft>
                          <a:spcPts val="0"/>
                        </a:spcAft>
                      </a:pPr>
                      <a:r>
                        <a:rPr lang="en-US" sz="1200" b="1">
                          <a:effectLst/>
                          <a:latin typeface="Arial"/>
                          <a:ea typeface="Times New Roman"/>
                        </a:rPr>
                        <a:t>Phone</a:t>
                      </a:r>
                      <a:endParaRPr lang="en-AU" sz="1200">
                        <a:effectLst/>
                        <a:latin typeface="Times New Roman"/>
                        <a:ea typeface="Times New Roman"/>
                      </a:endParaRPr>
                    </a:p>
                  </a:txBody>
                  <a:tcPr marL="68580" marR="68580" marT="0" marB="0" anchor="ctr"/>
                </a:tc>
                <a:tc>
                  <a:txBody>
                    <a:bodyPr/>
                    <a:lstStyle/>
                    <a:p>
                      <a:pPr>
                        <a:spcAft>
                          <a:spcPts val="0"/>
                        </a:spcAft>
                      </a:pPr>
                      <a:r>
                        <a:rPr lang="en-US" sz="1200" b="1">
                          <a:effectLst/>
                          <a:latin typeface="Arial"/>
                          <a:ea typeface="Times New Roman"/>
                        </a:rPr>
                        <a:t>email</a:t>
                      </a:r>
                      <a:endParaRPr lang="en-AU" sz="1200">
                        <a:effectLst/>
                        <a:latin typeface="Times New Roman"/>
                        <a:ea typeface="Times New Roman"/>
                      </a:endParaRPr>
                    </a:p>
                  </a:txBody>
                  <a:tcPr marL="68580" marR="68580" marT="0" marB="0" anchor="ctr"/>
                </a:tc>
              </a:tr>
              <a:tr h="370682">
                <a:tc>
                  <a:txBody>
                    <a:bodyPr/>
                    <a:lstStyle/>
                    <a:p>
                      <a:pPr>
                        <a:spcAft>
                          <a:spcPts val="0"/>
                        </a:spcAft>
                      </a:pPr>
                      <a:r>
                        <a:rPr lang="en-US" sz="1200">
                          <a:effectLst/>
                          <a:latin typeface="Arial"/>
                          <a:ea typeface="Times New Roman"/>
                        </a:rPr>
                        <a:t>Andrew Myles</a:t>
                      </a:r>
                      <a:endParaRPr lang="en-AU" sz="1200">
                        <a:effectLst/>
                        <a:latin typeface="Times New Roman"/>
                        <a:ea typeface="Times New Roman"/>
                      </a:endParaRPr>
                    </a:p>
                  </a:txBody>
                  <a:tcPr marL="68580" marR="68580" marT="0" marB="0" anchor="ctr"/>
                </a:tc>
                <a:tc>
                  <a:txBody>
                    <a:bodyPr/>
                    <a:lstStyle/>
                    <a:p>
                      <a:pPr>
                        <a:spcAft>
                          <a:spcPts val="0"/>
                        </a:spcAft>
                      </a:pPr>
                      <a:r>
                        <a:rPr lang="en-US" sz="1200">
                          <a:effectLst/>
                          <a:latin typeface="Arial"/>
                          <a:ea typeface="Times New Roman"/>
                        </a:rPr>
                        <a:t>Cisco</a:t>
                      </a:r>
                      <a:endParaRPr lang="en-AU" sz="1200">
                        <a:effectLst/>
                        <a:latin typeface="Times New Roman"/>
                        <a:ea typeface="Times New Roman"/>
                      </a:endParaRPr>
                    </a:p>
                  </a:txBody>
                  <a:tcPr marL="68580" marR="68580" marT="0" marB="0" anchor="ctr"/>
                </a:tc>
                <a:tc>
                  <a:txBody>
                    <a:bodyPr/>
                    <a:lstStyle/>
                    <a:p>
                      <a:pPr marL="21590" indent="-21590">
                        <a:spcAft>
                          <a:spcPts val="0"/>
                        </a:spcAft>
                      </a:pPr>
                      <a:r>
                        <a:rPr lang="en-US" sz="1200">
                          <a:effectLst/>
                          <a:latin typeface="Arial"/>
                          <a:ea typeface="Times New Roman"/>
                        </a:rPr>
                        <a:t>+61 2 84461010</a:t>
                      </a:r>
                      <a:endParaRPr lang="en-AU" sz="1200">
                        <a:effectLst/>
                        <a:latin typeface="Times New Roman"/>
                        <a:ea typeface="Times New Roman"/>
                      </a:endParaRPr>
                    </a:p>
                    <a:p>
                      <a:pPr marL="21590" indent="-21590">
                        <a:spcAft>
                          <a:spcPts val="0"/>
                        </a:spcAft>
                      </a:pPr>
                      <a:r>
                        <a:rPr lang="en-US" sz="1200">
                          <a:effectLst/>
                          <a:latin typeface="Arial"/>
                          <a:ea typeface="Times New Roman"/>
                        </a:rPr>
                        <a:t>+61 418 656587</a:t>
                      </a:r>
                      <a:endParaRPr lang="en-AU" sz="1200">
                        <a:effectLst/>
                        <a:latin typeface="Times New Roman"/>
                        <a:ea typeface="Times New Roman"/>
                      </a:endParaRPr>
                    </a:p>
                  </a:txBody>
                  <a:tcPr marL="68580" marR="68580" marT="0" marB="0" anchor="ctr"/>
                </a:tc>
                <a:tc>
                  <a:txBody>
                    <a:bodyPr/>
                    <a:lstStyle/>
                    <a:p>
                      <a:pPr>
                        <a:spcAft>
                          <a:spcPts val="0"/>
                        </a:spcAft>
                      </a:pPr>
                      <a:r>
                        <a:rPr lang="en-US" sz="1200" dirty="0">
                          <a:effectLst/>
                          <a:latin typeface="Arial"/>
                          <a:ea typeface="Times New Roman"/>
                        </a:rPr>
                        <a:t>amyles@cisco.com</a:t>
                      </a:r>
                      <a:endParaRPr lang="en-AU" sz="1200" dirty="0">
                        <a:effectLst/>
                        <a:latin typeface="Times New Roman"/>
                        <a:ea typeface="Times New Roman"/>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t>The IEEE 802 JTC1 SC has a detailed list of agenda items to be considered</a:t>
            </a:r>
            <a:endParaRPr lang="en-AU" dirty="0" smtClean="0"/>
          </a:p>
        </p:txBody>
      </p:sp>
      <p:sp>
        <p:nvSpPr>
          <p:cNvPr id="11267" name="Rectangle 3"/>
          <p:cNvSpPr>
            <a:spLocks noGrp="1" noChangeArrowheads="1"/>
          </p:cNvSpPr>
          <p:nvPr>
            <p:ph idx="1"/>
          </p:nvPr>
        </p:nvSpPr>
        <p:spPr/>
        <p:txBody>
          <a:bodyPr/>
          <a:lstStyle/>
          <a:p>
            <a:r>
              <a:rPr lang="en-AU" dirty="0" smtClean="0"/>
              <a:t>In no particular order:</a:t>
            </a:r>
          </a:p>
          <a:p>
            <a:pPr lvl="1"/>
            <a:r>
              <a:rPr lang="en-AU" dirty="0" smtClean="0"/>
              <a:t>Approve minutes</a:t>
            </a:r>
          </a:p>
          <a:p>
            <a:pPr lvl="2"/>
            <a:r>
              <a:rPr lang="en-AU" dirty="0" smtClean="0"/>
              <a:t>From interim meeting in January 2014 in LA</a:t>
            </a:r>
          </a:p>
          <a:p>
            <a:pPr lvl="1"/>
            <a:r>
              <a:rPr lang="en-AU" dirty="0" smtClean="0"/>
              <a:t>Review extended goals</a:t>
            </a:r>
          </a:p>
          <a:p>
            <a:pPr lvl="2"/>
            <a:r>
              <a:rPr lang="en-AU" dirty="0" smtClean="0"/>
              <a:t>From IEEE 802 </a:t>
            </a:r>
            <a:r>
              <a:rPr lang="en-AU" dirty="0" err="1" smtClean="0"/>
              <a:t>ExCom</a:t>
            </a:r>
            <a:r>
              <a:rPr lang="en-AU" dirty="0" smtClean="0"/>
              <a:t> in Nov 2010</a:t>
            </a:r>
          </a:p>
          <a:p>
            <a:pPr lvl="2"/>
            <a:r>
              <a:rPr lang="en-AU" dirty="0" smtClean="0"/>
              <a:t>Review formal status of SC</a:t>
            </a:r>
          </a:p>
          <a:p>
            <a:pPr lvl="1"/>
            <a:r>
              <a:rPr lang="en-AU" dirty="0" smtClean="0"/>
              <a:t>Review status of SC6 interactions</a:t>
            </a:r>
          </a:p>
          <a:p>
            <a:pPr lvl="2"/>
            <a:r>
              <a:rPr lang="en-AU" dirty="0" smtClean="0"/>
              <a:t>Review liaisons of drafts to SC6</a:t>
            </a:r>
          </a:p>
          <a:p>
            <a:pPr lvl="2"/>
            <a:r>
              <a:rPr lang="en-AU" dirty="0" smtClean="0"/>
              <a:t>Review notifications of projects to SC6</a:t>
            </a:r>
          </a:p>
          <a:p>
            <a:pPr lvl="2"/>
            <a:r>
              <a:rPr lang="en-AU" dirty="0" smtClean="0"/>
              <a:t>Review status of FDIS ballots</a:t>
            </a: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C1120F2B-73AB-4F0E-8BCB-E97D8340144F}" type="slidenum">
              <a:rPr lang="en-US" smtClean="0"/>
              <a:pPr/>
              <a:t>10</a:t>
            </a:fld>
            <a:endParaRPr lang="en-US"/>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PSDO agreement provides some criteria  for submissions under PSDO</a:t>
            </a:r>
            <a:endParaRPr lang="en-AU" dirty="0"/>
          </a:p>
        </p:txBody>
      </p:sp>
      <p:sp>
        <p:nvSpPr>
          <p:cNvPr id="3" name="Content Placeholder 2"/>
          <p:cNvSpPr>
            <a:spLocks noGrp="1"/>
          </p:cNvSpPr>
          <p:nvPr>
            <p:ph idx="1"/>
          </p:nvPr>
        </p:nvSpPr>
        <p:spPr/>
        <p:txBody>
          <a:bodyPr/>
          <a:lstStyle/>
          <a:p>
            <a:pPr lvl="1"/>
            <a:r>
              <a:rPr lang="en-AU" dirty="0" smtClean="0"/>
              <a:t>The PSDO agreement provides some useful material for the discussion about criteria</a:t>
            </a:r>
          </a:p>
          <a:p>
            <a:pPr lvl="2"/>
            <a:r>
              <a:rPr lang="en-AU" i="1" dirty="0" smtClean="0"/>
              <a:t>A published IEEE standard within the scope of the ISO technical committees covered in this agreement, and having global use and acceptance, may be proposed for adoption as an ISO International Standard.</a:t>
            </a:r>
          </a:p>
          <a:p>
            <a:pPr lvl="1"/>
            <a:r>
              <a:rPr lang="en-AU" dirty="0" smtClean="0"/>
              <a:t>Would all recent submissions pass this criteria</a:t>
            </a:r>
          </a:p>
          <a:p>
            <a:pPr lvl="2"/>
            <a:r>
              <a:rPr lang="en-AU" dirty="0" smtClean="0"/>
              <a:t>802.11: yes</a:t>
            </a:r>
          </a:p>
          <a:p>
            <a:pPr lvl="2"/>
            <a:r>
              <a:rPr lang="en-AU" dirty="0" smtClean="0"/>
              <a:t>802.11 amendments: yes, because they are part of 802.11 standard</a:t>
            </a:r>
          </a:p>
          <a:p>
            <a:pPr lvl="2"/>
            <a:r>
              <a:rPr lang="en-AU" dirty="0" smtClean="0"/>
              <a:t>802.1X: yes</a:t>
            </a:r>
          </a:p>
          <a:p>
            <a:pPr lvl="2"/>
            <a:r>
              <a:rPr lang="en-AU" dirty="0" smtClean="0"/>
              <a:t>802.1AE: yes</a:t>
            </a:r>
          </a:p>
          <a:p>
            <a:pPr lvl="2"/>
            <a:r>
              <a:rPr lang="en-AU" dirty="0" smtClean="0"/>
              <a:t>802.3: yes</a:t>
            </a:r>
          </a:p>
          <a:p>
            <a:pPr lvl="2"/>
            <a:r>
              <a:rPr lang="en-AU" dirty="0" smtClean="0"/>
              <a:t>802.22: probably not</a:t>
            </a:r>
          </a:p>
          <a:p>
            <a:pPr lvl="2"/>
            <a:r>
              <a:rPr lang="en-AU" dirty="0" smtClean="0"/>
              <a:t>1888: probably not</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100</a:t>
            </a:fld>
            <a:endParaRPr lang="en-US"/>
          </a:p>
        </p:txBody>
      </p:sp>
    </p:spTree>
    <p:extLst>
      <p:ext uri="{BB962C8B-B14F-4D97-AF65-F5344CB8AC3E}">
        <p14:creationId xmlns:p14="http://schemas.microsoft.com/office/powerpoint/2010/main" val="380385281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may discuss the current status of criteria for submission under the PSDO</a:t>
            </a:r>
            <a:endParaRPr lang="en-AU" dirty="0"/>
          </a:p>
        </p:txBody>
      </p:sp>
      <p:sp>
        <p:nvSpPr>
          <p:cNvPr id="3" name="Content Placeholder 2"/>
          <p:cNvSpPr>
            <a:spLocks noGrp="1"/>
          </p:cNvSpPr>
          <p:nvPr>
            <p:ph idx="1"/>
          </p:nvPr>
        </p:nvSpPr>
        <p:spPr/>
        <p:txBody>
          <a:bodyPr/>
          <a:lstStyle/>
          <a:p>
            <a:pPr lvl="1"/>
            <a:r>
              <a:rPr lang="en-AU" dirty="0" smtClean="0"/>
              <a:t>Bruce Kraemer may provide an update </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101</a:t>
            </a:fld>
            <a:endParaRPr lang="en-US"/>
          </a:p>
        </p:txBody>
      </p:sp>
    </p:spTree>
    <p:extLst>
      <p:ext uri="{BB962C8B-B14F-4D97-AF65-F5344CB8AC3E}">
        <p14:creationId xmlns:p14="http://schemas.microsoft.com/office/powerpoint/2010/main" val="91662440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AU" smtClean="0"/>
              <a:t>IEEE 802 JTC1 SC will consider any motions</a:t>
            </a:r>
          </a:p>
        </p:txBody>
      </p:sp>
      <p:sp>
        <p:nvSpPr>
          <p:cNvPr id="64515" name="Content Placeholder 2"/>
          <p:cNvSpPr>
            <a:spLocks noGrp="1"/>
          </p:cNvSpPr>
          <p:nvPr>
            <p:ph idx="1"/>
          </p:nvPr>
        </p:nvSpPr>
        <p:spPr/>
        <p:txBody>
          <a:bodyPr/>
          <a:lstStyle/>
          <a:p>
            <a:pPr lvl="1"/>
            <a:r>
              <a:rPr lang="en-AU" dirty="0" smtClean="0"/>
              <a:t>The motions will be constructed during the week</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001B9669-4B0D-4779-BB0C-3D0827A68598}" type="slidenum">
              <a:rPr lang="en-US" smtClean="0"/>
              <a:pPr>
                <a:defRPr/>
              </a:pPr>
              <a:t>102</a:t>
            </a:fld>
            <a:endParaRPr lang="en-US"/>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IEEE 802 JTC1 SC will &lt;do what?&gt; at the May 2014 interim meeting in Hawaii</a:t>
            </a:r>
            <a:endParaRPr lang="en-AU" dirty="0"/>
          </a:p>
        </p:txBody>
      </p:sp>
      <p:sp>
        <p:nvSpPr>
          <p:cNvPr id="3" name="Content Placeholder 2"/>
          <p:cNvSpPr>
            <a:spLocks noGrp="1"/>
          </p:cNvSpPr>
          <p:nvPr>
            <p:ph idx="1"/>
          </p:nvPr>
        </p:nvSpPr>
        <p:spPr/>
        <p:txBody>
          <a:bodyPr/>
          <a:lstStyle/>
          <a:p>
            <a:pPr lvl="1"/>
            <a:r>
              <a:rPr lang="en-AU" dirty="0" smtClean="0"/>
              <a:t>The agenda for May will be constructed during the week</a:t>
            </a:r>
          </a:p>
          <a:p>
            <a:pPr lvl="1"/>
            <a:r>
              <a:rPr lang="en-AU" dirty="0" smtClean="0"/>
              <a:t>It will include:</a:t>
            </a:r>
          </a:p>
          <a:p>
            <a:pPr lvl="2"/>
            <a:r>
              <a:rPr lang="en-AU" dirty="0" smtClean="0"/>
              <a:t>…</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103</a:t>
            </a:fld>
            <a:endParaRPr lang="en-US"/>
          </a:p>
        </p:txBody>
      </p:sp>
    </p:spTree>
    <p:extLst>
      <p:ext uri="{BB962C8B-B14F-4D97-AF65-F5344CB8AC3E}">
        <p14:creationId xmlns:p14="http://schemas.microsoft.com/office/powerpoint/2010/main" val="316552377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AU" smtClean="0"/>
              <a:t>Are there any other matters for consideration by IEEE 802 JTC1 SC?</a:t>
            </a:r>
            <a:endParaRPr lang="en-US" smtClean="0"/>
          </a:p>
        </p:txBody>
      </p:sp>
      <p:sp>
        <p:nvSpPr>
          <p:cNvPr id="65539" name="Content Placeholder 6"/>
          <p:cNvSpPr>
            <a:spLocks noGrp="1"/>
          </p:cNvSpPr>
          <p:nvPr>
            <p:ph idx="1"/>
          </p:nvPr>
        </p:nvSpPr>
        <p:spPr/>
        <p:txBody>
          <a:bodyPr/>
          <a:lstStyle/>
          <a:p>
            <a:pPr lvl="1"/>
            <a:r>
              <a:rPr lang="en-US" dirty="0" smtClean="0"/>
              <a:t>Res from SC6 on scheduling for Oct meeting</a:t>
            </a:r>
          </a:p>
          <a:p>
            <a:pPr lvl="2"/>
            <a:r>
              <a:rPr lang="en-US" dirty="0"/>
              <a:t>Following the ISO/IEC Directives, JTC 1 Supplement and JTC 1 Standing Document on Meetings, SC 6 establishes the following deadlines for contributions for the 2014 SC 6 meetings in UK: </a:t>
            </a:r>
            <a:endParaRPr lang="en-AU" dirty="0"/>
          </a:p>
          <a:p>
            <a:pPr lvl="2"/>
            <a:r>
              <a:rPr lang="en-US" dirty="0"/>
              <a:t>Documents for the meetings, particularly those raising new issues/new agenda items or those for which approval at the meeting is desired, must be delivered to the Secretariat no later than 2014-09-05 for posting on the SC 6 web server. Documents received by the Secretariat after 2014-09-05 will be circulated for information but will not be considered, unless they fall into the exceptions specified in JTC 1 Standing Document on Meetings, in which case the deadline is 2014-09-30</a:t>
            </a:r>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8EF58FE-2C23-4D70-A5CA-B7C1EDBDBD71}" type="slidenum">
              <a:rPr lang="en-US" smtClean="0"/>
              <a:pPr>
                <a:defRPr/>
              </a:pPr>
              <a:t>104</a:t>
            </a:fld>
            <a:endParaRPr lang="en-US"/>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AU" dirty="0" smtClean="0"/>
              <a:t>The IEEE 802 JTC1 SC </a:t>
            </a:r>
            <a:r>
              <a:rPr lang="en-AU" smtClean="0"/>
              <a:t>will adjourn </a:t>
            </a:r>
            <a:r>
              <a:rPr lang="en-AU" dirty="0" smtClean="0"/>
              <a:t>for the week</a:t>
            </a:r>
            <a:endParaRPr lang="en-US" dirty="0" smtClean="0"/>
          </a:p>
        </p:txBody>
      </p:sp>
      <p:sp>
        <p:nvSpPr>
          <p:cNvPr id="66563" name="Content Placeholder 6"/>
          <p:cNvSpPr>
            <a:spLocks noGrp="1"/>
          </p:cNvSpPr>
          <p:nvPr>
            <p:ph idx="1"/>
          </p:nvPr>
        </p:nvSpPr>
        <p:spPr/>
        <p:txBody>
          <a:bodyPr/>
          <a:lstStyle/>
          <a:p>
            <a:r>
              <a:rPr lang="en-AU" dirty="0" smtClean="0"/>
              <a:t>Motion:</a:t>
            </a:r>
          </a:p>
          <a:p>
            <a:pPr lvl="1"/>
            <a:r>
              <a:rPr lang="en-AU" i="1" dirty="0" smtClean="0"/>
              <a:t>The IEEE 802 JTC1 SC, having completed its business in Beijing in March 2014, adjourns</a:t>
            </a:r>
          </a:p>
          <a:p>
            <a:pPr lvl="1"/>
            <a:r>
              <a:rPr lang="en-AU" dirty="0" smtClean="0"/>
              <a:t>Moved</a:t>
            </a:r>
            <a:r>
              <a:rPr lang="en-AU" dirty="0" smtClean="0"/>
              <a:t>: Dan </a:t>
            </a:r>
            <a:endParaRPr lang="en-AU" dirty="0" smtClean="0"/>
          </a:p>
          <a:p>
            <a:pPr lvl="1"/>
            <a:r>
              <a:rPr lang="en-AU" smtClean="0"/>
              <a:t>Seconded</a:t>
            </a:r>
            <a:r>
              <a:rPr lang="en-AU" smtClean="0"/>
              <a:t>: James</a:t>
            </a:r>
            <a:endParaRPr lang="en-AU" dirty="0" smtClean="0"/>
          </a:p>
          <a:p>
            <a:pPr lvl="1"/>
            <a:r>
              <a:rPr lang="en-AU" dirty="0" smtClean="0"/>
              <a:t>Result:</a:t>
            </a:r>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678AAA12-C843-448C-909E-130127464D77}" type="slidenum">
              <a:rPr lang="en-US" smtClean="0"/>
              <a:pPr>
                <a:defRPr/>
              </a:pPr>
              <a:t>105</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t>The IEEE 802 JTC1 SC has a detailed list of agenda items to be considered</a:t>
            </a:r>
            <a:endParaRPr lang="en-AU" dirty="0" smtClean="0"/>
          </a:p>
        </p:txBody>
      </p:sp>
      <p:sp>
        <p:nvSpPr>
          <p:cNvPr id="11267" name="Rectangle 3"/>
          <p:cNvSpPr>
            <a:spLocks noGrp="1" noChangeArrowheads="1"/>
          </p:cNvSpPr>
          <p:nvPr>
            <p:ph idx="1"/>
          </p:nvPr>
        </p:nvSpPr>
        <p:spPr>
          <a:xfrm>
            <a:off x="685800" y="1752600"/>
            <a:ext cx="7772400" cy="4114800"/>
          </a:xfrm>
        </p:spPr>
        <p:txBody>
          <a:bodyPr/>
          <a:lstStyle/>
          <a:p>
            <a:r>
              <a:rPr lang="en-AU" dirty="0" smtClean="0"/>
              <a:t>In no particular order:</a:t>
            </a:r>
          </a:p>
          <a:p>
            <a:pPr lvl="1"/>
            <a:r>
              <a:rPr lang="en-AU" dirty="0" smtClean="0"/>
              <a:t>Review outcomes of SC6 meeting in Ottawa</a:t>
            </a:r>
          </a:p>
          <a:p>
            <a:pPr lvl="2"/>
            <a:r>
              <a:rPr lang="en-AU" dirty="0" smtClean="0">
                <a:solidFill>
                  <a:srgbClr val="FF0000"/>
                </a:solidFill>
              </a:rPr>
              <a:t>Details TBD</a:t>
            </a:r>
          </a:p>
          <a:p>
            <a:pPr lvl="1"/>
            <a:r>
              <a:rPr lang="en-AU" dirty="0" smtClean="0"/>
              <a:t>Review status of proposal for PSDO criteria </a:t>
            </a:r>
          </a:p>
          <a:p>
            <a:pPr lvl="1"/>
            <a:r>
              <a:rPr lang="en-AU" dirty="0" smtClean="0"/>
              <a:t>Consider </a:t>
            </a:r>
            <a:r>
              <a:rPr lang="en-AU" dirty="0"/>
              <a:t>any </a:t>
            </a:r>
            <a:r>
              <a:rPr lang="en-AU" dirty="0" smtClean="0"/>
              <a:t>motions</a:t>
            </a:r>
          </a:p>
          <a:p>
            <a:pPr lvl="1"/>
            <a:endParaRPr lang="en-AU" dirty="0" smtClean="0"/>
          </a:p>
          <a:p>
            <a:pPr lvl="2"/>
            <a:endParaRPr lang="en-AU" dirty="0" smtClean="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C1120F2B-73AB-4F0E-8BCB-E97D8340144F}" type="slidenum">
              <a:rPr lang="en-US" smtClean="0"/>
              <a:pPr/>
              <a:t>11</a:t>
            </a:fld>
            <a:endParaRPr lang="en-US"/>
          </a:p>
        </p:txBody>
      </p:sp>
    </p:spTree>
    <p:extLst>
      <p:ext uri="{BB962C8B-B14F-4D97-AF65-F5344CB8AC3E}">
        <p14:creationId xmlns:p14="http://schemas.microsoft.com/office/powerpoint/2010/main" val="14626259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B776D292-FC0B-44FB-BBF2-3B2FCC45F9DC}" type="slidenum">
              <a:rPr lang="en-US" smtClean="0"/>
              <a:pPr>
                <a:defRPr/>
              </a:pPr>
              <a:t>12</a:t>
            </a:fld>
            <a:endParaRPr lang="en-US"/>
          </a:p>
        </p:txBody>
      </p:sp>
      <p:sp>
        <p:nvSpPr>
          <p:cNvPr id="13316" name="Rectangle 2"/>
          <p:cNvSpPr>
            <a:spLocks noGrp="1" noChangeArrowheads="1"/>
          </p:cNvSpPr>
          <p:nvPr>
            <p:ph type="title"/>
          </p:nvPr>
        </p:nvSpPr>
        <p:spPr/>
        <p:txBody>
          <a:bodyPr/>
          <a:lstStyle/>
          <a:p>
            <a:r>
              <a:rPr lang="en-AU" dirty="0" smtClean="0"/>
              <a:t>The IEEE 802 JTC1 SC will consider approving its agenda</a:t>
            </a:r>
          </a:p>
        </p:txBody>
      </p:sp>
      <p:sp>
        <p:nvSpPr>
          <p:cNvPr id="13317" name="Rectangle 3"/>
          <p:cNvSpPr>
            <a:spLocks noGrp="1" noChangeArrowheads="1"/>
          </p:cNvSpPr>
          <p:nvPr>
            <p:ph type="body" idx="1"/>
          </p:nvPr>
        </p:nvSpPr>
        <p:spPr/>
        <p:txBody>
          <a:bodyPr/>
          <a:lstStyle/>
          <a:p>
            <a:pPr marL="0" indent="0"/>
            <a:r>
              <a:rPr lang="en-AU" dirty="0" smtClean="0"/>
              <a:t>Motion to approve agenda</a:t>
            </a:r>
          </a:p>
          <a:p>
            <a:pPr lvl="1"/>
            <a:r>
              <a:rPr lang="en-AU" i="1" dirty="0" smtClean="0"/>
              <a:t>The IEEE 802 JTC1 SC approves the agenda for its meeting in Beijing in March 2014, as documented on pages 10-11</a:t>
            </a:r>
            <a:r>
              <a:rPr lang="en-AU" i="1" dirty="0" smtClean="0">
                <a:solidFill>
                  <a:srgbClr val="FF0000"/>
                </a:solidFill>
              </a:rPr>
              <a:t> </a:t>
            </a:r>
            <a:r>
              <a:rPr lang="en-AU" i="1" dirty="0" smtClean="0"/>
              <a:t>of </a:t>
            </a:r>
            <a:r>
              <a:rPr lang="en-AU" i="1" dirty="0" smtClean="0">
                <a:solidFill>
                  <a:srgbClr val="FF0000"/>
                </a:solidFill>
              </a:rPr>
              <a:t>&lt;this slide deck&gt;</a:t>
            </a:r>
          </a:p>
          <a:p>
            <a:pPr lvl="1"/>
            <a:r>
              <a:rPr lang="en-AU" dirty="0" smtClean="0"/>
              <a:t>Moved:</a:t>
            </a:r>
          </a:p>
          <a:p>
            <a:pPr lvl="1"/>
            <a:r>
              <a:rPr lang="en-AU" dirty="0" smtClean="0"/>
              <a:t>Seconded:</a:t>
            </a:r>
          </a:p>
          <a:p>
            <a:pPr lvl="1"/>
            <a:r>
              <a:rPr lang="en-AU" dirty="0" smtClean="0"/>
              <a:t>Result: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AU" smtClean="0"/>
              <a:t>The IEEE 802 JTC1 SC will consider approval of previous minutes</a:t>
            </a:r>
          </a:p>
        </p:txBody>
      </p:sp>
      <p:sp>
        <p:nvSpPr>
          <p:cNvPr id="14339" name="Rectangle 3"/>
          <p:cNvSpPr>
            <a:spLocks noGrp="1" noChangeArrowheads="1"/>
          </p:cNvSpPr>
          <p:nvPr>
            <p:ph type="body" idx="1"/>
          </p:nvPr>
        </p:nvSpPr>
        <p:spPr/>
        <p:txBody>
          <a:bodyPr/>
          <a:lstStyle/>
          <a:p>
            <a:r>
              <a:rPr lang="en-AU" dirty="0" smtClean="0"/>
              <a:t>Motion to approve minutes</a:t>
            </a:r>
          </a:p>
          <a:p>
            <a:pPr lvl="1"/>
            <a:r>
              <a:rPr lang="en-AU" i="1" dirty="0" smtClean="0"/>
              <a:t>The IEEE 802 JTC1 SC approves the minutes for its meeting in LA in Jan 2014, as documented in </a:t>
            </a:r>
            <a:r>
              <a:rPr lang="en-AU" i="1" dirty="0" smtClean="0">
                <a:hlinkClick r:id="rId3"/>
              </a:rPr>
              <a:t>11-14-0208-r0</a:t>
            </a:r>
            <a:endParaRPr lang="en-AU" i="1" dirty="0" smtClean="0"/>
          </a:p>
          <a:p>
            <a:pPr lvl="1"/>
            <a:r>
              <a:rPr lang="en-AU" dirty="0" smtClean="0"/>
              <a:t>Moved:</a:t>
            </a:r>
          </a:p>
          <a:p>
            <a:pPr lvl="1"/>
            <a:r>
              <a:rPr lang="en-AU" dirty="0" smtClean="0"/>
              <a:t>Seconded:</a:t>
            </a:r>
          </a:p>
          <a:p>
            <a:pPr lvl="1"/>
            <a:r>
              <a:rPr lang="en-AU" dirty="0" smtClean="0"/>
              <a:t>Result:</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08CCF68E-62E4-4896-9D6C-BF4ADA5E7272}" type="slidenum">
              <a:rPr lang="en-US" smtClean="0"/>
              <a:pPr>
                <a:defRPr/>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5EC03A9C-CDC5-45F0-9BB8-65A1532B8437}" type="slidenum">
              <a:rPr lang="en-US" smtClean="0"/>
              <a:pPr>
                <a:defRPr/>
              </a:pPr>
              <a:t>14</a:t>
            </a:fld>
            <a:endParaRPr lang="en-US"/>
          </a:p>
        </p:txBody>
      </p:sp>
      <p:sp>
        <p:nvSpPr>
          <p:cNvPr id="15364" name="Rectangle 2"/>
          <p:cNvSpPr>
            <a:spLocks noGrp="1" noChangeArrowheads="1"/>
          </p:cNvSpPr>
          <p:nvPr>
            <p:ph type="title"/>
          </p:nvPr>
        </p:nvSpPr>
        <p:spPr/>
        <p:txBody>
          <a:bodyPr/>
          <a:lstStyle/>
          <a:p>
            <a:r>
              <a:rPr lang="en-AU" smtClean="0"/>
              <a:t>The IEEE 802 JTC1 SC reaffirmed its general goals in Sept 09, but they were extended in Nov 2010</a:t>
            </a:r>
          </a:p>
        </p:txBody>
      </p:sp>
      <p:sp>
        <p:nvSpPr>
          <p:cNvPr id="18437" name="Rectangle 3"/>
          <p:cNvSpPr>
            <a:spLocks noGrp="1" noChangeArrowheads="1"/>
          </p:cNvSpPr>
          <p:nvPr>
            <p:ph type="body" idx="1"/>
          </p:nvPr>
        </p:nvSpPr>
        <p:spPr/>
        <p:txBody>
          <a:bodyPr/>
          <a:lstStyle/>
          <a:p>
            <a:pPr marL="0" indent="0">
              <a:lnSpc>
                <a:spcPct val="90000"/>
              </a:lnSpc>
              <a:defRPr/>
            </a:pPr>
            <a:r>
              <a:rPr lang="en-AU" dirty="0" smtClean="0"/>
              <a:t>Agreed (</a:t>
            </a:r>
            <a:r>
              <a:rPr lang="en-AU" dirty="0" smtClean="0">
                <a:solidFill>
                  <a:schemeClr val="accent2"/>
                </a:solidFill>
              </a:rPr>
              <a:t>with changes from Nov 2010</a:t>
            </a:r>
            <a:r>
              <a:rPr lang="en-AU" dirty="0" smtClean="0"/>
              <a:t>) goals</a:t>
            </a:r>
          </a:p>
          <a:p>
            <a:pPr lvl="1">
              <a:lnSpc>
                <a:spcPct val="90000"/>
              </a:lnSpc>
              <a:defRPr/>
            </a:pPr>
            <a:r>
              <a:rPr lang="en-AU" dirty="0" smtClean="0"/>
              <a:t>Provides a forum for </a:t>
            </a:r>
            <a:r>
              <a:rPr lang="en-AU" dirty="0" smtClean="0">
                <a:solidFill>
                  <a:schemeClr val="accent2"/>
                </a:solidFill>
              </a:rPr>
              <a:t>802</a:t>
            </a:r>
            <a:r>
              <a:rPr lang="en-AU" dirty="0" smtClean="0"/>
              <a:t> members to discuss issues relevant to both:</a:t>
            </a:r>
          </a:p>
          <a:p>
            <a:pPr lvl="2">
              <a:lnSpc>
                <a:spcPct val="90000"/>
              </a:lnSpc>
              <a:buFont typeface="Arial" charset="0"/>
              <a:buChar char="–"/>
              <a:defRPr/>
            </a:pPr>
            <a:r>
              <a:rPr lang="en-AU" dirty="0" smtClean="0"/>
              <a:t>IEEE 802</a:t>
            </a:r>
          </a:p>
          <a:p>
            <a:pPr lvl="2">
              <a:lnSpc>
                <a:spcPct val="90000"/>
              </a:lnSpc>
              <a:buFont typeface="Arial" charset="0"/>
              <a:buChar char="–"/>
              <a:defRPr/>
            </a:pPr>
            <a:r>
              <a:rPr lang="en-AU" dirty="0" smtClean="0"/>
              <a:t>ISO/</a:t>
            </a:r>
            <a:r>
              <a:rPr lang="en-AU" dirty="0" err="1" smtClean="0"/>
              <a:t>IEC</a:t>
            </a:r>
            <a:r>
              <a:rPr lang="en-AU" dirty="0" smtClean="0"/>
              <a:t> JTC1/</a:t>
            </a:r>
            <a:r>
              <a:rPr lang="en-AU" dirty="0" err="1" smtClean="0"/>
              <a:t>SC6</a:t>
            </a:r>
            <a:endParaRPr lang="en-AU" dirty="0" smtClean="0"/>
          </a:p>
          <a:p>
            <a:pPr lvl="1">
              <a:lnSpc>
                <a:spcPct val="90000"/>
              </a:lnSpc>
              <a:defRPr/>
            </a:pPr>
            <a:r>
              <a:rPr lang="en-AU" dirty="0" smtClean="0"/>
              <a:t>Recommends positions to </a:t>
            </a:r>
            <a:r>
              <a:rPr lang="en-AU" dirty="0" err="1" smtClean="0"/>
              <a:t>ExCom</a:t>
            </a:r>
            <a:r>
              <a:rPr lang="en-AU" dirty="0" smtClean="0"/>
              <a:t> on ISO/</a:t>
            </a:r>
            <a:r>
              <a:rPr lang="en-AU" dirty="0" err="1" smtClean="0"/>
              <a:t>IEC</a:t>
            </a:r>
            <a:r>
              <a:rPr lang="en-AU" dirty="0" smtClean="0"/>
              <a:t> JTC1/</a:t>
            </a:r>
            <a:r>
              <a:rPr lang="en-AU" dirty="0" err="1" smtClean="0"/>
              <a:t>SC6</a:t>
            </a:r>
            <a:r>
              <a:rPr lang="en-AU" dirty="0" smtClean="0"/>
              <a:t> actions affecting </a:t>
            </a:r>
            <a:r>
              <a:rPr lang="en-AU" dirty="0" smtClean="0">
                <a:solidFill>
                  <a:schemeClr val="accent2"/>
                </a:solidFill>
              </a:rPr>
              <a:t>IEEE 802</a:t>
            </a:r>
          </a:p>
          <a:p>
            <a:pPr lvl="2">
              <a:lnSpc>
                <a:spcPct val="90000"/>
              </a:lnSpc>
              <a:buFont typeface="Arial" charset="0"/>
              <a:buChar char="–"/>
              <a:defRPr/>
            </a:pPr>
            <a:r>
              <a:rPr lang="en-AU" dirty="0" smtClean="0"/>
              <a:t>Note that IEEE 802 LMSC holds the liaison to SC6, not the IEEE 802.11 WG</a:t>
            </a:r>
          </a:p>
          <a:p>
            <a:pPr lvl="1">
              <a:lnSpc>
                <a:spcPct val="90000"/>
              </a:lnSpc>
              <a:defRPr/>
            </a:pPr>
            <a:r>
              <a:rPr lang="en-AU" dirty="0" smtClean="0"/>
              <a:t>Participates in dialog with IEEE staff and 802 </a:t>
            </a:r>
            <a:r>
              <a:rPr lang="en-AU" dirty="0" err="1" smtClean="0"/>
              <a:t>ExCom</a:t>
            </a:r>
            <a:r>
              <a:rPr lang="en-AU" dirty="0" smtClean="0"/>
              <a:t> on issues concerning IEEE’s relationship with ISO/IEC</a:t>
            </a:r>
          </a:p>
          <a:p>
            <a:pPr lvl="1">
              <a:lnSpc>
                <a:spcPct val="90000"/>
              </a:lnSpc>
              <a:defRPr/>
            </a:pPr>
            <a:r>
              <a:rPr lang="en-AU" dirty="0" smtClean="0"/>
              <a:t>Organises </a:t>
            </a:r>
            <a:r>
              <a:rPr lang="en-AU" dirty="0" smtClean="0">
                <a:solidFill>
                  <a:schemeClr val="accent2"/>
                </a:solidFill>
              </a:rPr>
              <a:t>IEEE 802 </a:t>
            </a:r>
            <a:r>
              <a:rPr lang="en-AU" dirty="0" smtClean="0"/>
              <a:t>members to contribute to liaisons and other documents relevant to the ISO/</a:t>
            </a:r>
            <a:r>
              <a:rPr lang="en-AU" dirty="0" err="1" smtClean="0"/>
              <a:t>IEC</a:t>
            </a:r>
            <a:r>
              <a:rPr lang="en-AU" dirty="0" smtClean="0"/>
              <a:t> JTC1/</a:t>
            </a:r>
            <a:r>
              <a:rPr lang="en-AU" dirty="0" err="1" smtClean="0"/>
              <a:t>SC6</a:t>
            </a:r>
            <a:r>
              <a:rPr lang="en-AU" dirty="0" smtClean="0"/>
              <a:t> members</a:t>
            </a:r>
          </a:p>
          <a:p>
            <a:pPr>
              <a:lnSpc>
                <a:spcPct val="90000"/>
              </a:lnSpc>
              <a:defRPr/>
            </a:pPr>
            <a:r>
              <a:rPr lang="en-AU" dirty="0" smtClean="0"/>
              <a:t>Extensions</a:t>
            </a:r>
          </a:p>
          <a:p>
            <a:pPr lvl="1">
              <a:lnSpc>
                <a:spcPct val="90000"/>
              </a:lnSpc>
              <a:defRPr/>
            </a:pPr>
            <a:r>
              <a:rPr lang="en-AU" dirty="0" smtClean="0"/>
              <a:t>The extensions to our goals came out of the IEEE 802 </a:t>
            </a:r>
            <a:r>
              <a:rPr lang="en-AU" dirty="0" err="1" smtClean="0"/>
              <a:t>ExCom</a:t>
            </a:r>
            <a:r>
              <a:rPr lang="en-AU" dirty="0" smtClean="0"/>
              <a:t> ad hoc held in November 2010 on the Friday evening</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formal status of the IEEE 802 JTC1 SC is currently being “cleaned up”</a:t>
            </a:r>
            <a:endParaRPr lang="en-AU" dirty="0"/>
          </a:p>
        </p:txBody>
      </p:sp>
      <p:sp>
        <p:nvSpPr>
          <p:cNvPr id="3" name="Content Placeholder 2"/>
          <p:cNvSpPr>
            <a:spLocks noGrp="1"/>
          </p:cNvSpPr>
          <p:nvPr>
            <p:ph idx="1"/>
          </p:nvPr>
        </p:nvSpPr>
        <p:spPr/>
        <p:txBody>
          <a:bodyPr/>
          <a:lstStyle/>
          <a:p>
            <a:pPr lvl="1"/>
            <a:r>
              <a:rPr lang="en-AU" dirty="0" smtClean="0"/>
              <a:t>Originally the IEEE 802 JTC1 SC was an ad hoc in IEEE 802.11 WG</a:t>
            </a:r>
          </a:p>
          <a:p>
            <a:pPr lvl="1"/>
            <a:r>
              <a:rPr lang="en-AU" dirty="0" smtClean="0"/>
              <a:t>Its scope was expanded to cover IEEE 802 issues in November 2010</a:t>
            </a:r>
          </a:p>
          <a:p>
            <a:pPr lvl="1"/>
            <a:r>
              <a:rPr lang="en-AU" dirty="0" smtClean="0"/>
              <a:t>It appears, based on minutes, that somewhere between Nov 2011 and March 2012 the ad hoc was formally converted to an IEEE 802 SC</a:t>
            </a:r>
          </a:p>
          <a:p>
            <a:pPr lvl="1"/>
            <a:r>
              <a:rPr lang="en-AU" dirty="0" smtClean="0"/>
              <a:t>However, it is not clear whether this was done under the authority of the IEEE 802 </a:t>
            </a:r>
            <a:r>
              <a:rPr lang="en-AU" dirty="0" err="1" smtClean="0"/>
              <a:t>ExCom</a:t>
            </a:r>
            <a:r>
              <a:rPr lang="en-AU" dirty="0" smtClean="0"/>
              <a:t> Chair or IEEE 802 </a:t>
            </a:r>
            <a:r>
              <a:rPr lang="en-AU" dirty="0" err="1" smtClean="0"/>
              <a:t>ExCom</a:t>
            </a:r>
            <a:endParaRPr lang="en-AU" dirty="0"/>
          </a:p>
          <a:p>
            <a:pPr lvl="2"/>
            <a:r>
              <a:rPr lang="en-AU" dirty="0" smtClean="0"/>
              <a:t>Certainly, no one has ever objected to the IEEE 802 SC status</a:t>
            </a:r>
          </a:p>
          <a:p>
            <a:pPr lvl="1"/>
            <a:r>
              <a:rPr lang="en-AU" dirty="0" smtClean="0"/>
              <a:t>The IEEE 802 </a:t>
            </a:r>
            <a:r>
              <a:rPr lang="en-AU" dirty="0" err="1" smtClean="0"/>
              <a:t>ExCom</a:t>
            </a:r>
            <a:r>
              <a:rPr lang="en-AU" dirty="0" smtClean="0"/>
              <a:t> Chair would like to clean up the formalities</a:t>
            </a:r>
          </a:p>
          <a:p>
            <a:pPr lvl="2"/>
            <a:r>
              <a:rPr lang="en-AU" dirty="0"/>
              <a:t>T</a:t>
            </a:r>
            <a:r>
              <a:rPr lang="en-AU" dirty="0" smtClean="0"/>
              <a:t>hat is likely to occur in March 2014</a:t>
            </a:r>
          </a:p>
          <a:p>
            <a:pPr lvl="2"/>
            <a:r>
              <a:rPr lang="en-AU" dirty="0" smtClean="0"/>
              <a:t>Probably at the Monday 802 EC meeting</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15</a:t>
            </a:fld>
            <a:endParaRPr lang="en-US"/>
          </a:p>
        </p:txBody>
      </p:sp>
    </p:spTree>
    <p:extLst>
      <p:ext uri="{BB962C8B-B14F-4D97-AF65-F5344CB8AC3E}">
        <p14:creationId xmlns:p14="http://schemas.microsoft.com/office/powerpoint/2010/main" val="14526660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Much of this meeting will be reporting on the SC6 meeting in Canada in February 2014</a:t>
            </a:r>
            <a:endParaRPr lang="en-AU" dirty="0"/>
          </a:p>
        </p:txBody>
      </p:sp>
      <p:sp>
        <p:nvSpPr>
          <p:cNvPr id="8" name="Content Placeholder 7"/>
          <p:cNvSpPr>
            <a:spLocks noGrp="1"/>
          </p:cNvSpPr>
          <p:nvPr>
            <p:ph idx="1"/>
          </p:nvPr>
        </p:nvSpPr>
        <p:spPr/>
        <p:txBody>
          <a:bodyPr/>
          <a:lstStyle/>
          <a:p>
            <a:pPr lvl="1"/>
            <a:r>
              <a:rPr lang="en-AU" dirty="0" smtClean="0"/>
              <a:t>IEEE 802 delegation included</a:t>
            </a:r>
          </a:p>
          <a:p>
            <a:pPr lvl="2"/>
            <a:r>
              <a:rPr lang="en-AU" dirty="0" smtClean="0"/>
              <a:t>Bruce Kraemer (IEEE 802.11 WG Chair &amp; </a:t>
            </a:r>
            <a:r>
              <a:rPr lang="en-AU" dirty="0" err="1" smtClean="0"/>
              <a:t>HoD</a:t>
            </a:r>
            <a:r>
              <a:rPr lang="en-AU" dirty="0" smtClean="0"/>
              <a:t>)</a:t>
            </a:r>
          </a:p>
          <a:p>
            <a:pPr lvl="2"/>
            <a:r>
              <a:rPr lang="en-AU" dirty="0" smtClean="0"/>
              <a:t>Jodi </a:t>
            </a:r>
            <a:r>
              <a:rPr lang="en-AU" dirty="0" err="1" smtClean="0"/>
              <a:t>Haasz</a:t>
            </a:r>
            <a:r>
              <a:rPr lang="en-AU" dirty="0" smtClean="0"/>
              <a:t> (IEEE staff) </a:t>
            </a:r>
          </a:p>
          <a:p>
            <a:pPr lvl="2"/>
            <a:r>
              <a:rPr lang="en-AU" dirty="0" smtClean="0"/>
              <a:t>Dan Harkins</a:t>
            </a:r>
          </a:p>
          <a:p>
            <a:pPr lvl="2"/>
            <a:r>
              <a:rPr lang="en-AU" dirty="0" smtClean="0"/>
              <a:t>Bill Carney</a:t>
            </a:r>
          </a:p>
          <a:p>
            <a:pPr lvl="2"/>
            <a:r>
              <a:rPr lang="en-AU" dirty="0" smtClean="0"/>
              <a:t>Paul Nikolich</a:t>
            </a:r>
          </a:p>
          <a:p>
            <a:pPr lvl="1"/>
            <a:r>
              <a:rPr lang="en-AU" dirty="0" smtClean="0"/>
              <a:t>Others attending included</a:t>
            </a:r>
          </a:p>
          <a:p>
            <a:pPr lvl="2"/>
            <a:r>
              <a:rPr lang="en-AU" dirty="0" smtClean="0"/>
              <a:t>US NB (Andrew Myles), China NB, Swiss NB, Korea NB, Canada NB (Glenn Parsons, host), UK NB, Austria NB</a:t>
            </a:r>
          </a:p>
          <a:p>
            <a:pPr lvl="2"/>
            <a:r>
              <a:rPr lang="en-AU" dirty="0" smtClean="0"/>
              <a:t>HK </a:t>
            </a:r>
            <a:r>
              <a:rPr lang="en-AU" dirty="0" smtClean="0"/>
              <a:t>?? (</a:t>
            </a:r>
            <a:r>
              <a:rPr lang="en-AU" dirty="0" smtClean="0"/>
              <a:t>observer)</a:t>
            </a:r>
          </a:p>
          <a:p>
            <a:pPr lvl="2"/>
            <a:r>
              <a:rPr lang="en-AU" dirty="0" smtClean="0"/>
              <a:t>ISOC (Sean Turner)</a:t>
            </a:r>
          </a:p>
          <a:p>
            <a:pPr lvl="2"/>
            <a:r>
              <a:rPr lang="en-AU" dirty="0" smtClean="0"/>
              <a:t>NIST (Elaine Newton, </a:t>
            </a:r>
            <a:r>
              <a:rPr lang="en-AU" dirty="0" smtClean="0"/>
              <a:t>Tim Polk</a:t>
            </a:r>
            <a:r>
              <a:rPr lang="en-AU" dirty="0" smtClean="0"/>
              <a:t>)</a:t>
            </a:r>
          </a:p>
          <a:p>
            <a:pPr lvl="2"/>
            <a:r>
              <a:rPr lang="en-AU" dirty="0" smtClean="0"/>
              <a:t>ECMA</a:t>
            </a:r>
          </a:p>
          <a:p>
            <a:pPr marL="184150" lvl="2" indent="0">
              <a:buNone/>
            </a:pPr>
            <a:endParaRPr lang="en-AU" dirty="0" smtClean="0"/>
          </a:p>
          <a:p>
            <a:pPr lvl="2"/>
            <a:endParaRPr lang="en-AU"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16</a:t>
            </a:fld>
            <a:endParaRPr lang="en-US"/>
          </a:p>
        </p:txBody>
      </p:sp>
    </p:spTree>
    <p:extLst>
      <p:ext uri="{BB962C8B-B14F-4D97-AF65-F5344CB8AC3E}">
        <p14:creationId xmlns:p14="http://schemas.microsoft.com/office/powerpoint/2010/main" val="11578842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SC6/WG1 agenda was very “</a:t>
            </a:r>
            <a:r>
              <a:rPr lang="en-AU" dirty="0" err="1" smtClean="0"/>
              <a:t>lite</a:t>
            </a:r>
            <a:r>
              <a:rPr lang="en-AU" dirty="0" smtClean="0"/>
              <a:t>”!!!!!</a:t>
            </a:r>
            <a:endParaRPr lang="en-AU" dirty="0"/>
          </a:p>
        </p:txBody>
      </p:sp>
      <p:sp>
        <p:nvSpPr>
          <p:cNvPr id="3" name="Content Placeholder 2"/>
          <p:cNvSpPr>
            <a:spLocks noGrp="1"/>
          </p:cNvSpPr>
          <p:nvPr>
            <p:ph idx="1"/>
          </p:nvPr>
        </p:nvSpPr>
        <p:spPr/>
        <p:txBody>
          <a:bodyPr/>
          <a:lstStyle/>
          <a:p>
            <a:r>
              <a:rPr lang="en-AU" dirty="0" smtClean="0"/>
              <a:t>Agenda …</a:t>
            </a:r>
          </a:p>
          <a:p>
            <a:pPr lvl="1" latinLnBrk="1"/>
            <a:r>
              <a:rPr lang="en-AU" dirty="0" smtClean="0"/>
              <a:t>Bureaucratic stuff</a:t>
            </a:r>
            <a:endParaRPr lang="en-AU" dirty="0"/>
          </a:p>
          <a:p>
            <a:pPr lvl="1" latinLnBrk="1"/>
            <a:r>
              <a:rPr lang="en-GB" dirty="0" smtClean="0"/>
              <a:t>Magnetic </a:t>
            </a:r>
            <a:r>
              <a:rPr lang="en-GB" dirty="0"/>
              <a:t>Field Area Network (MFAN</a:t>
            </a:r>
            <a:r>
              <a:rPr lang="en-GB" dirty="0" smtClean="0"/>
              <a:t>)</a:t>
            </a:r>
          </a:p>
          <a:p>
            <a:pPr lvl="2" latinLnBrk="1"/>
            <a:r>
              <a:rPr lang="en-AU" dirty="0"/>
              <a:t>Only 2 NBs </a:t>
            </a:r>
            <a:r>
              <a:rPr lang="en-AU" dirty="0" smtClean="0"/>
              <a:t>involved; </a:t>
            </a:r>
            <a:r>
              <a:rPr lang="en-AU" dirty="0"/>
              <a:t>China and </a:t>
            </a:r>
            <a:r>
              <a:rPr lang="en-AU" dirty="0" smtClean="0"/>
              <a:t>Korea</a:t>
            </a:r>
            <a:endParaRPr lang="en-AU" dirty="0"/>
          </a:p>
          <a:p>
            <a:pPr lvl="1" latinLnBrk="1"/>
            <a:r>
              <a:rPr lang="en-GB" dirty="0" smtClean="0"/>
              <a:t>Study </a:t>
            </a:r>
            <a:r>
              <a:rPr lang="en-GB" dirty="0"/>
              <a:t>Group Report on PLC </a:t>
            </a:r>
            <a:r>
              <a:rPr lang="en-GB" dirty="0" smtClean="0"/>
              <a:t>Harmonization</a:t>
            </a:r>
          </a:p>
          <a:p>
            <a:pPr lvl="2" latinLnBrk="1"/>
            <a:r>
              <a:rPr lang="en-AU" dirty="0"/>
              <a:t>Only 2 NBs </a:t>
            </a:r>
            <a:r>
              <a:rPr lang="en-AU" dirty="0" smtClean="0"/>
              <a:t>involved; </a:t>
            </a:r>
            <a:r>
              <a:rPr lang="en-AU" dirty="0"/>
              <a:t>China and </a:t>
            </a:r>
            <a:r>
              <a:rPr lang="en-AU" dirty="0" smtClean="0"/>
              <a:t>Korea</a:t>
            </a:r>
            <a:endParaRPr lang="en-AU" dirty="0"/>
          </a:p>
          <a:p>
            <a:pPr lvl="1" latinLnBrk="1"/>
            <a:r>
              <a:rPr lang="en-US" dirty="0" smtClean="0"/>
              <a:t>NFC</a:t>
            </a:r>
          </a:p>
          <a:p>
            <a:pPr lvl="2" latinLnBrk="1"/>
            <a:r>
              <a:rPr lang="en-US" dirty="0" smtClean="0"/>
              <a:t>It is actually an ECMA project; not SC6</a:t>
            </a:r>
            <a:endParaRPr lang="en-AU" dirty="0"/>
          </a:p>
          <a:p>
            <a:pPr lvl="1" latinLnBrk="1"/>
            <a:r>
              <a:rPr lang="en-US" dirty="0" smtClean="0"/>
              <a:t>IEEE </a:t>
            </a:r>
            <a:r>
              <a:rPr lang="en-US" dirty="0"/>
              <a:t>802 </a:t>
            </a:r>
            <a:r>
              <a:rPr lang="en-US" dirty="0" smtClean="0"/>
              <a:t>Liaison</a:t>
            </a:r>
          </a:p>
          <a:p>
            <a:pPr lvl="2" latinLnBrk="1"/>
            <a:r>
              <a:rPr lang="en-US" dirty="0" smtClean="0"/>
              <a:t>See following pages</a:t>
            </a:r>
          </a:p>
          <a:p>
            <a:pPr lvl="1" latinLnBrk="1"/>
            <a:r>
              <a:rPr lang="en-US" dirty="0" smtClean="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17</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102110497"/>
              </p:ext>
            </p:extLst>
          </p:nvPr>
        </p:nvGraphicFramePr>
        <p:xfrm>
          <a:off x="5562600" y="2362200"/>
          <a:ext cx="914400" cy="771525"/>
        </p:xfrm>
        <a:graphic>
          <a:graphicData uri="http://schemas.openxmlformats.org/presentationml/2006/ole">
            <mc:AlternateContent xmlns:mc="http://schemas.openxmlformats.org/markup-compatibility/2006">
              <mc:Choice xmlns:v="urn:schemas-microsoft-com:vml" Requires="v">
                <p:oleObj spid="_x0000_s173074" name="Document" showAsIcon="1" r:id="rId3" imgW="914400" imgH="771480" progId="Word.Document.12">
                  <p:embed/>
                </p:oleObj>
              </mc:Choice>
              <mc:Fallback>
                <p:oleObj name="Document" showAsIcon="1" r:id="rId3" imgW="914400" imgH="771480" progId="Word.Document.12">
                  <p:embed/>
                  <p:pic>
                    <p:nvPicPr>
                      <p:cNvPr id="0" name=""/>
                      <p:cNvPicPr/>
                      <p:nvPr/>
                    </p:nvPicPr>
                    <p:blipFill>
                      <a:blip r:embed="rId4"/>
                      <a:stretch>
                        <a:fillRect/>
                      </a:stretch>
                    </p:blipFill>
                    <p:spPr>
                      <a:xfrm>
                        <a:off x="5562600" y="2362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5384665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SC6/WG1 agenda was very “</a:t>
            </a:r>
            <a:r>
              <a:rPr lang="en-AU" dirty="0" err="1" smtClean="0"/>
              <a:t>lite</a:t>
            </a:r>
            <a:r>
              <a:rPr lang="en-AU" dirty="0" smtClean="0"/>
              <a:t>”!!!!!</a:t>
            </a:r>
            <a:endParaRPr lang="en-AU" dirty="0"/>
          </a:p>
        </p:txBody>
      </p:sp>
      <p:sp>
        <p:nvSpPr>
          <p:cNvPr id="3" name="Content Placeholder 2"/>
          <p:cNvSpPr>
            <a:spLocks noGrp="1"/>
          </p:cNvSpPr>
          <p:nvPr>
            <p:ph idx="1"/>
          </p:nvPr>
        </p:nvSpPr>
        <p:spPr/>
        <p:txBody>
          <a:bodyPr/>
          <a:lstStyle/>
          <a:p>
            <a:r>
              <a:rPr lang="en-AU" dirty="0" smtClean="0"/>
              <a:t>…Agenda</a:t>
            </a:r>
          </a:p>
          <a:p>
            <a:pPr lvl="1" latinLnBrk="1"/>
            <a:r>
              <a:rPr lang="en-US" dirty="0" smtClean="0"/>
              <a:t>…</a:t>
            </a:r>
          </a:p>
          <a:p>
            <a:pPr lvl="1" latinLnBrk="1"/>
            <a:r>
              <a:rPr lang="en-US" dirty="0" smtClean="0"/>
              <a:t>ECMA </a:t>
            </a:r>
            <a:r>
              <a:rPr lang="en-US" dirty="0"/>
              <a:t>Liaison</a:t>
            </a:r>
            <a:endParaRPr lang="en-AU" dirty="0"/>
          </a:p>
          <a:p>
            <a:pPr lvl="2" latinLnBrk="1"/>
            <a:r>
              <a:rPr lang="en-AU" dirty="0" smtClean="0"/>
              <a:t>No on going work in SC6</a:t>
            </a:r>
          </a:p>
          <a:p>
            <a:pPr lvl="1" latinLnBrk="1"/>
            <a:r>
              <a:rPr lang="en-AU" dirty="0" smtClean="0"/>
              <a:t>Security discussion</a:t>
            </a:r>
          </a:p>
          <a:p>
            <a:pPr lvl="2" latinLnBrk="1"/>
            <a:r>
              <a:rPr lang="en-AU" dirty="0" smtClean="0"/>
              <a:t>IEEE 802 </a:t>
            </a:r>
            <a:r>
              <a:rPr lang="en-GB" dirty="0" smtClean="0"/>
              <a:t>explanation </a:t>
            </a:r>
            <a:r>
              <a:rPr lang="en-GB" dirty="0"/>
              <a:t>of c</a:t>
            </a:r>
            <a:r>
              <a:rPr lang="en-GB" dirty="0" smtClean="0"/>
              <a:t>ertificate use </a:t>
            </a:r>
            <a:r>
              <a:rPr lang="en-GB" dirty="0"/>
              <a:t>in 802.1X </a:t>
            </a:r>
            <a:r>
              <a:rPr lang="en-GB" dirty="0" smtClean="0"/>
              <a:t>EAP-TLS; some discussion</a:t>
            </a:r>
          </a:p>
          <a:p>
            <a:pPr lvl="2" latinLnBrk="1"/>
            <a:r>
              <a:rPr lang="en-GB" dirty="0" smtClean="0"/>
              <a:t>Snowdonia</a:t>
            </a:r>
          </a:p>
          <a:p>
            <a:pPr lvl="1" latinLnBrk="1"/>
            <a:r>
              <a:rPr lang="en-US" dirty="0" smtClean="0"/>
              <a:t>Development</a:t>
            </a:r>
            <a:r>
              <a:rPr lang="en-US" dirty="0"/>
              <a:t>, Review, and Approval of Draft WG1 </a:t>
            </a:r>
            <a:r>
              <a:rPr lang="en-US" dirty="0" smtClean="0"/>
              <a:t>Resolutions</a:t>
            </a:r>
            <a:endParaRPr lang="en-AU" dirty="0" smtClean="0"/>
          </a:p>
          <a:p>
            <a:pPr lvl="1" latinLnBrk="1"/>
            <a:r>
              <a:rPr lang="en-AU" dirty="0" smtClean="0"/>
              <a:t>Discussion about London meeting</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18</a:t>
            </a:fld>
            <a:endParaRPr lang="en-US"/>
          </a:p>
        </p:txBody>
      </p:sp>
    </p:spTree>
    <p:extLst>
      <p:ext uri="{BB962C8B-B14F-4D97-AF65-F5344CB8AC3E}">
        <p14:creationId xmlns:p14="http://schemas.microsoft.com/office/powerpoint/2010/main" val="7610260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agenda “</a:t>
            </a:r>
            <a:r>
              <a:rPr lang="en-AU" dirty="0" err="1" smtClean="0"/>
              <a:t>lite</a:t>
            </a:r>
            <a:r>
              <a:rPr lang="en-AU" dirty="0" smtClean="0"/>
              <a:t>”-ness reflects a lack of approved activities of interest to more than two NBs</a:t>
            </a:r>
            <a:endParaRPr lang="en-AU" dirty="0"/>
          </a:p>
        </p:txBody>
      </p:sp>
      <p:sp>
        <p:nvSpPr>
          <p:cNvPr id="3" name="Content Placeholder 2"/>
          <p:cNvSpPr>
            <a:spLocks noGrp="1"/>
          </p:cNvSpPr>
          <p:nvPr>
            <p:ph idx="1"/>
          </p:nvPr>
        </p:nvSpPr>
        <p:spPr/>
        <p:txBody>
          <a:bodyPr/>
          <a:lstStyle/>
          <a:p>
            <a:pPr lvl="1"/>
            <a:r>
              <a:rPr lang="en-AU" dirty="0" smtClean="0"/>
              <a:t>There are three items in SC6/WG1 “business plan” for next “period”</a:t>
            </a:r>
          </a:p>
          <a:p>
            <a:pPr lvl="2"/>
            <a:r>
              <a:rPr lang="en-AU" dirty="0" smtClean="0"/>
              <a:t>ISO/IEC FDIS 24771, MAC/PHY standard for ad hoc wireless network to support </a:t>
            </a:r>
            <a:r>
              <a:rPr lang="en-AU" dirty="0" err="1" smtClean="0"/>
              <a:t>QoS</a:t>
            </a:r>
            <a:endParaRPr lang="en-AU" dirty="0" smtClean="0"/>
          </a:p>
          <a:p>
            <a:pPr lvl="2"/>
            <a:r>
              <a:rPr lang="en-AU" dirty="0" smtClean="0"/>
              <a:t>ISO/IEC DIS 29157, PHY/MAC specifications for short-range wireless low-rate applications</a:t>
            </a:r>
          </a:p>
          <a:p>
            <a:pPr lvl="2"/>
            <a:r>
              <a:rPr lang="en-AU" dirty="0"/>
              <a:t>I</a:t>
            </a:r>
            <a:r>
              <a:rPr lang="en-AU" dirty="0" smtClean="0"/>
              <a:t>SO/IEC DIS 15149: Magnetic field area network (MFAN)</a:t>
            </a:r>
          </a:p>
          <a:p>
            <a:pPr lvl="1"/>
            <a:r>
              <a:rPr lang="en-AU" dirty="0" smtClean="0"/>
              <a:t>All three items are of interest to Korea and/or China only</a:t>
            </a:r>
          </a:p>
          <a:p>
            <a:pPr lvl="1"/>
            <a:r>
              <a:rPr lang="en-AU" dirty="0" smtClean="0"/>
              <a:t>The only </a:t>
            </a:r>
            <a:r>
              <a:rPr lang="en-AU" dirty="0" smtClean="0"/>
              <a:t>NPs </a:t>
            </a:r>
            <a:r>
              <a:rPr lang="en-AU" dirty="0" smtClean="0"/>
              <a:t>in the pipeline </a:t>
            </a:r>
            <a:r>
              <a:rPr lang="en-AU" dirty="0" smtClean="0"/>
              <a:t>that have been mentioned </a:t>
            </a:r>
            <a:r>
              <a:rPr lang="en-AU" dirty="0" smtClean="0"/>
              <a:t>are </a:t>
            </a:r>
            <a:r>
              <a:rPr lang="en-AU" dirty="0" smtClean="0"/>
              <a:t>from China </a:t>
            </a:r>
            <a:r>
              <a:rPr lang="en-AU" dirty="0" smtClean="0"/>
              <a:t>NB, mostly from IWNCOMM in relation to </a:t>
            </a:r>
            <a:r>
              <a:rPr lang="en-AU" dirty="0" err="1" smtClean="0"/>
              <a:t>TePA</a:t>
            </a:r>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19</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217271233"/>
              </p:ext>
            </p:extLst>
          </p:nvPr>
        </p:nvGraphicFramePr>
        <p:xfrm>
          <a:off x="152400" y="2667000"/>
          <a:ext cx="914400" cy="771525"/>
        </p:xfrm>
        <a:graphic>
          <a:graphicData uri="http://schemas.openxmlformats.org/presentationml/2006/ole">
            <mc:AlternateContent xmlns:mc="http://schemas.openxmlformats.org/markup-compatibility/2006">
              <mc:Choice xmlns:v="urn:schemas-microsoft-com:vml" Requires="v">
                <p:oleObj spid="_x0000_s174098"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152400" y="2667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0306959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r>
              <a:rPr lang="en-US" dirty="0" smtClean="0"/>
              <a:t>This presentation will be used to run the IEEE 802 JTC1 SC meetings in Beijing in Mar 2014</a:t>
            </a:r>
          </a:p>
        </p:txBody>
      </p:sp>
      <p:sp>
        <p:nvSpPr>
          <p:cNvPr id="3075" name="Rectangle 5"/>
          <p:cNvSpPr>
            <a:spLocks noGrp="1" noChangeArrowheads="1"/>
          </p:cNvSpPr>
          <p:nvPr>
            <p:ph idx="1"/>
          </p:nvPr>
        </p:nvSpPr>
        <p:spPr/>
        <p:txBody>
          <a:bodyPr/>
          <a:lstStyle/>
          <a:p>
            <a:pPr lvl="1"/>
            <a:r>
              <a:rPr lang="en-US" dirty="0" smtClean="0"/>
              <a:t>This presentation contains a proposed running order for the IEEE 802 JTC1 Standing Committee meeting in Beijing in Mar 2014, including</a:t>
            </a:r>
          </a:p>
          <a:p>
            <a:pPr lvl="2"/>
            <a:r>
              <a:rPr lang="en-US" dirty="0" smtClean="0"/>
              <a:t>Proposed agenda</a:t>
            </a:r>
          </a:p>
          <a:p>
            <a:pPr lvl="2"/>
            <a:r>
              <a:rPr lang="en-US" dirty="0" smtClean="0"/>
              <a:t>Other supporting material</a:t>
            </a:r>
          </a:p>
          <a:p>
            <a:pPr lvl="1"/>
            <a:r>
              <a:rPr lang="en-US" dirty="0" smtClean="0"/>
              <a:t>It will be modified during the meeting to include motions, straw polls and other material referred to during the meeting</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81B19452-AD8F-4A10-B8E5-1701707FC4DF}" type="slidenum">
              <a:rPr lang="en-US" smtClean="0"/>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229600" cy="1066800"/>
          </a:xfrm>
        </p:spPr>
        <p:txBody>
          <a:bodyPr/>
          <a:lstStyle/>
          <a:p>
            <a:r>
              <a:rPr lang="en-AU" dirty="0" smtClean="0"/>
              <a:t>This “</a:t>
            </a:r>
            <a:r>
              <a:rPr lang="en-AU" dirty="0" err="1" smtClean="0"/>
              <a:t>lite</a:t>
            </a:r>
            <a:r>
              <a:rPr lang="en-AU" dirty="0" smtClean="0"/>
              <a:t>”-ness led to a failed proposal by the US NB to replace the London meeting by teleconference</a:t>
            </a:r>
            <a:endParaRPr lang="en-AU" dirty="0"/>
          </a:p>
        </p:txBody>
      </p:sp>
      <p:sp>
        <p:nvSpPr>
          <p:cNvPr id="3" name="Content Placeholder 2"/>
          <p:cNvSpPr>
            <a:spLocks noGrp="1"/>
          </p:cNvSpPr>
          <p:nvPr>
            <p:ph idx="1"/>
          </p:nvPr>
        </p:nvSpPr>
        <p:spPr/>
        <p:txBody>
          <a:bodyPr/>
          <a:lstStyle/>
          <a:p>
            <a:pPr lvl="1"/>
            <a:r>
              <a:rPr lang="en-AU" dirty="0" smtClean="0"/>
              <a:t>WG1 had a very contentious discussion about whether the London meeting should be replaced by a teleconference</a:t>
            </a:r>
          </a:p>
          <a:p>
            <a:pPr lvl="1"/>
            <a:r>
              <a:rPr lang="en-AU" dirty="0" smtClean="0"/>
              <a:t>The WG1 Chair at one stage attempted to ban any consideration of a resolution, but eventually SC6/WG1 passed two resolutions</a:t>
            </a:r>
          </a:p>
          <a:p>
            <a:pPr lvl="2"/>
            <a:r>
              <a:rPr lang="en-US" dirty="0" smtClean="0"/>
              <a:t>US NB resolution:</a:t>
            </a:r>
          </a:p>
          <a:p>
            <a:pPr lvl="3"/>
            <a:r>
              <a:rPr lang="en-US" i="1" dirty="0" smtClean="0"/>
              <a:t>The SC6 Chair, on the advice of the Convener of WG1, is encouraged to assess the number and substance of expected contributions for the next WG1 meeting 2 months before the scheduled London WG1 meeting and to decide whether a telephone conference is more appropriate</a:t>
            </a:r>
          </a:p>
          <a:p>
            <a:pPr lvl="3"/>
            <a:r>
              <a:rPr lang="en-US" dirty="0" smtClean="0"/>
              <a:t>Passed 4 (US, Canada, Austria, UK) / 1 (Switzerland) / 2 (Korea, China)</a:t>
            </a:r>
          </a:p>
          <a:p>
            <a:pPr lvl="2"/>
            <a:r>
              <a:rPr lang="en-US" dirty="0" smtClean="0"/>
              <a:t>Switzerland NB resolution:</a:t>
            </a:r>
          </a:p>
          <a:p>
            <a:pPr lvl="3"/>
            <a:r>
              <a:rPr lang="en-US" i="1" dirty="0" smtClean="0"/>
              <a:t>SC 6 encourages its Working Groups and members to make, between and during meetings, increasing use of telecommunications means and web conferencing to discuss submitted contributions.</a:t>
            </a:r>
          </a:p>
          <a:p>
            <a:pPr lvl="3"/>
            <a:r>
              <a:rPr lang="en-US" dirty="0" smtClean="0"/>
              <a:t>Passed 4 (US, UK, Canada, Switzerland) / 0 / 3 (Korea, China, Austria)</a:t>
            </a:r>
            <a:endParaRPr lang="en-AU" dirty="0" smtClean="0"/>
          </a:p>
          <a:p>
            <a:pPr lvl="1"/>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20</a:t>
            </a:fld>
            <a:endParaRPr lang="en-US"/>
          </a:p>
        </p:txBody>
      </p:sp>
    </p:spTree>
    <p:extLst>
      <p:ext uri="{BB962C8B-B14F-4D97-AF65-F5344CB8AC3E}">
        <p14:creationId xmlns:p14="http://schemas.microsoft.com/office/powerpoint/2010/main" val="38181481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SC6 eventually rejected the resolutions from WG1 but the issue is now in the open</a:t>
            </a:r>
            <a:endParaRPr lang="en-AU" dirty="0"/>
          </a:p>
        </p:txBody>
      </p:sp>
      <p:sp>
        <p:nvSpPr>
          <p:cNvPr id="3" name="Content Placeholder 2"/>
          <p:cNvSpPr>
            <a:spLocks noGrp="1"/>
          </p:cNvSpPr>
          <p:nvPr>
            <p:ph idx="1"/>
          </p:nvPr>
        </p:nvSpPr>
        <p:spPr/>
        <p:txBody>
          <a:bodyPr/>
          <a:lstStyle/>
          <a:p>
            <a:pPr lvl="1"/>
            <a:r>
              <a:rPr lang="en-AU" dirty="0" smtClean="0"/>
              <a:t>The US NB resolution led to SC6 Chair being very upset, despite the resolution being a weak encouragement for the Chair to use his power according to existing rules </a:t>
            </a:r>
          </a:p>
          <a:p>
            <a:pPr lvl="1"/>
            <a:r>
              <a:rPr lang="en-AU" dirty="0" smtClean="0"/>
              <a:t>For reasons that are not entirely clear both Canada and Austria switched to “abstain” votes, leaving the vote 2/2/3 (fail)</a:t>
            </a:r>
          </a:p>
          <a:p>
            <a:pPr lvl="1"/>
            <a:r>
              <a:rPr lang="en-AU" dirty="0" smtClean="0"/>
              <a:t>The Swiss NB resolution was not even considered because the SC6 Chair said it was out of order for WG1 to make a resolution for SC6</a:t>
            </a:r>
          </a:p>
          <a:p>
            <a:pPr lvl="1"/>
            <a:r>
              <a:rPr lang="en-AU" dirty="0" smtClean="0"/>
              <a:t>Although the resolutions failed, they highlighted a discussion and provided a platform for future action by NBs</a:t>
            </a:r>
          </a:p>
          <a:p>
            <a:pPr lvl="1"/>
            <a:r>
              <a:rPr lang="en-AU" dirty="0" smtClean="0"/>
              <a:t>The IEEE 802 could keep the matter open by requesting the use of more teleconferences for issue of relevance to the IEEE 802</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21</a:t>
            </a:fld>
            <a:endParaRPr lang="en-US"/>
          </a:p>
        </p:txBody>
      </p:sp>
    </p:spTree>
    <p:extLst>
      <p:ext uri="{BB962C8B-B14F-4D97-AF65-F5344CB8AC3E}">
        <p14:creationId xmlns:p14="http://schemas.microsoft.com/office/powerpoint/2010/main" val="3817055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2"/>
            <a:r>
              <a:rPr lang="en-AU" dirty="0" smtClean="0"/>
              <a:t>IEEE 802 put various items on the February </a:t>
            </a:r>
            <a:r>
              <a:rPr lang="en-AU" dirty="0"/>
              <a:t>SC6 </a:t>
            </a:r>
            <a:r>
              <a:rPr lang="en-AU" dirty="0" smtClean="0"/>
              <a:t>meeting agenda (and presented at least some)</a:t>
            </a:r>
            <a:endParaRPr lang="en-AU" dirty="0"/>
          </a:p>
        </p:txBody>
      </p:sp>
      <p:sp>
        <p:nvSpPr>
          <p:cNvPr id="3" name="Content Placeholder 2"/>
          <p:cNvSpPr>
            <a:spLocks noGrp="1"/>
          </p:cNvSpPr>
          <p:nvPr>
            <p:ph idx="1"/>
          </p:nvPr>
        </p:nvSpPr>
        <p:spPr/>
        <p:txBody>
          <a:bodyPr/>
          <a:lstStyle/>
          <a:p>
            <a:r>
              <a:rPr lang="en-AU" dirty="0" smtClean="0"/>
              <a:t>Items include:</a:t>
            </a:r>
          </a:p>
          <a:p>
            <a:pPr lvl="1"/>
            <a:r>
              <a:rPr lang="en-AU" dirty="0" smtClean="0"/>
              <a:t>Overview of WG activities</a:t>
            </a:r>
          </a:p>
          <a:p>
            <a:pPr lvl="2"/>
            <a:r>
              <a:rPr lang="en-AU" dirty="0" smtClean="0"/>
              <a:t>802 – see N15837</a:t>
            </a:r>
          </a:p>
          <a:p>
            <a:pPr lvl="2"/>
            <a:r>
              <a:rPr lang="en-AU" dirty="0" smtClean="0"/>
              <a:t>802.1 – see N15836</a:t>
            </a:r>
          </a:p>
          <a:p>
            <a:pPr lvl="2"/>
            <a:r>
              <a:rPr lang="en-AU" dirty="0" smtClean="0"/>
              <a:t>802.3 - see N15843</a:t>
            </a:r>
          </a:p>
          <a:p>
            <a:pPr lvl="2"/>
            <a:r>
              <a:rPr lang="en-AU" dirty="0" smtClean="0"/>
              <a:t>802.11 – see N15839</a:t>
            </a:r>
          </a:p>
          <a:p>
            <a:pPr lvl="2"/>
            <a:r>
              <a:rPr lang="en-AU" dirty="0" smtClean="0"/>
              <a:t>802.15 – N15844</a:t>
            </a:r>
          </a:p>
          <a:p>
            <a:pPr lvl="2"/>
            <a:r>
              <a:rPr lang="en-AU" dirty="0" smtClean="0"/>
              <a:t>802.22 – see N15838</a:t>
            </a:r>
          </a:p>
          <a:p>
            <a:pPr lvl="1"/>
            <a:r>
              <a:rPr lang="en-AU" dirty="0" smtClean="0"/>
              <a:t>HEW news – a draft was developed but not submitted to SC6 yet</a:t>
            </a:r>
          </a:p>
          <a:p>
            <a:pPr lvl="1"/>
            <a:r>
              <a:rPr lang="en-AU" dirty="0"/>
              <a:t>Security experts discussion – see N15845</a:t>
            </a:r>
          </a:p>
          <a:p>
            <a:pPr lvl="1"/>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22</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009885570"/>
              </p:ext>
            </p:extLst>
          </p:nvPr>
        </p:nvGraphicFramePr>
        <p:xfrm>
          <a:off x="4419600" y="2743200"/>
          <a:ext cx="914400" cy="771525"/>
        </p:xfrm>
        <a:graphic>
          <a:graphicData uri="http://schemas.openxmlformats.org/presentationml/2006/ole">
            <mc:AlternateContent xmlns:mc="http://schemas.openxmlformats.org/markup-compatibility/2006">
              <mc:Choice xmlns:v="urn:schemas-microsoft-com:vml" Requires="v">
                <p:oleObj spid="_x0000_s172209"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4419600" y="2743200"/>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887515381"/>
              </p:ext>
            </p:extLst>
          </p:nvPr>
        </p:nvGraphicFramePr>
        <p:xfrm>
          <a:off x="3581400" y="2743200"/>
          <a:ext cx="914400" cy="771525"/>
        </p:xfrm>
        <a:graphic>
          <a:graphicData uri="http://schemas.openxmlformats.org/presentationml/2006/ole">
            <mc:AlternateContent xmlns:mc="http://schemas.openxmlformats.org/markup-compatibility/2006">
              <mc:Choice xmlns:v="urn:schemas-microsoft-com:vml" Requires="v">
                <p:oleObj spid="_x0000_s172210"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3581400" y="2743200"/>
                        <a:ext cx="914400" cy="77152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138339627"/>
              </p:ext>
            </p:extLst>
          </p:nvPr>
        </p:nvGraphicFramePr>
        <p:xfrm>
          <a:off x="5334000" y="2743200"/>
          <a:ext cx="914400" cy="771525"/>
        </p:xfrm>
        <a:graphic>
          <a:graphicData uri="http://schemas.openxmlformats.org/presentationml/2006/ole">
            <mc:AlternateContent xmlns:mc="http://schemas.openxmlformats.org/markup-compatibility/2006">
              <mc:Choice xmlns:v="urn:schemas-microsoft-com:vml" Requires="v">
                <p:oleObj spid="_x0000_s172211" name="Acrobat Document" showAsIcon="1" r:id="rId7" imgW="914400" imgH="771480" progId="AcroExch.Document.11">
                  <p:embed/>
                </p:oleObj>
              </mc:Choice>
              <mc:Fallback>
                <p:oleObj name="Acrobat Document" showAsIcon="1" r:id="rId7" imgW="914400" imgH="771480" progId="AcroExch.Document.11">
                  <p:embed/>
                  <p:pic>
                    <p:nvPicPr>
                      <p:cNvPr id="0" name=""/>
                      <p:cNvPicPr/>
                      <p:nvPr/>
                    </p:nvPicPr>
                    <p:blipFill>
                      <a:blip r:embed="rId8"/>
                      <a:stretch>
                        <a:fillRect/>
                      </a:stretch>
                    </p:blipFill>
                    <p:spPr>
                      <a:xfrm>
                        <a:off x="5334000" y="2743200"/>
                        <a:ext cx="914400" cy="77152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4264396144"/>
              </p:ext>
            </p:extLst>
          </p:nvPr>
        </p:nvGraphicFramePr>
        <p:xfrm>
          <a:off x="6172200" y="2743200"/>
          <a:ext cx="914400" cy="771525"/>
        </p:xfrm>
        <a:graphic>
          <a:graphicData uri="http://schemas.openxmlformats.org/presentationml/2006/ole">
            <mc:AlternateContent xmlns:mc="http://schemas.openxmlformats.org/markup-compatibility/2006">
              <mc:Choice xmlns:v="urn:schemas-microsoft-com:vml" Requires="v">
                <p:oleObj spid="_x0000_s172212" name="Acrobat Document" showAsIcon="1" r:id="rId9" imgW="914400" imgH="771480" progId="AcroExch.Document.11">
                  <p:embed/>
                </p:oleObj>
              </mc:Choice>
              <mc:Fallback>
                <p:oleObj name="Acrobat Document" showAsIcon="1" r:id="rId9" imgW="914400" imgH="771480" progId="AcroExch.Document.11">
                  <p:embed/>
                  <p:pic>
                    <p:nvPicPr>
                      <p:cNvPr id="0" name=""/>
                      <p:cNvPicPr/>
                      <p:nvPr/>
                    </p:nvPicPr>
                    <p:blipFill>
                      <a:blip r:embed="rId10"/>
                      <a:stretch>
                        <a:fillRect/>
                      </a:stretch>
                    </p:blipFill>
                    <p:spPr>
                      <a:xfrm>
                        <a:off x="6172200" y="2743200"/>
                        <a:ext cx="914400" cy="771525"/>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363065052"/>
              </p:ext>
            </p:extLst>
          </p:nvPr>
        </p:nvGraphicFramePr>
        <p:xfrm>
          <a:off x="6858000" y="2743200"/>
          <a:ext cx="914400" cy="771525"/>
        </p:xfrm>
        <a:graphic>
          <a:graphicData uri="http://schemas.openxmlformats.org/presentationml/2006/ole">
            <mc:AlternateContent xmlns:mc="http://schemas.openxmlformats.org/markup-compatibility/2006">
              <mc:Choice xmlns:v="urn:schemas-microsoft-com:vml" Requires="v">
                <p:oleObj spid="_x0000_s172213" name="Acrobat Document" showAsIcon="1" r:id="rId11" imgW="914400" imgH="771480" progId="AcroExch.Document.11">
                  <p:embed/>
                </p:oleObj>
              </mc:Choice>
              <mc:Fallback>
                <p:oleObj name="Acrobat Document" showAsIcon="1" r:id="rId11" imgW="914400" imgH="771480" progId="AcroExch.Document.11">
                  <p:embed/>
                  <p:pic>
                    <p:nvPicPr>
                      <p:cNvPr id="0" name=""/>
                      <p:cNvPicPr/>
                      <p:nvPr/>
                    </p:nvPicPr>
                    <p:blipFill>
                      <a:blip r:embed="rId12"/>
                      <a:stretch>
                        <a:fillRect/>
                      </a:stretch>
                    </p:blipFill>
                    <p:spPr>
                      <a:xfrm>
                        <a:off x="6858000" y="2743200"/>
                        <a:ext cx="914400" cy="771525"/>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317099460"/>
              </p:ext>
            </p:extLst>
          </p:nvPr>
        </p:nvGraphicFramePr>
        <p:xfrm>
          <a:off x="7467600" y="2743200"/>
          <a:ext cx="914400" cy="771525"/>
        </p:xfrm>
        <a:graphic>
          <a:graphicData uri="http://schemas.openxmlformats.org/presentationml/2006/ole">
            <mc:AlternateContent xmlns:mc="http://schemas.openxmlformats.org/markup-compatibility/2006">
              <mc:Choice xmlns:v="urn:schemas-microsoft-com:vml" Requires="v">
                <p:oleObj spid="_x0000_s172214" name="Acrobat Document" showAsIcon="1" r:id="rId13" imgW="914400" imgH="771480" progId="AcroExch.Document.11">
                  <p:embed/>
                </p:oleObj>
              </mc:Choice>
              <mc:Fallback>
                <p:oleObj name="Acrobat Document" showAsIcon="1" r:id="rId13" imgW="914400" imgH="771480" progId="AcroExch.Document.11">
                  <p:embed/>
                  <p:pic>
                    <p:nvPicPr>
                      <p:cNvPr id="0" name=""/>
                      <p:cNvPicPr/>
                      <p:nvPr/>
                    </p:nvPicPr>
                    <p:blipFill>
                      <a:blip r:embed="rId14"/>
                      <a:stretch>
                        <a:fillRect/>
                      </a:stretch>
                    </p:blipFill>
                    <p:spPr>
                      <a:xfrm>
                        <a:off x="7467600" y="2743200"/>
                        <a:ext cx="914400" cy="771525"/>
                      </a:xfrm>
                      <a:prstGeom prst="rect">
                        <a:avLst/>
                      </a:prstGeom>
                    </p:spPr>
                  </p:pic>
                </p:oleObj>
              </mc:Fallback>
            </mc:AlternateContent>
          </a:graphicData>
        </a:graphic>
      </p:graphicFrame>
      <p:graphicFrame>
        <p:nvGraphicFramePr>
          <p:cNvPr id="12" name="Object 11">
            <a:hlinkClick r:id="" action="ppaction://ole?verb=0"/>
          </p:cNvPr>
          <p:cNvGraphicFramePr>
            <a:graphicFrameLocks noChangeAspect="1"/>
          </p:cNvGraphicFramePr>
          <p:nvPr>
            <p:extLst>
              <p:ext uri="{D42A27DB-BD31-4B8C-83A1-F6EECF244321}">
                <p14:modId xmlns:p14="http://schemas.microsoft.com/office/powerpoint/2010/main" val="2019090601"/>
              </p:ext>
            </p:extLst>
          </p:nvPr>
        </p:nvGraphicFramePr>
        <p:xfrm>
          <a:off x="6400800" y="5029200"/>
          <a:ext cx="914400" cy="771525"/>
        </p:xfrm>
        <a:graphic>
          <a:graphicData uri="http://schemas.openxmlformats.org/presentationml/2006/ole">
            <mc:AlternateContent xmlns:mc="http://schemas.openxmlformats.org/markup-compatibility/2006">
              <mc:Choice xmlns:v="urn:schemas-microsoft-com:vml" Requires="v">
                <p:oleObj spid="_x0000_s172215" name="Presentation" showAsIcon="1" r:id="rId15" imgW="914400" imgH="771480" progId="PowerPoint.Show.12">
                  <p:embed/>
                </p:oleObj>
              </mc:Choice>
              <mc:Fallback>
                <p:oleObj name="Presentation" showAsIcon="1" r:id="rId15" imgW="914400" imgH="771480" progId="PowerPoint.Show.12">
                  <p:embed/>
                  <p:pic>
                    <p:nvPicPr>
                      <p:cNvPr id="0" name=""/>
                      <p:cNvPicPr/>
                      <p:nvPr/>
                    </p:nvPicPr>
                    <p:blipFill>
                      <a:blip r:embed="rId16"/>
                      <a:stretch>
                        <a:fillRect/>
                      </a:stretch>
                    </p:blipFill>
                    <p:spPr>
                      <a:xfrm>
                        <a:off x="6400800" y="5029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9415778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 recent times, IEEE 802 has liaised a variety of drafts to SC6 </a:t>
            </a:r>
            <a:endParaRPr lang="en-AU" dirty="0"/>
          </a:p>
        </p:txBody>
      </p:sp>
      <p:sp>
        <p:nvSpPr>
          <p:cNvPr id="3" name="Content Placeholder 2"/>
          <p:cNvSpPr>
            <a:spLocks noGrp="1"/>
          </p:cNvSpPr>
          <p:nvPr>
            <p:ph idx="1"/>
          </p:nvPr>
        </p:nvSpPr>
        <p:spPr>
          <a:xfrm>
            <a:off x="685800" y="1752600"/>
            <a:ext cx="7772400" cy="4114800"/>
          </a:xfrm>
        </p:spPr>
        <p:txBody>
          <a:bodyPr/>
          <a:lstStyle/>
          <a:p>
            <a:pPr lvl="1"/>
            <a:r>
              <a:rPr lang="en-AU" dirty="0"/>
              <a:t>IEEE 802 has agreed to </a:t>
            </a:r>
            <a:r>
              <a:rPr lang="en-AU" dirty="0" smtClean="0"/>
              <a:t>liaise drafts to SC6 </a:t>
            </a:r>
            <a:r>
              <a:rPr lang="en-AU" dirty="0"/>
              <a:t>when </a:t>
            </a:r>
            <a:r>
              <a:rPr lang="en-AU" dirty="0" smtClean="0"/>
              <a:t>they are in Sponsor Ballot (and sometimes earlier)</a:t>
            </a:r>
            <a:endParaRPr lang="en-AU" dirty="0"/>
          </a:p>
          <a:p>
            <a:pPr lvl="1"/>
            <a:r>
              <a:rPr lang="en-AU" dirty="0"/>
              <a:t>The benefit to IEEE 802 is that it might cause SC6 members to participate in or contribute to IEEE 802 </a:t>
            </a:r>
            <a:r>
              <a:rPr lang="en-AU" dirty="0" smtClean="0"/>
              <a:t>activities</a:t>
            </a:r>
          </a:p>
          <a:p>
            <a:pPr lvl="1"/>
            <a:r>
              <a:rPr lang="en-AU" dirty="0"/>
              <a:t>Since the July plenary in Geneva the IEEE 802 has liaised </a:t>
            </a:r>
            <a:r>
              <a:rPr lang="en-AU" dirty="0" smtClean="0"/>
              <a:t>the following drafts to SC6:</a:t>
            </a:r>
          </a:p>
          <a:p>
            <a:pPr lvl="2"/>
            <a:r>
              <a:rPr lang="en-AU" dirty="0" smtClean="0"/>
              <a:t>802.11 WG</a:t>
            </a:r>
          </a:p>
          <a:p>
            <a:pPr lvl="3"/>
            <a:r>
              <a:rPr lang="en-AU" dirty="0" smtClean="0"/>
              <a:t>27 Aug 2013: 802.11ac D6.0</a:t>
            </a:r>
          </a:p>
          <a:p>
            <a:pPr lvl="3"/>
            <a:r>
              <a:rPr lang="en-AU" dirty="0" smtClean="0"/>
              <a:t>27 Aug 2013: 802.11af D5.0</a:t>
            </a:r>
          </a:p>
          <a:p>
            <a:pPr lvl="3"/>
            <a:r>
              <a:rPr lang="en-AU" dirty="0" smtClean="0"/>
              <a:t>18 Nov 2013: 802.11ac D7.0 (now ratified by IEEE)</a:t>
            </a:r>
          </a:p>
          <a:p>
            <a:pPr lvl="3"/>
            <a:r>
              <a:rPr lang="en-AU" dirty="0" smtClean="0"/>
              <a:t>18 Nov 2013: 802.11af </a:t>
            </a:r>
            <a:r>
              <a:rPr lang="en-AU" dirty="0"/>
              <a:t>D6.0  (now ratified by IEEE)</a:t>
            </a:r>
            <a:endParaRPr lang="en-AU" dirty="0" smtClean="0"/>
          </a:p>
          <a:p>
            <a:pPr lvl="2"/>
            <a:r>
              <a:rPr lang="en-AU" dirty="0" smtClean="0"/>
              <a:t>802.1 WG</a:t>
            </a:r>
          </a:p>
          <a:p>
            <a:pPr lvl="3"/>
            <a:r>
              <a:rPr lang="en-AU" dirty="0" smtClean="0"/>
              <a:t>9 Aug 2013: 802.1Xbx D1.0</a:t>
            </a:r>
          </a:p>
          <a:p>
            <a:pPr lvl="3"/>
            <a:r>
              <a:rPr lang="en-AU" dirty="0" smtClean="0"/>
              <a:t>25 Nov 2013: </a:t>
            </a:r>
            <a:r>
              <a:rPr lang="en-AU" dirty="0"/>
              <a:t>802.1Xbx </a:t>
            </a:r>
            <a:r>
              <a:rPr lang="en-AU" dirty="0" smtClean="0"/>
              <a:t>D1.2</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23</a:t>
            </a:fld>
            <a:endParaRPr lang="en-US"/>
          </a:p>
        </p:txBody>
      </p:sp>
    </p:spTree>
    <p:extLst>
      <p:ext uri="{BB962C8B-B14F-4D97-AF65-F5344CB8AC3E}">
        <p14:creationId xmlns:p14="http://schemas.microsoft.com/office/powerpoint/2010/main" val="13276330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SC will discuss the possibility of liaising additional IEEE 802.1 drafts to SC6</a:t>
            </a:r>
            <a:endParaRPr lang="en-AU" dirty="0"/>
          </a:p>
        </p:txBody>
      </p:sp>
      <p:sp>
        <p:nvSpPr>
          <p:cNvPr id="3" name="Content Placeholder 2"/>
          <p:cNvSpPr>
            <a:spLocks noGrp="1"/>
          </p:cNvSpPr>
          <p:nvPr>
            <p:ph idx="1"/>
          </p:nvPr>
        </p:nvSpPr>
        <p:spPr/>
        <p:txBody>
          <a:bodyPr/>
          <a:lstStyle/>
          <a:p>
            <a:pPr lvl="1"/>
            <a:r>
              <a:rPr lang="en-AU" dirty="0" smtClean="0"/>
              <a:t>Previously, </a:t>
            </a:r>
            <a:r>
              <a:rPr lang="en-GB" dirty="0"/>
              <a:t>Mick Seaman took an action to enquire of Tony </a:t>
            </a:r>
            <a:r>
              <a:rPr lang="en-GB" dirty="0" err="1"/>
              <a:t>Jeffree</a:t>
            </a:r>
            <a:r>
              <a:rPr lang="en-GB" dirty="0"/>
              <a:t> as to which drafts IEEE 802.1 would like to liaise to </a:t>
            </a:r>
            <a:r>
              <a:rPr lang="en-GB" dirty="0" smtClean="0"/>
              <a:t>SC6</a:t>
            </a:r>
          </a:p>
          <a:p>
            <a:pPr lvl="1"/>
            <a:r>
              <a:rPr lang="en-GB" dirty="0" smtClean="0">
                <a:solidFill>
                  <a:srgbClr val="FF0000"/>
                </a:solidFill>
              </a:rPr>
              <a:t>802.1 has agreed to send drafts of </a:t>
            </a:r>
          </a:p>
          <a:p>
            <a:pPr lvl="2"/>
            <a:r>
              <a:rPr lang="en-GB" dirty="0" smtClean="0">
                <a:solidFill>
                  <a:srgbClr val="FF0000"/>
                </a:solidFill>
              </a:rPr>
              <a:t>1Xbx (need to check if went through)</a:t>
            </a:r>
          </a:p>
          <a:p>
            <a:pPr lvl="2"/>
            <a:r>
              <a:rPr lang="en-GB" dirty="0" smtClean="0">
                <a:solidFill>
                  <a:srgbClr val="FF0000"/>
                </a:solidFill>
              </a:rPr>
              <a:t>1Q </a:t>
            </a:r>
            <a:r>
              <a:rPr lang="en-GB" dirty="0">
                <a:solidFill>
                  <a:srgbClr val="FF0000"/>
                </a:solidFill>
              </a:rPr>
              <a:t>(need to check if went through)</a:t>
            </a:r>
            <a:endParaRPr lang="en-GB" dirty="0" smtClean="0">
              <a:solidFill>
                <a:srgbClr val="FF0000"/>
              </a:solidFill>
            </a:endParaRPr>
          </a:p>
          <a:p>
            <a:pPr lvl="1"/>
            <a:r>
              <a:rPr lang="en-GB" dirty="0" smtClean="0">
                <a:solidFill>
                  <a:srgbClr val="FF0000"/>
                </a:solidFill>
              </a:rPr>
              <a:t>.. for information</a:t>
            </a:r>
          </a:p>
          <a:p>
            <a:pPr lvl="1"/>
            <a:r>
              <a:rPr lang="en-GB" dirty="0" smtClean="0">
                <a:solidFill>
                  <a:srgbClr val="FF0000"/>
                </a:solidFill>
              </a:rPr>
              <a:t>Glenn will follow up to see if they have gone through</a:t>
            </a:r>
          </a:p>
          <a:p>
            <a:pPr lvl="1"/>
            <a:r>
              <a:rPr lang="en-GB" dirty="0" smtClean="0">
                <a:solidFill>
                  <a:srgbClr val="FF0000"/>
                </a:solidFill>
              </a:rPr>
              <a:t>Also will provide lists</a:t>
            </a:r>
          </a:p>
          <a:p>
            <a:pPr lvl="1"/>
            <a:r>
              <a:rPr lang="en-AU" dirty="0" smtClean="0"/>
              <a:t>What </a:t>
            </a:r>
            <a:r>
              <a:rPr lang="en-AU" dirty="0" smtClean="0"/>
              <a:t>is the status?</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24</a:t>
            </a:fld>
            <a:endParaRPr lang="en-US"/>
          </a:p>
        </p:txBody>
      </p:sp>
    </p:spTree>
    <p:extLst>
      <p:ext uri="{BB962C8B-B14F-4D97-AF65-F5344CB8AC3E}">
        <p14:creationId xmlns:p14="http://schemas.microsoft.com/office/powerpoint/2010/main" val="24365538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SC will discuss the possibility of liaising additional IEEE 802.3 drafts to SC6</a:t>
            </a:r>
            <a:endParaRPr lang="en-AU" dirty="0"/>
          </a:p>
        </p:txBody>
      </p:sp>
      <p:sp>
        <p:nvSpPr>
          <p:cNvPr id="3" name="Content Placeholder 2"/>
          <p:cNvSpPr>
            <a:spLocks noGrp="1"/>
          </p:cNvSpPr>
          <p:nvPr>
            <p:ph idx="1"/>
          </p:nvPr>
        </p:nvSpPr>
        <p:spPr/>
        <p:txBody>
          <a:bodyPr/>
          <a:lstStyle/>
          <a:p>
            <a:pPr lvl="1"/>
            <a:r>
              <a:rPr lang="en-AU" dirty="0" smtClean="0"/>
              <a:t>Previously, </a:t>
            </a:r>
            <a:r>
              <a:rPr lang="en-GB" dirty="0" smtClean="0"/>
              <a:t>Geoff </a:t>
            </a:r>
            <a:r>
              <a:rPr lang="en-GB" dirty="0" smtClean="0"/>
              <a:t>Thompson </a:t>
            </a:r>
            <a:r>
              <a:rPr lang="en-GB" dirty="0" smtClean="0"/>
              <a:t>and Bruce Kraemer took an action to enquire of David Law as to which drafts IEEE 802.3 would like to liaise to SC6</a:t>
            </a:r>
          </a:p>
          <a:p>
            <a:pPr lvl="1"/>
            <a:r>
              <a:rPr lang="en-GB" dirty="0" smtClean="0">
                <a:solidFill>
                  <a:srgbClr val="FF0000"/>
                </a:solidFill>
              </a:rPr>
              <a:t>Subsequently, David Law and Adam Healy arranged to discuss this with Andrew Myles Monday this </a:t>
            </a:r>
            <a:r>
              <a:rPr lang="en-GB" dirty="0" smtClean="0">
                <a:solidFill>
                  <a:srgbClr val="FF0000"/>
                </a:solidFill>
              </a:rPr>
              <a:t>week</a:t>
            </a:r>
          </a:p>
          <a:p>
            <a:pPr lvl="1"/>
            <a:r>
              <a:rPr lang="en-GB" dirty="0" smtClean="0">
                <a:solidFill>
                  <a:srgbClr val="FF0000"/>
                </a:solidFill>
              </a:rPr>
              <a:t>Plan is that only revisions will be sent through PSDO</a:t>
            </a:r>
          </a:p>
          <a:p>
            <a:pPr lvl="1"/>
            <a:r>
              <a:rPr lang="en-GB" dirty="0" smtClean="0">
                <a:solidFill>
                  <a:srgbClr val="FF0000"/>
                </a:solidFill>
              </a:rPr>
              <a:t>Likely in about ? year</a:t>
            </a:r>
            <a:endParaRPr lang="en-GB" dirty="0" smtClean="0">
              <a:solidFill>
                <a:srgbClr val="FF0000"/>
              </a:solidFill>
            </a:endParaRPr>
          </a:p>
          <a:p>
            <a:pPr lvl="1"/>
            <a:r>
              <a:rPr lang="en-AU" dirty="0" smtClean="0"/>
              <a:t>What is the status?</a:t>
            </a:r>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25</a:t>
            </a:fld>
            <a:endParaRPr lang="en-US"/>
          </a:p>
        </p:txBody>
      </p:sp>
    </p:spTree>
    <p:extLst>
      <p:ext uri="{BB962C8B-B14F-4D97-AF65-F5344CB8AC3E}">
        <p14:creationId xmlns:p14="http://schemas.microsoft.com/office/powerpoint/2010/main" val="23399918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SC will discuss the possibility of liaising IEEE 802.15 drafts to SC6</a:t>
            </a:r>
            <a:endParaRPr lang="en-AU" dirty="0"/>
          </a:p>
        </p:txBody>
      </p:sp>
      <p:sp>
        <p:nvSpPr>
          <p:cNvPr id="3" name="Content Placeholder 2"/>
          <p:cNvSpPr>
            <a:spLocks noGrp="1"/>
          </p:cNvSpPr>
          <p:nvPr>
            <p:ph idx="1"/>
          </p:nvPr>
        </p:nvSpPr>
        <p:spPr/>
        <p:txBody>
          <a:bodyPr/>
          <a:lstStyle/>
          <a:p>
            <a:pPr lvl="1"/>
            <a:r>
              <a:rPr lang="en-GB" dirty="0" smtClean="0"/>
              <a:t>Previously, 802.15 WG has been liaising 802.15.4 drafts to SC31</a:t>
            </a:r>
          </a:p>
          <a:p>
            <a:pPr lvl="1"/>
            <a:r>
              <a:rPr lang="en-GB" dirty="0" smtClean="0"/>
              <a:t>Is there any update on the possibility of the 802.15 WG liaising 802.15.4 drafts to SC6?</a:t>
            </a:r>
          </a:p>
          <a:p>
            <a:pPr lvl="2"/>
            <a:r>
              <a:rPr lang="en-GB" dirty="0" smtClean="0"/>
              <a:t>It is rumoured that the ISO Secretariat would like these drafts to be liaise to SC6</a:t>
            </a:r>
          </a:p>
          <a:p>
            <a:pPr lvl="1"/>
            <a:r>
              <a:rPr lang="en-AU" dirty="0" smtClean="0"/>
              <a:t>What is the status</a:t>
            </a:r>
            <a:r>
              <a:rPr lang="en-AU" dirty="0" smtClean="0"/>
              <a:t>?</a:t>
            </a:r>
          </a:p>
          <a:p>
            <a:pPr lvl="1"/>
            <a:r>
              <a:rPr lang="en-AU" dirty="0" smtClean="0">
                <a:solidFill>
                  <a:srgbClr val="FF0000"/>
                </a:solidFill>
              </a:rPr>
              <a:t>Check with Bob </a:t>
            </a:r>
            <a:r>
              <a:rPr lang="en-AU" dirty="0" err="1" smtClean="0">
                <a:solidFill>
                  <a:srgbClr val="FF0000"/>
                </a:solidFill>
              </a:rPr>
              <a:t>Heile</a:t>
            </a:r>
            <a:r>
              <a:rPr lang="en-AU" dirty="0" smtClean="0">
                <a:solidFill>
                  <a:srgbClr val="FF0000"/>
                </a:solidFill>
              </a:rPr>
              <a:t> on plans for future submissions (action for Andrew)</a:t>
            </a:r>
            <a:endParaRPr lang="en-AU" dirty="0" smtClean="0">
              <a:solidFill>
                <a:srgbClr val="FF0000"/>
              </a:solidFill>
            </a:endParaRPr>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26</a:t>
            </a:fld>
            <a:endParaRPr lang="en-US"/>
          </a:p>
        </p:txBody>
      </p:sp>
    </p:spTree>
    <p:extLst>
      <p:ext uri="{BB962C8B-B14F-4D97-AF65-F5344CB8AC3E}">
        <p14:creationId xmlns:p14="http://schemas.microsoft.com/office/powerpoint/2010/main" val="18003905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SC will discuss the possibility of liaising additional IEEE 802.22 drafts to SC6</a:t>
            </a:r>
            <a:endParaRPr lang="en-AU" dirty="0"/>
          </a:p>
        </p:txBody>
      </p:sp>
      <p:sp>
        <p:nvSpPr>
          <p:cNvPr id="3" name="Content Placeholder 2"/>
          <p:cNvSpPr>
            <a:spLocks noGrp="1"/>
          </p:cNvSpPr>
          <p:nvPr>
            <p:ph idx="1"/>
          </p:nvPr>
        </p:nvSpPr>
        <p:spPr/>
        <p:txBody>
          <a:bodyPr/>
          <a:lstStyle/>
          <a:p>
            <a:pPr lvl="1"/>
            <a:r>
              <a:rPr lang="en-GB" dirty="0" smtClean="0"/>
              <a:t>The 802.22 WG decided to submit 802.22 under the PSDO</a:t>
            </a:r>
          </a:p>
          <a:p>
            <a:pPr lvl="1"/>
            <a:r>
              <a:rPr lang="en-GB" dirty="0" smtClean="0"/>
              <a:t>Details later, but this process has started</a:t>
            </a:r>
          </a:p>
          <a:p>
            <a:pPr lvl="2"/>
            <a:r>
              <a:rPr lang="en-GB" dirty="0" smtClean="0"/>
              <a:t>Aside: this would have been a good standard to which to apply the proposed PSDO submission criteria</a:t>
            </a:r>
          </a:p>
          <a:p>
            <a:pPr lvl="1"/>
            <a:r>
              <a:rPr lang="en-GB" dirty="0" smtClean="0"/>
              <a:t>The 802.22 WG will need to decide on which drafts to submit in the future</a:t>
            </a:r>
          </a:p>
          <a:p>
            <a:pPr lvl="1"/>
            <a:endParaRPr lang="en-AU" dirty="0" smtClean="0"/>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27</a:t>
            </a:fld>
            <a:endParaRPr lang="en-US"/>
          </a:p>
        </p:txBody>
      </p:sp>
    </p:spTree>
    <p:extLst>
      <p:ext uri="{BB962C8B-B14F-4D97-AF65-F5344CB8AC3E}">
        <p14:creationId xmlns:p14="http://schemas.microsoft.com/office/powerpoint/2010/main" val="21999185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In recent times, </a:t>
            </a:r>
            <a:r>
              <a:rPr lang="en-AU" dirty="0" smtClean="0"/>
              <a:t>IEEE 802 has notified SC6 of various new projects</a:t>
            </a:r>
            <a:endParaRPr lang="en-AU" dirty="0"/>
          </a:p>
        </p:txBody>
      </p:sp>
      <p:sp>
        <p:nvSpPr>
          <p:cNvPr id="3" name="Content Placeholder 2"/>
          <p:cNvSpPr>
            <a:spLocks noGrp="1"/>
          </p:cNvSpPr>
          <p:nvPr>
            <p:ph idx="1"/>
          </p:nvPr>
        </p:nvSpPr>
        <p:spPr/>
        <p:txBody>
          <a:bodyPr/>
          <a:lstStyle/>
          <a:p>
            <a:pPr lvl="1"/>
            <a:r>
              <a:rPr lang="en-AU" dirty="0" smtClean="0"/>
              <a:t>IEEE 802 has agreed to notify SC6 when IEEE 802 starts new projects</a:t>
            </a:r>
          </a:p>
          <a:p>
            <a:pPr lvl="1"/>
            <a:r>
              <a:rPr lang="en-AU" dirty="0" smtClean="0"/>
              <a:t>The benefit to IEEE 802 is that it might cause SC6 members to participate in or contribute to IEEE 802 activities</a:t>
            </a:r>
          </a:p>
          <a:p>
            <a:pPr lvl="1"/>
            <a:r>
              <a:rPr lang="en-AU" dirty="0" smtClean="0"/>
              <a:t>Since the July plenary in Geneva the IEEE 802 has notified SC6 of the approval of the following SGs</a:t>
            </a:r>
          </a:p>
          <a:p>
            <a:pPr lvl="2"/>
            <a:r>
              <a:rPr lang="en-AU" dirty="0" smtClean="0"/>
              <a:t>In 6N15723 (July 2013)</a:t>
            </a:r>
          </a:p>
          <a:p>
            <a:pPr lvl="3"/>
            <a:r>
              <a:rPr lang="en-AU" dirty="0" smtClean="0"/>
              <a:t>IEEE 802.3, "Power over Data Lines" SG</a:t>
            </a:r>
          </a:p>
          <a:p>
            <a:pPr lvl="3"/>
            <a:r>
              <a:rPr lang="en-AU" dirty="0" smtClean="0"/>
              <a:t>IEEE 802.15, “Spectrum Resources Usage in WPANs” SG</a:t>
            </a:r>
          </a:p>
          <a:p>
            <a:pPr lvl="3"/>
            <a:r>
              <a:rPr lang="en-AU" dirty="0" smtClean="0"/>
              <a:t>IEEE 802.15, “Beam Switchable Wireless Point-to-Point 40/100Gbps links (</a:t>
            </a:r>
            <a:r>
              <a:rPr lang="en-AU" dirty="0" err="1" smtClean="0"/>
              <a:t>GbW</a:t>
            </a:r>
            <a:r>
              <a:rPr lang="en-AU" dirty="0" smtClean="0"/>
              <a:t>)” SG</a:t>
            </a:r>
          </a:p>
          <a:p>
            <a:pPr lvl="2"/>
            <a:r>
              <a:rPr lang="en-AU" b="0" dirty="0" smtClean="0"/>
              <a:t>In 6N15827 (Dec 2013)</a:t>
            </a:r>
            <a:endParaRPr lang="en-AU" b="0" dirty="0"/>
          </a:p>
          <a:p>
            <a:pPr lvl="3"/>
            <a:r>
              <a:rPr lang="en-AU" b="0" dirty="0"/>
              <a:t>IEEE 802.22 Spectrum Occupancy Sensing (SOS) Study Group </a:t>
            </a:r>
          </a:p>
          <a:p>
            <a:pPr lvl="3"/>
            <a:r>
              <a:rPr lang="en-AU" b="0" dirty="0" smtClean="0"/>
              <a:t>IEEE </a:t>
            </a:r>
            <a:r>
              <a:rPr lang="en-AU" b="0" dirty="0"/>
              <a:t>802.15.7 Optical Camera Communications Study Group </a:t>
            </a:r>
          </a:p>
          <a:p>
            <a:pPr lvl="3"/>
            <a:r>
              <a:rPr lang="en-AU" b="0" dirty="0" smtClean="0"/>
              <a:t>IEEE </a:t>
            </a:r>
            <a:r>
              <a:rPr lang="en-AU" b="0" dirty="0"/>
              <a:t>802.15.4 Common Ranging Protocol Study Group </a:t>
            </a:r>
          </a:p>
          <a:p>
            <a:pPr lvl="3"/>
            <a:r>
              <a:rPr lang="en-AU" b="0" dirty="0" smtClean="0"/>
              <a:t>IEEE </a:t>
            </a:r>
            <a:r>
              <a:rPr lang="en-AU" b="0" dirty="0"/>
              <a:t>802.15.4 EU Regional PHY Support Study Group </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28</a:t>
            </a:fld>
            <a:endParaRPr lang="en-US"/>
          </a:p>
        </p:txBody>
      </p:sp>
    </p:spTree>
    <p:extLst>
      <p:ext uri="{BB962C8B-B14F-4D97-AF65-F5344CB8AC3E}">
        <p14:creationId xmlns:p14="http://schemas.microsoft.com/office/powerpoint/2010/main" val="25088947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pushed 4 standards completely through the PSDO ratification process</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149114930"/>
              </p:ext>
            </p:extLst>
          </p:nvPr>
        </p:nvGraphicFramePr>
        <p:xfrm>
          <a:off x="152399" y="1600200"/>
          <a:ext cx="8839200" cy="2017528"/>
        </p:xfrm>
        <a:graphic>
          <a:graphicData uri="http://schemas.openxmlformats.org/drawingml/2006/table">
            <a:tbl>
              <a:tblPr firstRow="1" bandRow="1">
                <a:tableStyleId>{21E4AEA4-8DFA-4A89-87EB-49C32662AFE0}</a:tableStyleId>
              </a:tblPr>
              <a:tblGrid>
                <a:gridCol w="1499508"/>
                <a:gridCol w="2446564"/>
                <a:gridCol w="2446564"/>
                <a:gridCol w="2446564"/>
              </a:tblGrid>
              <a:tr h="561571">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AU" sz="1600" dirty="0" smtClean="0"/>
                        <a:t>60 day</a:t>
                      </a:r>
                      <a:br>
                        <a:rPr lang="en-AU" sz="1600" dirty="0" smtClean="0"/>
                      </a:br>
                      <a:r>
                        <a:rPr lang="en-AU" sz="1600" dirty="0" smtClean="0"/>
                        <a:t>pre-</a:t>
                      </a:r>
                      <a:r>
                        <a:rPr lang="en-AU" sz="1600" dirty="0" err="1" smtClean="0"/>
                        <a:t>balllot</a:t>
                      </a:r>
                      <a:endParaRPr lang="en-AU" sz="1600" dirty="0"/>
                    </a:p>
                  </a:txBody>
                  <a:tcPr marL="115147" marR="115147"/>
                </a:tc>
                <a:tc>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a:t>
                      </a:r>
                      <a:r>
                        <a:rPr lang="en-AU" sz="1600" baseline="0" dirty="0" smtClean="0"/>
                        <a:t>resolved by IEEE</a:t>
                      </a:r>
                      <a:endParaRPr lang="en-AU" sz="1600" dirty="0"/>
                    </a:p>
                  </a:txBody>
                  <a:tcPr marL="115147" marR="115147"/>
                </a:tc>
              </a:tr>
              <a:tr h="359602">
                <a:tc>
                  <a:txBody>
                    <a:bodyPr/>
                    <a:lstStyle/>
                    <a:p>
                      <a:r>
                        <a:rPr lang="en-AU" sz="1600" dirty="0" smtClean="0"/>
                        <a:t>802.11</a:t>
                      </a:r>
                      <a:endParaRPr lang="en-AU" sz="1600" dirty="0"/>
                    </a:p>
                  </a:txBody>
                  <a:tcPr marL="115147" marR="115147"/>
                </a:tc>
                <a:tc>
                  <a:txBody>
                    <a:bodyPr/>
                    <a:lstStyle/>
                    <a:p>
                      <a:pPr algn="ctr"/>
                      <a:r>
                        <a:rPr lang="en-AU" sz="1600" b="1" dirty="0" smtClean="0">
                          <a:solidFill>
                            <a:srgbClr val="00B050"/>
                          </a:solidFill>
                        </a:rPr>
                        <a:t>Passed (2012)</a:t>
                      </a:r>
                      <a:endParaRPr lang="en-AU" sz="1600" b="1" dirty="0">
                        <a:solidFill>
                          <a:srgbClr val="00B050"/>
                        </a:solidFill>
                      </a:endParaRPr>
                    </a:p>
                  </a:txBody>
                  <a:tcPr marL="115147" marR="115147"/>
                </a:tc>
                <a:tc>
                  <a:txBody>
                    <a:bodyPr/>
                    <a:lstStyle/>
                    <a:p>
                      <a:pPr algn="ctr"/>
                      <a:r>
                        <a:rPr lang="en-AU" sz="1600" b="1" dirty="0" smtClean="0">
                          <a:solidFill>
                            <a:srgbClr val="00B050"/>
                          </a:solidFill>
                        </a:rPr>
                        <a:t>Passed in 2012</a:t>
                      </a:r>
                      <a:endParaRPr lang="en-AU" sz="1600" b="1" dirty="0">
                        <a:solidFill>
                          <a:srgbClr val="00B050"/>
                        </a:solidFill>
                      </a:endParaRPr>
                    </a:p>
                  </a:txBody>
                  <a:tcPr marL="115147" marR="115147"/>
                </a:tc>
                <a:tc>
                  <a:txBody>
                    <a:bodyPr/>
                    <a:lstStyle/>
                    <a:p>
                      <a:pPr algn="ctr"/>
                      <a:r>
                        <a:rPr lang="en-AU" sz="1600" b="1" dirty="0" smtClean="0">
                          <a:solidFill>
                            <a:srgbClr val="00B050"/>
                          </a:solidFill>
                        </a:rPr>
                        <a:t>Liaised in Nov 2013</a:t>
                      </a:r>
                      <a:endParaRPr lang="en-AU" sz="1600" b="1" dirty="0">
                        <a:solidFill>
                          <a:srgbClr val="00B050"/>
                        </a:solidFill>
                      </a:endParaRPr>
                    </a:p>
                  </a:txBody>
                  <a:tcPr marL="115147" marR="115147"/>
                </a:tc>
              </a:tr>
              <a:tr h="359602">
                <a:tc>
                  <a:txBody>
                    <a:bodyPr/>
                    <a:lstStyle/>
                    <a:p>
                      <a:r>
                        <a:rPr lang="en-AU" sz="1600" dirty="0" smtClean="0"/>
                        <a:t>802.1X</a:t>
                      </a:r>
                    </a:p>
                  </a:txBody>
                  <a:tcPr marL="115147" marR="115147"/>
                </a:tc>
                <a:tc>
                  <a:txBody>
                    <a:bodyPr/>
                    <a:lstStyle/>
                    <a:p>
                      <a:pPr algn="ctr"/>
                      <a:r>
                        <a:rPr lang="en-AU" sz="1600" b="1" dirty="0" smtClean="0">
                          <a:solidFill>
                            <a:srgbClr val="00B050"/>
                          </a:solidFill>
                        </a:rPr>
                        <a:t>Passed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21 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 in Jan 2014</a:t>
                      </a:r>
                    </a:p>
                  </a:txBody>
                  <a:tcPr marL="115147" marR="115147"/>
                </a:tc>
              </a:tr>
              <a:tr h="359602">
                <a:tc>
                  <a:txBody>
                    <a:bodyPr/>
                    <a:lstStyle/>
                    <a:p>
                      <a:r>
                        <a:rPr lang="en-AU" sz="1600" dirty="0" smtClean="0"/>
                        <a:t>802.1AE</a:t>
                      </a:r>
                      <a:endParaRPr lang="en-AU" sz="1600" dirty="0"/>
                    </a:p>
                  </a:txBody>
                  <a:tcPr marL="115147" marR="115147"/>
                </a:tc>
                <a:tc>
                  <a:txBody>
                    <a:bodyPr/>
                    <a:lstStyle/>
                    <a:p>
                      <a:pPr algn="ctr"/>
                      <a:r>
                        <a:rPr lang="en-AU" sz="1600" b="1" dirty="0" smtClean="0">
                          <a:solidFill>
                            <a:srgbClr val="00B050"/>
                          </a:solidFill>
                        </a:rPr>
                        <a:t>Passed (</a:t>
                      </a:r>
                      <a:r>
                        <a:rPr lang="en-AU" sz="1600" b="1" baseline="0" dirty="0" smtClean="0">
                          <a:solidFill>
                            <a:srgbClr val="00B050"/>
                          </a:solidFill>
                        </a:rPr>
                        <a:t>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21 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 in Jan 2014</a:t>
                      </a:r>
                    </a:p>
                  </a:txBody>
                  <a:tcPr marL="115147" marR="115147"/>
                </a:tc>
              </a:tr>
              <a:tr h="359602">
                <a:tc>
                  <a:txBody>
                    <a:bodyPr/>
                    <a:lstStyle/>
                    <a:p>
                      <a:r>
                        <a:rPr lang="en-AU" sz="1600" dirty="0" smtClean="0"/>
                        <a:t>802.3</a:t>
                      </a:r>
                      <a:endParaRPr lang="en-AU" sz="1600" dirty="0"/>
                    </a:p>
                  </a:txBody>
                  <a:tcPr marL="115147" marR="115147"/>
                </a:tc>
                <a:tc>
                  <a:txBody>
                    <a:bodyPr/>
                    <a:lstStyle/>
                    <a:p>
                      <a:pPr algn="ctr"/>
                      <a:r>
                        <a:rPr lang="en-AU" sz="1600" b="1" dirty="0" smtClean="0">
                          <a:solidFill>
                            <a:srgbClr val="00B050"/>
                          </a:solidFill>
                        </a:rPr>
                        <a:t>Passed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16 Feb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Not required</a:t>
                      </a: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29</a:t>
            </a:fld>
            <a:endParaRPr lang="en-US"/>
          </a:p>
        </p:txBody>
      </p:sp>
    </p:spTree>
    <p:extLst>
      <p:ext uri="{BB962C8B-B14F-4D97-AF65-F5344CB8AC3E}">
        <p14:creationId xmlns:p14="http://schemas.microsoft.com/office/powerpoint/2010/main" val="20069246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smtClean="0"/>
              <a:t>Andrew Myles, Cisco</a:t>
            </a:r>
            <a:endParaRPr lang="en-US"/>
          </a:p>
        </p:txBody>
      </p:sp>
      <p:sp>
        <p:nvSpPr>
          <p:cNvPr id="8" name="Slide Number Placeholder 5"/>
          <p:cNvSpPr>
            <a:spLocks noGrp="1"/>
          </p:cNvSpPr>
          <p:nvPr>
            <p:ph type="sldNum" sz="quarter" idx="11"/>
          </p:nvPr>
        </p:nvSpPr>
        <p:spPr/>
        <p:txBody>
          <a:bodyPr/>
          <a:lstStyle/>
          <a:p>
            <a:pPr>
              <a:defRPr/>
            </a:pPr>
            <a:r>
              <a:rPr lang="en-US" smtClean="0"/>
              <a:t>Slide </a:t>
            </a:r>
            <a:fld id="{03BF5780-BC0F-4E43-8653-F900B7008DB9}" type="slidenum">
              <a:rPr lang="en-US" smtClean="0"/>
              <a:pPr>
                <a:defRPr/>
              </a:pPr>
              <a:t>3</a:t>
            </a:fld>
            <a:endParaRPr lang="en-US"/>
          </a:p>
        </p:txBody>
      </p:sp>
      <p:sp>
        <p:nvSpPr>
          <p:cNvPr id="4100" name="Rectangle 7"/>
          <p:cNvSpPr>
            <a:spLocks noGrp="1" noChangeArrowheads="1"/>
          </p:cNvSpPr>
          <p:nvPr>
            <p:ph type="title"/>
          </p:nvPr>
        </p:nvSpPr>
        <p:spPr/>
        <p:txBody>
          <a:bodyPr/>
          <a:lstStyle/>
          <a:p>
            <a:r>
              <a:rPr lang="en-US" smtClean="0"/>
              <a:t>Participants have a duty to inform in relation to patents</a:t>
            </a:r>
          </a:p>
        </p:txBody>
      </p:sp>
      <p:sp>
        <p:nvSpPr>
          <p:cNvPr id="4101" name="Rectangle 8"/>
          <p:cNvSpPr>
            <a:spLocks noGrp="1" noChangeArrowheads="1"/>
          </p:cNvSpPr>
          <p:nvPr>
            <p:ph type="body" idx="1"/>
          </p:nvPr>
        </p:nvSpPr>
        <p:spPr>
          <a:xfrm>
            <a:off x="685800" y="1600200"/>
            <a:ext cx="7772400" cy="4724400"/>
          </a:xfrm>
        </p:spPr>
        <p:txBody>
          <a:bodyPr/>
          <a:lstStyle/>
          <a:p>
            <a:pPr lvl="1"/>
            <a:r>
              <a:rPr lang="en-US" dirty="0" smtClean="0"/>
              <a:t>All participants in this meeting have certain obligations under the IEEE-SA Patent Policy (</a:t>
            </a:r>
            <a:r>
              <a:rPr lang="en-GB" dirty="0" smtClean="0"/>
              <a:t>IEEE-SA SB Bylaws sub-clause 6.2)</a:t>
            </a:r>
            <a:r>
              <a:rPr lang="en-US" dirty="0" smtClean="0"/>
              <a:t>. Participants: </a:t>
            </a:r>
          </a:p>
          <a:p>
            <a:pPr lvl="2"/>
            <a:r>
              <a:rPr lang="en-US" dirty="0" smtClean="0"/>
              <a:t>“Shall inform the IEEE (or cause the IEEE to be informed)” of the identity of each “holder of any potential Essential Patent Claims of which they are personally aware” if the claims are owned or controlled by the participant or the entity the participant is from, employed by, or otherwise represents</a:t>
            </a:r>
          </a:p>
          <a:p>
            <a:pPr lvl="3"/>
            <a:r>
              <a:rPr lang="en-US" dirty="0" smtClean="0"/>
              <a:t>“Personal awareness” means that the participant “is personally aware that the holder may have a potential Essential Patent Claim,” even if the participant is not personally aware of the specific patents or patent claims</a:t>
            </a:r>
          </a:p>
          <a:p>
            <a:pPr lvl="2"/>
            <a:r>
              <a:rPr lang="en-US" dirty="0" smtClean="0"/>
              <a:t>“Should inform the IEEE (or cause the IEEE to be informed)” of the identity of “any other holders of such potential Essential Patent Claims” (that is, third parties that are not affiliated with the participant, with the participant’s employer, or with anyone else that the participant is from or otherwise represents)</a:t>
            </a:r>
          </a:p>
          <a:p>
            <a:pPr lvl="2"/>
            <a:r>
              <a:rPr lang="en-US" dirty="0" smtClean="0"/>
              <a:t>The above does not apply if the patent claim is already the subject of an Accepted Letter of Assurance that applies to the proposed standard(s) under consideration by this group</a:t>
            </a:r>
          </a:p>
          <a:p>
            <a:pPr lvl="1"/>
            <a:r>
              <a:rPr lang="en-US" dirty="0" smtClean="0"/>
              <a:t>Early identification of holders of potential Essential Patent Claims is strongly encouraged; there is no duty to perform a patent search</a:t>
            </a:r>
            <a:endParaRPr lang="en-AU" dirty="0" smtClean="0"/>
          </a:p>
        </p:txBody>
      </p:sp>
      <p:sp>
        <p:nvSpPr>
          <p:cNvPr id="4102" name="Rectangle 3"/>
          <p:cNvSpPr>
            <a:spLocks noChangeArrowheads="1"/>
          </p:cNvSpPr>
          <p:nvPr/>
        </p:nvSpPr>
        <p:spPr bwMode="auto">
          <a:xfrm>
            <a:off x="533400" y="2286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en-AU" sz="1600" b="1" u="sng">
              <a:solidFill>
                <a:schemeClr val="accent2"/>
              </a:solidFill>
              <a:latin typeface="Helvetica"/>
            </a:endParaRPr>
          </a:p>
        </p:txBody>
      </p:sp>
      <p:sp>
        <p:nvSpPr>
          <p:cNvPr id="4103" name="Rectangle 4"/>
          <p:cNvSpPr>
            <a:spLocks noChangeArrowheads="1"/>
          </p:cNvSpPr>
          <p:nvPr/>
        </p:nvSpPr>
        <p:spPr bwMode="auto">
          <a:xfrm>
            <a:off x="533400" y="1196975"/>
            <a:ext cx="8229600"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0188" indent="-230188" eaLnBrk="0" hangingPunct="0">
              <a:lnSpc>
                <a:spcPct val="80000"/>
              </a:lnSpc>
              <a:spcBef>
                <a:spcPct val="50000"/>
              </a:spcBef>
            </a:pPr>
            <a:endParaRPr lang="en-US" sz="300" b="1" u="sng">
              <a:solidFill>
                <a:srgbClr val="FF0000"/>
              </a:solidFill>
              <a:latin typeface="Arial" pitchFamily="34" charset="0"/>
            </a:endParaRPr>
          </a:p>
          <a:p>
            <a:pPr marL="230188" indent="-230188" eaLnBrk="0" hangingPunct="0">
              <a:spcBef>
                <a:spcPct val="50000"/>
              </a:spcBef>
            </a:pPr>
            <a:r>
              <a:rPr lang="en-US" sz="900">
                <a:latin typeface="Arial" pitchFamily="34" charset="0"/>
              </a:rPr>
              <a:t>	</a:t>
            </a:r>
            <a:endParaRPr lang="en-GB">
              <a:latin typeface="Arial" pitchFamily="34"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9 standards in the pipeline for ratification under the PSDO</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436245211"/>
              </p:ext>
            </p:extLst>
          </p:nvPr>
        </p:nvGraphicFramePr>
        <p:xfrm>
          <a:off x="152399" y="1600200"/>
          <a:ext cx="8839200" cy="3827854"/>
        </p:xfrm>
        <a:graphic>
          <a:graphicData uri="http://schemas.openxmlformats.org/drawingml/2006/table">
            <a:tbl>
              <a:tblPr firstRow="1" bandRow="1">
                <a:tableStyleId>{21E4AEA4-8DFA-4A89-87EB-49C32662AFE0}</a:tableStyleId>
              </a:tblPr>
              <a:tblGrid>
                <a:gridCol w="1499508"/>
                <a:gridCol w="2446564"/>
                <a:gridCol w="2446564"/>
                <a:gridCol w="2446564"/>
              </a:tblGrid>
              <a:tr h="561571">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AU" sz="1600" dirty="0" smtClean="0"/>
                        <a:t>60 day</a:t>
                      </a:r>
                      <a:br>
                        <a:rPr lang="en-AU" sz="1600" dirty="0" smtClean="0"/>
                      </a:br>
                      <a:r>
                        <a:rPr lang="en-AU" sz="1600" dirty="0" smtClean="0"/>
                        <a:t>pre-</a:t>
                      </a:r>
                      <a:r>
                        <a:rPr lang="en-AU" sz="1600" dirty="0" err="1" smtClean="0"/>
                        <a:t>balllot</a:t>
                      </a:r>
                      <a:endParaRPr lang="en-AU" sz="1600" dirty="0"/>
                    </a:p>
                  </a:txBody>
                  <a:tcPr marL="115147" marR="115147"/>
                </a:tc>
                <a:tc>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a:t>
                      </a:r>
                      <a:endParaRPr lang="en-AU" sz="1600" dirty="0"/>
                    </a:p>
                  </a:txBody>
                  <a:tcPr marL="115147" marR="115147"/>
                </a:tc>
              </a:tr>
              <a:tr h="359602">
                <a:tc>
                  <a:txBody>
                    <a:bodyPr/>
                    <a:lstStyle/>
                    <a:p>
                      <a:r>
                        <a:rPr lang="en-AU" sz="1600" dirty="0" smtClean="0"/>
                        <a:t>802.1AB</a:t>
                      </a:r>
                      <a:endParaRPr lang="en-AU" sz="1600" dirty="0"/>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rPr>
                        <a:t>Finish</a:t>
                      </a:r>
                      <a:r>
                        <a:rPr lang="en-AU" sz="1600" b="1" baseline="0" dirty="0" smtClean="0">
                          <a:solidFill>
                            <a:schemeClr val="accent6"/>
                          </a:solidFill>
                        </a:rPr>
                        <a:t> </a:t>
                      </a:r>
                      <a:r>
                        <a:rPr lang="en-AU" sz="1600" b="1" dirty="0" smtClean="0">
                          <a:solidFill>
                            <a:schemeClr val="accent6"/>
                          </a:solidFill>
                        </a:rPr>
                        <a:t>at this meeting</a:t>
                      </a:r>
                    </a:p>
                  </a:txBody>
                  <a:tcPr marL="115147" marR="115147"/>
                </a:tc>
              </a:tr>
              <a:tr h="359602">
                <a:tc>
                  <a:txBody>
                    <a:bodyPr/>
                    <a:lstStyle/>
                    <a:p>
                      <a:r>
                        <a:rPr lang="en-AU" sz="1600" dirty="0" smtClean="0"/>
                        <a:t>802.1AR</a:t>
                      </a:r>
                      <a:endParaRPr lang="en-AU" sz="1600" dirty="0"/>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rPr>
                        <a:t>Finish</a:t>
                      </a:r>
                      <a:r>
                        <a:rPr lang="en-AU" sz="1600" b="1" baseline="0" dirty="0" smtClean="0">
                          <a:solidFill>
                            <a:schemeClr val="accent6"/>
                          </a:solidFill>
                        </a:rPr>
                        <a:t> </a:t>
                      </a:r>
                      <a:r>
                        <a:rPr lang="en-AU" sz="1600" b="1" dirty="0" smtClean="0">
                          <a:solidFill>
                            <a:schemeClr val="accent6"/>
                          </a:solidFill>
                        </a:rPr>
                        <a:t>at this meeting</a:t>
                      </a:r>
                    </a:p>
                  </a:txBody>
                  <a:tcPr marL="115147" marR="115147"/>
                </a:tc>
              </a:tr>
              <a:tr h="359602">
                <a:tc>
                  <a:txBody>
                    <a:bodyPr/>
                    <a:lstStyle/>
                    <a:p>
                      <a:r>
                        <a:rPr lang="en-AU" sz="1600" dirty="0" smtClean="0"/>
                        <a:t>802.1AS</a:t>
                      </a:r>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rPr>
                        <a:t>Finish</a:t>
                      </a:r>
                      <a:r>
                        <a:rPr lang="en-AU" sz="1600" b="1" baseline="0" dirty="0" smtClean="0">
                          <a:solidFill>
                            <a:schemeClr val="accent6"/>
                          </a:solidFill>
                        </a:rPr>
                        <a:t> </a:t>
                      </a:r>
                      <a:r>
                        <a:rPr lang="en-AU" sz="1600" b="1" dirty="0" smtClean="0">
                          <a:solidFill>
                            <a:schemeClr val="accent6"/>
                          </a:solidFill>
                        </a:rPr>
                        <a:t>at this meeting</a:t>
                      </a:r>
                    </a:p>
                  </a:txBody>
                  <a:tcPr marL="115147" marR="115147"/>
                </a:tc>
              </a:tr>
              <a:tr h="359602">
                <a:tc>
                  <a:txBody>
                    <a:bodyPr/>
                    <a:lstStyle/>
                    <a:p>
                      <a:r>
                        <a:rPr lang="en-AU" sz="1600" dirty="0" smtClean="0"/>
                        <a:t>802.11aa</a:t>
                      </a:r>
                      <a:endParaRPr lang="en-AU" sz="1600" dirty="0"/>
                    </a:p>
                  </a:txBody>
                  <a:tcPr marL="115147" marR="115147"/>
                </a:tc>
                <a:tc>
                  <a:txBody>
                    <a:bodyPr/>
                    <a:lstStyle/>
                    <a:p>
                      <a:pPr algn="ctr"/>
                      <a:r>
                        <a:rPr lang="en-AU" sz="1600" b="1" dirty="0" smtClean="0">
                          <a:solidFill>
                            <a:srgbClr val="00B050"/>
                          </a:solidFill>
                        </a:rPr>
                        <a:t>Passed (Feb</a:t>
                      </a:r>
                      <a:r>
                        <a:rPr lang="en-AU" sz="1600" b="1" baseline="0" dirty="0" smtClean="0">
                          <a:solidFill>
                            <a:srgbClr val="00B050"/>
                          </a:solidFill>
                        </a:rPr>
                        <a:t>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rPr>
                        <a:t>Start at this meeting</a:t>
                      </a:r>
                    </a:p>
                  </a:txBody>
                  <a:tcPr marL="115147" marR="115147"/>
                </a:tc>
              </a:tr>
              <a:tr h="359602">
                <a:tc>
                  <a:txBody>
                    <a:bodyPr/>
                    <a:lstStyle/>
                    <a:p>
                      <a:r>
                        <a:rPr lang="en-AU" sz="1600" dirty="0" smtClean="0"/>
                        <a:t>802.11ad</a:t>
                      </a:r>
                      <a:endParaRPr lang="en-AU" sz="1600" dirty="0"/>
                    </a:p>
                  </a:txBody>
                  <a:tcPr marL="115147" marR="115147"/>
                </a:tc>
                <a:tc>
                  <a:txBody>
                    <a:bodyPr/>
                    <a:lstStyle/>
                    <a:p>
                      <a:pPr algn="ctr"/>
                      <a:r>
                        <a:rPr lang="en-AU" sz="1600" b="1" dirty="0" smtClean="0">
                          <a:solidFill>
                            <a:srgbClr val="00B050"/>
                          </a:solidFill>
                        </a:rPr>
                        <a:t>Passed (Feb</a:t>
                      </a:r>
                      <a:r>
                        <a:rPr lang="en-AU" sz="1600" b="1" baseline="0" dirty="0" smtClean="0">
                          <a:solidFill>
                            <a:srgbClr val="00B050"/>
                          </a:solidFill>
                        </a:rPr>
                        <a:t>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rPr>
                        <a:t>Start at this meeting</a:t>
                      </a:r>
                    </a:p>
                  </a:txBody>
                  <a:tcPr marL="115147" marR="115147"/>
                </a:tc>
              </a:tr>
              <a:tr h="359602">
                <a:tc>
                  <a:txBody>
                    <a:bodyPr/>
                    <a:lstStyle/>
                    <a:p>
                      <a:r>
                        <a:rPr lang="en-AU" sz="1600" dirty="0" smtClean="0"/>
                        <a:t>802.11ae</a:t>
                      </a:r>
                      <a:endParaRPr lang="en-AU" sz="1600" dirty="0"/>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a:t>
                      </a:r>
                      <a:r>
                        <a:rPr lang="en-AU" sz="1600" b="1" baseline="0" dirty="0" smtClean="0">
                          <a:solidFill>
                            <a:srgbClr val="00B050"/>
                          </a:solidFill>
                        </a:rPr>
                        <a:t>(</a:t>
                      </a:r>
                      <a:r>
                        <a:rPr lang="en-AU" sz="1600" b="1" dirty="0" smtClean="0">
                          <a:solidFill>
                            <a:srgbClr val="00B050"/>
                          </a:solidFill>
                        </a:rPr>
                        <a:t>Feb</a:t>
                      </a:r>
                      <a:r>
                        <a:rPr lang="en-AU" sz="1600" b="1" baseline="0" dirty="0" smtClean="0">
                          <a:solidFill>
                            <a:srgbClr val="00B050"/>
                          </a:solidFill>
                        </a:rPr>
                        <a:t> 2013)</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rPr>
                        <a:t>Start at this meeting</a:t>
                      </a:r>
                    </a:p>
                  </a:txBody>
                  <a:tcPr marL="115147" marR="115147"/>
                </a:tc>
              </a:tr>
              <a:tr h="359602">
                <a:tc>
                  <a:txBody>
                    <a:bodyPr/>
                    <a:lstStyle/>
                    <a:p>
                      <a:r>
                        <a:rPr lang="en-AU" sz="1600" dirty="0" smtClean="0">
                          <a:latin typeface="Arial" panose="020B0604020202020204" pitchFamily="34" charset="0"/>
                          <a:cs typeface="Arial" panose="020B0604020202020204" pitchFamily="34" charset="0"/>
                        </a:rPr>
                        <a:t>802.1AEbw</a:t>
                      </a:r>
                      <a:endParaRPr lang="en-AU" sz="1600" dirty="0">
                        <a:latin typeface="Arial" panose="020B0604020202020204" pitchFamily="34" charset="0"/>
                        <a:cs typeface="Arial" panose="020B0604020202020204" pitchFamily="34" charset="0"/>
                      </a:endParaRPr>
                    </a:p>
                  </a:txBody>
                  <a:tcPr marL="115147" marR="115147"/>
                </a:tc>
                <a:tc>
                  <a:txBody>
                    <a:bodyPr/>
                    <a:lstStyle/>
                    <a:p>
                      <a:pPr algn="ctr"/>
                      <a:r>
                        <a:rPr lang="en-AU" sz="1600" b="1" dirty="0" smtClean="0">
                          <a:solidFill>
                            <a:srgbClr val="00B050"/>
                          </a:solidFill>
                          <a:latin typeface="Arial" panose="020B0604020202020204" pitchFamily="34" charset="0"/>
                          <a:cs typeface="Arial" panose="020B0604020202020204" pitchFamily="34" charset="0"/>
                        </a:rPr>
                        <a:t>Passed</a:t>
                      </a:r>
                      <a:r>
                        <a:rPr lang="en-AU" sz="1600" b="1" baseline="0" dirty="0" smtClean="0">
                          <a:solidFill>
                            <a:srgbClr val="00B050"/>
                          </a:solidFill>
                          <a:latin typeface="Arial" panose="020B0604020202020204" pitchFamily="34" charset="0"/>
                          <a:cs typeface="Arial" panose="020B0604020202020204" pitchFamily="34" charset="0"/>
                        </a:rPr>
                        <a:t> (Jan 2014)</a:t>
                      </a:r>
                      <a:endParaRPr lang="en-AU" sz="1600" b="1" dirty="0">
                        <a:solidFill>
                          <a:srgbClr val="00B050"/>
                        </a:solidFill>
                        <a:latin typeface="Arial" panose="020B0604020202020204" pitchFamily="34" charset="0"/>
                        <a:cs typeface="Arial" panose="020B0604020202020204" pitchFamily="34" charset="0"/>
                      </a:endParaRPr>
                    </a:p>
                  </a:txBody>
                  <a:tcPr marL="115147" marR="115147"/>
                </a:tc>
                <a:tc>
                  <a:txBody>
                    <a:bodyPr/>
                    <a:lstStyle/>
                    <a:p>
                      <a:endParaRPr lang="en-AU" dirty="0"/>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rPr>
                        <a:t>Start at this meeting</a:t>
                      </a:r>
                    </a:p>
                  </a:txBody>
                  <a:tcPr marL="115147" marR="115147"/>
                </a:tc>
              </a:tr>
              <a:tr h="359602">
                <a:tc>
                  <a:txBody>
                    <a:bodyPr/>
                    <a:lstStyle/>
                    <a:p>
                      <a:r>
                        <a:rPr lang="en-AU" sz="1600" dirty="0" smtClean="0">
                          <a:latin typeface="Arial" panose="020B0604020202020204" pitchFamily="34" charset="0"/>
                          <a:cs typeface="Arial" panose="020B0604020202020204" pitchFamily="34" charset="0"/>
                        </a:rPr>
                        <a:t>802.1AEbn</a:t>
                      </a:r>
                      <a:endParaRPr lang="en-AU" sz="1600" dirty="0">
                        <a:latin typeface="Arial" panose="020B0604020202020204" pitchFamily="34" charset="0"/>
                        <a:cs typeface="Arial" panose="020B0604020202020204" pitchFamily="34" charset="0"/>
                      </a:endParaRPr>
                    </a:p>
                  </a:txBody>
                  <a:tcPr marL="115147" marR="115147"/>
                </a:tc>
                <a:tc>
                  <a:txBody>
                    <a:bodyPr/>
                    <a:lstStyle/>
                    <a:p>
                      <a:pPr algn="ctr"/>
                      <a:r>
                        <a:rPr lang="en-AU" sz="1600" b="1" dirty="0" smtClean="0">
                          <a:solidFill>
                            <a:srgbClr val="00B050"/>
                          </a:solidFill>
                          <a:latin typeface="Arial" panose="020B0604020202020204" pitchFamily="34" charset="0"/>
                          <a:cs typeface="Arial" panose="020B0604020202020204" pitchFamily="34" charset="0"/>
                        </a:rPr>
                        <a:t>Passed (Jan 2014)</a:t>
                      </a:r>
                      <a:endParaRPr lang="en-AU" sz="1600" b="1" dirty="0">
                        <a:solidFill>
                          <a:srgbClr val="00B050"/>
                        </a:solidFill>
                        <a:latin typeface="Arial" panose="020B0604020202020204" pitchFamily="34" charset="0"/>
                        <a:cs typeface="Arial" panose="020B0604020202020204" pitchFamily="34" charset="0"/>
                      </a:endParaRPr>
                    </a:p>
                  </a:txBody>
                  <a:tcPr marL="115147" marR="115147"/>
                </a:tc>
                <a:tc>
                  <a:txBody>
                    <a:bodyPr/>
                    <a:lstStyle/>
                    <a:p>
                      <a:endParaRPr lang="en-AU" dirty="0"/>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rPr>
                        <a:t>Start at this meeting</a:t>
                      </a:r>
                    </a:p>
                  </a:txBody>
                  <a:tcPr marL="115147" marR="115147"/>
                </a:tc>
              </a:tr>
              <a:tr h="359602">
                <a:tc>
                  <a:txBody>
                    <a:bodyPr/>
                    <a:lstStyle/>
                    <a:p>
                      <a:r>
                        <a:rPr lang="en-AU" sz="1600" dirty="0" smtClean="0">
                          <a:latin typeface="Arial" panose="020B0604020202020204" pitchFamily="34" charset="0"/>
                          <a:cs typeface="Arial" panose="020B0604020202020204" pitchFamily="34" charset="0"/>
                        </a:rPr>
                        <a:t>802.22</a:t>
                      </a:r>
                      <a:endParaRPr lang="en-AU" sz="1600" dirty="0">
                        <a:latin typeface="Arial" panose="020B0604020202020204" pitchFamily="34" charset="0"/>
                        <a:cs typeface="Arial" panose="020B0604020202020204" pitchFamily="34" charset="0"/>
                      </a:endParaRPr>
                    </a:p>
                  </a:txBody>
                  <a:tcPr marL="115147" marR="115147"/>
                </a:tc>
                <a:tc>
                  <a:txBody>
                    <a:bodyPr/>
                    <a:lstStyle/>
                    <a:p>
                      <a:pPr algn="ctr"/>
                      <a:r>
                        <a:rPr lang="en-AU" sz="1600" b="1" dirty="0" smtClean="0">
                          <a:solidFill>
                            <a:schemeClr val="accent2"/>
                          </a:solidFill>
                          <a:latin typeface="Arial" panose="020B0604020202020204" pitchFamily="34" charset="0"/>
                          <a:cs typeface="Arial" panose="020B0604020202020204" pitchFamily="34" charset="0"/>
                        </a:rPr>
                        <a:t>Closes</a:t>
                      </a:r>
                      <a:r>
                        <a:rPr lang="en-AU" sz="1600" b="1" baseline="0" dirty="0" smtClean="0">
                          <a:solidFill>
                            <a:schemeClr val="accent2"/>
                          </a:solidFill>
                          <a:latin typeface="Arial" panose="020B0604020202020204" pitchFamily="34" charset="0"/>
                          <a:cs typeface="Arial" panose="020B0604020202020204" pitchFamily="34" charset="0"/>
                        </a:rPr>
                        <a:t> 5 May 2014</a:t>
                      </a:r>
                      <a:endParaRPr lang="en-AU" sz="1600" b="1" dirty="0">
                        <a:solidFill>
                          <a:schemeClr val="accent2"/>
                        </a:solidFill>
                        <a:latin typeface="Arial" panose="020B0604020202020204" pitchFamily="34" charset="0"/>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dirty="0" smtClean="0">
                        <a:solidFill>
                          <a:srgbClr val="FF000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dirty="0" smtClean="0">
                        <a:solidFill>
                          <a:srgbClr val="0070C0"/>
                        </a:solidFill>
                      </a:endParaRP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30</a:t>
            </a:fld>
            <a:endParaRPr lang="en-US"/>
          </a:p>
        </p:txBody>
      </p:sp>
    </p:spTree>
    <p:extLst>
      <p:ext uri="{BB962C8B-B14F-4D97-AF65-F5344CB8AC3E}">
        <p14:creationId xmlns:p14="http://schemas.microsoft.com/office/powerpoint/2010/main" val="16566281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802.11-2012 has been ratified as ISO/IEC 8802-11:2012 and FDIS comment resolutions  liaised</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31</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a:t>
            </a:r>
            <a:r>
              <a:rPr lang="en-AU" dirty="0" smtClean="0">
                <a:solidFill>
                  <a:srgbClr val="00B050"/>
                </a:solidFill>
              </a:rPr>
              <a:t>liaised</a:t>
            </a:r>
          </a:p>
          <a:p>
            <a:pPr lvl="1"/>
            <a:r>
              <a:rPr lang="en-AU" dirty="0"/>
              <a:t>60 day </a:t>
            </a:r>
            <a:r>
              <a:rPr lang="en-AU" dirty="0" smtClean="0"/>
              <a:t>pre-ballot passed in 2012</a:t>
            </a:r>
          </a:p>
          <a:p>
            <a:pPr lvl="2"/>
            <a:r>
              <a:rPr lang="en-AU" dirty="0" smtClean="0"/>
              <a:t>Responses to comments were liaised to SC6</a:t>
            </a:r>
          </a:p>
          <a:p>
            <a:r>
              <a:rPr lang="en-AU" b="1" dirty="0" smtClean="0"/>
              <a:t>FDIS </a:t>
            </a:r>
            <a:r>
              <a:rPr lang="en-AU" b="1" dirty="0"/>
              <a:t>ballot: </a:t>
            </a:r>
            <a:r>
              <a:rPr lang="en-AU" dirty="0">
                <a:solidFill>
                  <a:srgbClr val="00B050"/>
                </a:solidFill>
              </a:rPr>
              <a:t>passed &amp; comments liaised</a:t>
            </a:r>
          </a:p>
          <a:p>
            <a:pPr lvl="1"/>
            <a:r>
              <a:rPr lang="en-AU" dirty="0"/>
              <a:t>FDIS passed </a:t>
            </a:r>
            <a:r>
              <a:rPr lang="en-AU" dirty="0" smtClean="0"/>
              <a:t>in 2012</a:t>
            </a:r>
          </a:p>
          <a:p>
            <a:pPr lvl="1"/>
            <a:r>
              <a:rPr lang="en-AU" dirty="0" smtClean="0"/>
              <a:t>Standard published as </a:t>
            </a:r>
            <a:r>
              <a:rPr lang="en-AU" dirty="0"/>
              <a:t>ISO/IEC 8802-11:2012</a:t>
            </a:r>
          </a:p>
          <a:p>
            <a:pPr lvl="1"/>
            <a:r>
              <a:rPr lang="en-AU" dirty="0" smtClean="0"/>
              <a:t>FDIS comments liaised in </a:t>
            </a:r>
            <a:r>
              <a:rPr lang="en-AU" dirty="0"/>
              <a:t>Dec </a:t>
            </a:r>
            <a:r>
              <a:rPr lang="en-AU" dirty="0" smtClean="0"/>
              <a:t>2013</a:t>
            </a:r>
          </a:p>
          <a:p>
            <a:pPr lvl="2"/>
            <a:r>
              <a:rPr lang="en-AU" dirty="0" smtClean="0"/>
              <a:t>All </a:t>
            </a:r>
            <a:r>
              <a:rPr lang="en-AU" dirty="0"/>
              <a:t>the FDIS comments were submitted to </a:t>
            </a:r>
            <a:r>
              <a:rPr lang="en-AU" dirty="0" err="1"/>
              <a:t>TGmc</a:t>
            </a:r>
            <a:r>
              <a:rPr lang="en-AU" dirty="0"/>
              <a:t> for processing</a:t>
            </a:r>
          </a:p>
          <a:p>
            <a:pPr lvl="2"/>
            <a:r>
              <a:rPr lang="en-AU" dirty="0"/>
              <a:t>Additional comments from Swiss NB in N15623 (a response to the IEEE 802/SC6 collaboration procedure) were also referred to </a:t>
            </a:r>
            <a:r>
              <a:rPr lang="en-AU" dirty="0" err="1"/>
              <a:t>TGmc</a:t>
            </a:r>
            <a:endParaRPr lang="en-AU" dirty="0"/>
          </a:p>
          <a:p>
            <a:pPr lvl="2"/>
            <a:r>
              <a:rPr lang="en-AU" dirty="0"/>
              <a:t>All the </a:t>
            </a:r>
            <a:r>
              <a:rPr lang="en-AU" dirty="0" smtClean="0"/>
              <a:t>comments </a:t>
            </a:r>
            <a:r>
              <a:rPr lang="en-AU" dirty="0"/>
              <a:t>have been considered and resolutions approved as of November 2013</a:t>
            </a:r>
          </a:p>
          <a:p>
            <a:pPr lvl="3"/>
            <a:r>
              <a:rPr lang="en-AU" dirty="0"/>
              <a:t>See </a:t>
            </a:r>
            <a:r>
              <a:rPr lang="en-AU" dirty="0">
                <a:hlinkClick r:id="rId2"/>
              </a:rPr>
              <a:t>11-13-0123-05</a:t>
            </a:r>
            <a:r>
              <a:rPr lang="en-AU" dirty="0"/>
              <a:t> liaised as </a:t>
            </a:r>
            <a:r>
              <a:rPr lang="en-AU" dirty="0" smtClean="0"/>
              <a:t>6N15832 in Nov 2013</a:t>
            </a:r>
            <a:endParaRPr lang="en-AU" dirty="0"/>
          </a:p>
        </p:txBody>
      </p:sp>
    </p:spTree>
    <p:extLst>
      <p:ext uri="{BB962C8B-B14F-4D97-AF65-F5344CB8AC3E}">
        <p14:creationId xmlns:p14="http://schemas.microsoft.com/office/powerpoint/2010/main" val="42169327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FDIS ballot on IEEE </a:t>
            </a:r>
            <a:r>
              <a:rPr lang="en-AU" dirty="0"/>
              <a:t>802.1X </a:t>
            </a:r>
            <a:r>
              <a:rPr lang="en-AU" dirty="0" smtClean="0"/>
              <a:t>passed in Oct 2103 and </a:t>
            </a:r>
            <a:r>
              <a:rPr lang="en-AU" dirty="0"/>
              <a:t>all FDIS </a:t>
            </a:r>
            <a:r>
              <a:rPr lang="en-AU" dirty="0" smtClean="0"/>
              <a:t>comment resolutions liaised in Jan 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32</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Submission in N15515</a:t>
            </a:r>
          </a:p>
          <a:p>
            <a:pPr lvl="1"/>
            <a:r>
              <a:rPr lang="en-AU" dirty="0" smtClean="0"/>
              <a:t>Pre-ballot passed in 2013</a:t>
            </a:r>
          </a:p>
          <a:p>
            <a:pPr lvl="2"/>
            <a:r>
              <a:rPr lang="en-AU" dirty="0"/>
              <a:t>V</a:t>
            </a:r>
            <a:r>
              <a:rPr lang="en-AU" dirty="0" smtClean="0"/>
              <a:t>oting results in N15555</a:t>
            </a:r>
          </a:p>
          <a:p>
            <a:pPr lvl="2"/>
            <a:r>
              <a:rPr lang="en-AU" dirty="0" smtClean="0"/>
              <a:t>Comments from China NB replied to by IEEE 802 in N15607</a:t>
            </a:r>
          </a:p>
          <a:p>
            <a:r>
              <a:rPr lang="en-AU" dirty="0" smtClean="0"/>
              <a:t>FDIS ballot: </a:t>
            </a:r>
            <a:r>
              <a:rPr lang="en-AU" dirty="0" smtClean="0">
                <a:solidFill>
                  <a:srgbClr val="00B050"/>
                </a:solidFill>
              </a:rPr>
              <a:t>passed &amp; comments liaised</a:t>
            </a:r>
          </a:p>
          <a:p>
            <a:pPr lvl="1"/>
            <a:r>
              <a:rPr lang="en-AU" dirty="0" smtClean="0"/>
              <a:t>FDIS passed 16/1/12 on 21 Oct 2013</a:t>
            </a:r>
          </a:p>
          <a:p>
            <a:pPr lvl="2"/>
            <a:r>
              <a:rPr lang="en-AU" dirty="0" smtClean="0"/>
              <a:t>Voting results in N15771</a:t>
            </a:r>
          </a:p>
          <a:p>
            <a:pPr lvl="2"/>
            <a:r>
              <a:rPr lang="en-AU" dirty="0"/>
              <a:t>China </a:t>
            </a:r>
            <a:r>
              <a:rPr lang="en-AU" dirty="0" smtClean="0"/>
              <a:t>NB only </a:t>
            </a:r>
            <a:r>
              <a:rPr lang="en-AU" dirty="0"/>
              <a:t>negative </a:t>
            </a:r>
            <a:r>
              <a:rPr lang="en-AU" dirty="0" smtClean="0"/>
              <a:t>vote, with </a:t>
            </a:r>
            <a:r>
              <a:rPr lang="en-AU" dirty="0"/>
              <a:t>comments from China NB &amp; Switzerland </a:t>
            </a:r>
            <a:r>
              <a:rPr lang="en-AU" dirty="0" smtClean="0"/>
              <a:t>NB</a:t>
            </a:r>
          </a:p>
          <a:p>
            <a:pPr lvl="1"/>
            <a:r>
              <a:rPr lang="en-AU" dirty="0" smtClean="0"/>
              <a:t>FDIS comments resolved in Dec 2013</a:t>
            </a:r>
          </a:p>
          <a:p>
            <a:pPr lvl="2"/>
            <a:r>
              <a:rPr lang="en-AU" dirty="0" smtClean="0"/>
              <a:t>Liaised </a:t>
            </a:r>
            <a:r>
              <a:rPr lang="en-AU" dirty="0"/>
              <a:t>to </a:t>
            </a:r>
            <a:r>
              <a:rPr lang="en-AU" dirty="0" smtClean="0"/>
              <a:t>SC6 as N15871 in Jan 2014 </a:t>
            </a:r>
          </a:p>
          <a:p>
            <a:pPr lvl="1"/>
            <a:r>
              <a:rPr lang="en-AU" dirty="0" smtClean="0"/>
              <a:t>Standard has been published </a:t>
            </a:r>
            <a:r>
              <a:rPr lang="en-AU" dirty="0"/>
              <a:t>as </a:t>
            </a:r>
            <a:r>
              <a:rPr lang="en-AU" dirty="0" smtClean="0"/>
              <a:t>ISO/IEC/IEEE 8802-1X:2013</a:t>
            </a:r>
            <a:endParaRPr lang="en-AU" dirty="0">
              <a:solidFill>
                <a:srgbClr val="FF0000"/>
              </a:solidFill>
            </a:endParaRPr>
          </a:p>
          <a:p>
            <a:pPr lvl="2"/>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96829028"/>
              </p:ext>
            </p:extLst>
          </p:nvPr>
        </p:nvGraphicFramePr>
        <p:xfrm>
          <a:off x="8965" y="3114675"/>
          <a:ext cx="914400" cy="771525"/>
        </p:xfrm>
        <a:graphic>
          <a:graphicData uri="http://schemas.openxmlformats.org/presentationml/2006/ole">
            <mc:AlternateContent xmlns:mc="http://schemas.openxmlformats.org/markup-compatibility/2006">
              <mc:Choice xmlns:v="urn:schemas-microsoft-com:vml" Requires="v">
                <p:oleObj spid="_x0000_s138729"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8965" y="3114675"/>
                        <a:ext cx="914400" cy="771525"/>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694417938"/>
              </p:ext>
            </p:extLst>
          </p:nvPr>
        </p:nvGraphicFramePr>
        <p:xfrm>
          <a:off x="12700" y="4486275"/>
          <a:ext cx="914400" cy="771525"/>
        </p:xfrm>
        <a:graphic>
          <a:graphicData uri="http://schemas.openxmlformats.org/presentationml/2006/ole">
            <mc:AlternateContent xmlns:mc="http://schemas.openxmlformats.org/markup-compatibility/2006">
              <mc:Choice xmlns:v="urn:schemas-microsoft-com:vml" Requires="v">
                <p:oleObj spid="_x0000_s138730"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12700" y="4486275"/>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064232265"/>
              </p:ext>
            </p:extLst>
          </p:nvPr>
        </p:nvGraphicFramePr>
        <p:xfrm>
          <a:off x="-13447" y="5410200"/>
          <a:ext cx="914400" cy="771525"/>
        </p:xfrm>
        <a:graphic>
          <a:graphicData uri="http://schemas.openxmlformats.org/presentationml/2006/ole">
            <mc:AlternateContent xmlns:mc="http://schemas.openxmlformats.org/markup-compatibility/2006">
              <mc:Choice xmlns:v="urn:schemas-microsoft-com:vml" Requires="v">
                <p:oleObj spid="_x0000_s138731" name="Acrobat Document" showAsIcon="1" r:id="rId7" imgW="914400" imgH="771480" progId="AcroExch.Document.11">
                  <p:embed/>
                </p:oleObj>
              </mc:Choice>
              <mc:Fallback>
                <p:oleObj name="Acrobat Document" showAsIcon="1" r:id="rId7" imgW="914400" imgH="771480" progId="AcroExch.Document.11">
                  <p:embed/>
                  <p:pic>
                    <p:nvPicPr>
                      <p:cNvPr id="0" name=""/>
                      <p:cNvPicPr/>
                      <p:nvPr/>
                    </p:nvPicPr>
                    <p:blipFill>
                      <a:blip r:embed="rId8"/>
                      <a:stretch>
                        <a:fillRect/>
                      </a:stretch>
                    </p:blipFill>
                    <p:spPr>
                      <a:xfrm>
                        <a:off x="-13447" y="5410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2261314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ballot on IEEE </a:t>
            </a:r>
            <a:r>
              <a:rPr lang="en-AU" dirty="0" smtClean="0"/>
              <a:t>802.1AE passed in Oct 2013 and </a:t>
            </a:r>
            <a:r>
              <a:rPr lang="en-AU" dirty="0"/>
              <a:t>all FDIS comment resolutions liaised in Jan 2014</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33</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Submission in N15516</a:t>
            </a:r>
          </a:p>
          <a:p>
            <a:pPr lvl="1"/>
            <a:r>
              <a:rPr lang="en-AU" dirty="0"/>
              <a:t>Pre-ballot </a:t>
            </a:r>
            <a:r>
              <a:rPr lang="en-AU" dirty="0" smtClean="0"/>
              <a:t>passed in 2013</a:t>
            </a:r>
          </a:p>
          <a:p>
            <a:pPr lvl="2"/>
            <a:r>
              <a:rPr lang="en-AU" dirty="0" smtClean="0"/>
              <a:t>Voting results </a:t>
            </a:r>
            <a:r>
              <a:rPr lang="en-AU" dirty="0"/>
              <a:t>in </a:t>
            </a:r>
            <a:r>
              <a:rPr lang="en-AU" dirty="0" smtClean="0"/>
              <a:t>N15556</a:t>
            </a:r>
          </a:p>
          <a:p>
            <a:pPr lvl="2"/>
            <a:r>
              <a:rPr lang="en-AU" dirty="0" smtClean="0"/>
              <a:t>Comments </a:t>
            </a:r>
            <a:r>
              <a:rPr lang="en-AU" dirty="0"/>
              <a:t>from China NB replied to by IEEE 802 in N15608</a:t>
            </a:r>
            <a:endParaRPr lang="en-AU" dirty="0" smtClean="0"/>
          </a:p>
          <a:p>
            <a:r>
              <a:rPr lang="en-AU" dirty="0" smtClean="0"/>
              <a:t>FDIS ballot: </a:t>
            </a:r>
            <a:r>
              <a:rPr lang="en-AU" dirty="0">
                <a:solidFill>
                  <a:srgbClr val="00B050"/>
                </a:solidFill>
              </a:rPr>
              <a:t>passed &amp; comments </a:t>
            </a:r>
            <a:r>
              <a:rPr lang="en-AU" dirty="0" smtClean="0">
                <a:solidFill>
                  <a:srgbClr val="00B050"/>
                </a:solidFill>
              </a:rPr>
              <a:t>liaised</a:t>
            </a:r>
          </a:p>
          <a:p>
            <a:pPr lvl="1"/>
            <a:r>
              <a:rPr lang="en-AU" dirty="0" smtClean="0"/>
              <a:t>FDIS passed </a:t>
            </a:r>
            <a:r>
              <a:rPr lang="en-AU" dirty="0"/>
              <a:t>16/1/13 on 21 </a:t>
            </a:r>
            <a:r>
              <a:rPr lang="en-AU" dirty="0" smtClean="0"/>
              <a:t>Oct </a:t>
            </a:r>
            <a:r>
              <a:rPr lang="en-AU" dirty="0"/>
              <a:t>2013</a:t>
            </a:r>
          </a:p>
          <a:p>
            <a:pPr lvl="2"/>
            <a:r>
              <a:rPr lang="en-AU" dirty="0"/>
              <a:t>Voting results in </a:t>
            </a:r>
            <a:r>
              <a:rPr lang="en-AU" dirty="0" smtClean="0"/>
              <a:t>N15770</a:t>
            </a:r>
          </a:p>
          <a:p>
            <a:pPr lvl="2"/>
            <a:r>
              <a:rPr lang="en-AU" dirty="0"/>
              <a:t>China </a:t>
            </a:r>
            <a:r>
              <a:rPr lang="en-AU" dirty="0" smtClean="0"/>
              <a:t>NB only negative vote, with comments </a:t>
            </a:r>
            <a:r>
              <a:rPr lang="en-AU" dirty="0"/>
              <a:t>from China </a:t>
            </a:r>
            <a:r>
              <a:rPr lang="en-AU" dirty="0" smtClean="0"/>
              <a:t>NB &amp; Switzerland NB</a:t>
            </a:r>
          </a:p>
          <a:p>
            <a:pPr lvl="1"/>
            <a:r>
              <a:rPr lang="en-AU" dirty="0"/>
              <a:t>FDIS comments resolved in Dec 2013</a:t>
            </a:r>
          </a:p>
          <a:p>
            <a:pPr lvl="2"/>
            <a:r>
              <a:rPr lang="en-AU" dirty="0"/>
              <a:t>Liaised to SC6 as N15871 in Jan </a:t>
            </a:r>
            <a:r>
              <a:rPr lang="en-AU" dirty="0" smtClean="0"/>
              <a:t>2014 </a:t>
            </a:r>
            <a:r>
              <a:rPr lang="en-AU" dirty="0"/>
              <a:t>(see previous </a:t>
            </a:r>
            <a:r>
              <a:rPr lang="en-AU" dirty="0" smtClean="0"/>
              <a:t>page for response file)</a:t>
            </a:r>
            <a:endParaRPr lang="en-AU" dirty="0">
              <a:solidFill>
                <a:srgbClr val="FF0000"/>
              </a:solidFill>
            </a:endParaRPr>
          </a:p>
          <a:p>
            <a:pPr lvl="1"/>
            <a:r>
              <a:rPr lang="en-AU" dirty="0" smtClean="0"/>
              <a:t>Standard has been published </a:t>
            </a:r>
            <a:r>
              <a:rPr lang="en-AU" dirty="0"/>
              <a:t>as </a:t>
            </a:r>
            <a:r>
              <a:rPr lang="en-AU" dirty="0" smtClean="0"/>
              <a:t>ISO/IEC/IEEE 8802-1AE:2013</a:t>
            </a:r>
            <a:endParaRPr lang="en-AU" dirty="0">
              <a:solidFill>
                <a:srgbClr val="FF0000"/>
              </a:solidFill>
            </a:endParaRPr>
          </a:p>
          <a:p>
            <a:pPr marL="184150" lvl="2" indent="0">
              <a:buNone/>
            </a:pPr>
            <a:endParaRPr lang="en-AU" dirty="0"/>
          </a:p>
          <a:p>
            <a:endParaRPr lang="en-AU" dirty="0">
              <a:solidFill>
                <a:srgbClr val="0070C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950531856"/>
              </p:ext>
            </p:extLst>
          </p:nvPr>
        </p:nvGraphicFramePr>
        <p:xfrm>
          <a:off x="0" y="3267075"/>
          <a:ext cx="914400" cy="771525"/>
        </p:xfrm>
        <a:graphic>
          <a:graphicData uri="http://schemas.openxmlformats.org/presentationml/2006/ole">
            <mc:AlternateContent xmlns:mc="http://schemas.openxmlformats.org/markup-compatibility/2006">
              <mc:Choice xmlns:v="urn:schemas-microsoft-com:vml" Requires="v">
                <p:oleObj spid="_x0000_s139634"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267075"/>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502989256"/>
              </p:ext>
            </p:extLst>
          </p:nvPr>
        </p:nvGraphicFramePr>
        <p:xfrm>
          <a:off x="35859" y="4562475"/>
          <a:ext cx="914400" cy="771525"/>
        </p:xfrm>
        <a:graphic>
          <a:graphicData uri="http://schemas.openxmlformats.org/presentationml/2006/ole">
            <mc:AlternateContent xmlns:mc="http://schemas.openxmlformats.org/markup-compatibility/2006">
              <mc:Choice xmlns:v="urn:schemas-microsoft-com:vml" Requires="v">
                <p:oleObj spid="_x0000_s139635"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35859" y="45624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8814950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on </a:t>
            </a:r>
            <a:r>
              <a:rPr lang="en-AU" dirty="0" smtClean="0"/>
              <a:t>802.1AB </a:t>
            </a:r>
            <a:r>
              <a:rPr lang="en-AU" dirty="0" smtClean="0">
                <a:solidFill>
                  <a:schemeClr val="accent6"/>
                </a:solidFill>
              </a:rPr>
              <a:t>passed in Dec 2013 and FDIS comment resolution in process</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34</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comments liaised</a:t>
            </a:r>
            <a:endParaRPr lang="en-AU" dirty="0" smtClean="0"/>
          </a:p>
          <a:p>
            <a:pPr lvl="1"/>
            <a:r>
              <a:rPr lang="en-AU" dirty="0" smtClean="0"/>
              <a:t>Submission in N15588</a:t>
            </a:r>
          </a:p>
          <a:p>
            <a:pPr lvl="1"/>
            <a:r>
              <a:rPr lang="en-AU" dirty="0" smtClean="0"/>
              <a:t>Pre-ballot passed in May 2013</a:t>
            </a:r>
          </a:p>
          <a:p>
            <a:pPr lvl="2"/>
            <a:r>
              <a:rPr lang="en-AU" dirty="0" smtClean="0"/>
              <a:t>Voting results in N15626</a:t>
            </a:r>
          </a:p>
          <a:p>
            <a:pPr lvl="2"/>
            <a:r>
              <a:rPr lang="en-AU" dirty="0" smtClean="0"/>
              <a:t>Comments from China replied to in N15659</a:t>
            </a:r>
          </a:p>
          <a:p>
            <a:r>
              <a:rPr lang="en-AU" dirty="0" smtClean="0"/>
              <a:t>FDIS ballot: </a:t>
            </a:r>
            <a:r>
              <a:rPr lang="en-AU" dirty="0">
                <a:solidFill>
                  <a:srgbClr val="00B050"/>
                </a:solidFill>
              </a:rPr>
              <a:t>passed </a:t>
            </a:r>
            <a:r>
              <a:rPr lang="en-AU" dirty="0" smtClean="0">
                <a:solidFill>
                  <a:srgbClr val="00B050"/>
                </a:solidFill>
              </a:rPr>
              <a:t>&amp; comments in process</a:t>
            </a:r>
          </a:p>
          <a:p>
            <a:pPr lvl="1"/>
            <a:r>
              <a:rPr lang="en-AU" dirty="0"/>
              <a:t>FDIS passed </a:t>
            </a:r>
            <a:r>
              <a:rPr lang="en-AU" dirty="0" smtClean="0"/>
              <a:t>16/1/16 </a:t>
            </a:r>
            <a:r>
              <a:rPr lang="en-AU" dirty="0"/>
              <a:t>on </a:t>
            </a:r>
            <a:r>
              <a:rPr lang="en-AU" dirty="0" smtClean="0"/>
              <a:t>18 Dec 2013</a:t>
            </a:r>
            <a:endParaRPr lang="en-AU" dirty="0"/>
          </a:p>
          <a:p>
            <a:pPr lvl="2"/>
            <a:r>
              <a:rPr lang="en-AU" dirty="0"/>
              <a:t>Voting results in </a:t>
            </a:r>
            <a:r>
              <a:rPr lang="en-AU" dirty="0" smtClean="0"/>
              <a:t>N15829</a:t>
            </a:r>
            <a:endParaRPr lang="en-AU" dirty="0"/>
          </a:p>
          <a:p>
            <a:pPr lvl="2"/>
            <a:r>
              <a:rPr lang="en-AU" dirty="0"/>
              <a:t>China NB only negative vote, with comments from China NB &amp; Switzerland NB</a:t>
            </a:r>
          </a:p>
          <a:p>
            <a:pPr lvl="1"/>
            <a:r>
              <a:rPr lang="en-AU" dirty="0"/>
              <a:t>FDIS comments </a:t>
            </a:r>
            <a:r>
              <a:rPr lang="en-AU" dirty="0" smtClean="0"/>
              <a:t>will be resolved </a:t>
            </a:r>
            <a:r>
              <a:rPr lang="en-AU" dirty="0"/>
              <a:t>in </a:t>
            </a:r>
            <a:r>
              <a:rPr lang="en-AU" dirty="0" smtClean="0"/>
              <a:t>2014</a:t>
            </a:r>
          </a:p>
          <a:p>
            <a:pPr lvl="2"/>
            <a:r>
              <a:rPr lang="en-AU" dirty="0" smtClean="0"/>
              <a:t>Likely to be similar to responses to 802.1X/AE because comments are similar</a:t>
            </a:r>
          </a:p>
          <a:p>
            <a:pPr lvl="2"/>
            <a:r>
              <a:rPr lang="en-AU" dirty="0" smtClean="0"/>
              <a:t>Tony </a:t>
            </a:r>
            <a:r>
              <a:rPr lang="en-AU" dirty="0" err="1" smtClean="0"/>
              <a:t>Jeffree</a:t>
            </a:r>
            <a:r>
              <a:rPr lang="en-AU" dirty="0" smtClean="0"/>
              <a:t> is developing responses for consideration at this meeting </a:t>
            </a:r>
          </a:p>
          <a:p>
            <a:pPr lvl="1"/>
            <a:r>
              <a:rPr lang="en-AU" dirty="0" smtClean="0"/>
              <a:t>Standard </a:t>
            </a:r>
            <a:r>
              <a:rPr lang="en-AU" dirty="0"/>
              <a:t>will be published as ISO/IEC </a:t>
            </a:r>
            <a:r>
              <a:rPr lang="en-AU" dirty="0" smtClean="0"/>
              <a:t>8802-1AB:2014 on 15 March</a:t>
            </a:r>
            <a:endParaRPr lang="en-AU" dirty="0">
              <a:solidFill>
                <a:srgbClr val="FF0000"/>
              </a:solidFill>
            </a:endParaRPr>
          </a:p>
          <a:p>
            <a:pPr marL="184150" lvl="2" indent="0">
              <a:buNone/>
            </a:pPr>
            <a:endParaRPr lang="en-AU" dirty="0"/>
          </a:p>
          <a:p>
            <a:endParaRPr lang="en-AU" dirty="0">
              <a:solidFill>
                <a:schemeClr val="accent6"/>
              </a:solidFill>
            </a:endParaRPr>
          </a:p>
          <a:p>
            <a:endParaRPr lang="en-AU"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307050169"/>
              </p:ext>
            </p:extLst>
          </p:nvPr>
        </p:nvGraphicFramePr>
        <p:xfrm>
          <a:off x="-12700" y="3200400"/>
          <a:ext cx="914400" cy="771525"/>
        </p:xfrm>
        <a:graphic>
          <a:graphicData uri="http://schemas.openxmlformats.org/presentationml/2006/ole">
            <mc:AlternateContent xmlns:mc="http://schemas.openxmlformats.org/markup-compatibility/2006">
              <mc:Choice xmlns:v="urn:schemas-microsoft-com:vml" Requires="v">
                <p:oleObj spid="_x0000_s155946" name="Acrobat Document" showAsIcon="1" r:id="rId3" imgW="914400" imgH="771480" progId="AcroExch.Document.7">
                  <p:embed/>
                </p:oleObj>
              </mc:Choice>
              <mc:Fallback>
                <p:oleObj name="Acrobat Document" showAsIcon="1" r:id="rId3" imgW="914400" imgH="771480" progId="AcroExch.Document.7">
                  <p:embed/>
                  <p:pic>
                    <p:nvPicPr>
                      <p:cNvPr id="0" name=""/>
                      <p:cNvPicPr/>
                      <p:nvPr/>
                    </p:nvPicPr>
                    <p:blipFill>
                      <a:blip r:embed="rId4"/>
                      <a:stretch>
                        <a:fillRect/>
                      </a:stretch>
                    </p:blipFill>
                    <p:spPr>
                      <a:xfrm>
                        <a:off x="-12700" y="3200400"/>
                        <a:ext cx="914400" cy="771525"/>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069137137"/>
              </p:ext>
            </p:extLst>
          </p:nvPr>
        </p:nvGraphicFramePr>
        <p:xfrm>
          <a:off x="0" y="4572000"/>
          <a:ext cx="914400" cy="771525"/>
        </p:xfrm>
        <a:graphic>
          <a:graphicData uri="http://schemas.openxmlformats.org/presentationml/2006/ole">
            <mc:AlternateContent xmlns:mc="http://schemas.openxmlformats.org/markup-compatibility/2006">
              <mc:Choice xmlns:v="urn:schemas-microsoft-com:vml" Requires="v">
                <p:oleObj spid="_x0000_s155947"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0" y="4572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9690724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on </a:t>
            </a:r>
            <a:r>
              <a:rPr lang="en-AU" dirty="0" smtClean="0"/>
              <a:t>802.1AR </a:t>
            </a:r>
            <a:r>
              <a:rPr lang="en-AU" dirty="0">
                <a:solidFill>
                  <a:schemeClr val="accent6"/>
                </a:solidFill>
              </a:rPr>
              <a:t>passed in Dec 2013 and FDIS comment resolution in process</a:t>
            </a:r>
          </a:p>
        </p:txBody>
      </p:sp>
      <p:sp>
        <p:nvSpPr>
          <p:cNvPr id="5" name="Footer Placeholder 4"/>
          <p:cNvSpPr>
            <a:spLocks noGrp="1"/>
          </p:cNvSpPr>
          <p:nvPr>
            <p:ph type="ftr" sz="quarter" idx="10"/>
          </p:nvPr>
        </p:nvSpPr>
        <p:spPr>
          <a:xfrm>
            <a:off x="8053388" y="6523038"/>
            <a:ext cx="490537" cy="182562"/>
          </a:xfrm>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a:xfrm>
            <a:off x="4327525" y="6523038"/>
            <a:ext cx="565150" cy="182562"/>
          </a:xfrm>
        </p:spPr>
        <p:txBody>
          <a:bodyPr/>
          <a:lstStyle/>
          <a:p>
            <a:pPr>
              <a:defRPr/>
            </a:pPr>
            <a:r>
              <a:rPr lang="en-US" smtClean="0"/>
              <a:t>Slide </a:t>
            </a:r>
            <a:fld id="{FCE5288C-F87B-4810-A6B2-740CE13BD34D}" type="slidenum">
              <a:rPr lang="en-US" smtClean="0"/>
              <a:pPr>
                <a:defRPr/>
              </a:pPr>
              <a:t>35</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Submission in N15589</a:t>
            </a:r>
          </a:p>
          <a:p>
            <a:pPr lvl="1"/>
            <a:r>
              <a:rPr lang="en-AU" dirty="0"/>
              <a:t>Pre-ballot passed in </a:t>
            </a:r>
            <a:r>
              <a:rPr lang="en-AU" dirty="0" smtClean="0"/>
              <a:t>May 2013</a:t>
            </a:r>
            <a:endParaRPr lang="en-AU" dirty="0"/>
          </a:p>
          <a:p>
            <a:pPr lvl="2"/>
            <a:r>
              <a:rPr lang="en-AU" dirty="0" smtClean="0"/>
              <a:t>Voting results in N15627</a:t>
            </a:r>
          </a:p>
          <a:p>
            <a:pPr lvl="2"/>
            <a:r>
              <a:rPr lang="en-AU" dirty="0" smtClean="0"/>
              <a:t>Comments from China replied to in </a:t>
            </a:r>
            <a:r>
              <a:rPr lang="en-AU" dirty="0"/>
              <a:t>N15659 </a:t>
            </a:r>
            <a:endParaRPr lang="en-AU" dirty="0" smtClean="0"/>
          </a:p>
          <a:p>
            <a:r>
              <a:rPr lang="en-AU" dirty="0" smtClean="0"/>
              <a:t>FDIS ballot: </a:t>
            </a:r>
            <a:r>
              <a:rPr lang="en-AU" dirty="0">
                <a:solidFill>
                  <a:srgbClr val="00B050"/>
                </a:solidFill>
              </a:rPr>
              <a:t>passed &amp; comments in process</a:t>
            </a:r>
            <a:endParaRPr lang="en-AU" dirty="0" smtClean="0">
              <a:solidFill>
                <a:srgbClr val="00B050"/>
              </a:solidFill>
            </a:endParaRPr>
          </a:p>
          <a:p>
            <a:pPr lvl="1"/>
            <a:r>
              <a:rPr lang="en-AU" dirty="0" smtClean="0"/>
              <a:t>FDIS </a:t>
            </a:r>
            <a:r>
              <a:rPr lang="en-AU" dirty="0"/>
              <a:t>passed </a:t>
            </a:r>
            <a:r>
              <a:rPr lang="en-AU" dirty="0" smtClean="0"/>
              <a:t>17/2/16 </a:t>
            </a:r>
            <a:r>
              <a:rPr lang="en-AU" dirty="0"/>
              <a:t>on 18 </a:t>
            </a:r>
            <a:r>
              <a:rPr lang="en-AU" dirty="0" smtClean="0"/>
              <a:t>Dec </a:t>
            </a:r>
            <a:r>
              <a:rPr lang="en-AU" dirty="0"/>
              <a:t>2013</a:t>
            </a:r>
          </a:p>
          <a:p>
            <a:pPr lvl="2"/>
            <a:r>
              <a:rPr lang="en-AU" dirty="0"/>
              <a:t>Voting results in </a:t>
            </a:r>
            <a:r>
              <a:rPr lang="en-AU" dirty="0" smtClean="0"/>
              <a:t>N15830</a:t>
            </a:r>
            <a:endParaRPr lang="en-AU" dirty="0"/>
          </a:p>
          <a:p>
            <a:pPr lvl="2"/>
            <a:r>
              <a:rPr lang="en-AU" dirty="0"/>
              <a:t>China NB </a:t>
            </a:r>
            <a:r>
              <a:rPr lang="en-AU" dirty="0" smtClean="0"/>
              <a:t>&amp; Switzerland NB voted “no” and commented</a:t>
            </a:r>
            <a:endParaRPr lang="en-AU" dirty="0"/>
          </a:p>
          <a:p>
            <a:pPr lvl="1"/>
            <a:r>
              <a:rPr lang="en-AU" dirty="0"/>
              <a:t>FDIS comments will be resolved in 2014</a:t>
            </a:r>
          </a:p>
          <a:p>
            <a:pPr lvl="2"/>
            <a:r>
              <a:rPr lang="en-AU" dirty="0"/>
              <a:t>Likely to be similar to responses to 802.1X/AE because comments are </a:t>
            </a:r>
            <a:r>
              <a:rPr lang="en-AU" dirty="0" smtClean="0"/>
              <a:t>similar</a:t>
            </a:r>
          </a:p>
          <a:p>
            <a:pPr lvl="2"/>
            <a:r>
              <a:rPr lang="en-AU" dirty="0" smtClean="0"/>
              <a:t>Mick Seaman is </a:t>
            </a:r>
            <a:r>
              <a:rPr lang="en-AU" dirty="0"/>
              <a:t>developing responses for consideration at this meeting </a:t>
            </a:r>
            <a:r>
              <a:rPr lang="en-AU" dirty="0" smtClean="0">
                <a:solidFill>
                  <a:srgbClr val="FF0000"/>
                </a:solidFill>
              </a:rPr>
              <a:t>(done?)</a:t>
            </a:r>
            <a:endParaRPr lang="en-AU" dirty="0">
              <a:solidFill>
                <a:srgbClr val="FF0000"/>
              </a:solidFill>
            </a:endParaRPr>
          </a:p>
          <a:p>
            <a:pPr lvl="1"/>
            <a:r>
              <a:rPr lang="en-AU" dirty="0"/>
              <a:t>Standard will be published as ISO/IEC 8802-1AR:2014 on 15 March</a:t>
            </a:r>
            <a:endParaRPr lang="en-AU" dirty="0">
              <a:solidFill>
                <a:srgbClr val="FF0000"/>
              </a:solidFill>
            </a:endParaRPr>
          </a:p>
          <a:p>
            <a:pPr marL="184150" lvl="2" indent="0">
              <a:buNone/>
            </a:pPr>
            <a:endParaRPr lang="en-AU" dirty="0"/>
          </a:p>
          <a:p>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91079737"/>
              </p:ext>
            </p:extLst>
          </p:nvPr>
        </p:nvGraphicFramePr>
        <p:xfrm>
          <a:off x="-12700" y="2971800"/>
          <a:ext cx="914400" cy="771525"/>
        </p:xfrm>
        <a:graphic>
          <a:graphicData uri="http://schemas.openxmlformats.org/presentationml/2006/ole">
            <mc:AlternateContent xmlns:mc="http://schemas.openxmlformats.org/markup-compatibility/2006">
              <mc:Choice xmlns:v="urn:schemas-microsoft-com:vml" Requires="v">
                <p:oleObj spid="_x0000_s156972" name="Acrobat Document" showAsIcon="1" r:id="rId3" imgW="914400" imgH="771480" progId="AcroExch.Document.11">
                  <p:embed/>
                </p:oleObj>
              </mc:Choice>
              <mc:Fallback>
                <p:oleObj name="Acrobat Document" showAsIcon="1" r:id="rId3" imgW="914400" imgH="771480" progId="AcroExch.Document.11">
                  <p:embed/>
                  <p:pic>
                    <p:nvPicPr>
                      <p:cNvPr id="0" name=""/>
                      <p:cNvPicPr>
                        <a:picLocks noChangeAspect="1" noChangeArrowheads="1"/>
                      </p:cNvPicPr>
                      <p:nvPr/>
                    </p:nvPicPr>
                    <p:blipFill>
                      <a:blip r:embed="rId4"/>
                      <a:srcRect/>
                      <a:stretch>
                        <a:fillRect/>
                      </a:stretch>
                    </p:blipFill>
                    <p:spPr bwMode="auto">
                      <a:xfrm>
                        <a:off x="-12700" y="29718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726865682"/>
              </p:ext>
            </p:extLst>
          </p:nvPr>
        </p:nvGraphicFramePr>
        <p:xfrm>
          <a:off x="0" y="4495800"/>
          <a:ext cx="914400" cy="771525"/>
        </p:xfrm>
        <a:graphic>
          <a:graphicData uri="http://schemas.openxmlformats.org/presentationml/2006/ole">
            <mc:AlternateContent xmlns:mc="http://schemas.openxmlformats.org/markup-compatibility/2006">
              <mc:Choice xmlns:v="urn:schemas-microsoft-com:vml" Requires="v">
                <p:oleObj spid="_x0000_s156973"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0" y="4495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8245853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on </a:t>
            </a:r>
            <a:r>
              <a:rPr lang="en-AU" dirty="0" smtClean="0"/>
              <a:t>802.1AS </a:t>
            </a:r>
            <a:r>
              <a:rPr lang="en-AU" dirty="0">
                <a:solidFill>
                  <a:schemeClr val="accent6"/>
                </a:solidFill>
              </a:rPr>
              <a:t>passed in Dec 2013 and FDIS comment resolution in process</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36</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comments liaised</a:t>
            </a:r>
            <a:endParaRPr lang="en-AU" dirty="0" smtClean="0"/>
          </a:p>
          <a:p>
            <a:pPr lvl="1"/>
            <a:r>
              <a:rPr lang="en-AU" dirty="0" smtClean="0"/>
              <a:t>Submission in N15590</a:t>
            </a:r>
          </a:p>
          <a:p>
            <a:pPr lvl="1"/>
            <a:r>
              <a:rPr lang="en-AU" dirty="0"/>
              <a:t>Pre-ballot passed in May 2013</a:t>
            </a:r>
          </a:p>
          <a:p>
            <a:pPr lvl="2"/>
            <a:r>
              <a:rPr lang="en-AU" dirty="0"/>
              <a:t>Voting results in </a:t>
            </a:r>
            <a:r>
              <a:rPr lang="en-AU" dirty="0" smtClean="0"/>
              <a:t>N15628</a:t>
            </a:r>
            <a:endParaRPr lang="en-AU" dirty="0"/>
          </a:p>
          <a:p>
            <a:pPr lvl="2"/>
            <a:r>
              <a:rPr lang="en-AU" dirty="0"/>
              <a:t>Comments from China replied to in N15659 </a:t>
            </a:r>
            <a:endParaRPr lang="en-AU" dirty="0" smtClean="0"/>
          </a:p>
          <a:p>
            <a:r>
              <a:rPr lang="en-AU" dirty="0" smtClean="0"/>
              <a:t>FDIS ballot: </a:t>
            </a:r>
            <a:r>
              <a:rPr lang="en-AU" dirty="0" smtClean="0">
                <a:solidFill>
                  <a:srgbClr val="00B050"/>
                </a:solidFill>
              </a:rPr>
              <a:t>passed </a:t>
            </a:r>
            <a:r>
              <a:rPr lang="en-AU" dirty="0">
                <a:solidFill>
                  <a:srgbClr val="00B050"/>
                </a:solidFill>
              </a:rPr>
              <a:t>&amp; comments in process</a:t>
            </a:r>
          </a:p>
          <a:p>
            <a:pPr lvl="1"/>
            <a:r>
              <a:rPr lang="en-AU" dirty="0"/>
              <a:t>FDIS passed </a:t>
            </a:r>
            <a:r>
              <a:rPr lang="en-AU" dirty="0" smtClean="0"/>
              <a:t>18/1/16 </a:t>
            </a:r>
            <a:r>
              <a:rPr lang="en-AU" dirty="0"/>
              <a:t>on 18 </a:t>
            </a:r>
            <a:r>
              <a:rPr lang="en-AU" dirty="0" smtClean="0"/>
              <a:t>Dec </a:t>
            </a:r>
            <a:r>
              <a:rPr lang="en-AU" dirty="0"/>
              <a:t>2013</a:t>
            </a:r>
          </a:p>
          <a:p>
            <a:pPr lvl="2"/>
            <a:r>
              <a:rPr lang="en-AU" dirty="0"/>
              <a:t>Voting results in </a:t>
            </a:r>
            <a:r>
              <a:rPr lang="en-AU" dirty="0" smtClean="0"/>
              <a:t>N15831</a:t>
            </a:r>
            <a:endParaRPr lang="en-AU" dirty="0"/>
          </a:p>
          <a:p>
            <a:pPr lvl="2"/>
            <a:r>
              <a:rPr lang="en-AU" dirty="0"/>
              <a:t>China NB </a:t>
            </a:r>
            <a:r>
              <a:rPr lang="en-AU" dirty="0" smtClean="0"/>
              <a:t>voted </a:t>
            </a:r>
            <a:r>
              <a:rPr lang="en-AU" dirty="0"/>
              <a:t>“no” and </a:t>
            </a:r>
            <a:r>
              <a:rPr lang="en-AU" dirty="0" smtClean="0"/>
              <a:t>China NB &amp; Switzerland NB commented</a:t>
            </a:r>
            <a:endParaRPr lang="en-AU" dirty="0"/>
          </a:p>
          <a:p>
            <a:pPr lvl="1"/>
            <a:r>
              <a:rPr lang="en-AU" dirty="0"/>
              <a:t>FDIS comments will be resolved in 2014</a:t>
            </a:r>
          </a:p>
          <a:p>
            <a:pPr lvl="2"/>
            <a:r>
              <a:rPr lang="en-AU" dirty="0"/>
              <a:t>Likely to be similar to responses to 802.1X/AE because comments are </a:t>
            </a:r>
            <a:r>
              <a:rPr lang="en-AU" dirty="0" smtClean="0"/>
              <a:t>similar</a:t>
            </a:r>
          </a:p>
          <a:p>
            <a:pPr lvl="2"/>
            <a:r>
              <a:rPr lang="en-AU" dirty="0"/>
              <a:t>Tony </a:t>
            </a:r>
            <a:r>
              <a:rPr lang="en-AU" dirty="0" err="1"/>
              <a:t>Jeffree</a:t>
            </a:r>
            <a:r>
              <a:rPr lang="en-AU" dirty="0"/>
              <a:t> is developing responses for consideration at this meeting </a:t>
            </a:r>
          </a:p>
          <a:p>
            <a:pPr lvl="1"/>
            <a:r>
              <a:rPr lang="en-AU" dirty="0"/>
              <a:t>Standard will be published as </a:t>
            </a:r>
            <a:r>
              <a:rPr lang="en-AU"/>
              <a:t>ISO/IEC 8802-1AS:2014 on 15 March</a:t>
            </a:r>
            <a:endParaRPr lang="en-AU" dirty="0">
              <a:solidFill>
                <a:srgbClr val="FF0000"/>
              </a:solidFill>
            </a:endParaRPr>
          </a:p>
          <a:p>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937658029"/>
              </p:ext>
            </p:extLst>
          </p:nvPr>
        </p:nvGraphicFramePr>
        <p:xfrm>
          <a:off x="0" y="3124200"/>
          <a:ext cx="914400" cy="771525"/>
        </p:xfrm>
        <a:graphic>
          <a:graphicData uri="http://schemas.openxmlformats.org/presentationml/2006/ole">
            <mc:AlternateContent xmlns:mc="http://schemas.openxmlformats.org/markup-compatibility/2006">
              <mc:Choice xmlns:v="urn:schemas-microsoft-com:vml" Requires="v">
                <p:oleObj spid="_x0000_s157984"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124200"/>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918717208"/>
              </p:ext>
            </p:extLst>
          </p:nvPr>
        </p:nvGraphicFramePr>
        <p:xfrm>
          <a:off x="-12700" y="4419600"/>
          <a:ext cx="914400" cy="771525"/>
        </p:xfrm>
        <a:graphic>
          <a:graphicData uri="http://schemas.openxmlformats.org/presentationml/2006/ole">
            <mc:AlternateContent xmlns:mc="http://schemas.openxmlformats.org/markup-compatibility/2006">
              <mc:Choice xmlns:v="urn:schemas-microsoft-com:vml" Requires="v">
                <p:oleObj spid="_x0000_s157985"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12700" y="4419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6208652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solidFill>
                  <a:schemeClr val="accent6"/>
                </a:solidFill>
              </a:rPr>
              <a:t>FDIS on </a:t>
            </a:r>
            <a:r>
              <a:rPr lang="en-AU" dirty="0" smtClean="0">
                <a:solidFill>
                  <a:schemeClr val="accent6"/>
                </a:solidFill>
              </a:rPr>
              <a:t>802.11ae passed in Jan 2014 and comment resolution will start in Mar 2014</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37</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Pre-ballot </a:t>
            </a:r>
            <a:r>
              <a:rPr lang="en-AU" dirty="0"/>
              <a:t>on </a:t>
            </a:r>
            <a:r>
              <a:rPr lang="en-AU" dirty="0" smtClean="0"/>
              <a:t>N15552 passed </a:t>
            </a:r>
            <a:r>
              <a:rPr lang="en-AU" dirty="0"/>
              <a:t>in </a:t>
            </a:r>
            <a:r>
              <a:rPr lang="en-AU" dirty="0" smtClean="0"/>
              <a:t>Feb 2013</a:t>
            </a:r>
            <a:endParaRPr lang="en-AU" dirty="0"/>
          </a:p>
          <a:p>
            <a:pPr lvl="2"/>
            <a:r>
              <a:rPr lang="en-AU" dirty="0" smtClean="0"/>
              <a:t>Voting results in N15599</a:t>
            </a:r>
          </a:p>
          <a:p>
            <a:pPr lvl="2"/>
            <a:r>
              <a:rPr lang="en-AU" dirty="0"/>
              <a:t>Comments from China replied </a:t>
            </a:r>
            <a:r>
              <a:rPr lang="en-AU" dirty="0" smtClean="0"/>
              <a:t>to by IEEE 802 </a:t>
            </a:r>
            <a:r>
              <a:rPr lang="en-AU" dirty="0"/>
              <a:t>in </a:t>
            </a:r>
            <a:r>
              <a:rPr lang="en-AU" dirty="0" smtClean="0"/>
              <a:t>N15647</a:t>
            </a:r>
          </a:p>
          <a:p>
            <a:pPr lvl="2"/>
            <a:r>
              <a:rPr lang="en-AU" dirty="0" smtClean="0"/>
              <a:t>Comments </a:t>
            </a:r>
            <a:r>
              <a:rPr lang="en-AU" dirty="0"/>
              <a:t>from Japan in </a:t>
            </a:r>
            <a:r>
              <a:rPr lang="en-AU" dirty="0" smtClean="0"/>
              <a:t>N15664 were resolved in discussions with commenter</a:t>
            </a:r>
          </a:p>
          <a:p>
            <a:r>
              <a:rPr lang="en-AU" dirty="0" smtClean="0"/>
              <a:t>FDIS ballot: </a:t>
            </a:r>
            <a:r>
              <a:rPr lang="en-AU" dirty="0">
                <a:solidFill>
                  <a:srgbClr val="00B050"/>
                </a:solidFill>
              </a:rPr>
              <a:t>passed &amp; comments in </a:t>
            </a:r>
            <a:r>
              <a:rPr lang="en-AU" dirty="0" smtClean="0">
                <a:solidFill>
                  <a:srgbClr val="00B050"/>
                </a:solidFill>
              </a:rPr>
              <a:t>process</a:t>
            </a:r>
          </a:p>
          <a:p>
            <a:pPr lvl="1"/>
            <a:r>
              <a:rPr lang="en-AU" dirty="0"/>
              <a:t>FDIS passed </a:t>
            </a:r>
            <a:r>
              <a:rPr lang="en-AU" dirty="0" smtClean="0"/>
              <a:t>14/1/20 </a:t>
            </a:r>
            <a:r>
              <a:rPr lang="en-AU" dirty="0"/>
              <a:t>on </a:t>
            </a:r>
            <a:r>
              <a:rPr lang="en-AU" dirty="0" smtClean="0"/>
              <a:t>28 Jan  2014</a:t>
            </a:r>
            <a:endParaRPr lang="en-AU" dirty="0"/>
          </a:p>
          <a:p>
            <a:pPr lvl="2"/>
            <a:r>
              <a:rPr lang="en-AU" dirty="0"/>
              <a:t>Voting results in </a:t>
            </a:r>
            <a:r>
              <a:rPr lang="en-AU" dirty="0" smtClean="0"/>
              <a:t>N15883</a:t>
            </a:r>
            <a:endParaRPr lang="en-AU" dirty="0"/>
          </a:p>
          <a:p>
            <a:pPr lvl="2"/>
            <a:r>
              <a:rPr lang="en-AU" dirty="0"/>
              <a:t>China NB voted “no” and </a:t>
            </a:r>
            <a:r>
              <a:rPr lang="en-AU" dirty="0" smtClean="0"/>
              <a:t>commented they will not recognise result</a:t>
            </a:r>
            <a:endParaRPr lang="en-AU" dirty="0"/>
          </a:p>
          <a:p>
            <a:pPr lvl="1"/>
            <a:r>
              <a:rPr lang="en-AU" dirty="0"/>
              <a:t>FDIS comments will be resolved </a:t>
            </a:r>
            <a:r>
              <a:rPr lang="en-AU" dirty="0" smtClean="0"/>
              <a:t>starting at this meeting</a:t>
            </a:r>
          </a:p>
          <a:p>
            <a:pPr lvl="2"/>
            <a:r>
              <a:rPr lang="en-AU" dirty="0" smtClean="0"/>
              <a:t>Probably can be constructed by the SC given their “usual” nature</a:t>
            </a:r>
            <a:endParaRPr lang="en-AU" dirty="0"/>
          </a:p>
          <a:p>
            <a:pPr lvl="1"/>
            <a:r>
              <a:rPr lang="en-AU" dirty="0" smtClean="0"/>
              <a:t>Standard </a:t>
            </a:r>
            <a:r>
              <a:rPr lang="en-AU" dirty="0"/>
              <a:t>will be published as </a:t>
            </a:r>
            <a:r>
              <a:rPr lang="en-AU" dirty="0" smtClean="0">
                <a:solidFill>
                  <a:srgbClr val="FF0000"/>
                </a:solidFill>
              </a:rPr>
              <a:t>&lt;what&gt;</a:t>
            </a:r>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712889813"/>
              </p:ext>
            </p:extLst>
          </p:nvPr>
        </p:nvGraphicFramePr>
        <p:xfrm>
          <a:off x="76200" y="3124200"/>
          <a:ext cx="914400" cy="771525"/>
        </p:xfrm>
        <a:graphic>
          <a:graphicData uri="http://schemas.openxmlformats.org/presentationml/2006/ole">
            <mc:AlternateContent xmlns:mc="http://schemas.openxmlformats.org/markup-compatibility/2006">
              <mc:Choice xmlns:v="urn:schemas-microsoft-com:vml" Requires="v">
                <p:oleObj spid="_x0000_s154859" name="Acrobat Document" showAsIcon="1" r:id="rId3" imgW="914400" imgH="771480" progId="AcroExch.Document.7">
                  <p:embed/>
                </p:oleObj>
              </mc:Choice>
              <mc:Fallback>
                <p:oleObj name="Acrobat Document" showAsIcon="1" r:id="rId3" imgW="914400" imgH="771480" progId="AcroExch.Document.7">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1242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440164280"/>
              </p:ext>
            </p:extLst>
          </p:nvPr>
        </p:nvGraphicFramePr>
        <p:xfrm>
          <a:off x="31376" y="4495800"/>
          <a:ext cx="914400" cy="771525"/>
        </p:xfrm>
        <a:graphic>
          <a:graphicData uri="http://schemas.openxmlformats.org/presentationml/2006/ole">
            <mc:AlternateContent xmlns:mc="http://schemas.openxmlformats.org/markup-compatibility/2006">
              <mc:Choice xmlns:v="urn:schemas-microsoft-com:vml" Requires="v">
                <p:oleObj spid="_x0000_s154860"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31376" y="4495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388524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a:t>
            </a:r>
            <a:r>
              <a:rPr lang="en-AU" dirty="0">
                <a:solidFill>
                  <a:schemeClr val="accent6"/>
                </a:solidFill>
              </a:rPr>
              <a:t>on </a:t>
            </a:r>
            <a:r>
              <a:rPr lang="en-AU" dirty="0" smtClean="0">
                <a:solidFill>
                  <a:schemeClr val="accent6"/>
                </a:solidFill>
              </a:rPr>
              <a:t>802.11ad passed in </a:t>
            </a:r>
            <a:r>
              <a:rPr lang="en-AU" dirty="0">
                <a:solidFill>
                  <a:schemeClr val="accent6"/>
                </a:solidFill>
              </a:rPr>
              <a:t>Jan 2014 and comment resolution will start in Mar 2014</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38</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Pre-ballot </a:t>
            </a:r>
            <a:r>
              <a:rPr lang="en-AU" dirty="0"/>
              <a:t>on N15553 passed in Feb 2013</a:t>
            </a:r>
          </a:p>
          <a:p>
            <a:pPr lvl="2"/>
            <a:r>
              <a:rPr lang="en-AU" dirty="0"/>
              <a:t>Voting results in </a:t>
            </a:r>
            <a:r>
              <a:rPr lang="en-AU" dirty="0" smtClean="0"/>
              <a:t>N15601</a:t>
            </a:r>
          </a:p>
          <a:p>
            <a:pPr lvl="2"/>
            <a:r>
              <a:rPr lang="en-AU" dirty="0"/>
              <a:t>Comments 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comments in </a:t>
            </a:r>
            <a:r>
              <a:rPr lang="en-AU" dirty="0" smtClean="0">
                <a:solidFill>
                  <a:srgbClr val="00B050"/>
                </a:solidFill>
              </a:rPr>
              <a:t>process</a:t>
            </a:r>
          </a:p>
          <a:p>
            <a:pPr lvl="1"/>
            <a:r>
              <a:rPr lang="en-AU" dirty="0"/>
              <a:t>FDIS passed </a:t>
            </a:r>
            <a:r>
              <a:rPr lang="en-AU" dirty="0" smtClean="0"/>
              <a:t>16/1/17 </a:t>
            </a:r>
            <a:r>
              <a:rPr lang="en-AU" dirty="0"/>
              <a:t>on 28 Jan  2014</a:t>
            </a:r>
          </a:p>
          <a:p>
            <a:pPr lvl="2"/>
            <a:r>
              <a:rPr lang="en-AU" dirty="0"/>
              <a:t>Voting results in </a:t>
            </a:r>
            <a:r>
              <a:rPr lang="en-AU" dirty="0" smtClean="0"/>
              <a:t>N15885</a:t>
            </a:r>
            <a:endParaRPr lang="en-AU" dirty="0"/>
          </a:p>
          <a:p>
            <a:pPr lvl="2"/>
            <a:r>
              <a:rPr lang="en-AU" dirty="0"/>
              <a:t>China NB voted “no” and commented they will not recognise </a:t>
            </a:r>
            <a:r>
              <a:rPr lang="en-AU" dirty="0" smtClean="0"/>
              <a:t>result</a:t>
            </a:r>
          </a:p>
          <a:p>
            <a:pPr lvl="2"/>
            <a:r>
              <a:rPr lang="en-AU" dirty="0" smtClean="0"/>
              <a:t>Switzerland commented on editorial matters similar to comments on 802.1X/AE</a:t>
            </a:r>
            <a:endParaRPr lang="en-AU" dirty="0"/>
          </a:p>
          <a:p>
            <a:pPr lvl="1"/>
            <a:r>
              <a:rPr lang="en-AU" dirty="0"/>
              <a:t>FDIS comments will be resolved starting at this </a:t>
            </a:r>
            <a:r>
              <a:rPr lang="en-AU" dirty="0" smtClean="0"/>
              <a:t>meeting</a:t>
            </a:r>
          </a:p>
          <a:p>
            <a:pPr lvl="2"/>
            <a:r>
              <a:rPr lang="en-AU" dirty="0"/>
              <a:t>Task for </a:t>
            </a:r>
            <a:r>
              <a:rPr lang="en-AU" dirty="0">
                <a:solidFill>
                  <a:srgbClr val="FF0000"/>
                </a:solidFill>
              </a:rPr>
              <a:t>&lt;who&gt; </a:t>
            </a:r>
            <a:r>
              <a:rPr lang="en-AU" dirty="0"/>
              <a:t>from 802.11 </a:t>
            </a:r>
            <a:r>
              <a:rPr lang="en-AU" dirty="0" smtClean="0"/>
              <a:t>WG</a:t>
            </a:r>
            <a:endParaRPr lang="en-AU" dirty="0"/>
          </a:p>
          <a:p>
            <a:pPr lvl="1"/>
            <a:r>
              <a:rPr lang="en-AU" dirty="0"/>
              <a:t>Standard will be published as </a:t>
            </a:r>
            <a:r>
              <a:rPr lang="en-AU" dirty="0">
                <a:solidFill>
                  <a:srgbClr val="FF0000"/>
                </a:solidFill>
              </a:rPr>
              <a:t>&lt;</a:t>
            </a:r>
            <a:r>
              <a:rPr lang="en-AU" dirty="0" smtClean="0">
                <a:solidFill>
                  <a:srgbClr val="FF0000"/>
                </a:solidFill>
              </a:rPr>
              <a:t>what&gt;</a:t>
            </a:r>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280569233"/>
              </p:ext>
            </p:extLst>
          </p:nvPr>
        </p:nvGraphicFramePr>
        <p:xfrm>
          <a:off x="0" y="3124200"/>
          <a:ext cx="914400" cy="771525"/>
        </p:xfrm>
        <a:graphic>
          <a:graphicData uri="http://schemas.openxmlformats.org/presentationml/2006/ole">
            <mc:AlternateContent xmlns:mc="http://schemas.openxmlformats.org/markup-compatibility/2006">
              <mc:Choice xmlns:v="urn:schemas-microsoft-com:vml" Requires="v">
                <p:oleObj spid="_x0000_s153845" name="Acrobat Document" showAsIcon="1" r:id="rId3" imgW="914400" imgH="771480" progId="AcroExch.Document.7">
                  <p:embed/>
                </p:oleObj>
              </mc:Choice>
              <mc:Fallback>
                <p:oleObj name="Acrobat Document" showAsIcon="1" r:id="rId3" imgW="914400" imgH="771480" progId="AcroExch.Document.7">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242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631901206"/>
              </p:ext>
            </p:extLst>
          </p:nvPr>
        </p:nvGraphicFramePr>
        <p:xfrm>
          <a:off x="0" y="4648200"/>
          <a:ext cx="914400" cy="771525"/>
        </p:xfrm>
        <a:graphic>
          <a:graphicData uri="http://schemas.openxmlformats.org/presentationml/2006/ole">
            <mc:AlternateContent xmlns:mc="http://schemas.openxmlformats.org/markup-compatibility/2006">
              <mc:Choice xmlns:v="urn:schemas-microsoft-com:vml" Requires="v">
                <p:oleObj spid="_x0000_s153846"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0" y="4648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4108584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on </a:t>
            </a:r>
            <a:r>
              <a:rPr lang="en-AU" dirty="0" smtClean="0">
                <a:solidFill>
                  <a:schemeClr val="accent6"/>
                </a:solidFill>
              </a:rPr>
              <a:t>802.11aa passed in </a:t>
            </a:r>
            <a:r>
              <a:rPr lang="en-AU" dirty="0">
                <a:solidFill>
                  <a:schemeClr val="accent6"/>
                </a:solidFill>
              </a:rPr>
              <a:t>Jan 2014 and comment resolution will start in Mar 2014</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39</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p>
          <a:p>
            <a:pPr lvl="1"/>
            <a:r>
              <a:rPr lang="en-AU" dirty="0"/>
              <a:t>Pre-ballot on </a:t>
            </a:r>
            <a:r>
              <a:rPr lang="en-AU" dirty="0" smtClean="0"/>
              <a:t>N15554 passed </a:t>
            </a:r>
            <a:r>
              <a:rPr lang="en-AU" dirty="0"/>
              <a:t>in Feb 2013</a:t>
            </a:r>
          </a:p>
          <a:p>
            <a:pPr lvl="2"/>
            <a:r>
              <a:rPr lang="en-AU" dirty="0"/>
              <a:t>Voting results in </a:t>
            </a:r>
            <a:r>
              <a:rPr lang="en-AU" dirty="0" smtClean="0"/>
              <a:t>N15602</a:t>
            </a:r>
          </a:p>
          <a:p>
            <a:pPr lvl="2"/>
            <a:r>
              <a:rPr lang="en-AU" dirty="0" smtClean="0"/>
              <a:t>Comments </a:t>
            </a:r>
            <a:r>
              <a:rPr lang="en-AU" dirty="0"/>
              <a:t>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comments in </a:t>
            </a:r>
            <a:r>
              <a:rPr lang="en-AU" dirty="0" smtClean="0">
                <a:solidFill>
                  <a:srgbClr val="00B050"/>
                </a:solidFill>
              </a:rPr>
              <a:t>process</a:t>
            </a:r>
          </a:p>
          <a:p>
            <a:pPr lvl="1"/>
            <a:r>
              <a:rPr lang="en-AU" dirty="0"/>
              <a:t>FDIS passed </a:t>
            </a:r>
            <a:r>
              <a:rPr lang="en-AU" dirty="0" smtClean="0"/>
              <a:t>16/1/18 </a:t>
            </a:r>
            <a:r>
              <a:rPr lang="en-AU" dirty="0"/>
              <a:t>on 28 Jan  2014</a:t>
            </a:r>
          </a:p>
          <a:p>
            <a:pPr lvl="2"/>
            <a:r>
              <a:rPr lang="en-AU" dirty="0"/>
              <a:t>Voting results in </a:t>
            </a:r>
            <a:r>
              <a:rPr lang="en-AU" dirty="0" smtClean="0"/>
              <a:t>N15884</a:t>
            </a:r>
            <a:endParaRPr lang="en-AU" dirty="0"/>
          </a:p>
          <a:p>
            <a:pPr lvl="2"/>
            <a:r>
              <a:rPr lang="en-AU" dirty="0"/>
              <a:t>China NB voted “no” and commented they will not recognise result</a:t>
            </a:r>
          </a:p>
          <a:p>
            <a:pPr lvl="1"/>
            <a:r>
              <a:rPr lang="en-AU" dirty="0"/>
              <a:t>FDIS comments will be resolved starting at this </a:t>
            </a:r>
            <a:r>
              <a:rPr lang="en-AU" dirty="0" smtClean="0"/>
              <a:t>meeting</a:t>
            </a:r>
          </a:p>
          <a:p>
            <a:pPr lvl="2"/>
            <a:r>
              <a:rPr lang="en-AU" dirty="0"/>
              <a:t>Task for </a:t>
            </a:r>
            <a:r>
              <a:rPr lang="en-AU" dirty="0">
                <a:solidFill>
                  <a:srgbClr val="FF0000"/>
                </a:solidFill>
              </a:rPr>
              <a:t>&lt;who&gt; </a:t>
            </a:r>
            <a:r>
              <a:rPr lang="en-AU" dirty="0"/>
              <a:t>from 802.11 </a:t>
            </a:r>
            <a:r>
              <a:rPr lang="en-AU" dirty="0" smtClean="0"/>
              <a:t>WG</a:t>
            </a:r>
            <a:endParaRPr lang="en-AU" dirty="0"/>
          </a:p>
          <a:p>
            <a:pPr lvl="1"/>
            <a:r>
              <a:rPr lang="en-AU" dirty="0"/>
              <a:t>Standard will be published as </a:t>
            </a:r>
            <a:r>
              <a:rPr lang="en-AU" dirty="0">
                <a:solidFill>
                  <a:srgbClr val="FF0000"/>
                </a:solidFill>
              </a:rPr>
              <a:t>&lt;what</a:t>
            </a:r>
            <a:r>
              <a:rPr lang="en-AU" dirty="0" smtClean="0">
                <a:solidFill>
                  <a:srgbClr val="FF0000"/>
                </a:solidFill>
              </a:rPr>
              <a:t>&gt;</a:t>
            </a:r>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260373204"/>
              </p:ext>
            </p:extLst>
          </p:nvPr>
        </p:nvGraphicFramePr>
        <p:xfrm>
          <a:off x="76200" y="3124200"/>
          <a:ext cx="914400" cy="771525"/>
        </p:xfrm>
        <a:graphic>
          <a:graphicData uri="http://schemas.openxmlformats.org/presentationml/2006/ole">
            <mc:AlternateContent xmlns:mc="http://schemas.openxmlformats.org/markup-compatibility/2006">
              <mc:Choice xmlns:v="urn:schemas-microsoft-com:vml" Requires="v">
                <p:oleObj spid="_x0000_s152814" name="Acrobat Document" showAsIcon="1" r:id="rId3" imgW="914400" imgH="771480" progId="AcroExch.Document.7">
                  <p:embed/>
                </p:oleObj>
              </mc:Choice>
              <mc:Fallback>
                <p:oleObj name="Acrobat Document" showAsIcon="1" r:id="rId3" imgW="914400" imgH="771480" progId="AcroExch.Document.7">
                  <p:embed/>
                  <p:pic>
                    <p:nvPicPr>
                      <p:cNvPr id="0" name=""/>
                      <p:cNvPicPr/>
                      <p:nvPr/>
                    </p:nvPicPr>
                    <p:blipFill>
                      <a:blip r:embed="rId4"/>
                      <a:stretch>
                        <a:fillRect/>
                      </a:stretch>
                    </p:blipFill>
                    <p:spPr>
                      <a:xfrm>
                        <a:off x="76200" y="3124200"/>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251711491"/>
              </p:ext>
            </p:extLst>
          </p:nvPr>
        </p:nvGraphicFramePr>
        <p:xfrm>
          <a:off x="76200" y="4419600"/>
          <a:ext cx="914400" cy="771525"/>
        </p:xfrm>
        <a:graphic>
          <a:graphicData uri="http://schemas.openxmlformats.org/presentationml/2006/ole">
            <mc:AlternateContent xmlns:mc="http://schemas.openxmlformats.org/markup-compatibility/2006">
              <mc:Choice xmlns:v="urn:schemas-microsoft-com:vml" Requires="v">
                <p:oleObj spid="_x0000_s152815"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76200" y="4419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4108584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905E45F6-5181-471F-89DE-40B1A2935BF3}" type="slidenum">
              <a:rPr lang="en-US" smtClean="0"/>
              <a:pPr>
                <a:defRPr/>
              </a:pPr>
              <a:t>4</a:t>
            </a:fld>
            <a:endParaRPr lang="en-US"/>
          </a:p>
        </p:txBody>
      </p:sp>
      <p:sp>
        <p:nvSpPr>
          <p:cNvPr id="5124" name="Rectangle 12"/>
          <p:cNvSpPr>
            <a:spLocks noGrp="1" noChangeArrowheads="1"/>
          </p:cNvSpPr>
          <p:nvPr>
            <p:ph type="title"/>
          </p:nvPr>
        </p:nvSpPr>
        <p:spPr/>
        <p:txBody>
          <a:bodyPr/>
          <a:lstStyle/>
          <a:p>
            <a:r>
              <a:rPr lang="en-GB" smtClean="0"/>
              <a:t>There are a variety of patent related links</a:t>
            </a:r>
            <a:endParaRPr lang="en-US" smtClean="0"/>
          </a:p>
        </p:txBody>
      </p:sp>
      <p:sp>
        <p:nvSpPr>
          <p:cNvPr id="5125" name="Rectangle 13"/>
          <p:cNvSpPr>
            <a:spLocks noGrp="1" noChangeArrowheads="1"/>
          </p:cNvSpPr>
          <p:nvPr>
            <p:ph type="body" idx="1"/>
          </p:nvPr>
        </p:nvSpPr>
        <p:spPr>
          <a:xfrm>
            <a:off x="685800" y="1981200"/>
            <a:ext cx="7772400" cy="4495800"/>
          </a:xfrm>
        </p:spPr>
        <p:txBody>
          <a:bodyPr/>
          <a:lstStyle/>
          <a:p>
            <a:pPr lvl="1">
              <a:lnSpc>
                <a:spcPct val="90000"/>
              </a:lnSpc>
            </a:pPr>
            <a:r>
              <a:rPr lang="en-US" dirty="0" smtClean="0"/>
              <a:t>All participants should be familiar with their obligations under the IEEE-SA Policies &amp; Procedures for standards development.</a:t>
            </a:r>
          </a:p>
          <a:p>
            <a:pPr lvl="1">
              <a:lnSpc>
                <a:spcPct val="90000"/>
              </a:lnSpc>
            </a:pPr>
            <a:r>
              <a:rPr lang="en-US" dirty="0" smtClean="0"/>
              <a:t>Patent Policy is stated in these sources:</a:t>
            </a:r>
          </a:p>
          <a:p>
            <a:pPr lvl="2">
              <a:lnSpc>
                <a:spcPct val="90000"/>
              </a:lnSpc>
            </a:pPr>
            <a:r>
              <a:rPr lang="en-GB" dirty="0" smtClean="0"/>
              <a:t>IEEE-SA Standards Boards Bylaws</a:t>
            </a:r>
          </a:p>
          <a:p>
            <a:pPr lvl="3">
              <a:lnSpc>
                <a:spcPct val="90000"/>
              </a:lnSpc>
            </a:pPr>
            <a:r>
              <a:rPr lang="en-US" dirty="0" smtClean="0"/>
              <a:t>http://standards.ieee.org/guides/bylaws/sect6-7.html#6</a:t>
            </a:r>
          </a:p>
          <a:p>
            <a:pPr lvl="2">
              <a:lnSpc>
                <a:spcPct val="90000"/>
              </a:lnSpc>
            </a:pPr>
            <a:r>
              <a:rPr lang="en-GB" dirty="0" smtClean="0"/>
              <a:t>IEEE-SA Standards Board Operations Manual</a:t>
            </a:r>
          </a:p>
          <a:p>
            <a:pPr lvl="3">
              <a:lnSpc>
                <a:spcPct val="90000"/>
              </a:lnSpc>
            </a:pPr>
            <a:r>
              <a:rPr lang="en-US" dirty="0" smtClean="0"/>
              <a:t>http://standards.ieee.org/guides/opman/sect6.html#6.3</a:t>
            </a:r>
          </a:p>
          <a:p>
            <a:pPr lvl="1">
              <a:lnSpc>
                <a:spcPct val="90000"/>
              </a:lnSpc>
            </a:pPr>
            <a:r>
              <a:rPr lang="en-US" dirty="0" smtClean="0"/>
              <a:t>Material about the patent policy is available at </a:t>
            </a:r>
          </a:p>
          <a:p>
            <a:pPr lvl="2">
              <a:lnSpc>
                <a:spcPct val="90000"/>
              </a:lnSpc>
            </a:pPr>
            <a:r>
              <a:rPr lang="en-US" dirty="0" smtClean="0">
                <a:hlinkClick r:id="rId3"/>
              </a:rPr>
              <a:t>http://standards.ieee.org/board/pat/pat-material.html</a:t>
            </a:r>
            <a:endParaRPr lang="en-US" dirty="0" smtClean="0"/>
          </a:p>
          <a:p>
            <a:pPr lvl="1">
              <a:lnSpc>
                <a:spcPct val="90000"/>
              </a:lnSpc>
            </a:pPr>
            <a:r>
              <a:rPr lang="en-US" dirty="0" smtClean="0"/>
              <a:t>If you have questions, contact the IEEE-SA Standards Board Patent Committee Administrator at </a:t>
            </a:r>
            <a:r>
              <a:rPr lang="en-US" dirty="0" smtClean="0">
                <a:hlinkClick r:id="rId4"/>
              </a:rPr>
              <a:t>patcom@ieee.org</a:t>
            </a:r>
            <a:endParaRPr lang="en-US" dirty="0" smtClean="0"/>
          </a:p>
          <a:p>
            <a:pPr lvl="2">
              <a:lnSpc>
                <a:spcPct val="90000"/>
              </a:lnSpc>
            </a:pPr>
            <a:r>
              <a:rPr lang="en-US" dirty="0" smtClean="0"/>
              <a:t>or visit </a:t>
            </a:r>
            <a:r>
              <a:rPr lang="en-US" dirty="0" smtClean="0">
                <a:hlinkClick r:id="rId5"/>
              </a:rPr>
              <a:t>http://standards.ieee.org/board/pat/index.html</a:t>
            </a:r>
            <a:endParaRPr lang="en-US" dirty="0" smtClean="0"/>
          </a:p>
          <a:p>
            <a:pPr lvl="1">
              <a:lnSpc>
                <a:spcPct val="90000"/>
              </a:lnSpc>
            </a:pPr>
            <a:r>
              <a:rPr lang="en-US" dirty="0" smtClean="0"/>
              <a:t>This slide set is available at http://standards.ieee.org/board/pat/pat-slideset.ppt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on 802.3-2012 </a:t>
            </a:r>
            <a:r>
              <a:rPr lang="en-AU" dirty="0" smtClean="0"/>
              <a:t>passed in Feb 2014, and no </a:t>
            </a:r>
            <a:r>
              <a:rPr lang="en-AU" dirty="0" smtClean="0">
                <a:solidFill>
                  <a:schemeClr val="accent6"/>
                </a:solidFill>
              </a:rPr>
              <a:t>comment </a:t>
            </a:r>
            <a:r>
              <a:rPr lang="en-AU" dirty="0">
                <a:solidFill>
                  <a:schemeClr val="accent6"/>
                </a:solidFill>
              </a:rPr>
              <a:t>resolution </a:t>
            </a:r>
            <a:r>
              <a:rPr lang="en-AU" dirty="0" smtClean="0">
                <a:solidFill>
                  <a:schemeClr val="accent6"/>
                </a:solidFill>
              </a:rPr>
              <a:t>is required</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40</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a:t>
            </a:r>
            <a:r>
              <a:rPr lang="en-AU" dirty="0" smtClean="0">
                <a:solidFill>
                  <a:srgbClr val="00B050"/>
                </a:solidFill>
              </a:rPr>
              <a:t>liaised</a:t>
            </a:r>
            <a:endParaRPr lang="en-AU" dirty="0" smtClean="0"/>
          </a:p>
          <a:p>
            <a:pPr lvl="1"/>
            <a:r>
              <a:rPr lang="en-AU" dirty="0" smtClean="0"/>
              <a:t>Pre-ballot </a:t>
            </a:r>
            <a:r>
              <a:rPr lang="en-AU" dirty="0"/>
              <a:t>on N15595 passed in </a:t>
            </a:r>
            <a:r>
              <a:rPr lang="en-AU" dirty="0" smtClean="0"/>
              <a:t>May 2013</a:t>
            </a:r>
            <a:endParaRPr lang="en-AU" dirty="0"/>
          </a:p>
          <a:p>
            <a:pPr lvl="2"/>
            <a:r>
              <a:rPr lang="en-AU" dirty="0" smtClean="0"/>
              <a:t>Voting results in N15632</a:t>
            </a:r>
          </a:p>
          <a:p>
            <a:pPr lvl="2"/>
            <a:r>
              <a:rPr lang="en-AU" dirty="0" smtClean="0"/>
              <a:t>Comments from China were responded to by the </a:t>
            </a:r>
            <a:r>
              <a:rPr lang="en-US" dirty="0" smtClean="0"/>
              <a:t>802.3 Maintenance TF in Geneva in N15724</a:t>
            </a:r>
          </a:p>
          <a:p>
            <a:r>
              <a:rPr lang="en-AU" dirty="0" smtClean="0"/>
              <a:t>FDIS ballot: </a:t>
            </a:r>
            <a:r>
              <a:rPr lang="en-AU" dirty="0">
                <a:solidFill>
                  <a:srgbClr val="00B050"/>
                </a:solidFill>
              </a:rPr>
              <a:t>passed &amp; comments in process</a:t>
            </a:r>
          </a:p>
          <a:p>
            <a:pPr lvl="1"/>
            <a:r>
              <a:rPr lang="en-AU" dirty="0"/>
              <a:t>FDIS passed </a:t>
            </a:r>
            <a:r>
              <a:rPr lang="en-AU" dirty="0" smtClean="0"/>
              <a:t>16/0/20 </a:t>
            </a:r>
            <a:r>
              <a:rPr lang="en-AU" dirty="0"/>
              <a:t>on </a:t>
            </a:r>
            <a:r>
              <a:rPr lang="en-AU" dirty="0" smtClean="0"/>
              <a:t>16 Feb 2014</a:t>
            </a:r>
            <a:endParaRPr lang="en-AU" dirty="0"/>
          </a:p>
          <a:p>
            <a:pPr lvl="2"/>
            <a:r>
              <a:rPr lang="en-AU" dirty="0"/>
              <a:t>Voting results in </a:t>
            </a:r>
            <a:r>
              <a:rPr lang="en-AU" dirty="0" smtClean="0"/>
              <a:t>N15893</a:t>
            </a:r>
            <a:endParaRPr lang="en-AU" dirty="0"/>
          </a:p>
          <a:p>
            <a:pPr lvl="1"/>
            <a:r>
              <a:rPr lang="en-AU" dirty="0" smtClean="0"/>
              <a:t>No FDIS </a:t>
            </a:r>
            <a:r>
              <a:rPr lang="en-AU" dirty="0"/>
              <a:t>comments </a:t>
            </a:r>
            <a:r>
              <a:rPr lang="en-AU" dirty="0" smtClean="0"/>
              <a:t>need to be resolved </a:t>
            </a:r>
            <a:r>
              <a:rPr lang="en-AU" dirty="0" smtClean="0">
                <a:sym typeface="Wingdings" panose="05000000000000000000" pitchFamily="2" charset="2"/>
              </a:rPr>
              <a:t></a:t>
            </a:r>
            <a:endParaRPr lang="en-AU" dirty="0"/>
          </a:p>
          <a:p>
            <a:pPr lvl="1"/>
            <a:r>
              <a:rPr lang="en-AU" dirty="0"/>
              <a:t>Standard will be published as </a:t>
            </a:r>
            <a:r>
              <a:rPr lang="en-AU" dirty="0">
                <a:solidFill>
                  <a:srgbClr val="FF0000"/>
                </a:solidFill>
              </a:rPr>
              <a:t>&lt;what</a:t>
            </a:r>
            <a:r>
              <a:rPr lang="en-AU" dirty="0" smtClean="0">
                <a:solidFill>
                  <a:srgbClr val="FF0000"/>
                </a:solidFill>
              </a:rPr>
              <a:t>&gt;</a:t>
            </a:r>
          </a:p>
          <a:p>
            <a:pPr lvl="1"/>
            <a:r>
              <a:rPr lang="en-AU" dirty="0" smtClean="0"/>
              <a:t>The name of the standard will be corrected as an editorial action by ISO editorial staff</a:t>
            </a:r>
            <a:endParaRPr lang="en-AU" dirty="0"/>
          </a:p>
          <a:p>
            <a:endParaRPr lang="en-AU"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324029880"/>
              </p:ext>
            </p:extLst>
          </p:nvPr>
        </p:nvGraphicFramePr>
        <p:xfrm>
          <a:off x="0" y="2971800"/>
          <a:ext cx="914400" cy="771525"/>
        </p:xfrm>
        <a:graphic>
          <a:graphicData uri="http://schemas.openxmlformats.org/presentationml/2006/ole">
            <mc:AlternateContent xmlns:mc="http://schemas.openxmlformats.org/markup-compatibility/2006">
              <mc:Choice xmlns:v="urn:schemas-microsoft-com:vml" Requires="v">
                <p:oleObj spid="_x0000_s149686"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2971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5002384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on </a:t>
            </a:r>
            <a:r>
              <a:rPr lang="en-AU" dirty="0" smtClean="0"/>
              <a:t>802.1AEbw passed pre-ballot in Jan 2014, and </a:t>
            </a:r>
            <a:r>
              <a:rPr lang="en-AU" dirty="0">
                <a:solidFill>
                  <a:schemeClr val="accent6"/>
                </a:solidFill>
              </a:rPr>
              <a:t>comment resolution will start in Mar 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41</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 &amp; comments liaised</a:t>
            </a:r>
            <a:endParaRPr lang="en-AU" dirty="0" smtClean="0"/>
          </a:p>
          <a:p>
            <a:pPr lvl="1"/>
            <a:r>
              <a:rPr lang="en-AU" dirty="0" smtClean="0"/>
              <a:t>Pre-ballot on N15xxx passed in Jan 2014</a:t>
            </a:r>
          </a:p>
          <a:p>
            <a:pPr lvl="2"/>
            <a:r>
              <a:rPr lang="en-AU" dirty="0" smtClean="0"/>
              <a:t>Voting results </a:t>
            </a:r>
            <a:r>
              <a:rPr lang="en-AU" dirty="0"/>
              <a:t>in </a:t>
            </a:r>
            <a:r>
              <a:rPr lang="en-AU" dirty="0" smtClean="0"/>
              <a:t>N15858 </a:t>
            </a:r>
          </a:p>
          <a:p>
            <a:pPr lvl="2"/>
            <a:r>
              <a:rPr lang="en-AU" dirty="0" smtClean="0"/>
              <a:t>Passed 9/1/7</a:t>
            </a:r>
          </a:p>
          <a:p>
            <a:pPr lvl="2"/>
            <a:r>
              <a:rPr lang="en-AU" dirty="0" smtClean="0"/>
              <a:t>Usual comment from China saying they will not recognise the result</a:t>
            </a:r>
          </a:p>
          <a:p>
            <a:pPr lvl="1"/>
            <a:r>
              <a:rPr lang="en-AU" dirty="0" smtClean="0"/>
              <a:t>Comments </a:t>
            </a:r>
            <a:r>
              <a:rPr lang="en-AU" dirty="0"/>
              <a:t>will be resolved starting at this </a:t>
            </a:r>
            <a:r>
              <a:rPr lang="en-AU" dirty="0" smtClean="0"/>
              <a:t>meeting</a:t>
            </a:r>
          </a:p>
          <a:p>
            <a:pPr lvl="2"/>
            <a:r>
              <a:rPr lang="en-AU" dirty="0" smtClean="0"/>
              <a:t>Task for </a:t>
            </a:r>
            <a:r>
              <a:rPr lang="en-AU" dirty="0" smtClean="0">
                <a:solidFill>
                  <a:srgbClr val="FF0000"/>
                </a:solidFill>
              </a:rPr>
              <a:t>&lt;who&gt; </a:t>
            </a:r>
            <a:r>
              <a:rPr lang="en-AU" dirty="0" smtClean="0"/>
              <a:t>from 802.1 </a:t>
            </a:r>
            <a:r>
              <a:rPr lang="en-AU" dirty="0" smtClean="0"/>
              <a:t>WG</a:t>
            </a:r>
          </a:p>
          <a:p>
            <a:pPr lvl="2"/>
            <a:r>
              <a:rPr lang="en-AU" dirty="0" smtClean="0">
                <a:solidFill>
                  <a:srgbClr val="FF0000"/>
                </a:solidFill>
              </a:rPr>
              <a:t>Tony will handle in 802,1</a:t>
            </a:r>
            <a:endParaRPr lang="en-AU" dirty="0">
              <a:solidFill>
                <a:srgbClr val="FF0000"/>
              </a:solidFill>
            </a:endParaRPr>
          </a:p>
          <a:p>
            <a:pPr lvl="2"/>
            <a:endParaRPr lang="en-AU" dirty="0" smtClean="0"/>
          </a:p>
        </p:txBody>
      </p:sp>
      <p:graphicFrame>
        <p:nvGraphicFramePr>
          <p:cNvPr id="2" name="Object 1"/>
          <p:cNvGraphicFramePr>
            <a:graphicFrameLocks noChangeAspect="1"/>
          </p:cNvGraphicFramePr>
          <p:nvPr>
            <p:extLst>
              <p:ext uri="{D42A27DB-BD31-4B8C-83A1-F6EECF244321}">
                <p14:modId xmlns:p14="http://schemas.microsoft.com/office/powerpoint/2010/main" val="154577209"/>
              </p:ext>
            </p:extLst>
          </p:nvPr>
        </p:nvGraphicFramePr>
        <p:xfrm>
          <a:off x="0" y="2819400"/>
          <a:ext cx="914400" cy="771525"/>
        </p:xfrm>
        <a:graphic>
          <a:graphicData uri="http://schemas.openxmlformats.org/presentationml/2006/ole">
            <mc:AlternateContent xmlns:mc="http://schemas.openxmlformats.org/markup-compatibility/2006">
              <mc:Choice xmlns:v="urn:schemas-microsoft-com:vml" Requires="v">
                <p:oleObj spid="_x0000_s170040"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241801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FDIS on </a:t>
            </a:r>
            <a:r>
              <a:rPr lang="en-AU" dirty="0" smtClean="0"/>
              <a:t>802.1AEbn passed in Feb 2014, and </a:t>
            </a:r>
            <a:r>
              <a:rPr lang="en-AU" dirty="0" smtClean="0">
                <a:solidFill>
                  <a:schemeClr val="accent6"/>
                </a:solidFill>
              </a:rPr>
              <a:t>comment resolution will start in Mar 2014</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42</a:t>
            </a:fld>
            <a:endParaRPr lang="en-US"/>
          </a:p>
        </p:txBody>
      </p:sp>
      <p:sp>
        <p:nvSpPr>
          <p:cNvPr id="10" name="Content Placeholder 9"/>
          <p:cNvSpPr>
            <a:spLocks noGrp="1"/>
          </p:cNvSpPr>
          <p:nvPr>
            <p:ph idx="1"/>
          </p:nvPr>
        </p:nvSpPr>
        <p:spPr/>
        <p:txBody>
          <a:bodyPr/>
          <a:lstStyle/>
          <a:p>
            <a:r>
              <a:rPr lang="en-AU" dirty="0"/>
              <a:t>60 day pre-ballot: </a:t>
            </a:r>
            <a:r>
              <a:rPr lang="en-AU" dirty="0">
                <a:solidFill>
                  <a:srgbClr val="00B050"/>
                </a:solidFill>
              </a:rPr>
              <a:t>passed &amp; comments liaised</a:t>
            </a:r>
            <a:endParaRPr lang="en-AU" dirty="0"/>
          </a:p>
          <a:p>
            <a:pPr lvl="1"/>
            <a:r>
              <a:rPr lang="en-AU" dirty="0"/>
              <a:t>Pre-ballot </a:t>
            </a:r>
            <a:r>
              <a:rPr lang="en-AU" dirty="0" smtClean="0"/>
              <a:t>on N15xxx </a:t>
            </a:r>
            <a:r>
              <a:rPr lang="en-AU" dirty="0"/>
              <a:t>passed in Jan 2014</a:t>
            </a:r>
          </a:p>
          <a:p>
            <a:pPr lvl="2"/>
            <a:r>
              <a:rPr lang="en-AU" dirty="0"/>
              <a:t>Voting results in </a:t>
            </a:r>
            <a:r>
              <a:rPr lang="en-AU" dirty="0" smtClean="0"/>
              <a:t>N15857</a:t>
            </a:r>
          </a:p>
          <a:p>
            <a:pPr lvl="2"/>
            <a:r>
              <a:rPr lang="en-AU" dirty="0"/>
              <a:t>Passed 9/1/7</a:t>
            </a:r>
          </a:p>
          <a:p>
            <a:pPr lvl="2"/>
            <a:r>
              <a:rPr lang="en-AU" dirty="0"/>
              <a:t>Usual comment from China saying they will not recognise the </a:t>
            </a:r>
            <a:r>
              <a:rPr lang="en-AU" dirty="0" smtClean="0"/>
              <a:t>result</a:t>
            </a:r>
          </a:p>
          <a:p>
            <a:pPr lvl="1"/>
            <a:r>
              <a:rPr lang="en-AU" dirty="0"/>
              <a:t>Comments will be resolved starting at this meeting</a:t>
            </a:r>
          </a:p>
          <a:p>
            <a:pPr lvl="2"/>
            <a:r>
              <a:rPr lang="en-AU" dirty="0"/>
              <a:t>Task for </a:t>
            </a:r>
            <a:r>
              <a:rPr lang="en-AU" dirty="0">
                <a:solidFill>
                  <a:srgbClr val="FF0000"/>
                </a:solidFill>
              </a:rPr>
              <a:t>&lt;who&gt; </a:t>
            </a:r>
            <a:r>
              <a:rPr lang="en-AU" dirty="0"/>
              <a:t>from 802.1 </a:t>
            </a:r>
            <a:r>
              <a:rPr lang="en-AU" dirty="0" smtClean="0"/>
              <a:t>WG</a:t>
            </a:r>
          </a:p>
          <a:p>
            <a:pPr lvl="2"/>
            <a:r>
              <a:rPr lang="en-AU" dirty="0">
                <a:solidFill>
                  <a:srgbClr val="FF0000"/>
                </a:solidFill>
              </a:rPr>
              <a:t>Tony will handle in </a:t>
            </a:r>
            <a:r>
              <a:rPr lang="en-AU" dirty="0" smtClean="0">
                <a:solidFill>
                  <a:srgbClr val="FF0000"/>
                </a:solidFill>
              </a:rPr>
              <a:t>802,1</a:t>
            </a:r>
            <a:endParaRPr lang="en-AU" dirty="0" smtClean="0"/>
          </a:p>
          <a:p>
            <a:pPr lvl="2"/>
            <a:endParaRPr lang="en-AU" dirty="0"/>
          </a:p>
          <a:p>
            <a:pPr lvl="2"/>
            <a:endParaRPr lang="en-AU" dirty="0"/>
          </a:p>
        </p:txBody>
      </p:sp>
      <p:graphicFrame>
        <p:nvGraphicFramePr>
          <p:cNvPr id="2" name="Object 1"/>
          <p:cNvGraphicFramePr>
            <a:graphicFrameLocks noChangeAspect="1"/>
          </p:cNvGraphicFramePr>
          <p:nvPr>
            <p:extLst>
              <p:ext uri="{D42A27DB-BD31-4B8C-83A1-F6EECF244321}">
                <p14:modId xmlns:p14="http://schemas.microsoft.com/office/powerpoint/2010/main" val="4021657505"/>
              </p:ext>
            </p:extLst>
          </p:nvPr>
        </p:nvGraphicFramePr>
        <p:xfrm>
          <a:off x="17929" y="2819400"/>
          <a:ext cx="914400" cy="771525"/>
        </p:xfrm>
        <a:graphic>
          <a:graphicData uri="http://schemas.openxmlformats.org/presentationml/2006/ole">
            <mc:AlternateContent xmlns:mc="http://schemas.openxmlformats.org/markup-compatibility/2006">
              <mc:Choice xmlns:v="urn:schemas-microsoft-com:vml" Requires="v">
                <p:oleObj spid="_x0000_s169023"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17929"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2418016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An attempt by the Swiss NB to have SC6 endorse comment resolutions by IEEE 802 went nowhere</a:t>
            </a:r>
            <a:endParaRPr lang="en-AU" dirty="0"/>
          </a:p>
        </p:txBody>
      </p:sp>
      <p:sp>
        <p:nvSpPr>
          <p:cNvPr id="3" name="Content Placeholder 2"/>
          <p:cNvSpPr>
            <a:spLocks noGrp="1"/>
          </p:cNvSpPr>
          <p:nvPr>
            <p:ph idx="1"/>
          </p:nvPr>
        </p:nvSpPr>
        <p:spPr/>
        <p:txBody>
          <a:bodyPr/>
          <a:lstStyle/>
          <a:p>
            <a:pPr lvl="1"/>
            <a:r>
              <a:rPr lang="en-AU" dirty="0" smtClean="0"/>
              <a:t>During the SC6 meeting in Ottawa, the Swiss NB suggested that SC6 endorse the comment resolutions on the various documents submitted under the PSDO</a:t>
            </a:r>
          </a:p>
          <a:p>
            <a:pPr lvl="1"/>
            <a:r>
              <a:rPr lang="en-AU" dirty="0" smtClean="0"/>
              <a:t>The UK NB and US NB objected on the basis that:</a:t>
            </a:r>
          </a:p>
          <a:p>
            <a:pPr lvl="2"/>
            <a:r>
              <a:rPr lang="en-AU" dirty="0" smtClean="0"/>
              <a:t>SC6 had no basis on which to endorse the IEEE 802 resolutions as they had not endorsed the original  NB comments … and it was not clear what non-endorsement would mean either</a:t>
            </a:r>
          </a:p>
          <a:p>
            <a:pPr lvl="2"/>
            <a:r>
              <a:rPr lang="en-AU" dirty="0" smtClean="0"/>
              <a:t>SC6 had agreed that the IEEE 802 maintenance process would be used … and that does not require endorsement from SC6 of any resolutions by IEEE 802</a:t>
            </a:r>
          </a:p>
          <a:p>
            <a:pPr lvl="1"/>
            <a:r>
              <a:rPr lang="en-AU" dirty="0" smtClean="0"/>
              <a:t>This issue seemed to drop … and there were no endorsements proposed or accepted</a:t>
            </a:r>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43</a:t>
            </a:fld>
            <a:endParaRPr lang="en-US"/>
          </a:p>
        </p:txBody>
      </p:sp>
    </p:spTree>
    <p:extLst>
      <p:ext uri="{BB962C8B-B14F-4D97-AF65-F5344CB8AC3E}">
        <p14:creationId xmlns:p14="http://schemas.microsoft.com/office/powerpoint/2010/main" val="6057080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There are many examples of ISO standards that refers to proposed &amp; informational RFCs</a:t>
            </a:r>
            <a:endParaRPr lang="en-AU" dirty="0"/>
          </a:p>
        </p:txBody>
      </p:sp>
      <p:sp>
        <p:nvSpPr>
          <p:cNvPr id="3" name="Content Placeholder 2"/>
          <p:cNvSpPr>
            <a:spLocks noGrp="1"/>
          </p:cNvSpPr>
          <p:nvPr>
            <p:ph idx="1"/>
          </p:nvPr>
        </p:nvSpPr>
        <p:spPr/>
        <p:txBody>
          <a:bodyPr/>
          <a:lstStyle/>
          <a:p>
            <a:pPr lvl="1"/>
            <a:r>
              <a:rPr lang="en-AU" smtClean="0"/>
              <a:t>The China NB &amp; Swiss NB are objecting to use of references to proposed &amp; informational RFCs in IEEE 802 standards</a:t>
            </a:r>
          </a:p>
          <a:p>
            <a:pPr lvl="1"/>
            <a:r>
              <a:rPr lang="en-AU" smtClean="0"/>
              <a:t>They specifically complain that such references are contrary to ISO rules</a:t>
            </a:r>
          </a:p>
          <a:p>
            <a:pPr lvl="1"/>
            <a:r>
              <a:rPr lang="en-AU" smtClean="0"/>
              <a:t>However, it is relatively easy to find ISO standards that do exactly what the China NB &amp; Swiss NB are complaining about</a:t>
            </a:r>
          </a:p>
          <a:p>
            <a:pPr lvl="2"/>
            <a:r>
              <a:rPr lang="en-AU" smtClean="0"/>
              <a:t>ISO/IEC 29500-1:2012</a:t>
            </a:r>
          </a:p>
          <a:p>
            <a:pPr lvl="2"/>
            <a:r>
              <a:rPr lang="en-AU" smtClean="0"/>
              <a:t>ISO/IEC 19770-1</a:t>
            </a:r>
          </a:p>
          <a:p>
            <a:pPr lvl="2"/>
            <a:r>
              <a:rPr lang="en-AU" smtClean="0"/>
              <a:t>ISO 9594-8: i.e., X.509</a:t>
            </a:r>
          </a:p>
          <a:p>
            <a:pPr lvl="2"/>
            <a:r>
              <a:rPr lang="en-AU" smtClean="0"/>
              <a:t>… please send additional examples </a:t>
            </a:r>
          </a:p>
          <a:p>
            <a:pPr lvl="1"/>
            <a:r>
              <a:rPr lang="en-AU" smtClean="0"/>
              <a:t>It is quite clear the NBs complaining are wrong about the ISO rules and best practice</a:t>
            </a:r>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44</a:t>
            </a:fld>
            <a:endParaRPr lang="en-US"/>
          </a:p>
        </p:txBody>
      </p:sp>
    </p:spTree>
    <p:extLst>
      <p:ext uri="{BB962C8B-B14F-4D97-AF65-F5344CB8AC3E}">
        <p14:creationId xmlns:p14="http://schemas.microsoft.com/office/powerpoint/2010/main" val="39731675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ISO/IEC 29500-1:2012 </a:t>
            </a:r>
            <a:r>
              <a:rPr lang="en-AU" dirty="0" smtClean="0"/>
              <a:t>refers to proposed &amp; informational RFCs</a:t>
            </a:r>
            <a:endParaRPr lang="en-AU" dirty="0"/>
          </a:p>
        </p:txBody>
      </p:sp>
      <p:sp>
        <p:nvSpPr>
          <p:cNvPr id="3" name="Content Placeholder 2"/>
          <p:cNvSpPr>
            <a:spLocks noGrp="1"/>
          </p:cNvSpPr>
          <p:nvPr>
            <p:ph idx="1"/>
          </p:nvPr>
        </p:nvSpPr>
        <p:spPr/>
        <p:txBody>
          <a:bodyPr/>
          <a:lstStyle/>
          <a:p>
            <a:pPr lvl="1"/>
            <a:r>
              <a:rPr lang="en-AU" dirty="0" smtClean="0"/>
              <a:t>“ISO/IEC </a:t>
            </a:r>
            <a:r>
              <a:rPr lang="en-AU" dirty="0"/>
              <a:t>29500-1:2012: Information technology -- Document description and processing languages -- Office Open XML File Formats -- Part 1: Fundamentals and </a:t>
            </a:r>
            <a:r>
              <a:rPr lang="en-AU" dirty="0" err="1"/>
              <a:t>Markup</a:t>
            </a:r>
            <a:r>
              <a:rPr lang="en-AU" dirty="0"/>
              <a:t> Language </a:t>
            </a:r>
            <a:r>
              <a:rPr lang="en-AU" dirty="0" smtClean="0"/>
              <a:t>Reference” </a:t>
            </a:r>
            <a:r>
              <a:rPr lang="en-AU" dirty="0"/>
              <a:t>refers to proposed &amp; informational RFCs</a:t>
            </a:r>
          </a:p>
          <a:p>
            <a:pPr lvl="1"/>
            <a:r>
              <a:rPr lang="en-AU" dirty="0"/>
              <a:t> </a:t>
            </a:r>
            <a:r>
              <a:rPr lang="en-AU" dirty="0" smtClean="0"/>
              <a:t>Examples include:</a:t>
            </a:r>
          </a:p>
          <a:p>
            <a:pPr lvl="2"/>
            <a:r>
              <a:rPr lang="en-AU" dirty="0" smtClean="0"/>
              <a:t>RFC </a:t>
            </a:r>
            <a:r>
              <a:rPr lang="en-AU" dirty="0"/>
              <a:t>3987 - </a:t>
            </a:r>
            <a:r>
              <a:rPr lang="en-AU" dirty="0">
                <a:solidFill>
                  <a:srgbClr val="FF0000"/>
                </a:solidFill>
              </a:rPr>
              <a:t>Proposed Standard (PS)</a:t>
            </a:r>
          </a:p>
          <a:p>
            <a:pPr lvl="2"/>
            <a:r>
              <a:rPr lang="en-AU" dirty="0"/>
              <a:t>RFC 1319 (the broken MD2 algorithm) </a:t>
            </a:r>
            <a:r>
              <a:rPr lang="en-AU" dirty="0" smtClean="0"/>
              <a:t>– Informational</a:t>
            </a:r>
          </a:p>
          <a:p>
            <a:pPr lvl="2"/>
            <a:r>
              <a:rPr lang="en-AU" dirty="0" smtClean="0"/>
              <a:t>RFC 1320 </a:t>
            </a:r>
            <a:r>
              <a:rPr lang="en-AU" dirty="0"/>
              <a:t>(the broken MD4 algorithm) </a:t>
            </a:r>
            <a:r>
              <a:rPr lang="en-AU" dirty="0" smtClean="0"/>
              <a:t>– Informational</a:t>
            </a:r>
          </a:p>
          <a:p>
            <a:pPr lvl="2"/>
            <a:r>
              <a:rPr lang="en-AU" dirty="0" smtClean="0"/>
              <a:t>RFC </a:t>
            </a:r>
            <a:r>
              <a:rPr lang="en-AU" dirty="0"/>
              <a:t>1321 (the broken MD5 algorithm) </a:t>
            </a:r>
            <a:r>
              <a:rPr lang="en-AU" dirty="0" smtClean="0"/>
              <a:t>– Informational</a:t>
            </a:r>
          </a:p>
          <a:p>
            <a:pPr lvl="2"/>
            <a:r>
              <a:rPr lang="en-AU" dirty="0" smtClean="0"/>
              <a:t>... and </a:t>
            </a:r>
            <a:r>
              <a:rPr lang="en-AU" dirty="0"/>
              <a:t>the list goes on</a:t>
            </a:r>
            <a:r>
              <a:rPr lang="en-AU" dirty="0" smtClean="0"/>
              <a:t>.</a:t>
            </a:r>
          </a:p>
          <a:p>
            <a:pPr lvl="2"/>
            <a:endParaRPr lang="en-AU" dirty="0"/>
          </a:p>
          <a:p>
            <a:pPr lvl="1"/>
            <a:r>
              <a:rPr lang="en-AU" dirty="0" smtClean="0"/>
              <a:t>Ironically, the Swiss NB rep was involved in the approval process for this standard in Switzerland</a:t>
            </a:r>
            <a:endParaRPr lang="en-AU" dirty="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45</a:t>
            </a:fld>
            <a:endParaRPr lang="en-US"/>
          </a:p>
        </p:txBody>
      </p:sp>
    </p:spTree>
    <p:extLst>
      <p:ext uri="{BB962C8B-B14F-4D97-AF65-F5344CB8AC3E}">
        <p14:creationId xmlns:p14="http://schemas.microsoft.com/office/powerpoint/2010/main" val="6656775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ISO/IEC 19770-1 refers </a:t>
            </a:r>
            <a:r>
              <a:rPr lang="en-AU" dirty="0" smtClean="0"/>
              <a:t>to a specification under development</a:t>
            </a:r>
            <a:endParaRPr lang="en-AU" dirty="0"/>
          </a:p>
        </p:txBody>
      </p:sp>
      <p:sp>
        <p:nvSpPr>
          <p:cNvPr id="3" name="Content Placeholder 2"/>
          <p:cNvSpPr>
            <a:spLocks noGrp="1"/>
          </p:cNvSpPr>
          <p:nvPr>
            <p:ph idx="1"/>
          </p:nvPr>
        </p:nvSpPr>
        <p:spPr/>
        <p:txBody>
          <a:bodyPr/>
          <a:lstStyle/>
          <a:p>
            <a:pPr lvl="1"/>
            <a:r>
              <a:rPr lang="en-AU" dirty="0"/>
              <a:t>“ISO/IEC 19770-1: Information technology -- Software asset management -- Part 1: Processes and tiered assessment of conformance” refers to a specification under </a:t>
            </a:r>
            <a:r>
              <a:rPr lang="en-AU" dirty="0" smtClean="0"/>
              <a:t>development</a:t>
            </a:r>
            <a:endParaRPr lang="en-AU" dirty="0"/>
          </a:p>
          <a:p>
            <a:pPr lvl="1"/>
            <a:r>
              <a:rPr lang="en-AU" dirty="0" smtClean="0"/>
              <a:t>The spec that is or was under development is</a:t>
            </a:r>
          </a:p>
          <a:p>
            <a:pPr lvl="2"/>
            <a:r>
              <a:rPr lang="en-AU" dirty="0">
                <a:hlinkClick r:id="rId2"/>
              </a:rPr>
              <a:t>ISO 55000</a:t>
            </a:r>
            <a:r>
              <a:rPr lang="en-AU" dirty="0"/>
              <a:t>, </a:t>
            </a:r>
            <a:r>
              <a:rPr lang="en-AU" i="1" dirty="0"/>
              <a:t>Asset management — Overview, principles and </a:t>
            </a:r>
            <a:r>
              <a:rPr lang="en-AU" i="1" dirty="0" smtClean="0"/>
              <a:t>terminology</a:t>
            </a:r>
            <a:endParaRPr lang="en-AU" dirty="0"/>
          </a:p>
          <a:p>
            <a:pPr lvl="1"/>
            <a:r>
              <a:rPr lang="en-AU" dirty="0" smtClean="0"/>
              <a:t>See </a:t>
            </a:r>
            <a:r>
              <a:rPr lang="en-AU" dirty="0" smtClean="0">
                <a:hlinkClick r:id="rId3"/>
              </a:rPr>
              <a:t>here </a:t>
            </a:r>
            <a:r>
              <a:rPr lang="en-AU" dirty="0" smtClean="0"/>
              <a:t>for details</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46</a:t>
            </a:fld>
            <a:endParaRPr lang="en-US"/>
          </a:p>
        </p:txBody>
      </p:sp>
    </p:spTree>
    <p:extLst>
      <p:ext uri="{BB962C8B-B14F-4D97-AF65-F5344CB8AC3E}">
        <p14:creationId xmlns:p14="http://schemas.microsoft.com/office/powerpoint/2010/main" val="271354512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ISO 9594-8 </a:t>
            </a:r>
            <a:r>
              <a:rPr lang="en-AU" dirty="0" smtClean="0"/>
              <a:t>refers to IETF Proposed Standards</a:t>
            </a:r>
            <a:endParaRPr lang="en-AU" dirty="0"/>
          </a:p>
        </p:txBody>
      </p:sp>
      <p:sp>
        <p:nvSpPr>
          <p:cNvPr id="3" name="Content Placeholder 2"/>
          <p:cNvSpPr>
            <a:spLocks noGrp="1"/>
          </p:cNvSpPr>
          <p:nvPr>
            <p:ph idx="1"/>
          </p:nvPr>
        </p:nvSpPr>
        <p:spPr/>
        <p:txBody>
          <a:bodyPr/>
          <a:lstStyle/>
          <a:p>
            <a:pPr lvl="1"/>
            <a:r>
              <a:rPr lang="en-AU" dirty="0" smtClean="0"/>
              <a:t>“</a:t>
            </a:r>
            <a:r>
              <a:rPr lang="en-AU" dirty="0"/>
              <a:t>ISO 9594-8: i.e., </a:t>
            </a:r>
            <a:r>
              <a:rPr lang="en-AU" dirty="0" smtClean="0"/>
              <a:t>X.509” </a:t>
            </a:r>
            <a:r>
              <a:rPr lang="en-AU" dirty="0"/>
              <a:t>refers to IETF Proposed </a:t>
            </a:r>
            <a:r>
              <a:rPr lang="en-AU" dirty="0" smtClean="0"/>
              <a:t>Standards</a:t>
            </a:r>
          </a:p>
          <a:p>
            <a:pPr lvl="1"/>
            <a:r>
              <a:rPr lang="en-AU" dirty="0" smtClean="0"/>
              <a:t>It was developed by ISO/IEC JTC1/SC6/WG10!</a:t>
            </a:r>
          </a:p>
          <a:p>
            <a:pPr lvl="1"/>
            <a:r>
              <a:rPr lang="en-AU" dirty="0" smtClean="0"/>
              <a:t>This standards refers to IETF LDAP RFCs</a:t>
            </a:r>
          </a:p>
          <a:p>
            <a:pPr lvl="2"/>
            <a:r>
              <a:rPr lang="en-AU" dirty="0" smtClean="0"/>
              <a:t>Need to check which ones</a:t>
            </a:r>
          </a:p>
          <a:p>
            <a:pPr lvl="2"/>
            <a:r>
              <a:rPr lang="en-AU" dirty="0" smtClean="0"/>
              <a:t>Probably includes RFC4510, …</a:t>
            </a:r>
          </a:p>
          <a:p>
            <a:pPr lvl="1"/>
            <a:r>
              <a:rPr lang="en-AU" dirty="0" smtClean="0"/>
              <a:t>These RFCs are “Proposed Standard” status</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47</a:t>
            </a:fld>
            <a:endParaRPr lang="en-US"/>
          </a:p>
        </p:txBody>
      </p:sp>
    </p:spTree>
    <p:extLst>
      <p:ext uri="{BB962C8B-B14F-4D97-AF65-F5344CB8AC3E}">
        <p14:creationId xmlns:p14="http://schemas.microsoft.com/office/powerpoint/2010/main" val="9446251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848600" cy="1066800"/>
          </a:xfrm>
        </p:spPr>
        <p:txBody>
          <a:bodyPr/>
          <a:lstStyle/>
          <a:p>
            <a:r>
              <a:rPr lang="en-AU" dirty="0" smtClean="0"/>
              <a:t>China NB non recognition of IEEE/IEC/ISO standards is probably not important &amp; may not be allowed</a:t>
            </a:r>
            <a:endParaRPr lang="en-AU" dirty="0"/>
          </a:p>
        </p:txBody>
      </p:sp>
      <p:sp>
        <p:nvSpPr>
          <p:cNvPr id="3" name="Content Placeholder 2"/>
          <p:cNvSpPr>
            <a:spLocks noGrp="1"/>
          </p:cNvSpPr>
          <p:nvPr>
            <p:ph idx="1"/>
          </p:nvPr>
        </p:nvSpPr>
        <p:spPr/>
        <p:txBody>
          <a:bodyPr/>
          <a:lstStyle/>
          <a:p>
            <a:pPr lvl="1"/>
            <a:r>
              <a:rPr lang="en-AU" dirty="0" smtClean="0"/>
              <a:t>IEEE 802 have been submitting IEEE 802 standards for ratification by ISO/IEC JTC1 using the PSDO agreement, for the purpose of ensuring IEEE 802 standards are recognised as international by everyone</a:t>
            </a:r>
          </a:p>
          <a:p>
            <a:pPr lvl="1"/>
            <a:r>
              <a:rPr lang="en-AU" dirty="0" smtClean="0"/>
              <a:t>However, the </a:t>
            </a:r>
            <a:r>
              <a:rPr lang="en-AU" dirty="0"/>
              <a:t>China NB </a:t>
            </a:r>
            <a:r>
              <a:rPr lang="en-AU" dirty="0" smtClean="0"/>
              <a:t>has stated in several recent ballot comments that they may not recognise the IEEE/ISO/IEC standards</a:t>
            </a:r>
          </a:p>
          <a:p>
            <a:pPr lvl="2"/>
            <a:r>
              <a:rPr lang="en-AU" dirty="0" smtClean="0"/>
              <a:t>For example, in ballot on 802.1AR the China NB states., </a:t>
            </a:r>
            <a:r>
              <a:rPr lang="en-AU" i="1" dirty="0" smtClean="0"/>
              <a:t>“… </a:t>
            </a:r>
            <a:r>
              <a:rPr lang="en-AU" b="0" i="1" dirty="0"/>
              <a:t>If these issues could not be </a:t>
            </a:r>
            <a:r>
              <a:rPr lang="en-AU" b="0" i="1" dirty="0" smtClean="0"/>
              <a:t>disposed reasonably </a:t>
            </a:r>
            <a:r>
              <a:rPr lang="en-AU" b="0" i="1" dirty="0"/>
              <a:t>and this proposal would have </a:t>
            </a:r>
            <a:r>
              <a:rPr lang="en-AU" b="0" i="1" dirty="0" smtClean="0"/>
              <a:t>been passing </a:t>
            </a:r>
            <a:r>
              <a:rPr lang="en-AU" b="0" i="1" dirty="0"/>
              <a:t>the FDIS ballot, it is regretful for China </a:t>
            </a:r>
            <a:r>
              <a:rPr lang="en-AU" b="0" i="1" dirty="0" smtClean="0"/>
              <a:t>to be </a:t>
            </a:r>
            <a:r>
              <a:rPr lang="en-AU" b="0" i="1" dirty="0"/>
              <a:t>obliged to lose the responsibility and </a:t>
            </a:r>
            <a:r>
              <a:rPr lang="en-AU" b="0" i="1" dirty="0" smtClean="0"/>
              <a:t>obligation of </a:t>
            </a:r>
            <a:r>
              <a:rPr lang="en-AU" b="0" i="1" dirty="0"/>
              <a:t>complying with and adopting the </a:t>
            </a:r>
            <a:r>
              <a:rPr lang="en-AU" b="0" i="1" dirty="0" smtClean="0"/>
              <a:t>standard. Furthermore</a:t>
            </a:r>
            <a:r>
              <a:rPr lang="en-AU" b="0" i="1" dirty="0"/>
              <a:t>, China NB wishes to state for </a:t>
            </a:r>
            <a:r>
              <a:rPr lang="en-AU" b="0" i="1" dirty="0" smtClean="0"/>
              <a:t>the record</a:t>
            </a:r>
            <a:r>
              <a:rPr lang="en-AU" b="0" dirty="0" smtClean="0"/>
              <a:t>.”</a:t>
            </a:r>
            <a:endParaRPr lang="en-AU" dirty="0" smtClean="0"/>
          </a:p>
          <a:p>
            <a:pPr lvl="1"/>
            <a:r>
              <a:rPr lang="en-AU" dirty="0" smtClean="0"/>
              <a:t>This raises various questions:</a:t>
            </a:r>
          </a:p>
          <a:p>
            <a:pPr lvl="2"/>
            <a:r>
              <a:rPr lang="en-AU" dirty="0" smtClean="0"/>
              <a:t>Is it important? Probably not given the market demand for IEEE 802 based equipment</a:t>
            </a:r>
          </a:p>
          <a:p>
            <a:pPr lvl="2"/>
            <a:r>
              <a:rPr lang="en-AU" dirty="0" smtClean="0"/>
              <a:t>Can the China NB ban IEEE/ISO/IEC standards under WTO rules? Maybe and maybe not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48</a:t>
            </a:fld>
            <a:endParaRPr lang="en-US"/>
          </a:p>
        </p:txBody>
      </p:sp>
    </p:spTree>
    <p:extLst>
      <p:ext uri="{BB962C8B-B14F-4D97-AF65-F5344CB8AC3E}">
        <p14:creationId xmlns:p14="http://schemas.microsoft.com/office/powerpoint/2010/main" val="22646818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772400" cy="1066800"/>
          </a:xfrm>
        </p:spPr>
        <p:txBody>
          <a:bodyPr/>
          <a:lstStyle/>
          <a:p>
            <a:pPr lvl="2"/>
            <a:r>
              <a:rPr lang="en-AU" dirty="0"/>
              <a:t>Can the China NB ban IEEE/ISO/IEC standards under WTO rules? Maybe and maybe not</a:t>
            </a:r>
          </a:p>
        </p:txBody>
      </p:sp>
      <p:sp>
        <p:nvSpPr>
          <p:cNvPr id="3" name="Content Placeholder 2"/>
          <p:cNvSpPr>
            <a:spLocks noGrp="1"/>
          </p:cNvSpPr>
          <p:nvPr>
            <p:ph idx="1"/>
          </p:nvPr>
        </p:nvSpPr>
        <p:spPr/>
        <p:txBody>
          <a:bodyPr/>
          <a:lstStyle/>
          <a:p>
            <a:pPr lvl="1"/>
            <a:r>
              <a:rPr lang="en-AU" dirty="0" smtClean="0"/>
              <a:t>TBT FAQ provides some information about use of international standards</a:t>
            </a:r>
          </a:p>
          <a:p>
            <a:pPr lvl="2"/>
            <a:r>
              <a:rPr lang="en-AU" i="1" dirty="0" smtClean="0"/>
              <a:t>The </a:t>
            </a:r>
            <a:r>
              <a:rPr lang="en-AU" i="1" dirty="0"/>
              <a:t>Agreement encourages Members to use existing international standards for their national regulations, or for parts of them, unless “their use would be ineffective or inappropriate” to fulfil a given policy </a:t>
            </a:r>
            <a:r>
              <a:rPr lang="en-AU" i="1" dirty="0" smtClean="0"/>
              <a:t>objective</a:t>
            </a:r>
          </a:p>
          <a:p>
            <a:pPr lvl="2"/>
            <a:r>
              <a:rPr lang="en-AU" i="1" dirty="0" smtClean="0"/>
              <a:t>This </a:t>
            </a:r>
            <a:r>
              <a:rPr lang="en-AU" i="1" dirty="0"/>
              <a:t>may be the case, for example, “because of fundamental climatic and geographical factors or fundamental technological problems” (Article 2.4</a:t>
            </a:r>
            <a:r>
              <a:rPr lang="en-AU" i="1" dirty="0" smtClean="0"/>
              <a:t>)</a:t>
            </a:r>
          </a:p>
          <a:p>
            <a:pPr lvl="2"/>
            <a:r>
              <a:rPr lang="en-AU" i="1" dirty="0" smtClean="0"/>
              <a:t>As </a:t>
            </a:r>
            <a:r>
              <a:rPr lang="en-AU" i="1" dirty="0"/>
              <a:t>explained previously, technical regulations in accordance with relevant international standards are </a:t>
            </a:r>
            <a:r>
              <a:rPr lang="en-AU" i="1" dirty="0" err="1"/>
              <a:t>rebuttably</a:t>
            </a:r>
            <a:r>
              <a:rPr lang="en-AU" i="1" dirty="0"/>
              <a:t> presumed “not to create an unnecessary obstacle to international trade</a:t>
            </a:r>
            <a:r>
              <a:rPr lang="en-AU" i="1" dirty="0" smtClean="0"/>
              <a:t>”</a:t>
            </a:r>
          </a:p>
          <a:p>
            <a:pPr lvl="2"/>
            <a:r>
              <a:rPr lang="en-AU" i="1" dirty="0" smtClean="0"/>
              <a:t>Similar </a:t>
            </a:r>
            <a:r>
              <a:rPr lang="en-AU" i="1" dirty="0"/>
              <a:t>provisions apply to conformity assessment procedures: international guides or recommendations issued by international standardizing bodies, or the relevant parts of them, are to be used for national procedures for conformity assessment unless they are “inappropriate for the Members concerned for, inter alia, such reasons as national security requirements, prevention of deceptive practices, protection of human health or safety, animal or plant life or health, or protection of the environment; fundamental climatic or other geographical factors; fundamental technological or infrastructural problems” (Article 5.4).</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49</a:t>
            </a:fld>
            <a:endParaRPr lang="en-US"/>
          </a:p>
        </p:txBody>
      </p:sp>
    </p:spTree>
    <p:extLst>
      <p:ext uri="{BB962C8B-B14F-4D97-AF65-F5344CB8AC3E}">
        <p14:creationId xmlns:p14="http://schemas.microsoft.com/office/powerpoint/2010/main" val="38224040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105E70EB-0B71-4378-812F-E672DF9F24F6}" type="slidenum">
              <a:rPr lang="en-US" smtClean="0"/>
              <a:pPr>
                <a:defRPr/>
              </a:pPr>
              <a:t>5</a:t>
            </a:fld>
            <a:endParaRPr lang="en-US"/>
          </a:p>
        </p:txBody>
      </p:sp>
      <p:sp>
        <p:nvSpPr>
          <p:cNvPr id="6148" name="Rectangle 7"/>
          <p:cNvSpPr>
            <a:spLocks noGrp="1" noChangeArrowheads="1"/>
          </p:cNvSpPr>
          <p:nvPr>
            <p:ph type="title"/>
          </p:nvPr>
        </p:nvSpPr>
        <p:spPr/>
        <p:txBody>
          <a:bodyPr/>
          <a:lstStyle/>
          <a:p>
            <a:r>
              <a:rPr lang="en-US" smtClean="0"/>
              <a:t>A call for potentially essential patents is not required in the IEEE 802 JTC1 SC</a:t>
            </a:r>
          </a:p>
        </p:txBody>
      </p:sp>
      <p:sp>
        <p:nvSpPr>
          <p:cNvPr id="6149" name="Rectangle 8"/>
          <p:cNvSpPr>
            <a:spLocks noGrp="1" noChangeArrowheads="1"/>
          </p:cNvSpPr>
          <p:nvPr>
            <p:ph type="body" idx="1"/>
          </p:nvPr>
        </p:nvSpPr>
        <p:spPr/>
        <p:txBody>
          <a:bodyPr/>
          <a:lstStyle/>
          <a:p>
            <a:pPr lvl="1"/>
            <a:r>
              <a:rPr lang="en-US" dirty="0" smtClean="0"/>
              <a:t>If anyone in this meeting is personally aware of the holder of any patent claims that are potentially essential to implementation of the proposed standard(s) under consideration by this group and that are not already the subject of an Accepted Letter of Assurance: </a:t>
            </a:r>
          </a:p>
          <a:p>
            <a:pPr lvl="2"/>
            <a:r>
              <a:rPr lang="en-US" dirty="0" smtClean="0"/>
              <a:t>Either speak up now or</a:t>
            </a:r>
          </a:p>
          <a:p>
            <a:pPr lvl="2"/>
            <a:r>
              <a:rPr lang="en-US" dirty="0" smtClean="0"/>
              <a:t>Provide the chair of this group with the identity of the holder(s) of any and all such claims as soon as possible or</a:t>
            </a:r>
          </a:p>
          <a:p>
            <a:pPr lvl="2"/>
            <a:r>
              <a:rPr lang="en-US" dirty="0" smtClean="0"/>
              <a:t>Cause an LOA to be submitted</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2"/>
            <a:r>
              <a:rPr lang="en-AU" smtClean="0"/>
              <a:t>Can the China NB ban IEEE/ISO/IEC standards under WTO rules? Maybe and maybe not</a:t>
            </a:r>
            <a:endParaRPr lang="en-AU" dirty="0"/>
          </a:p>
        </p:txBody>
      </p:sp>
      <p:sp>
        <p:nvSpPr>
          <p:cNvPr id="3" name="Content Placeholder 2"/>
          <p:cNvSpPr>
            <a:spLocks noGrp="1"/>
          </p:cNvSpPr>
          <p:nvPr>
            <p:ph idx="1"/>
          </p:nvPr>
        </p:nvSpPr>
        <p:spPr/>
        <p:txBody>
          <a:bodyPr/>
          <a:lstStyle/>
          <a:p>
            <a:pPr lvl="1"/>
            <a:r>
              <a:rPr lang="en-AU" dirty="0" smtClean="0"/>
              <a:t>A non expert reading suggests that China could ban IEEE/ISO/IEC standards in some circumstances</a:t>
            </a:r>
          </a:p>
          <a:p>
            <a:pPr lvl="2"/>
            <a:r>
              <a:rPr lang="en-AU" i="1" dirty="0" smtClean="0"/>
              <a:t>If standard is inappropriate or ineffective …</a:t>
            </a:r>
          </a:p>
          <a:p>
            <a:pPr lvl="2"/>
            <a:r>
              <a:rPr lang="en-AU" i="1" dirty="0" smtClean="0"/>
              <a:t>… particularly if it contained fundamental technological problems</a:t>
            </a:r>
          </a:p>
          <a:p>
            <a:pPr lvl="2"/>
            <a:r>
              <a:rPr lang="en-AU" i="1" dirty="0" smtClean="0"/>
              <a:t>… or was contrary to national security requirements</a:t>
            </a:r>
          </a:p>
          <a:p>
            <a:pPr lvl="1"/>
            <a:r>
              <a:rPr lang="en-AU" dirty="0" smtClean="0"/>
              <a:t>However a ban on </a:t>
            </a:r>
            <a:r>
              <a:rPr lang="en-AU" dirty="0"/>
              <a:t>IEEE/ISO/IEC standards</a:t>
            </a:r>
            <a:r>
              <a:rPr lang="en-AU" dirty="0" smtClean="0"/>
              <a:t> might be difficult to justify</a:t>
            </a:r>
          </a:p>
          <a:p>
            <a:pPr lvl="2"/>
            <a:r>
              <a:rPr lang="en-AU" dirty="0" smtClean="0"/>
              <a:t>Any requirement to use a non international standard is automatically an unnecessary obstacle to international trade … and would need to be justified</a:t>
            </a:r>
          </a:p>
          <a:p>
            <a:pPr lvl="2"/>
            <a:r>
              <a:rPr lang="en-AU" dirty="0" smtClean="0"/>
              <a:t>The China NB has not provided any substantive reasons related to fundamental technological problems or  security requirements in the ISO/IEC/IEEE standards</a:t>
            </a:r>
          </a:p>
          <a:p>
            <a:pPr lvl="2"/>
            <a:r>
              <a:rPr lang="en-AU" dirty="0" smtClean="0"/>
              <a:t>Indeed most other NBs seem to disagree with the China </a:t>
            </a:r>
            <a:r>
              <a:rPr lang="en-AU" dirty="0" smtClean="0"/>
              <a:t>NB</a:t>
            </a:r>
          </a:p>
          <a:p>
            <a:pPr lvl="1"/>
            <a:r>
              <a:rPr lang="en-AU" dirty="0" smtClean="0">
                <a:solidFill>
                  <a:srgbClr val="FF0000"/>
                </a:solidFill>
              </a:rPr>
              <a:t>This issue is under consideration by ISO staff</a:t>
            </a:r>
            <a:endParaRPr lang="en-AU" dirty="0">
              <a:solidFill>
                <a:srgbClr val="FF0000"/>
              </a:solidFill>
            </a:endParaRP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50</a:t>
            </a:fld>
            <a:endParaRPr lang="en-US"/>
          </a:p>
        </p:txBody>
      </p:sp>
    </p:spTree>
    <p:extLst>
      <p:ext uri="{BB962C8B-B14F-4D97-AF65-F5344CB8AC3E}">
        <p14:creationId xmlns:p14="http://schemas.microsoft.com/office/powerpoint/2010/main" val="385409270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SC will consider proposed responses to the FDIS ballots on 802.11aa/ad/ae</a:t>
            </a:r>
            <a:endParaRPr lang="en-AU" dirty="0"/>
          </a:p>
        </p:txBody>
      </p:sp>
      <p:sp>
        <p:nvSpPr>
          <p:cNvPr id="3" name="Content Placeholder 2"/>
          <p:cNvSpPr>
            <a:spLocks noGrp="1"/>
          </p:cNvSpPr>
          <p:nvPr>
            <p:ph idx="1"/>
          </p:nvPr>
        </p:nvSpPr>
        <p:spPr/>
        <p:txBody>
          <a:bodyPr/>
          <a:lstStyle/>
          <a:p>
            <a:pPr lvl="1"/>
            <a:r>
              <a:rPr lang="en-AU" dirty="0" smtClean="0"/>
              <a:t>It is proposed that all the technical or editorial comments on 802.11aa/ad/</a:t>
            </a:r>
            <a:r>
              <a:rPr lang="en-AU" dirty="0" err="1" smtClean="0"/>
              <a:t>ae</a:t>
            </a:r>
            <a:r>
              <a:rPr lang="en-AU" dirty="0" smtClean="0"/>
              <a:t> be submitted to 802.11 </a:t>
            </a:r>
            <a:r>
              <a:rPr lang="en-AU" dirty="0" err="1" smtClean="0"/>
              <a:t>TGmc</a:t>
            </a:r>
            <a:r>
              <a:rPr lang="en-AU" dirty="0" smtClean="0"/>
              <a:t> for consideration during normal maintenance procedures</a:t>
            </a:r>
          </a:p>
          <a:p>
            <a:pPr lvl="1"/>
            <a:r>
              <a:rPr lang="en-AU" dirty="0" smtClean="0"/>
              <a:t>In particular, </a:t>
            </a:r>
            <a:r>
              <a:rPr lang="en-AU" dirty="0" err="1" smtClean="0"/>
              <a:t>TGmc</a:t>
            </a:r>
            <a:r>
              <a:rPr lang="en-AU" dirty="0" smtClean="0"/>
              <a:t> should be asked to </a:t>
            </a:r>
          </a:p>
          <a:p>
            <a:pPr lvl="2"/>
            <a:r>
              <a:rPr lang="en-US" dirty="0" smtClean="0"/>
              <a:t>Review RFC references </a:t>
            </a:r>
            <a:r>
              <a:rPr lang="en-US" dirty="0"/>
              <a:t>to ensure that only required RFC references are included, RFC references are up to date, and normative RFC references have an appropriate </a:t>
            </a:r>
            <a:r>
              <a:rPr lang="en-US" dirty="0" smtClean="0"/>
              <a:t>status</a:t>
            </a:r>
          </a:p>
          <a:p>
            <a:pPr lvl="2"/>
            <a:r>
              <a:rPr lang="en-US" dirty="0" smtClean="0"/>
              <a:t>Check the references to NIST and FIPs 140 in 802.11ad are appropriate</a:t>
            </a:r>
          </a:p>
          <a:p>
            <a:pPr lvl="2"/>
            <a:r>
              <a:rPr lang="en-US" dirty="0" smtClean="0"/>
              <a:t>Review the wording of </a:t>
            </a:r>
            <a:r>
              <a:rPr lang="en-US" dirty="0" err="1" smtClean="0"/>
              <a:t>defnitions</a:t>
            </a:r>
            <a:endParaRPr lang="en-US" dirty="0" smtClean="0"/>
          </a:p>
          <a:p>
            <a:pPr lvl="1"/>
            <a:r>
              <a:rPr lang="en-US" dirty="0" smtClean="0"/>
              <a:t>The following pages contains detailed proposed responses to the China and Swiss NBs on their comments during the 802.11aa/ad/</a:t>
            </a:r>
            <a:r>
              <a:rPr lang="en-US" dirty="0" err="1" smtClean="0"/>
              <a:t>ae</a:t>
            </a:r>
            <a:r>
              <a:rPr lang="en-US" dirty="0"/>
              <a:t> </a:t>
            </a:r>
            <a:r>
              <a:rPr lang="en-US" dirty="0" smtClean="0"/>
              <a:t>FDIS ballots</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51</a:t>
            </a:fld>
            <a:endParaRPr lang="en-US"/>
          </a:p>
        </p:txBody>
      </p:sp>
    </p:spTree>
    <p:extLst>
      <p:ext uri="{BB962C8B-B14F-4D97-AF65-F5344CB8AC3E}">
        <p14:creationId xmlns:p14="http://schemas.microsoft.com/office/powerpoint/2010/main" val="33416341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China NB submitted their “usual comment” on the 802.11aa FDIS ballot</a:t>
            </a:r>
            <a:endParaRPr lang="en-AU" dirty="0"/>
          </a:p>
        </p:txBody>
      </p:sp>
      <p:sp>
        <p:nvSpPr>
          <p:cNvPr id="3" name="Content Placeholder 2"/>
          <p:cNvSpPr>
            <a:spLocks noGrp="1"/>
          </p:cNvSpPr>
          <p:nvPr>
            <p:ph idx="1"/>
          </p:nvPr>
        </p:nvSpPr>
        <p:spPr/>
        <p:txBody>
          <a:bodyPr/>
          <a:lstStyle/>
          <a:p>
            <a:r>
              <a:rPr lang="en-AU" dirty="0" smtClean="0"/>
              <a:t>China NB comment CN.1 on IEEE 802.11aa</a:t>
            </a:r>
          </a:p>
          <a:p>
            <a:pPr lvl="1"/>
            <a:r>
              <a:rPr lang="en-AU" i="1" dirty="0" smtClean="0"/>
              <a:t>Since the procedural and technical concerns China NB proposed in 6N15602 still haven’t been reasonably disposed in this FDAM text, and referencing issues mentioned below exist in this text, so China NB has to vote against on this FDAM ballot. If these issues could not be disposed reasonably and this proposal would have been passing the FDAM ballot, it is regretful for China to be obliged to lose the responsibility and obligation of complying with and adopting the standard. Furthermore, China NB wishes to state for the record.</a:t>
            </a:r>
            <a:endParaRPr lang="en-AU" i="1"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52</a:t>
            </a:fld>
            <a:endParaRPr lang="en-US"/>
          </a:p>
        </p:txBody>
      </p:sp>
    </p:spTree>
    <p:extLst>
      <p:ext uri="{BB962C8B-B14F-4D97-AF65-F5344CB8AC3E}">
        <p14:creationId xmlns:p14="http://schemas.microsoft.com/office/powerpoint/2010/main" val="422662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It is proposed that the IEEE 802.11 WG provide the following response to the China NB</a:t>
            </a:r>
            <a:endParaRPr lang="en-AU" dirty="0"/>
          </a:p>
        </p:txBody>
      </p:sp>
      <p:sp>
        <p:nvSpPr>
          <p:cNvPr id="3" name="Content Placeholder 2"/>
          <p:cNvSpPr>
            <a:spLocks noGrp="1"/>
          </p:cNvSpPr>
          <p:nvPr>
            <p:ph idx="1"/>
          </p:nvPr>
        </p:nvSpPr>
        <p:spPr/>
        <p:txBody>
          <a:bodyPr/>
          <a:lstStyle/>
          <a:p>
            <a:r>
              <a:rPr lang="en-AU" dirty="0" smtClean="0"/>
              <a:t>Proposed IEEE 802 response to CN.1 on IEEE 802.11aa</a:t>
            </a:r>
          </a:p>
          <a:p>
            <a:pPr lvl="1"/>
            <a:r>
              <a:rPr lang="en-AU" i="1" dirty="0" smtClean="0"/>
              <a:t>IEEE 802 thanks the China NB for its carefully considered comments on the 802.11aa FDIS ballot</a:t>
            </a:r>
          </a:p>
          <a:p>
            <a:pPr lvl="1"/>
            <a:r>
              <a:rPr lang="en-AU" i="1" dirty="0" smtClean="0"/>
              <a:t>We note that the IEEE 802 responded in 6N15647 to all comments submitted by the China NB in </a:t>
            </a:r>
            <a:r>
              <a:rPr lang="en-AU" i="1" dirty="0" smtClean="0"/>
              <a:t>6N15602 </a:t>
            </a:r>
            <a:r>
              <a:rPr lang="en-AU" i="1" dirty="0" smtClean="0"/>
              <a:t>. </a:t>
            </a:r>
          </a:p>
          <a:p>
            <a:pPr lvl="1"/>
            <a:r>
              <a:rPr lang="en-AU" i="1" dirty="0" smtClean="0"/>
              <a:t>Per the agreement in 6N15606, China NB representatives are invited to participate in the IEEE 802 comment resolution process. </a:t>
            </a:r>
          </a:p>
          <a:p>
            <a:pPr lvl="1"/>
            <a:r>
              <a:rPr lang="en-AU" i="1" dirty="0" smtClean="0">
                <a:solidFill>
                  <a:srgbClr val="FF0000"/>
                </a:solidFill>
              </a:rPr>
              <a:t>We have noted the comment that the China NB is “obliged to lose the responsibility and obligation of complying with and adopting the standard”. It is out of scope for IEEE 802 and therefore we will forward it to ISO Central Secretariat.</a:t>
            </a:r>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53</a:t>
            </a:fld>
            <a:endParaRPr lang="en-US"/>
          </a:p>
        </p:txBody>
      </p:sp>
    </p:spTree>
    <p:extLst>
      <p:ext uri="{BB962C8B-B14F-4D97-AF65-F5344CB8AC3E}">
        <p14:creationId xmlns:p14="http://schemas.microsoft.com/office/powerpoint/2010/main" val="373091707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 China NB complained about references to informational RFCs</a:t>
            </a:r>
            <a:endParaRPr lang="en-AU" dirty="0"/>
          </a:p>
        </p:txBody>
      </p:sp>
      <p:sp>
        <p:nvSpPr>
          <p:cNvPr id="3" name="Content Placeholder 2"/>
          <p:cNvSpPr>
            <a:spLocks noGrp="1"/>
          </p:cNvSpPr>
          <p:nvPr>
            <p:ph idx="1"/>
          </p:nvPr>
        </p:nvSpPr>
        <p:spPr/>
        <p:txBody>
          <a:bodyPr/>
          <a:lstStyle/>
          <a:p>
            <a:r>
              <a:rPr lang="en-AU" dirty="0" smtClean="0"/>
              <a:t>China NB comment CN.2 on IEEE 802.11aa</a:t>
            </a:r>
          </a:p>
          <a:p>
            <a:pPr lvl="1"/>
            <a:r>
              <a:rPr lang="en-AU" i="1" dirty="0" smtClean="0"/>
              <a:t>The referenced RFC 5869 is informational standard. </a:t>
            </a:r>
          </a:p>
          <a:p>
            <a:pPr lvl="1"/>
            <a:r>
              <a:rPr lang="en-AU" i="1" dirty="0" smtClean="0"/>
              <a:t>The referenced RFC 2409, RFC 3376 are proposed standards. </a:t>
            </a:r>
          </a:p>
          <a:p>
            <a:pPr lvl="1"/>
            <a:r>
              <a:rPr lang="en-AU" i="1" dirty="0" smtClean="0"/>
              <a:t>All of above listed RFC standards are unqualified for normative references in ISO standards. 	</a:t>
            </a:r>
          </a:p>
          <a:p>
            <a:pPr lvl="1"/>
            <a:r>
              <a:rPr lang="en-AU" i="1" dirty="0" smtClean="0"/>
              <a:t>Delete the referenced RFC and related technology from the document</a:t>
            </a:r>
            <a:r>
              <a:rPr lang="en-AU" dirty="0" smtClean="0"/>
              <a:t>. </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54</a:t>
            </a:fld>
            <a:endParaRPr lang="en-US"/>
          </a:p>
        </p:txBody>
      </p:sp>
    </p:spTree>
    <p:extLst>
      <p:ext uri="{BB962C8B-B14F-4D97-AF65-F5344CB8AC3E}">
        <p14:creationId xmlns:p14="http://schemas.microsoft.com/office/powerpoint/2010/main" val="411746654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It is proposed that the 802.11 WG respond similarly to the 802.1 WG on similar comments</a:t>
            </a:r>
            <a:endParaRPr lang="en-AU" dirty="0"/>
          </a:p>
        </p:txBody>
      </p:sp>
      <p:sp>
        <p:nvSpPr>
          <p:cNvPr id="3" name="Content Placeholder 2"/>
          <p:cNvSpPr>
            <a:spLocks noGrp="1"/>
          </p:cNvSpPr>
          <p:nvPr>
            <p:ph idx="1"/>
          </p:nvPr>
        </p:nvSpPr>
        <p:spPr/>
        <p:txBody>
          <a:bodyPr/>
          <a:lstStyle/>
          <a:p>
            <a:r>
              <a:rPr lang="en-AU" dirty="0" smtClean="0"/>
              <a:t>Proposed IEEE 802 response to CN.2 on IEEE 802.11aa</a:t>
            </a:r>
          </a:p>
          <a:p>
            <a:pPr lvl="1"/>
            <a:r>
              <a:rPr lang="en-AU" i="1" dirty="0"/>
              <a:t>We note that ISO and JTC1 referencing rules allow references to </a:t>
            </a:r>
            <a:r>
              <a:rPr lang="en-AU" i="1" dirty="0" smtClean="0"/>
              <a:t>informational</a:t>
            </a:r>
            <a:r>
              <a:rPr lang="en-AU" i="1" dirty="0"/>
              <a:t>, proposed standard and draft standard IETF </a:t>
            </a:r>
            <a:r>
              <a:rPr lang="en-AU" i="1" dirty="0" smtClean="0"/>
              <a:t>RFCs</a:t>
            </a:r>
            <a:endParaRPr lang="en-AU" i="1" dirty="0" smtClean="0"/>
          </a:p>
          <a:p>
            <a:pPr lvl="1"/>
            <a:r>
              <a:rPr lang="en-AU" i="1" dirty="0" smtClean="0"/>
              <a:t>IEEE 802 standards are  </a:t>
            </a:r>
            <a:r>
              <a:rPr lang="en-AU" i="1" dirty="0"/>
              <a:t>developed according to the IEEE </a:t>
            </a:r>
            <a:r>
              <a:rPr lang="en-AU" i="1" dirty="0" smtClean="0"/>
              <a:t>SA </a:t>
            </a:r>
            <a:r>
              <a:rPr lang="en-AU" i="1" dirty="0"/>
              <a:t>standards development process and IEEE-SA Standards Style </a:t>
            </a:r>
            <a:r>
              <a:rPr lang="en-AU" i="1" dirty="0" smtClean="0"/>
              <a:t>Manual</a:t>
            </a:r>
            <a:r>
              <a:rPr lang="en-AU" i="1" dirty="0" smtClean="0"/>
              <a:t>, and the PSDO agreement accepts the formatting and referencing rules of the IEEE-SA. The IEEE-SA referencing rules also </a:t>
            </a:r>
            <a:r>
              <a:rPr lang="en-AU" i="1" dirty="0"/>
              <a:t>allow references to informational, proposed standard and draft standard IETF RFCs </a:t>
            </a:r>
            <a:endParaRPr lang="en-AU" i="1" dirty="0" smtClean="0"/>
          </a:p>
          <a:p>
            <a:pPr lvl="1"/>
            <a:r>
              <a:rPr lang="en-US" i="1" dirty="0" smtClean="0"/>
              <a:t>As </a:t>
            </a:r>
            <a:r>
              <a:rPr lang="en-US" i="1" dirty="0"/>
              <a:t>part of the normal maintenance process for IEEE </a:t>
            </a:r>
            <a:r>
              <a:rPr lang="en-US" i="1" dirty="0" smtClean="0"/>
              <a:t>802 standards, </a:t>
            </a:r>
            <a:r>
              <a:rPr lang="en-US" i="1" dirty="0"/>
              <a:t>the </a:t>
            </a:r>
            <a:r>
              <a:rPr lang="en-US" i="1" dirty="0" smtClean="0"/>
              <a:t>relevant 802 WG reviews </a:t>
            </a:r>
            <a:r>
              <a:rPr lang="en-US" i="1" dirty="0"/>
              <a:t>the references to ensure that only required RFC references are included, RFC references are up to date, and normative RFC references have an appropriate status</a:t>
            </a:r>
            <a:r>
              <a:rPr lang="en-US" i="1" dirty="0" smtClean="0"/>
              <a:t>.</a:t>
            </a:r>
            <a:endParaRPr lang="en-US" i="1"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55</a:t>
            </a:fld>
            <a:endParaRPr lang="en-US"/>
          </a:p>
        </p:txBody>
      </p:sp>
    </p:spTree>
    <p:extLst>
      <p:ext uri="{BB962C8B-B14F-4D97-AF65-F5344CB8AC3E}">
        <p14:creationId xmlns:p14="http://schemas.microsoft.com/office/powerpoint/2010/main" val="27708317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China NB submitted their “usual comment” on the </a:t>
            </a:r>
            <a:r>
              <a:rPr lang="en-AU" dirty="0" smtClean="0"/>
              <a:t>802.11ad </a:t>
            </a:r>
            <a:r>
              <a:rPr lang="en-AU" dirty="0"/>
              <a:t>FDIS ballot</a:t>
            </a:r>
          </a:p>
        </p:txBody>
      </p:sp>
      <p:sp>
        <p:nvSpPr>
          <p:cNvPr id="3" name="Content Placeholder 2"/>
          <p:cNvSpPr>
            <a:spLocks noGrp="1"/>
          </p:cNvSpPr>
          <p:nvPr>
            <p:ph idx="1"/>
          </p:nvPr>
        </p:nvSpPr>
        <p:spPr/>
        <p:txBody>
          <a:bodyPr/>
          <a:lstStyle/>
          <a:p>
            <a:r>
              <a:rPr lang="en-AU" dirty="0"/>
              <a:t>China NB comment CN.1 on IEEE </a:t>
            </a:r>
            <a:r>
              <a:rPr lang="en-AU" dirty="0" smtClean="0"/>
              <a:t>802.11ad</a:t>
            </a:r>
            <a:endParaRPr lang="en-AU" dirty="0"/>
          </a:p>
          <a:p>
            <a:pPr>
              <a:buFont typeface="Arial" panose="020B0604020202020204" pitchFamily="34" charset="0"/>
              <a:buChar char="•"/>
            </a:pPr>
            <a:r>
              <a:rPr lang="en-AU" b="0" i="1" dirty="0"/>
              <a:t>Since the procedural and technical concerns China NB proposed in 6N15601 still haven’t been reasonably disposed in this FDAM text, and referencing issues mentioned below exist in this text, so China NB has to vote against on this FDAM ballot. If these issues could not be disposed reasonably and this proposal would have been passing the FDAM ballot, it is regretful for China to be obliged to lose the responsibility and obligation of complying with and adopting the standard. Furthermore, China NB wishes to state for the record</a:t>
            </a:r>
            <a:r>
              <a:rPr lang="en-AU" b="0" i="1" dirty="0" smtClean="0"/>
              <a:t>.</a:t>
            </a:r>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56</a:t>
            </a:fld>
            <a:endParaRPr lang="en-US"/>
          </a:p>
        </p:txBody>
      </p:sp>
    </p:spTree>
    <p:extLst>
      <p:ext uri="{BB962C8B-B14F-4D97-AF65-F5344CB8AC3E}">
        <p14:creationId xmlns:p14="http://schemas.microsoft.com/office/powerpoint/2010/main" val="22832182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It is proposed that the IEEE 802.11 WG provide the “usual response” to the China NB on 802.11ad</a:t>
            </a:r>
            <a:endParaRPr lang="en-AU" dirty="0"/>
          </a:p>
        </p:txBody>
      </p:sp>
      <p:sp>
        <p:nvSpPr>
          <p:cNvPr id="3" name="Content Placeholder 2"/>
          <p:cNvSpPr>
            <a:spLocks noGrp="1"/>
          </p:cNvSpPr>
          <p:nvPr>
            <p:ph idx="1"/>
          </p:nvPr>
        </p:nvSpPr>
        <p:spPr/>
        <p:txBody>
          <a:bodyPr/>
          <a:lstStyle/>
          <a:p>
            <a:r>
              <a:rPr lang="en-AU" dirty="0"/>
              <a:t>Proposed IEEE 802 response to CN.1 on IEEE </a:t>
            </a:r>
            <a:r>
              <a:rPr lang="en-AU" dirty="0" smtClean="0"/>
              <a:t>802.11ad</a:t>
            </a:r>
            <a:endParaRPr lang="en-AU" dirty="0"/>
          </a:p>
          <a:p>
            <a:pPr lvl="1"/>
            <a:r>
              <a:rPr lang="en-AU" i="1" dirty="0"/>
              <a:t>IEEE 802 thanks the China NB for its carefully considered comments on the </a:t>
            </a:r>
            <a:r>
              <a:rPr lang="en-AU" i="1" dirty="0" smtClean="0"/>
              <a:t>802.11ad </a:t>
            </a:r>
            <a:r>
              <a:rPr lang="en-AU" i="1" dirty="0"/>
              <a:t>FDIS ballot</a:t>
            </a:r>
          </a:p>
          <a:p>
            <a:pPr lvl="1"/>
            <a:r>
              <a:rPr lang="en-AU" i="1" dirty="0"/>
              <a:t>We note that the IEEE 802 responded in 6N15647 to all comments submitted by the China NB in 6N15602 . </a:t>
            </a:r>
          </a:p>
          <a:p>
            <a:pPr lvl="1"/>
            <a:r>
              <a:rPr lang="en-AU" i="1" dirty="0"/>
              <a:t>Per the agreement in 6N15606, China NB representatives are invited to participate in the IEEE 802 comment resolution process. </a:t>
            </a:r>
          </a:p>
          <a:p>
            <a:pPr lvl="1"/>
            <a:r>
              <a:rPr lang="en-AU" i="1" dirty="0"/>
              <a:t>We have noted the comment that the China NB is “obliged to lose the responsibility and obligation of complying with and adopting the standard”. It is out of scope for IEEE 802 and therefore we will forward it to ISO Central Secretariat.</a:t>
            </a:r>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57</a:t>
            </a:fld>
            <a:endParaRPr lang="en-US"/>
          </a:p>
        </p:txBody>
      </p:sp>
    </p:spTree>
    <p:extLst>
      <p:ext uri="{BB962C8B-B14F-4D97-AF65-F5344CB8AC3E}">
        <p14:creationId xmlns:p14="http://schemas.microsoft.com/office/powerpoint/2010/main" val="241846971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China NB complained about references to informational RFCs in 802.11ad</a:t>
            </a:r>
            <a:endParaRPr lang="en-AU" dirty="0"/>
          </a:p>
        </p:txBody>
      </p:sp>
      <p:sp>
        <p:nvSpPr>
          <p:cNvPr id="3" name="Content Placeholder 2"/>
          <p:cNvSpPr>
            <a:spLocks noGrp="1"/>
          </p:cNvSpPr>
          <p:nvPr>
            <p:ph idx="1"/>
          </p:nvPr>
        </p:nvSpPr>
        <p:spPr/>
        <p:txBody>
          <a:bodyPr/>
          <a:lstStyle/>
          <a:p>
            <a:r>
              <a:rPr lang="en-AU" dirty="0"/>
              <a:t>China NB comment </a:t>
            </a:r>
            <a:r>
              <a:rPr lang="en-AU" dirty="0" smtClean="0"/>
              <a:t>CN.2 </a:t>
            </a:r>
            <a:r>
              <a:rPr lang="en-AU" dirty="0"/>
              <a:t>on IEEE </a:t>
            </a:r>
            <a:r>
              <a:rPr lang="en-AU" dirty="0" smtClean="0"/>
              <a:t>802.11ad</a:t>
            </a:r>
          </a:p>
          <a:p>
            <a:pPr>
              <a:buFont typeface="Arial" panose="020B0604020202020204" pitchFamily="34" charset="0"/>
              <a:buChar char="•"/>
            </a:pPr>
            <a:r>
              <a:rPr lang="en-AU" b="0" i="1" dirty="0"/>
              <a:t>The referenced RFC 4017 is informational standard, which is unqualified for normative references in ISO standards. </a:t>
            </a:r>
            <a:endParaRPr lang="en-AU" b="0" i="1" dirty="0" smtClean="0"/>
          </a:p>
          <a:p>
            <a:pPr>
              <a:buFont typeface="Arial" panose="020B0604020202020204" pitchFamily="34" charset="0"/>
              <a:buChar char="•"/>
            </a:pPr>
            <a:r>
              <a:rPr lang="en-AU" b="0" i="1" dirty="0" smtClean="0"/>
              <a:t>Delete </a:t>
            </a:r>
            <a:r>
              <a:rPr lang="en-AU" b="0" i="1" dirty="0"/>
              <a:t>the referenced RFC and related technology from the document.</a:t>
            </a:r>
            <a:r>
              <a:rPr lang="en-AU" b="0" dirty="0"/>
              <a:t> </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58</a:t>
            </a:fld>
            <a:endParaRPr lang="en-US"/>
          </a:p>
        </p:txBody>
      </p:sp>
    </p:spTree>
    <p:extLst>
      <p:ext uri="{BB962C8B-B14F-4D97-AF65-F5344CB8AC3E}">
        <p14:creationId xmlns:p14="http://schemas.microsoft.com/office/powerpoint/2010/main" val="348547419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85800" y="685800"/>
            <a:ext cx="8458200" cy="1066800"/>
          </a:xfrm>
        </p:spPr>
        <p:txBody>
          <a:bodyPr/>
          <a:lstStyle/>
          <a:p>
            <a:r>
              <a:rPr lang="en-AU" dirty="0" smtClean="0"/>
              <a:t>It is proposed that the we respond to the complaint about references in 802.11ad with new text</a:t>
            </a:r>
            <a:endParaRPr lang="en-AU" dirty="0"/>
          </a:p>
        </p:txBody>
      </p:sp>
      <p:sp>
        <p:nvSpPr>
          <p:cNvPr id="3" name="Content Placeholder 2"/>
          <p:cNvSpPr>
            <a:spLocks noGrp="1"/>
          </p:cNvSpPr>
          <p:nvPr>
            <p:ph idx="1"/>
          </p:nvPr>
        </p:nvSpPr>
        <p:spPr/>
        <p:txBody>
          <a:bodyPr/>
          <a:lstStyle/>
          <a:p>
            <a:r>
              <a:rPr lang="en-AU" dirty="0" smtClean="0"/>
              <a:t>Proposed IEEE 802 response to CN.2 on IEEE 802.11ad</a:t>
            </a:r>
          </a:p>
          <a:p>
            <a:pPr lvl="1"/>
            <a:r>
              <a:rPr lang="en-AU" i="1" dirty="0"/>
              <a:t>We note that ISO and JTC1 referencing rules allow references to informational, proposed standard and draft standard IETF RFCs</a:t>
            </a:r>
          </a:p>
          <a:p>
            <a:pPr lvl="1"/>
            <a:r>
              <a:rPr lang="en-AU" i="1" dirty="0"/>
              <a:t>IEEE 802 standards are  developed according to the IEEE SA standards development process and IEEE-SA Standards Style Manual, and the PSDO agreement accepts the formatting and referencing rules of the IEEE-SA. The IEEE-SA referencing rules also allow references to informational, proposed standard and draft standard IETF RFCs </a:t>
            </a:r>
          </a:p>
          <a:p>
            <a:pPr lvl="1"/>
            <a:r>
              <a:rPr lang="en-US" i="1" dirty="0"/>
              <a:t>As part of the normal maintenance process for IEEE 802 standards, the relevant 802 WG reviews the references to ensure that only required RFC references are included, RFC references are up to date, and normative RFC references have an appropriate status.</a:t>
            </a:r>
            <a:endParaRPr lang="en-US" i="1"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59</a:t>
            </a:fld>
            <a:endParaRPr lang="en-US"/>
          </a:p>
        </p:txBody>
      </p:sp>
    </p:spTree>
    <p:extLst>
      <p:ext uri="{BB962C8B-B14F-4D97-AF65-F5344CB8AC3E}">
        <p14:creationId xmlns:p14="http://schemas.microsoft.com/office/powerpoint/2010/main" val="4232433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0"/>
          </p:nvPr>
        </p:nvSpPr>
        <p:spPr/>
        <p:txBody>
          <a:bodyPr/>
          <a:lstStyle/>
          <a:p>
            <a:pPr>
              <a:defRPr/>
            </a:pPr>
            <a:r>
              <a:rPr lang="en-US" smtClean="0"/>
              <a:t>Andrew Myles, Cisco</a:t>
            </a:r>
            <a:endParaRPr lang="en-US"/>
          </a:p>
        </p:txBody>
      </p:sp>
      <p:sp>
        <p:nvSpPr>
          <p:cNvPr id="7" name="Slide Number Placeholder 5"/>
          <p:cNvSpPr>
            <a:spLocks noGrp="1"/>
          </p:cNvSpPr>
          <p:nvPr>
            <p:ph type="sldNum" sz="quarter" idx="11"/>
          </p:nvPr>
        </p:nvSpPr>
        <p:spPr/>
        <p:txBody>
          <a:bodyPr/>
          <a:lstStyle/>
          <a:p>
            <a:pPr>
              <a:defRPr/>
            </a:pPr>
            <a:r>
              <a:rPr lang="en-US" smtClean="0"/>
              <a:t>Slide </a:t>
            </a:r>
            <a:fld id="{5E7A42D8-E0F3-48FF-A905-6B9ABB752210}" type="slidenum">
              <a:rPr lang="en-US" smtClean="0"/>
              <a:pPr>
                <a:defRPr/>
              </a:pPr>
              <a:t>6</a:t>
            </a:fld>
            <a:endParaRPr lang="en-US"/>
          </a:p>
        </p:txBody>
      </p:sp>
      <p:sp>
        <p:nvSpPr>
          <p:cNvPr id="7172" name="Rectangle 14"/>
          <p:cNvSpPr>
            <a:spLocks noGrp="1" noChangeArrowheads="1"/>
          </p:cNvSpPr>
          <p:nvPr>
            <p:ph type="title"/>
          </p:nvPr>
        </p:nvSpPr>
        <p:spPr/>
        <p:txBody>
          <a:bodyPr/>
          <a:lstStyle/>
          <a:p>
            <a:r>
              <a:rPr lang="en-US" smtClean="0"/>
              <a:t>The IEEE 802 JTC1 SC will operate using general guidelines for IEEE-SA Meetings</a:t>
            </a:r>
          </a:p>
        </p:txBody>
      </p:sp>
      <p:sp>
        <p:nvSpPr>
          <p:cNvPr id="7173" name="Rectangle 15"/>
          <p:cNvSpPr>
            <a:spLocks noGrp="1" noChangeArrowheads="1"/>
          </p:cNvSpPr>
          <p:nvPr>
            <p:ph type="body" idx="1"/>
          </p:nvPr>
        </p:nvSpPr>
        <p:spPr/>
        <p:txBody>
          <a:bodyPr/>
          <a:lstStyle/>
          <a:p>
            <a:pPr lvl="1">
              <a:lnSpc>
                <a:spcPct val="90000"/>
              </a:lnSpc>
            </a:pPr>
            <a:r>
              <a:rPr lang="en-US" smtClean="0"/>
              <a:t>All IEEE-SA standards meetings shall be conducted in compliance with all applicable laws, including antitrust and competition laws. </a:t>
            </a:r>
          </a:p>
          <a:p>
            <a:pPr lvl="2">
              <a:lnSpc>
                <a:spcPct val="90000"/>
              </a:lnSpc>
            </a:pPr>
            <a:r>
              <a:rPr lang="en-US" smtClean="0"/>
              <a:t>Don’t discuss the interpretation, validity, or essentiality of patents/patent claims. </a:t>
            </a:r>
          </a:p>
          <a:p>
            <a:pPr lvl="2">
              <a:lnSpc>
                <a:spcPct val="90000"/>
              </a:lnSpc>
            </a:pPr>
            <a:r>
              <a:rPr lang="en-US" smtClean="0"/>
              <a:t>Don’t discuss specific license rates, terms, or conditions.</a:t>
            </a:r>
          </a:p>
          <a:p>
            <a:pPr lvl="3">
              <a:lnSpc>
                <a:spcPct val="90000"/>
              </a:lnSpc>
            </a:pPr>
            <a:r>
              <a:rPr lang="en-US" smtClean="0"/>
              <a:t>Relative costs, including licensing costs of essential patent claims, of different technical approaches may be discussed in standards development meetings. </a:t>
            </a:r>
          </a:p>
          <a:p>
            <a:pPr lvl="3">
              <a:lnSpc>
                <a:spcPct val="90000"/>
              </a:lnSpc>
            </a:pPr>
            <a:r>
              <a:rPr lang="en-GB" smtClean="0"/>
              <a:t>Technical considerations remain primary focus</a:t>
            </a:r>
            <a:endParaRPr lang="en-US" smtClean="0"/>
          </a:p>
          <a:p>
            <a:pPr lvl="2">
              <a:lnSpc>
                <a:spcPct val="90000"/>
              </a:lnSpc>
            </a:pPr>
            <a:r>
              <a:rPr lang="en-US" smtClean="0"/>
              <a:t>Don’t discuss or engage in the fixing of product prices, allocation of customers, or division of sales markets.</a:t>
            </a:r>
          </a:p>
          <a:p>
            <a:pPr lvl="2">
              <a:lnSpc>
                <a:spcPct val="90000"/>
              </a:lnSpc>
            </a:pPr>
            <a:r>
              <a:rPr lang="en-US" smtClean="0"/>
              <a:t>Don’t discuss the status or substance of ongoing or threatened litigation.</a:t>
            </a:r>
          </a:p>
          <a:p>
            <a:pPr lvl="2">
              <a:lnSpc>
                <a:spcPct val="90000"/>
              </a:lnSpc>
            </a:pPr>
            <a:r>
              <a:rPr lang="en-US" smtClean="0"/>
              <a:t>Don’t be silent if inappropriate topics are discussed … do formally object.</a:t>
            </a:r>
          </a:p>
          <a:p>
            <a:pPr lvl="1">
              <a:lnSpc>
                <a:spcPct val="90000"/>
              </a:lnSpc>
            </a:pPr>
            <a:r>
              <a:rPr lang="en-US" smtClean="0"/>
              <a:t>See IEEE-SA Standards Board Operations Manual, clause 5.3.10 and </a:t>
            </a:r>
            <a:r>
              <a:rPr lang="en-GB" smtClean="0"/>
              <a:t>“Promoting Competition and Innovation: What You Need to Know about the IEEE Standards Association's Antitrust and Competition Policy”</a:t>
            </a:r>
            <a:r>
              <a:rPr lang="en-US" smtClean="0"/>
              <a:t> for more details.</a:t>
            </a:r>
          </a:p>
          <a:p>
            <a:pPr marL="0" indent="0">
              <a:lnSpc>
                <a:spcPct val="90000"/>
              </a:lnSpc>
            </a:pPr>
            <a:endParaRPr lang="en-AU" smtClean="0"/>
          </a:p>
        </p:txBody>
      </p:sp>
      <p:sp>
        <p:nvSpPr>
          <p:cNvPr id="7174" name="Rectangle 4"/>
          <p:cNvSpPr>
            <a:spLocks noChangeArrowheads="1"/>
          </p:cNvSpPr>
          <p:nvPr/>
        </p:nvSpPr>
        <p:spPr bwMode="auto">
          <a:xfrm>
            <a:off x="539750" y="1484313"/>
            <a:ext cx="8229600"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0188" indent="-230188" eaLnBrk="0" hangingPunct="0">
              <a:lnSpc>
                <a:spcPct val="80000"/>
              </a:lnSpc>
              <a:spcBef>
                <a:spcPct val="50000"/>
              </a:spcBef>
            </a:pPr>
            <a:endParaRPr lang="en-AU" sz="400" b="1" u="sng">
              <a:solidFill>
                <a:srgbClr val="FF0000"/>
              </a:solidFill>
              <a:latin typeface="Arial" pitchFamily="34" charset="0"/>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Swiss NB noted they approved 802.11ad but would like comments processed using 6N15606</a:t>
            </a:r>
            <a:r>
              <a:rPr lang="en-AU" b="0" i="1" dirty="0" smtClean="0"/>
              <a:t> </a:t>
            </a:r>
            <a:endParaRPr lang="en-AU" dirty="0"/>
          </a:p>
        </p:txBody>
      </p:sp>
      <p:sp>
        <p:nvSpPr>
          <p:cNvPr id="3" name="Content Placeholder 2"/>
          <p:cNvSpPr>
            <a:spLocks noGrp="1"/>
          </p:cNvSpPr>
          <p:nvPr>
            <p:ph idx="1"/>
          </p:nvPr>
        </p:nvSpPr>
        <p:spPr>
          <a:xfrm>
            <a:off x="685800" y="1676400"/>
            <a:ext cx="7772400" cy="4114800"/>
          </a:xfrm>
        </p:spPr>
        <p:txBody>
          <a:bodyPr/>
          <a:lstStyle/>
          <a:p>
            <a:r>
              <a:rPr lang="en-AU" dirty="0" smtClean="0"/>
              <a:t>Swiss NB </a:t>
            </a:r>
            <a:r>
              <a:rPr lang="en-AU" dirty="0"/>
              <a:t>comment </a:t>
            </a:r>
            <a:r>
              <a:rPr lang="en-AU" dirty="0" smtClean="0"/>
              <a:t>CH.1 </a:t>
            </a:r>
            <a:r>
              <a:rPr lang="en-AU" dirty="0"/>
              <a:t>on IEEE 802.11ad</a:t>
            </a:r>
          </a:p>
          <a:p>
            <a:pPr lvl="1"/>
            <a:r>
              <a:rPr lang="en-AU" b="0" i="1" dirty="0" smtClean="0"/>
              <a:t>In </a:t>
            </a:r>
            <a:r>
              <a:rPr lang="en-AU" b="0" i="1" dirty="0"/>
              <a:t>a conventional DIS or DIS fast-track ballot, the sub-sequent comments would be issued with a DISAPPROVE vote, which would be turned into APPROVAL if the comments were satisfactorily resolved. </a:t>
            </a:r>
          </a:p>
          <a:p>
            <a:pPr lvl="1"/>
            <a:r>
              <a:rPr lang="en-AU" b="0" i="1" dirty="0"/>
              <a:t>The FDIS fast-track however postpones, by 2.7 of the ISO/IEC Directives, Part 1, such resolution to the next review of the standard. Furthermore, affirmative votes to an FDIS cannot be made conditional on the resolution of any comments. </a:t>
            </a:r>
          </a:p>
          <a:p>
            <a:pPr lvl="1"/>
            <a:r>
              <a:rPr lang="en-AU" b="0" i="1" dirty="0"/>
              <a:t>However, we wish ISO/IEC to endorse this standard and to subjugate it under its maintenance procedures as set forth in F.2.4 of the ISO/IEC Directives, Part 1, and Sc6 Graz Resolution 6.1.10. </a:t>
            </a:r>
          </a:p>
          <a:p>
            <a:pPr lvl="1"/>
            <a:r>
              <a:rPr lang="en-AU" b="0" i="1" dirty="0"/>
              <a:t>Therefore our vote is APPROVE, unconditionally. Our comments are submitted under the late option of 6N15606 to be processed by the IEEE 802.1 </a:t>
            </a:r>
            <a:r>
              <a:rPr lang="en-AU" b="0" dirty="0" smtClean="0"/>
              <a:t>(sic) </a:t>
            </a:r>
            <a:r>
              <a:rPr lang="en-AU" b="0" i="1" dirty="0" smtClean="0"/>
              <a:t>WG </a:t>
            </a:r>
            <a:r>
              <a:rPr lang="en-AU" b="0" i="1" dirty="0"/>
              <a:t>as soon as possible, i.e. either during comment resolution on any subsequent draft or during normal maintenance. 	</a:t>
            </a:r>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60</a:t>
            </a:fld>
            <a:endParaRPr lang="en-US"/>
          </a:p>
        </p:txBody>
      </p:sp>
    </p:spTree>
    <p:extLst>
      <p:ext uri="{BB962C8B-B14F-4D97-AF65-F5344CB8AC3E}">
        <p14:creationId xmlns:p14="http://schemas.microsoft.com/office/powerpoint/2010/main" val="22373235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It is proposed IEEE 802.11 WG thanks the Swiss  NB and invites Swiss NB reps to participate</a:t>
            </a:r>
            <a:r>
              <a:rPr lang="en-AU" dirty="0"/>
              <a:t/>
            </a:r>
            <a:br>
              <a:rPr lang="en-AU" dirty="0"/>
            </a:br>
            <a:endParaRPr lang="en-AU" dirty="0"/>
          </a:p>
        </p:txBody>
      </p:sp>
      <p:sp>
        <p:nvSpPr>
          <p:cNvPr id="3" name="Content Placeholder 2"/>
          <p:cNvSpPr>
            <a:spLocks noGrp="1"/>
          </p:cNvSpPr>
          <p:nvPr>
            <p:ph idx="1"/>
          </p:nvPr>
        </p:nvSpPr>
        <p:spPr/>
        <p:txBody>
          <a:bodyPr/>
          <a:lstStyle/>
          <a:p>
            <a:r>
              <a:rPr lang="en-AU" dirty="0"/>
              <a:t>Proposed IEEE 802 response to </a:t>
            </a:r>
            <a:r>
              <a:rPr lang="en-AU" dirty="0" smtClean="0"/>
              <a:t>CH.1 </a:t>
            </a:r>
            <a:r>
              <a:rPr lang="en-AU" dirty="0"/>
              <a:t>on IEEE </a:t>
            </a:r>
            <a:r>
              <a:rPr lang="en-AU" dirty="0" smtClean="0"/>
              <a:t>802.11ad</a:t>
            </a:r>
            <a:endParaRPr lang="en-AU" b="0" dirty="0"/>
          </a:p>
          <a:p>
            <a:pPr lvl="1"/>
            <a:r>
              <a:rPr lang="en-AU" b="0" i="1" dirty="0"/>
              <a:t>IEEE 802 thanks the Switzerland NB for its carefully considered comments on the IEEE </a:t>
            </a:r>
            <a:r>
              <a:rPr lang="en-AU" b="0" i="1" dirty="0" smtClean="0"/>
              <a:t>802.11ad </a:t>
            </a:r>
            <a:r>
              <a:rPr lang="en-AU" b="0" i="1" dirty="0"/>
              <a:t>FDIS ballot, and assures the Switzerland NB that its comments will be processed in a timely manner by the IEEE </a:t>
            </a:r>
            <a:r>
              <a:rPr lang="en-AU" b="0" i="1" dirty="0" smtClean="0"/>
              <a:t>802.11 </a:t>
            </a:r>
            <a:r>
              <a:rPr lang="en-AU" b="0" i="1" dirty="0"/>
              <a:t>WG using the mechanisms defined and agreed in </a:t>
            </a:r>
            <a:r>
              <a:rPr lang="en-AU" b="0" i="1" dirty="0" smtClean="0"/>
              <a:t>N15606.</a:t>
            </a:r>
          </a:p>
          <a:p>
            <a:pPr lvl="1"/>
            <a:r>
              <a:rPr lang="en-AU" b="0" i="1" dirty="0" smtClean="0"/>
              <a:t>Swiss </a:t>
            </a:r>
            <a:r>
              <a:rPr lang="en-AU" b="0" i="1" dirty="0"/>
              <a:t>NB representatives are invited to participate in </a:t>
            </a:r>
            <a:r>
              <a:rPr lang="en-AU" i="1" dirty="0"/>
              <a:t>the maintenance process for IEEE 802.11ad.</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61</a:t>
            </a:fld>
            <a:endParaRPr lang="en-US"/>
          </a:p>
        </p:txBody>
      </p:sp>
    </p:spTree>
    <p:extLst>
      <p:ext uri="{BB962C8B-B14F-4D97-AF65-F5344CB8AC3E}">
        <p14:creationId xmlns:p14="http://schemas.microsoft.com/office/powerpoint/2010/main" val="9339163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Swiss NB claim that ISO rules apply to 802.11ad</a:t>
            </a:r>
            <a:endParaRPr lang="en-AU" dirty="0"/>
          </a:p>
        </p:txBody>
      </p:sp>
      <p:sp>
        <p:nvSpPr>
          <p:cNvPr id="3" name="Content Placeholder 2"/>
          <p:cNvSpPr>
            <a:spLocks noGrp="1"/>
          </p:cNvSpPr>
          <p:nvPr>
            <p:ph idx="1"/>
          </p:nvPr>
        </p:nvSpPr>
        <p:spPr/>
        <p:txBody>
          <a:bodyPr/>
          <a:lstStyle/>
          <a:p>
            <a:r>
              <a:rPr lang="en-AU" dirty="0" smtClean="0"/>
              <a:t>Swiss NB comment CH.2 on IEEE 802.11ad</a:t>
            </a:r>
          </a:p>
          <a:p>
            <a:pPr lvl="1"/>
            <a:r>
              <a:rPr lang="en-AU" i="1" dirty="0" smtClean="0"/>
              <a:t>As an Amendment to ISO/IEC/IEEE 8802-11 this specification must comply to the ISO Directives, Part 2, “Rules for the structure and drafting of International Standards” as well as the JTC 1 Supplement and the relevant JTC 1 Standing Documents. It is desirable that the next revision of the specification be in line with the applicable requirements. </a:t>
            </a:r>
          </a:p>
          <a:p>
            <a:pPr lvl="1"/>
            <a:r>
              <a:rPr lang="en-AU" i="1" dirty="0" smtClean="0"/>
              <a:t>This is a major aim of our comments. We will be pleased to find resolutions in fruitful collaboration with the IEEE 802.1 WG. </a:t>
            </a:r>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62</a:t>
            </a:fld>
            <a:endParaRPr lang="en-US"/>
          </a:p>
        </p:txBody>
      </p:sp>
    </p:spTree>
    <p:extLst>
      <p:ext uri="{BB962C8B-B14F-4D97-AF65-F5344CB8AC3E}">
        <p14:creationId xmlns:p14="http://schemas.microsoft.com/office/powerpoint/2010/main" val="29575833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458200" cy="1066800"/>
          </a:xfrm>
        </p:spPr>
        <p:txBody>
          <a:bodyPr/>
          <a:lstStyle/>
          <a:p>
            <a:r>
              <a:rPr lang="en-AU" dirty="0" smtClean="0"/>
              <a:t>It is proposed we note IEEE rules apply and invite the Swiss NB to take part in discussions </a:t>
            </a:r>
            <a:endParaRPr lang="en-AU" dirty="0"/>
          </a:p>
        </p:txBody>
      </p:sp>
      <p:sp>
        <p:nvSpPr>
          <p:cNvPr id="3" name="Content Placeholder 2"/>
          <p:cNvSpPr>
            <a:spLocks noGrp="1"/>
          </p:cNvSpPr>
          <p:nvPr>
            <p:ph idx="1"/>
          </p:nvPr>
        </p:nvSpPr>
        <p:spPr/>
        <p:txBody>
          <a:bodyPr/>
          <a:lstStyle/>
          <a:p>
            <a:r>
              <a:rPr lang="en-AU" dirty="0"/>
              <a:t>Proposed IEEE 802 response to </a:t>
            </a:r>
            <a:r>
              <a:rPr lang="en-AU" dirty="0" smtClean="0"/>
              <a:t>CH.2 </a:t>
            </a:r>
            <a:r>
              <a:rPr lang="en-AU" dirty="0"/>
              <a:t>on IEEE </a:t>
            </a:r>
            <a:r>
              <a:rPr lang="en-AU" dirty="0" smtClean="0"/>
              <a:t>802.11ad</a:t>
            </a:r>
          </a:p>
          <a:p>
            <a:pPr lvl="1"/>
            <a:r>
              <a:rPr lang="en-AU" i="1" dirty="0" smtClean="0"/>
              <a:t>IEEE </a:t>
            </a:r>
            <a:r>
              <a:rPr lang="en-AU" i="1" dirty="0"/>
              <a:t>802 standards are  developed according to the IEEE SA standards development process and IEEE-SA Standards Style Manual, and the PSDO agreement accepts the formatting and referencing rules of the IEEE-SA. </a:t>
            </a:r>
            <a:endParaRPr lang="en-AU" i="1" dirty="0" smtClean="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63</a:t>
            </a:fld>
            <a:endParaRPr lang="en-US"/>
          </a:p>
        </p:txBody>
      </p:sp>
    </p:spTree>
    <p:extLst>
      <p:ext uri="{BB962C8B-B14F-4D97-AF65-F5344CB8AC3E}">
        <p14:creationId xmlns:p14="http://schemas.microsoft.com/office/powerpoint/2010/main" val="26435342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Swiss NB claim the NIST reference is not allowed</a:t>
            </a:r>
            <a:endParaRPr lang="en-AU" dirty="0"/>
          </a:p>
        </p:txBody>
      </p:sp>
      <p:sp>
        <p:nvSpPr>
          <p:cNvPr id="3" name="Content Placeholder 2"/>
          <p:cNvSpPr>
            <a:spLocks noGrp="1"/>
          </p:cNvSpPr>
          <p:nvPr>
            <p:ph idx="1"/>
          </p:nvPr>
        </p:nvSpPr>
        <p:spPr/>
        <p:txBody>
          <a:bodyPr/>
          <a:lstStyle/>
          <a:p>
            <a:r>
              <a:rPr lang="en-AU" dirty="0" smtClean="0"/>
              <a:t>Swiss NB comment CH.3 on IEEE 802.11ad</a:t>
            </a:r>
          </a:p>
          <a:p>
            <a:pPr lvl="1"/>
            <a:r>
              <a:rPr lang="en-AU" i="1" dirty="0" smtClean="0"/>
              <a:t>NIST is not an ARO, therefore the reference does not comply with JTC1 Standing Document N5. </a:t>
            </a:r>
          </a:p>
          <a:p>
            <a:pPr lvl="1"/>
            <a:r>
              <a:rPr lang="en-AU" i="1" dirty="0" smtClean="0"/>
              <a:t>Chose one of the following alternative actions: </a:t>
            </a:r>
          </a:p>
          <a:p>
            <a:pPr lvl="2"/>
            <a:r>
              <a:rPr lang="en-AU" i="1" dirty="0" smtClean="0"/>
              <a:t>Produce an RER according to JTC1 Standing Document N5. </a:t>
            </a:r>
          </a:p>
          <a:p>
            <a:pPr lvl="2"/>
            <a:r>
              <a:rPr lang="en-AU" i="1" dirty="0" smtClean="0"/>
              <a:t>Reference published standards, preferably ISO/IEC standards </a:t>
            </a:r>
          </a:p>
          <a:p>
            <a:pPr lvl="2"/>
            <a:r>
              <a:rPr lang="en-AU" i="1" dirty="0" smtClean="0"/>
              <a:t>Incorporate technical requirements into the standard text. </a:t>
            </a:r>
          </a:p>
          <a:p>
            <a:r>
              <a:rPr lang="en-AU" dirty="0" smtClean="0"/>
              <a:t>	</a:t>
            </a:r>
          </a:p>
          <a:p>
            <a:r>
              <a:rPr lang="en-AU" dirty="0" smtClean="0"/>
              <a:t>	</a:t>
            </a:r>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64</a:t>
            </a:fld>
            <a:endParaRPr lang="en-US"/>
          </a:p>
        </p:txBody>
      </p:sp>
    </p:spTree>
    <p:extLst>
      <p:ext uri="{BB962C8B-B14F-4D97-AF65-F5344CB8AC3E}">
        <p14:creationId xmlns:p14="http://schemas.microsoft.com/office/powerpoint/2010/main" val="25793218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It is proposed we note IEEE rules apply and invite the Swiss NB to take part in discussions </a:t>
            </a:r>
          </a:p>
        </p:txBody>
      </p:sp>
      <p:sp>
        <p:nvSpPr>
          <p:cNvPr id="3" name="Content Placeholder 2"/>
          <p:cNvSpPr>
            <a:spLocks noGrp="1"/>
          </p:cNvSpPr>
          <p:nvPr>
            <p:ph idx="1"/>
          </p:nvPr>
        </p:nvSpPr>
        <p:spPr/>
        <p:txBody>
          <a:bodyPr/>
          <a:lstStyle/>
          <a:p>
            <a:r>
              <a:rPr lang="en-AU" dirty="0" smtClean="0"/>
              <a:t>Proposed IEEE 802 response to CH.3 on IEEE 802.11ad</a:t>
            </a:r>
          </a:p>
          <a:p>
            <a:pPr lvl="1"/>
            <a:r>
              <a:rPr lang="en-AU" i="1" dirty="0"/>
              <a:t>IEEE 802 standards are  developed according to the IEEE SA standards development process and IEEE-SA Standards Style Manual, and the PSDO agreement accepts the formatting and referencing rules of the IEEE-SA. </a:t>
            </a:r>
          </a:p>
          <a:p>
            <a:pPr lvl="1"/>
            <a:r>
              <a:rPr lang="en-AU" i="1" dirty="0" smtClean="0"/>
              <a:t>This </a:t>
            </a:r>
            <a:r>
              <a:rPr lang="en-AU" i="1" dirty="0"/>
              <a:t>comment has been referred to IEEE 802.11 </a:t>
            </a:r>
            <a:r>
              <a:rPr lang="en-AU" i="1" dirty="0" err="1" smtClean="0"/>
              <a:t>TGmc</a:t>
            </a:r>
            <a:r>
              <a:rPr lang="en-AU" i="1" dirty="0"/>
              <a:t> </a:t>
            </a:r>
            <a:r>
              <a:rPr lang="en-AU" i="1" dirty="0" smtClean="0"/>
              <a:t>for further consideration.</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65</a:t>
            </a:fld>
            <a:endParaRPr lang="en-US"/>
          </a:p>
        </p:txBody>
      </p:sp>
    </p:spTree>
    <p:extLst>
      <p:ext uri="{BB962C8B-B14F-4D97-AF65-F5344CB8AC3E}">
        <p14:creationId xmlns:p14="http://schemas.microsoft.com/office/powerpoint/2010/main" val="7323901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Swiss NB claim the </a:t>
            </a:r>
            <a:r>
              <a:rPr lang="en-AU" dirty="0" smtClean="0"/>
              <a:t>FIPS 140 reference </a:t>
            </a:r>
            <a:r>
              <a:rPr lang="en-AU" dirty="0"/>
              <a:t>is not allowed</a:t>
            </a:r>
          </a:p>
        </p:txBody>
      </p:sp>
      <p:sp>
        <p:nvSpPr>
          <p:cNvPr id="3" name="Content Placeholder 2"/>
          <p:cNvSpPr>
            <a:spLocks noGrp="1"/>
          </p:cNvSpPr>
          <p:nvPr>
            <p:ph idx="1"/>
          </p:nvPr>
        </p:nvSpPr>
        <p:spPr/>
        <p:txBody>
          <a:bodyPr/>
          <a:lstStyle/>
          <a:p>
            <a:r>
              <a:rPr lang="en-AU" dirty="0" smtClean="0"/>
              <a:t>Swiss NB comment CH.4 on IEEE 802.11ad</a:t>
            </a:r>
          </a:p>
          <a:p>
            <a:pPr lvl="1"/>
            <a:r>
              <a:rPr lang="en-AU" i="1" dirty="0" smtClean="0"/>
              <a:t>The reference to FIPS 140 does not comply with JTC1 Standing Document N5. 	</a:t>
            </a:r>
          </a:p>
          <a:p>
            <a:pPr lvl="1"/>
            <a:r>
              <a:rPr lang="en-AU" i="1" dirty="0" smtClean="0"/>
              <a:t>Choose one of the following alternative actions: </a:t>
            </a:r>
          </a:p>
          <a:p>
            <a:pPr lvl="2"/>
            <a:r>
              <a:rPr lang="en-AU" i="1" dirty="0" smtClean="0"/>
              <a:t>Produce an RER according to JTC1 Standing Document N5. </a:t>
            </a:r>
          </a:p>
          <a:p>
            <a:pPr lvl="2"/>
            <a:r>
              <a:rPr lang="en-AU" i="1" dirty="0" smtClean="0"/>
              <a:t>Reference ISO/IEC 15408 and incorporate a generic PP (Protection Profile) into the standard text.</a:t>
            </a:r>
          </a:p>
          <a:p>
            <a:endParaRPr lang="en-AU" i="1" dirty="0" smtClean="0"/>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66</a:t>
            </a:fld>
            <a:endParaRPr lang="en-US"/>
          </a:p>
        </p:txBody>
      </p:sp>
    </p:spTree>
    <p:extLst>
      <p:ext uri="{BB962C8B-B14F-4D97-AF65-F5344CB8AC3E}">
        <p14:creationId xmlns:p14="http://schemas.microsoft.com/office/powerpoint/2010/main" val="7983234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It is proposed we note IEEE rules apply and invite the Swiss NB to take part in discussions </a:t>
            </a:r>
          </a:p>
        </p:txBody>
      </p:sp>
      <p:sp>
        <p:nvSpPr>
          <p:cNvPr id="3" name="Content Placeholder 2"/>
          <p:cNvSpPr>
            <a:spLocks noGrp="1"/>
          </p:cNvSpPr>
          <p:nvPr>
            <p:ph idx="1"/>
          </p:nvPr>
        </p:nvSpPr>
        <p:spPr/>
        <p:txBody>
          <a:bodyPr/>
          <a:lstStyle/>
          <a:p>
            <a:r>
              <a:rPr lang="en-AU" dirty="0" smtClean="0"/>
              <a:t>Proposed IEEE 802 response to CH.4 on IEEE 802.11ad</a:t>
            </a:r>
          </a:p>
          <a:p>
            <a:pPr lvl="1"/>
            <a:r>
              <a:rPr lang="en-AU" i="1" dirty="0"/>
              <a:t>IEEE 802 standards are  developed according to the IEEE SA standards development process and IEEE-SA Standards Style Manual, and the PSDO agreement accepts the formatting and referencing rules of the IEEE-SA. </a:t>
            </a:r>
          </a:p>
          <a:p>
            <a:pPr lvl="1"/>
            <a:r>
              <a:rPr lang="en-AU" i="1" dirty="0"/>
              <a:t>This comment has been referred to IEEE 802.11 </a:t>
            </a:r>
            <a:r>
              <a:rPr lang="en-AU" i="1" dirty="0" err="1"/>
              <a:t>TGmc</a:t>
            </a:r>
            <a:r>
              <a:rPr lang="en-AU" i="1" dirty="0"/>
              <a:t> for further consideration</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67</a:t>
            </a:fld>
            <a:endParaRPr lang="en-US"/>
          </a:p>
        </p:txBody>
      </p:sp>
    </p:spTree>
    <p:extLst>
      <p:ext uri="{BB962C8B-B14F-4D97-AF65-F5344CB8AC3E}">
        <p14:creationId xmlns:p14="http://schemas.microsoft.com/office/powerpoint/2010/main" val="16575182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Swiss NB claim the </a:t>
            </a:r>
            <a:r>
              <a:rPr lang="en-AU" dirty="0" smtClean="0"/>
              <a:t>definition wording is not allowed</a:t>
            </a:r>
            <a:endParaRPr lang="en-AU" dirty="0"/>
          </a:p>
        </p:txBody>
      </p:sp>
      <p:sp>
        <p:nvSpPr>
          <p:cNvPr id="3" name="Content Placeholder 2"/>
          <p:cNvSpPr>
            <a:spLocks noGrp="1"/>
          </p:cNvSpPr>
          <p:nvPr>
            <p:ph idx="1"/>
          </p:nvPr>
        </p:nvSpPr>
        <p:spPr/>
        <p:txBody>
          <a:bodyPr/>
          <a:lstStyle/>
          <a:p>
            <a:r>
              <a:rPr lang="en-AU" dirty="0" smtClean="0"/>
              <a:t>Swiss NB comment CH.5 on IEEE 802.11ad</a:t>
            </a:r>
          </a:p>
          <a:p>
            <a:pPr lvl="1"/>
            <a:r>
              <a:rPr lang="en-AU" i="1" dirty="0" smtClean="0"/>
              <a:t>The phrasing of most definitions does not conform to the ISO/IEC Directives, Part 2. 	</a:t>
            </a:r>
          </a:p>
          <a:p>
            <a:pPr lvl="1"/>
            <a:r>
              <a:rPr lang="en-AU" i="1" dirty="0" smtClean="0"/>
              <a:t>Discard articles (“a”, “the”) at the beginning of the definition. Avoid two or more sentences. Discard Notes. Do not re-define terms (such as OID) in the scope of existing standards, but include them by normative reference. 	</a:t>
            </a:r>
          </a:p>
          <a:p>
            <a:endParaRPr lang="en-AU" dirty="0" smtClean="0"/>
          </a:p>
          <a:p>
            <a:endParaRPr lang="en-AU" dirty="0" smtClean="0"/>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68</a:t>
            </a:fld>
            <a:endParaRPr lang="en-US"/>
          </a:p>
        </p:txBody>
      </p:sp>
    </p:spTree>
    <p:extLst>
      <p:ext uri="{BB962C8B-B14F-4D97-AF65-F5344CB8AC3E}">
        <p14:creationId xmlns:p14="http://schemas.microsoft.com/office/powerpoint/2010/main" val="20815172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It is proposed we note IEEE rules apply and invite the Swiss NB to take part in discussions </a:t>
            </a:r>
          </a:p>
        </p:txBody>
      </p:sp>
      <p:sp>
        <p:nvSpPr>
          <p:cNvPr id="3" name="Content Placeholder 2"/>
          <p:cNvSpPr>
            <a:spLocks noGrp="1"/>
          </p:cNvSpPr>
          <p:nvPr>
            <p:ph idx="1"/>
          </p:nvPr>
        </p:nvSpPr>
        <p:spPr/>
        <p:txBody>
          <a:bodyPr/>
          <a:lstStyle/>
          <a:p>
            <a:r>
              <a:rPr lang="en-AU" dirty="0"/>
              <a:t>Proposed IEEE 802 response to </a:t>
            </a:r>
            <a:r>
              <a:rPr lang="en-AU" dirty="0" smtClean="0"/>
              <a:t>CH.5 </a:t>
            </a:r>
            <a:r>
              <a:rPr lang="en-AU" dirty="0"/>
              <a:t>on IEEE </a:t>
            </a:r>
            <a:r>
              <a:rPr lang="en-AU" dirty="0" smtClean="0"/>
              <a:t>802.11ad</a:t>
            </a:r>
          </a:p>
          <a:p>
            <a:pPr lvl="1"/>
            <a:r>
              <a:rPr lang="en-AU" i="1" dirty="0"/>
              <a:t>IEEE 802 standards are  developed according to the IEEE SA standards development process and IEEE-SA Standards Style Manual, and the PSDO agreement accepts the formatting and referencing rules of the IEEE-SA. </a:t>
            </a:r>
            <a:endParaRPr lang="en-AU"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69</a:t>
            </a:fld>
            <a:endParaRPr lang="en-US"/>
          </a:p>
        </p:txBody>
      </p:sp>
    </p:spTree>
    <p:extLst>
      <p:ext uri="{BB962C8B-B14F-4D97-AF65-F5344CB8AC3E}">
        <p14:creationId xmlns:p14="http://schemas.microsoft.com/office/powerpoint/2010/main" val="186858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37B97089-911D-4B51-9A41-20DA9337DAE6}" type="slidenum">
              <a:rPr lang="en-US" smtClean="0"/>
              <a:pPr>
                <a:defRPr/>
              </a:pPr>
              <a:t>7</a:t>
            </a:fld>
            <a:endParaRPr lang="en-US"/>
          </a:p>
        </p:txBody>
      </p:sp>
      <p:sp>
        <p:nvSpPr>
          <p:cNvPr id="8196" name="Rectangle 6"/>
          <p:cNvSpPr>
            <a:spLocks noGrp="1" noChangeArrowheads="1"/>
          </p:cNvSpPr>
          <p:nvPr>
            <p:ph type="title"/>
          </p:nvPr>
        </p:nvSpPr>
        <p:spPr/>
        <p:txBody>
          <a:bodyPr/>
          <a:lstStyle/>
          <a:p>
            <a:r>
              <a:rPr lang="en-US" smtClean="0"/>
              <a:t>Links are available to a variety of other useful resources</a:t>
            </a:r>
          </a:p>
        </p:txBody>
      </p:sp>
      <p:sp>
        <p:nvSpPr>
          <p:cNvPr id="8197" name="Rectangle 7"/>
          <p:cNvSpPr>
            <a:spLocks noGrp="1" noChangeArrowheads="1"/>
          </p:cNvSpPr>
          <p:nvPr>
            <p:ph type="body" idx="1"/>
          </p:nvPr>
        </p:nvSpPr>
        <p:spPr/>
        <p:txBody>
          <a:bodyPr/>
          <a:lstStyle/>
          <a:p>
            <a:pPr lvl="1"/>
            <a:r>
              <a:rPr lang="en-US" smtClean="0"/>
              <a:t>Link to IEEE Disclosure of Affiliation </a:t>
            </a:r>
          </a:p>
          <a:p>
            <a:pPr lvl="2"/>
            <a:r>
              <a:rPr lang="en-US" smtClean="0">
                <a:hlinkClick r:id="rId3"/>
              </a:rPr>
              <a:t>http://standards.ieee.org/faqs/affiliationFAQ.html</a:t>
            </a:r>
            <a:endParaRPr lang="en-US" smtClean="0"/>
          </a:p>
          <a:p>
            <a:pPr lvl="1"/>
            <a:r>
              <a:rPr lang="en-US" smtClean="0"/>
              <a:t>Links to IEEE Antitrust Guidelines</a:t>
            </a:r>
          </a:p>
          <a:p>
            <a:pPr lvl="2"/>
            <a:r>
              <a:rPr lang="en-US" smtClean="0">
                <a:hlinkClick r:id="rId4"/>
              </a:rPr>
              <a:t>http://standards.ieee.org/resources/antitrust-guidelines.pdf</a:t>
            </a:r>
            <a:endParaRPr lang="en-US" smtClean="0"/>
          </a:p>
          <a:p>
            <a:pPr lvl="1"/>
            <a:r>
              <a:rPr lang="en-US" smtClean="0"/>
              <a:t>Link to IEEE Code of Ethics</a:t>
            </a:r>
          </a:p>
          <a:p>
            <a:pPr lvl="2"/>
            <a:r>
              <a:rPr lang="en-US" smtClean="0">
                <a:hlinkClick r:id="rId5"/>
              </a:rPr>
              <a:t>http://www.ieee.org/web/membership/ethics/code_ethics.html</a:t>
            </a:r>
            <a:endParaRPr lang="en-US" smtClean="0"/>
          </a:p>
          <a:p>
            <a:pPr lvl="1"/>
            <a:r>
              <a:rPr lang="en-US" smtClean="0"/>
              <a:t>Link to IEEE Patent Policy</a:t>
            </a:r>
          </a:p>
          <a:p>
            <a:pPr lvl="2"/>
            <a:r>
              <a:rPr lang="en-US" smtClean="0">
                <a:hlinkClick r:id="rId6"/>
              </a:rPr>
              <a:t>http://standards.ieee.org/board/pat/pat-slideset.ppt</a:t>
            </a:r>
            <a:endParaRPr lang="en-US"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China NB submitted their “usual comment” on the 802.11ae FDIS ballot</a:t>
            </a:r>
            <a:endParaRPr lang="en-AU" dirty="0"/>
          </a:p>
        </p:txBody>
      </p:sp>
      <p:sp>
        <p:nvSpPr>
          <p:cNvPr id="3" name="Content Placeholder 2"/>
          <p:cNvSpPr>
            <a:spLocks noGrp="1"/>
          </p:cNvSpPr>
          <p:nvPr>
            <p:ph idx="1"/>
          </p:nvPr>
        </p:nvSpPr>
        <p:spPr/>
        <p:txBody>
          <a:bodyPr/>
          <a:lstStyle/>
          <a:p>
            <a:r>
              <a:rPr lang="en-AU" dirty="0"/>
              <a:t>China NB comment </a:t>
            </a:r>
            <a:r>
              <a:rPr lang="en-AU" dirty="0" smtClean="0"/>
              <a:t>CN.1 </a:t>
            </a:r>
            <a:r>
              <a:rPr lang="en-AU" dirty="0"/>
              <a:t>on IEEE </a:t>
            </a:r>
            <a:r>
              <a:rPr lang="en-AU" dirty="0" smtClean="0"/>
              <a:t>802.11ae</a:t>
            </a:r>
          </a:p>
          <a:p>
            <a:pPr>
              <a:buFont typeface="Arial" panose="020B0604020202020204" pitchFamily="34" charset="0"/>
              <a:buChar char="•"/>
            </a:pPr>
            <a:r>
              <a:rPr lang="en-AU" b="0" i="1" dirty="0" smtClean="0"/>
              <a:t>Since the procedural and technical concerns China NB proposed in 6N15599 still haven’t been reasonably disposed in this FDAM text, so China NB has to vote against on this FDAM ballot. If these issues could not be disposed reasonably and this proposal would have been passing the FDAM ballot, it is regretful for China to be obliged to lose the responsibility and obligation of complying with and adopting the standard. Furthermore, China NB wishes to state for the record.</a:t>
            </a:r>
            <a:endParaRPr lang="en-AU" b="0"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70</a:t>
            </a:fld>
            <a:endParaRPr lang="en-US"/>
          </a:p>
        </p:txBody>
      </p:sp>
    </p:spTree>
    <p:extLst>
      <p:ext uri="{BB962C8B-B14F-4D97-AF65-F5344CB8AC3E}">
        <p14:creationId xmlns:p14="http://schemas.microsoft.com/office/powerpoint/2010/main" val="24708279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It is proposed that the IEEE 802.11 WG provide the “usual response” to the China NB on 802.11ae</a:t>
            </a:r>
            <a:endParaRPr lang="en-AU" dirty="0"/>
          </a:p>
        </p:txBody>
      </p:sp>
      <p:sp>
        <p:nvSpPr>
          <p:cNvPr id="3" name="Content Placeholder 2"/>
          <p:cNvSpPr>
            <a:spLocks noGrp="1"/>
          </p:cNvSpPr>
          <p:nvPr>
            <p:ph idx="1"/>
          </p:nvPr>
        </p:nvSpPr>
        <p:spPr/>
        <p:txBody>
          <a:bodyPr/>
          <a:lstStyle/>
          <a:p>
            <a:r>
              <a:rPr lang="en-AU" dirty="0"/>
              <a:t>Proposed IEEE 802 response to CN.1 on IEEE </a:t>
            </a:r>
            <a:r>
              <a:rPr lang="en-AU" dirty="0" smtClean="0"/>
              <a:t>802.11ae</a:t>
            </a:r>
            <a:endParaRPr lang="en-AU" dirty="0"/>
          </a:p>
          <a:p>
            <a:pPr lvl="1"/>
            <a:r>
              <a:rPr lang="en-AU" i="1" dirty="0"/>
              <a:t>IEEE 802 thanks the China NB for its carefully considered comments on the </a:t>
            </a:r>
            <a:r>
              <a:rPr lang="en-AU" i="1" dirty="0" smtClean="0"/>
              <a:t>802.11ae </a:t>
            </a:r>
            <a:r>
              <a:rPr lang="en-AU" i="1" dirty="0"/>
              <a:t>FDIS ballot</a:t>
            </a:r>
          </a:p>
          <a:p>
            <a:pPr lvl="1"/>
            <a:r>
              <a:rPr lang="en-AU" i="1" dirty="0"/>
              <a:t>We note </a:t>
            </a:r>
            <a:r>
              <a:rPr lang="en-AU" i="1" dirty="0" smtClean="0"/>
              <a:t>that </a:t>
            </a:r>
            <a:r>
              <a:rPr lang="en-AU" i="1" dirty="0"/>
              <a:t>in </a:t>
            </a:r>
            <a:r>
              <a:rPr lang="en-AU" i="1" dirty="0">
                <a:solidFill>
                  <a:srgbClr val="FF0000"/>
                </a:solidFill>
              </a:rPr>
              <a:t>6N15647</a:t>
            </a:r>
            <a:r>
              <a:rPr lang="en-AU" i="1" dirty="0"/>
              <a:t> </a:t>
            </a:r>
            <a:r>
              <a:rPr lang="en-AU" i="1" dirty="0" smtClean="0"/>
              <a:t>the </a:t>
            </a:r>
            <a:r>
              <a:rPr lang="en-AU" i="1" dirty="0"/>
              <a:t>IEEE 802 responded </a:t>
            </a:r>
            <a:r>
              <a:rPr lang="en-AU" i="1" dirty="0" smtClean="0"/>
              <a:t>to </a:t>
            </a:r>
            <a:r>
              <a:rPr lang="en-AU" i="1" dirty="0"/>
              <a:t>all comments submitted by the China NB in </a:t>
            </a:r>
            <a:r>
              <a:rPr lang="en-AU" i="1" dirty="0">
                <a:solidFill>
                  <a:srgbClr val="FF0000"/>
                </a:solidFill>
              </a:rPr>
              <a:t>6N15602</a:t>
            </a:r>
            <a:r>
              <a:rPr lang="en-AU" i="1" dirty="0"/>
              <a:t> . </a:t>
            </a:r>
          </a:p>
          <a:p>
            <a:pPr lvl="1"/>
            <a:r>
              <a:rPr lang="en-AU" i="1" dirty="0"/>
              <a:t>Per the agreement in 6N15606, China NB representatives are invited to participate in the IEEE 802 comment resolution process. </a:t>
            </a:r>
          </a:p>
          <a:p>
            <a:pPr lvl="1"/>
            <a:r>
              <a:rPr lang="en-AU" i="1" dirty="0"/>
              <a:t>We have noted the comment that the China NB is “obliged to lose the responsibility and obligation of complying with and adopting the standard”. It is out of scope for IEEE 802 and therefore we will forward it to ISO Central Secretariat.</a:t>
            </a:r>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71</a:t>
            </a:fld>
            <a:endParaRPr lang="en-US"/>
          </a:p>
        </p:txBody>
      </p:sp>
    </p:spTree>
    <p:extLst>
      <p:ext uri="{BB962C8B-B14F-4D97-AF65-F5344CB8AC3E}">
        <p14:creationId xmlns:p14="http://schemas.microsoft.com/office/powerpoint/2010/main" val="41431197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will consider the status of other responses due to SC6 from IEEE 802</a:t>
            </a:r>
            <a:endParaRPr lang="en-AU" dirty="0"/>
          </a:p>
        </p:txBody>
      </p:sp>
      <p:sp>
        <p:nvSpPr>
          <p:cNvPr id="3" name="Content Placeholder 2"/>
          <p:cNvSpPr>
            <a:spLocks noGrp="1"/>
          </p:cNvSpPr>
          <p:nvPr>
            <p:ph idx="1"/>
          </p:nvPr>
        </p:nvSpPr>
        <p:spPr/>
        <p:txBody>
          <a:bodyPr/>
          <a:lstStyle/>
          <a:p>
            <a:pPr lvl="1"/>
            <a:r>
              <a:rPr lang="en-AU" dirty="0" smtClean="0"/>
              <a:t>Responses are required for </a:t>
            </a:r>
          </a:p>
          <a:p>
            <a:pPr lvl="2"/>
            <a:r>
              <a:rPr lang="en-AU" dirty="0" smtClean="0"/>
              <a:t>802.1AB from FDIS: Tony </a:t>
            </a:r>
            <a:r>
              <a:rPr lang="en-AU" dirty="0" err="1" smtClean="0"/>
              <a:t>Jeffree</a:t>
            </a:r>
            <a:endParaRPr lang="en-AU" dirty="0" smtClean="0"/>
          </a:p>
          <a:p>
            <a:pPr lvl="3"/>
            <a:r>
              <a:rPr lang="en-AU" dirty="0"/>
              <a:t>See IEEE802response_ABFDIS</a:t>
            </a:r>
            <a:endParaRPr lang="en-AU" dirty="0" smtClean="0"/>
          </a:p>
          <a:p>
            <a:pPr lvl="2"/>
            <a:r>
              <a:rPr lang="en-AU" dirty="0" smtClean="0"/>
              <a:t>802.1AR </a:t>
            </a:r>
            <a:r>
              <a:rPr lang="en-AU" dirty="0"/>
              <a:t>from FDIS</a:t>
            </a:r>
            <a:r>
              <a:rPr lang="en-AU" dirty="0" smtClean="0"/>
              <a:t>: Mick </a:t>
            </a:r>
            <a:r>
              <a:rPr lang="en-AU" dirty="0" smtClean="0"/>
              <a:t>Seaman</a:t>
            </a:r>
          </a:p>
          <a:p>
            <a:pPr lvl="3"/>
            <a:r>
              <a:rPr lang="en-AU" dirty="0" smtClean="0"/>
              <a:t>See </a:t>
            </a:r>
            <a:r>
              <a:rPr lang="en-AU" u="sng" dirty="0" smtClean="0">
                <a:hlinkClick r:id="rId3"/>
              </a:rPr>
              <a:t>liaison-ieee802response-ARFDIScmts-0314.pptx</a:t>
            </a:r>
            <a:r>
              <a:rPr lang="en-AU" dirty="0" smtClean="0"/>
              <a:t> </a:t>
            </a:r>
            <a:endParaRPr lang="en-AU" dirty="0" smtClean="0"/>
          </a:p>
          <a:p>
            <a:pPr lvl="2"/>
            <a:r>
              <a:rPr lang="en-AU" dirty="0" smtClean="0"/>
              <a:t>802.1AS</a:t>
            </a:r>
            <a:r>
              <a:rPr lang="en-AU" dirty="0"/>
              <a:t> from FDIS</a:t>
            </a:r>
            <a:r>
              <a:rPr lang="en-AU" dirty="0" smtClean="0"/>
              <a:t>: </a:t>
            </a:r>
            <a:r>
              <a:rPr lang="en-AU" dirty="0"/>
              <a:t>Tony </a:t>
            </a:r>
            <a:r>
              <a:rPr lang="en-AU" dirty="0" err="1" smtClean="0"/>
              <a:t>Jeffree</a:t>
            </a:r>
            <a:endParaRPr lang="en-AU" dirty="0" smtClean="0"/>
          </a:p>
          <a:p>
            <a:pPr lvl="3"/>
            <a:r>
              <a:rPr lang="en-AU" dirty="0"/>
              <a:t>See </a:t>
            </a:r>
            <a:r>
              <a:rPr lang="en-AU" dirty="0" smtClean="0"/>
              <a:t>IEEE802response_ASFDIS</a:t>
            </a:r>
            <a:endParaRPr lang="en-AU" dirty="0" smtClean="0"/>
          </a:p>
          <a:p>
            <a:pPr lvl="2"/>
            <a:r>
              <a:rPr lang="en-AU" dirty="0" smtClean="0"/>
              <a:t>802.1AEbw</a:t>
            </a:r>
            <a:r>
              <a:rPr lang="en-AU" dirty="0"/>
              <a:t> from </a:t>
            </a:r>
            <a:r>
              <a:rPr lang="en-AU" dirty="0" smtClean="0"/>
              <a:t>pre-ballot: who?</a:t>
            </a:r>
          </a:p>
          <a:p>
            <a:pPr lvl="2"/>
            <a:r>
              <a:rPr lang="en-AU" dirty="0" smtClean="0"/>
              <a:t>802.1AEbn</a:t>
            </a:r>
            <a:r>
              <a:rPr lang="en-AU" dirty="0"/>
              <a:t> from pre-ballot</a:t>
            </a:r>
            <a:r>
              <a:rPr lang="en-AU" dirty="0" smtClean="0"/>
              <a:t>: who?</a:t>
            </a:r>
          </a:p>
          <a:p>
            <a:pPr lvl="1"/>
            <a:r>
              <a:rPr lang="en-AU" dirty="0" smtClean="0"/>
              <a:t>What is the status of each of these responses?</a:t>
            </a:r>
          </a:p>
          <a:p>
            <a:pPr lvl="2"/>
            <a:r>
              <a:rPr lang="en-AU" dirty="0" smtClean="0"/>
              <a:t>Is review required in the SC?</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72</a:t>
            </a:fld>
            <a:endParaRPr lang="en-US"/>
          </a:p>
        </p:txBody>
      </p:sp>
      <p:graphicFrame>
        <p:nvGraphicFramePr>
          <p:cNvPr id="6" name="Object 5">
            <a:hlinkClick r:id="" action="ppaction://ole?verb=0"/>
          </p:cNvPr>
          <p:cNvGraphicFramePr>
            <a:graphicFrameLocks noChangeAspect="1"/>
          </p:cNvGraphicFramePr>
          <p:nvPr>
            <p:extLst>
              <p:ext uri="{D42A27DB-BD31-4B8C-83A1-F6EECF244321}">
                <p14:modId xmlns:p14="http://schemas.microsoft.com/office/powerpoint/2010/main" val="3770777137"/>
              </p:ext>
            </p:extLst>
          </p:nvPr>
        </p:nvGraphicFramePr>
        <p:xfrm>
          <a:off x="0" y="2362200"/>
          <a:ext cx="914400" cy="771525"/>
        </p:xfrm>
        <a:graphic>
          <a:graphicData uri="http://schemas.openxmlformats.org/presentationml/2006/ole">
            <mc:AlternateContent xmlns:mc="http://schemas.openxmlformats.org/markup-compatibility/2006">
              <mc:Choice xmlns:v="urn:schemas-microsoft-com:vml" Requires="v">
                <p:oleObj spid="_x0000_s175118" name="Presentation" showAsIcon="1" r:id="rId4" imgW="914400" imgH="771480" progId="PowerPoint.Show.12">
                  <p:embed/>
                </p:oleObj>
              </mc:Choice>
              <mc:Fallback>
                <p:oleObj name="Presentation" showAsIcon="1" r:id="rId4" imgW="914400" imgH="771480" progId="PowerPoint.Show.12">
                  <p:embed/>
                  <p:pic>
                    <p:nvPicPr>
                      <p:cNvPr id="0" name=""/>
                      <p:cNvPicPr/>
                      <p:nvPr/>
                    </p:nvPicPr>
                    <p:blipFill>
                      <a:blip r:embed="rId5"/>
                      <a:stretch>
                        <a:fillRect/>
                      </a:stretch>
                    </p:blipFill>
                    <p:spPr>
                      <a:xfrm>
                        <a:off x="0" y="2362200"/>
                        <a:ext cx="914400" cy="771525"/>
                      </a:xfrm>
                      <a:prstGeom prst="rect">
                        <a:avLst/>
                      </a:prstGeom>
                    </p:spPr>
                  </p:pic>
                </p:oleObj>
              </mc:Fallback>
            </mc:AlternateContent>
          </a:graphicData>
        </a:graphic>
      </p:graphicFrame>
      <p:graphicFrame>
        <p:nvGraphicFramePr>
          <p:cNvPr id="7" name="Object 6">
            <a:hlinkClick r:id="" action="ppaction://ole?verb=0"/>
          </p:cNvPr>
          <p:cNvGraphicFramePr>
            <a:graphicFrameLocks noChangeAspect="1"/>
          </p:cNvGraphicFramePr>
          <p:nvPr>
            <p:extLst>
              <p:ext uri="{D42A27DB-BD31-4B8C-83A1-F6EECF244321}">
                <p14:modId xmlns:p14="http://schemas.microsoft.com/office/powerpoint/2010/main" val="883267988"/>
              </p:ext>
            </p:extLst>
          </p:nvPr>
        </p:nvGraphicFramePr>
        <p:xfrm>
          <a:off x="0" y="3352800"/>
          <a:ext cx="914400" cy="771525"/>
        </p:xfrm>
        <a:graphic>
          <a:graphicData uri="http://schemas.openxmlformats.org/presentationml/2006/ole">
            <mc:AlternateContent xmlns:mc="http://schemas.openxmlformats.org/markup-compatibility/2006">
              <mc:Choice xmlns:v="urn:schemas-microsoft-com:vml" Requires="v">
                <p:oleObj spid="_x0000_s175119" name="Presentation" showAsIcon="1" r:id="rId6" imgW="914400" imgH="771480" progId="PowerPoint.Show.12">
                  <p:embed/>
                </p:oleObj>
              </mc:Choice>
              <mc:Fallback>
                <p:oleObj name="Presentation" showAsIcon="1" r:id="rId6" imgW="914400" imgH="771480" progId="PowerPoint.Show.12">
                  <p:embed/>
                  <p:pic>
                    <p:nvPicPr>
                      <p:cNvPr id="0" name=""/>
                      <p:cNvPicPr/>
                      <p:nvPr/>
                    </p:nvPicPr>
                    <p:blipFill>
                      <a:blip r:embed="rId7"/>
                      <a:stretch>
                        <a:fillRect/>
                      </a:stretch>
                    </p:blipFill>
                    <p:spPr>
                      <a:xfrm>
                        <a:off x="0" y="3352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42860694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number of security presentations based on </a:t>
            </a:r>
            <a:r>
              <a:rPr lang="en-AU" dirty="0" err="1" smtClean="0"/>
              <a:t>TePA</a:t>
            </a:r>
            <a:r>
              <a:rPr lang="en-AU" dirty="0" smtClean="0"/>
              <a:t>  have been considered by SC6</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883726564"/>
              </p:ext>
            </p:extLst>
          </p:nvPr>
        </p:nvGraphicFramePr>
        <p:xfrm>
          <a:off x="685800" y="1981200"/>
          <a:ext cx="7772400" cy="3962400"/>
        </p:xfrm>
        <a:graphic>
          <a:graphicData uri="http://schemas.openxmlformats.org/drawingml/2006/table">
            <a:tbl>
              <a:tblPr firstRow="1" bandRow="1">
                <a:tableStyleId>{5C22544A-7EE6-4342-B048-85BDC9FD1C3A}</a:tableStyleId>
              </a:tblPr>
              <a:tblGrid>
                <a:gridCol w="1143000"/>
                <a:gridCol w="1524000"/>
                <a:gridCol w="1676400"/>
                <a:gridCol w="1447800"/>
                <a:gridCol w="1981200"/>
              </a:tblGrid>
              <a:tr h="370840">
                <a:tc>
                  <a:txBody>
                    <a:bodyPr/>
                    <a:lstStyle/>
                    <a:p>
                      <a:r>
                        <a:rPr lang="en-AU" sz="1600" dirty="0" smtClean="0"/>
                        <a:t>Proposal</a:t>
                      </a:r>
                      <a:endParaRPr lang="en-AU" sz="1600" dirty="0"/>
                    </a:p>
                  </a:txBody>
                  <a:tcPr/>
                </a:tc>
                <a:tc>
                  <a:txBody>
                    <a:bodyPr/>
                    <a:lstStyle/>
                    <a:p>
                      <a:r>
                        <a:rPr lang="en-AU" sz="1600" dirty="0" smtClean="0"/>
                        <a:t>Equivalent</a:t>
                      </a:r>
                      <a:endParaRPr lang="en-AU" sz="1600" dirty="0"/>
                    </a:p>
                  </a:txBody>
                  <a:tcPr/>
                </a:tc>
                <a:tc>
                  <a:txBody>
                    <a:bodyPr/>
                    <a:lstStyle/>
                    <a:p>
                      <a:r>
                        <a:rPr lang="en-AU" sz="1600" dirty="0" smtClean="0"/>
                        <a:t>Chinese standard?</a:t>
                      </a:r>
                      <a:endParaRPr lang="en-AU" sz="1600" dirty="0" smtClean="0">
                        <a:solidFill>
                          <a:srgbClr val="FF0000"/>
                        </a:solidFill>
                      </a:endParaRPr>
                    </a:p>
                    <a:p>
                      <a:r>
                        <a:rPr lang="en-AU" sz="1600" dirty="0" smtClean="0">
                          <a:solidFill>
                            <a:srgbClr val="FF0000"/>
                          </a:solidFill>
                        </a:rPr>
                        <a:t>What</a:t>
                      </a:r>
                      <a:r>
                        <a:rPr lang="en-AU" sz="1600" baseline="0" dirty="0" smtClean="0">
                          <a:solidFill>
                            <a:srgbClr val="FF0000"/>
                          </a:solidFill>
                        </a:rPr>
                        <a:t> type?</a:t>
                      </a:r>
                      <a:endParaRPr lang="en-AU" sz="1600" dirty="0">
                        <a:solidFill>
                          <a:srgbClr val="FF0000"/>
                        </a:solidFill>
                      </a:endParaRPr>
                    </a:p>
                  </a:txBody>
                  <a:tcPr/>
                </a:tc>
                <a:tc>
                  <a:txBody>
                    <a:bodyPr/>
                    <a:lstStyle/>
                    <a:p>
                      <a:r>
                        <a:rPr lang="en-AU" sz="1600" dirty="0" smtClean="0"/>
                        <a:t>NP proposal in WG1?</a:t>
                      </a:r>
                      <a:endParaRPr lang="en-AU" sz="1600" dirty="0"/>
                    </a:p>
                  </a:txBody>
                  <a:tcPr/>
                </a:tc>
                <a:tc>
                  <a:txBody>
                    <a:bodyPr/>
                    <a:lstStyle/>
                    <a:p>
                      <a:r>
                        <a:rPr lang="en-AU" sz="1600" dirty="0" smtClean="0"/>
                        <a:t>Implemented?</a:t>
                      </a:r>
                      <a:endParaRPr lang="en-AU" sz="1600" dirty="0"/>
                    </a:p>
                  </a:txBody>
                  <a:tcPr/>
                </a:tc>
              </a:tr>
              <a:tr h="370840">
                <a:tc>
                  <a:txBody>
                    <a:bodyPr/>
                    <a:lstStyle/>
                    <a:p>
                      <a:r>
                        <a:rPr lang="en-AU" sz="1600" dirty="0" smtClean="0"/>
                        <a:t>TEPA-AC</a:t>
                      </a:r>
                      <a:endParaRPr lang="en-AU" sz="1600" dirty="0"/>
                    </a:p>
                  </a:txBody>
                  <a:tcPr/>
                </a:tc>
                <a:tc>
                  <a:txBody>
                    <a:bodyPr/>
                    <a:lstStyle/>
                    <a:p>
                      <a:r>
                        <a:rPr lang="en-AU" sz="1600" dirty="0" smtClean="0"/>
                        <a:t>Subset</a:t>
                      </a:r>
                      <a:r>
                        <a:rPr lang="en-AU" sz="1600" baseline="0" dirty="0" smtClean="0"/>
                        <a:t> of </a:t>
                      </a:r>
                      <a:r>
                        <a:rPr lang="en-AU" sz="1600" dirty="0" smtClean="0"/>
                        <a:t> 802.1X</a:t>
                      </a:r>
                      <a:endParaRPr lang="en-AU" sz="1600" dirty="0"/>
                    </a:p>
                  </a:txBody>
                  <a:tcPr/>
                </a:tc>
                <a:tc>
                  <a:txBody>
                    <a:bodyPr/>
                    <a:lstStyle/>
                    <a:p>
                      <a:r>
                        <a:rPr lang="en-AU" sz="1600" dirty="0" smtClean="0"/>
                        <a:t>Yes (can we get a translation?)</a:t>
                      </a:r>
                      <a:endParaRPr lang="en-AU" sz="1600" dirty="0"/>
                    </a:p>
                  </a:txBody>
                  <a:tcPr/>
                </a:tc>
                <a:tc>
                  <a:txBody>
                    <a:bodyPr/>
                    <a:lstStyle/>
                    <a:p>
                      <a:r>
                        <a:rPr lang="en-AU" sz="1600" dirty="0" smtClean="0"/>
                        <a:t>Not yet</a:t>
                      </a:r>
                      <a:endParaRPr lang="en-AU" sz="1600" dirty="0"/>
                    </a:p>
                  </a:txBody>
                  <a:tcPr/>
                </a:tc>
                <a:tc>
                  <a:txBody>
                    <a:bodyPr/>
                    <a:lstStyle/>
                    <a:p>
                      <a:r>
                        <a:rPr lang="en-AU" sz="1600" dirty="0" smtClean="0"/>
                        <a:t>Not known</a:t>
                      </a:r>
                      <a:r>
                        <a:rPr lang="en-AU" sz="1600" baseline="0" dirty="0" smtClean="0"/>
                        <a:t> </a:t>
                      </a:r>
                      <a:endParaRPr lang="en-AU" sz="1600" dirty="0"/>
                    </a:p>
                  </a:txBody>
                  <a:tcPr/>
                </a:tc>
              </a:tr>
              <a:tr h="370840">
                <a:tc>
                  <a:txBody>
                    <a:bodyPr/>
                    <a:lstStyle/>
                    <a:p>
                      <a:r>
                        <a:rPr lang="en-AU" sz="1600" dirty="0" err="1" smtClean="0"/>
                        <a:t>TLSec</a:t>
                      </a:r>
                      <a:endParaRPr lang="en-AU" sz="1600" dirty="0"/>
                    </a:p>
                  </a:txBody>
                  <a:tcPr/>
                </a:tc>
                <a:tc>
                  <a:txBody>
                    <a:bodyPr/>
                    <a:lstStyle/>
                    <a:p>
                      <a:r>
                        <a:rPr lang="en-AU" sz="1600" dirty="0" smtClean="0"/>
                        <a:t>Subset</a:t>
                      </a:r>
                      <a:r>
                        <a:rPr lang="en-AU" sz="1600" baseline="0" dirty="0" smtClean="0"/>
                        <a:t> of </a:t>
                      </a:r>
                      <a:r>
                        <a:rPr lang="en-AU" sz="1600" dirty="0" smtClean="0"/>
                        <a:t>802.1AE</a:t>
                      </a:r>
                      <a:endParaRPr lang="en-AU" sz="1600" dirty="0"/>
                    </a:p>
                  </a:txBody>
                  <a:tcPr/>
                </a:tc>
                <a:tc>
                  <a:txBody>
                    <a:bodyPr/>
                    <a:lstStyle/>
                    <a:p>
                      <a:r>
                        <a:rPr lang="en-AU" sz="1600" dirty="0" smtClean="0"/>
                        <a:t>Not</a:t>
                      </a:r>
                      <a:r>
                        <a:rPr lang="en-AU" sz="1600" baseline="0" dirty="0" smtClean="0"/>
                        <a:t> yet</a:t>
                      </a:r>
                      <a:r>
                        <a:rPr lang="en-AU" sz="1600" dirty="0" smtClean="0"/>
                        <a:t>;</a:t>
                      </a:r>
                      <a:r>
                        <a:rPr lang="en-AU" sz="1600" baseline="0" dirty="0" smtClean="0"/>
                        <a:t> BWIPS driving</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yet</a:t>
                      </a:r>
                    </a:p>
                  </a:txBody>
                  <a:tcPr/>
                </a:tc>
                <a:tc>
                  <a:txBody>
                    <a:bodyPr/>
                    <a:lstStyle/>
                    <a:p>
                      <a:r>
                        <a:rPr lang="en-AU" sz="1600" dirty="0" smtClean="0"/>
                        <a:t>Yes,</a:t>
                      </a:r>
                      <a:r>
                        <a:rPr lang="en-AU" sz="1600" baseline="0" dirty="0" smtClean="0"/>
                        <a:t> in lab</a:t>
                      </a:r>
                      <a:endParaRPr lang="en-AU" sz="1600" dirty="0"/>
                    </a:p>
                  </a:txBody>
                  <a:tcPr/>
                </a:tc>
              </a:tr>
              <a:tr h="370840">
                <a:tc>
                  <a:txBody>
                    <a:bodyPr/>
                    <a:lstStyle/>
                    <a:p>
                      <a:r>
                        <a:rPr lang="en-AU" sz="1600" dirty="0" smtClean="0"/>
                        <a:t>TAAA</a:t>
                      </a:r>
                      <a:endParaRPr lang="en-AU" sz="1600" dirty="0"/>
                    </a:p>
                  </a:txBody>
                  <a:tcPr/>
                </a:tc>
                <a:tc>
                  <a:txBody>
                    <a:bodyPr/>
                    <a:lstStyle/>
                    <a:p>
                      <a:r>
                        <a:rPr lang="en-AU" sz="1600" dirty="0" smtClean="0"/>
                        <a:t>802.16</a:t>
                      </a:r>
                      <a:r>
                        <a:rPr lang="en-AU" sz="1600" baseline="0" dirty="0" smtClean="0"/>
                        <a:t> security</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yet</a:t>
                      </a:r>
                    </a:p>
                    <a:p>
                      <a:endParaRPr lang="en-AU" sz="1600" dirty="0"/>
                    </a:p>
                  </a:txBody>
                  <a:tcPr/>
                </a:tc>
                <a:tc>
                  <a:txBody>
                    <a:bodyPr/>
                    <a:lstStyle/>
                    <a:p>
                      <a:r>
                        <a:rPr lang="en-AU" sz="1600" dirty="0" smtClean="0"/>
                        <a:t>Yes, in lab</a:t>
                      </a:r>
                      <a:endParaRPr lang="en-AU" sz="1600" dirty="0"/>
                    </a:p>
                  </a:txBody>
                  <a:tcPr/>
                </a:tc>
              </a:tr>
              <a:tr h="370840">
                <a:tc>
                  <a:txBody>
                    <a:bodyPr/>
                    <a:lstStyle/>
                    <a:p>
                      <a:r>
                        <a:rPr lang="en-AU" sz="1600" dirty="0" smtClean="0"/>
                        <a:t>WAPI</a:t>
                      </a:r>
                      <a:endParaRPr lang="en-AU" sz="1600" dirty="0"/>
                    </a:p>
                  </a:txBody>
                  <a:tcPr/>
                </a:tc>
                <a:tc>
                  <a:txBody>
                    <a:bodyPr/>
                    <a:lstStyle/>
                    <a:p>
                      <a:r>
                        <a:rPr lang="en-AU" sz="1600" dirty="0" smtClean="0"/>
                        <a:t>Subset</a:t>
                      </a:r>
                      <a:r>
                        <a:rPr lang="en-AU" sz="1600" baseline="0" dirty="0" smtClean="0"/>
                        <a:t> of </a:t>
                      </a:r>
                      <a:r>
                        <a:rPr lang="en-AU" sz="1600" dirty="0" smtClean="0"/>
                        <a:t>802.11i based security</a:t>
                      </a:r>
                      <a:endParaRPr lang="en-AU" sz="1600" dirty="0"/>
                    </a:p>
                  </a:txBody>
                  <a:tcPr/>
                </a:tc>
                <a:tc>
                  <a:txBody>
                    <a:bodyPr/>
                    <a:lstStyle/>
                    <a:p>
                      <a:r>
                        <a:rPr lang="en-AU" sz="1600" dirty="0" smtClean="0"/>
                        <a:t>Yes</a:t>
                      </a:r>
                      <a:endParaRPr lang="en-AU" sz="1600" dirty="0"/>
                    </a:p>
                  </a:txBody>
                  <a:tcPr/>
                </a:tc>
                <a:tc>
                  <a:txBody>
                    <a:bodyPr/>
                    <a:lstStyle/>
                    <a:p>
                      <a:r>
                        <a:rPr lang="en-AU" sz="1600" dirty="0" smtClean="0"/>
                        <a:t>Yes, passed,</a:t>
                      </a:r>
                      <a:r>
                        <a:rPr lang="en-AU" sz="1600" baseline="0" dirty="0" smtClean="0"/>
                        <a:t> </a:t>
                      </a:r>
                      <a:r>
                        <a:rPr lang="en-AU" sz="1600" dirty="0" smtClean="0"/>
                        <a:t>but withdrawn</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Yes, required in handsets</a:t>
                      </a:r>
                      <a:r>
                        <a:rPr lang="en-AU" sz="1600" baseline="0" dirty="0" smtClean="0"/>
                        <a:t> &amp; SP APs </a:t>
                      </a:r>
                      <a:r>
                        <a:rPr lang="en-AU" sz="1600" dirty="0" smtClean="0"/>
                        <a:t>but rarely used</a:t>
                      </a:r>
                    </a:p>
                  </a:txBody>
                  <a:tcPr/>
                </a:tc>
              </a:tr>
              <a:tr h="370840">
                <a:tc>
                  <a:txBody>
                    <a:bodyPr/>
                    <a:lstStyle/>
                    <a:p>
                      <a:r>
                        <a:rPr lang="en-AU" sz="1600" dirty="0" err="1" smtClean="0"/>
                        <a:t>TISec</a:t>
                      </a:r>
                      <a:endParaRPr lang="en-AU" sz="1600" dirty="0"/>
                    </a:p>
                  </a:txBody>
                  <a:tcPr/>
                </a:tc>
                <a:tc>
                  <a:txBody>
                    <a:bodyPr/>
                    <a:lstStyle/>
                    <a:p>
                      <a:r>
                        <a:rPr lang="en-AU" sz="1600" dirty="0" smtClean="0"/>
                        <a:t>Subset/copy of </a:t>
                      </a:r>
                      <a:r>
                        <a:rPr lang="en-AU" sz="1600" dirty="0" err="1" smtClean="0"/>
                        <a:t>IPSec</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endParaRPr lang="en-AU" sz="1600" baseline="0" dirty="0" smtClean="0"/>
                    </a:p>
                    <a:p>
                      <a:endParaRPr lang="en-AU" sz="1600" dirty="0"/>
                    </a:p>
                  </a:txBody>
                  <a:tcPr/>
                </a:tc>
                <a:tc>
                  <a:txBody>
                    <a:bodyPr/>
                    <a:lstStyle/>
                    <a:p>
                      <a:r>
                        <a:rPr lang="en-AU" sz="1600" dirty="0" smtClean="0"/>
                        <a:t>Not yet</a:t>
                      </a:r>
                      <a:br>
                        <a:rPr lang="en-AU" sz="1600" dirty="0" smtClean="0"/>
                      </a:br>
                      <a:r>
                        <a:rPr lang="en-AU" sz="1600" dirty="0" smtClean="0"/>
                        <a:t>(in WG7)</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known</a:t>
                      </a:r>
                      <a:r>
                        <a:rPr lang="en-AU" sz="1600" baseline="0" dirty="0" smtClean="0"/>
                        <a:t> </a:t>
                      </a:r>
                      <a:endParaRPr lang="en-AU" sz="1600" dirty="0" smtClean="0"/>
                    </a:p>
                  </a:txBody>
                  <a:tcPr/>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73</a:t>
            </a:fld>
            <a:endParaRPr lang="en-US"/>
          </a:p>
        </p:txBody>
      </p:sp>
    </p:spTree>
    <p:extLst>
      <p:ext uri="{BB962C8B-B14F-4D97-AF65-F5344CB8AC3E}">
        <p14:creationId xmlns:p14="http://schemas.microsoft.com/office/powerpoint/2010/main" val="294630419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China NB attempted using the Snowden controversy to promote </a:t>
            </a:r>
            <a:r>
              <a:rPr lang="en-AU" dirty="0" err="1" smtClean="0"/>
              <a:t>TePA</a:t>
            </a:r>
            <a:endParaRPr lang="en-AU" dirty="0"/>
          </a:p>
        </p:txBody>
      </p:sp>
      <p:sp>
        <p:nvSpPr>
          <p:cNvPr id="3" name="Content Placeholder 2"/>
          <p:cNvSpPr>
            <a:spLocks noGrp="1"/>
          </p:cNvSpPr>
          <p:nvPr>
            <p:ph idx="1"/>
          </p:nvPr>
        </p:nvSpPr>
        <p:spPr/>
        <p:txBody>
          <a:bodyPr/>
          <a:lstStyle/>
          <a:p>
            <a:pPr lvl="1"/>
            <a:r>
              <a:rPr lang="en-AU" dirty="0" smtClean="0"/>
              <a:t>The China NB submitted and presented a document (N15840 at the SC6/WG1 meeting in Feb 2014</a:t>
            </a:r>
          </a:p>
          <a:p>
            <a:pPr lvl="1"/>
            <a:r>
              <a:rPr lang="en-AU" dirty="0" smtClean="0"/>
              <a:t>The conclusion of the presentation is a suggestion to use SC27 protocols instead of IETF or IEEE protocols</a:t>
            </a:r>
          </a:p>
          <a:p>
            <a:pPr lvl="1"/>
            <a:r>
              <a:rPr lang="en-AU" dirty="0" smtClean="0"/>
              <a:t>After the China NB presentation there were presentations from </a:t>
            </a:r>
          </a:p>
          <a:p>
            <a:pPr lvl="2"/>
            <a:r>
              <a:rPr lang="en-AU" dirty="0" smtClean="0"/>
              <a:t>IEEE 802 (N15870)</a:t>
            </a:r>
          </a:p>
          <a:p>
            <a:pPr lvl="2"/>
            <a:r>
              <a:rPr lang="en-AU" dirty="0" smtClean="0"/>
              <a:t>NIST as individual experts (N15887)</a:t>
            </a:r>
          </a:p>
          <a:p>
            <a:pPr lvl="2"/>
            <a:r>
              <a:rPr lang="en-AU" dirty="0" smtClean="0"/>
              <a:t>ISOC (N15892)</a:t>
            </a:r>
          </a:p>
          <a:p>
            <a:pPr lvl="1"/>
            <a:r>
              <a:rPr lang="en-AU" dirty="0" smtClean="0"/>
              <a:t>The conclusion of all these presentations was that open and transparent standards processes are the best way to avoid “Snowden like” issues</a:t>
            </a:r>
          </a:p>
          <a:p>
            <a:pPr lvl="2"/>
            <a:r>
              <a:rPr lang="en-AU" dirty="0" smtClean="0"/>
              <a:t>Like those practiced by IEEE 802 and IETF</a:t>
            </a:r>
          </a:p>
          <a:p>
            <a:pPr lvl="1"/>
            <a:r>
              <a:rPr lang="en-AU" dirty="0" smtClean="0"/>
              <a:t>No action was proposed by the China NB to SC6 (although they were pushing for the exclusive use of SC27 security standards)  and none was taken</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74</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3053648998"/>
              </p:ext>
            </p:extLst>
          </p:nvPr>
        </p:nvGraphicFramePr>
        <p:xfrm>
          <a:off x="0" y="2057400"/>
          <a:ext cx="914400" cy="771525"/>
        </p:xfrm>
        <a:graphic>
          <a:graphicData uri="http://schemas.openxmlformats.org/presentationml/2006/ole">
            <mc:AlternateContent xmlns:mc="http://schemas.openxmlformats.org/markup-compatibility/2006">
              <mc:Choice xmlns:v="urn:schemas-microsoft-com:vml" Requires="v">
                <p:oleObj spid="_x0000_s164087"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2057400"/>
                        <a:ext cx="914400" cy="771525"/>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083144429"/>
              </p:ext>
            </p:extLst>
          </p:nvPr>
        </p:nvGraphicFramePr>
        <p:xfrm>
          <a:off x="5181600" y="3810000"/>
          <a:ext cx="914400" cy="771525"/>
        </p:xfrm>
        <a:graphic>
          <a:graphicData uri="http://schemas.openxmlformats.org/presentationml/2006/ole">
            <mc:AlternateContent xmlns:mc="http://schemas.openxmlformats.org/markup-compatibility/2006">
              <mc:Choice xmlns:v="urn:schemas-microsoft-com:vml" Requires="v">
                <p:oleObj spid="_x0000_s164088"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5181600" y="3810000"/>
                        <a:ext cx="914400" cy="771525"/>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62741884"/>
              </p:ext>
            </p:extLst>
          </p:nvPr>
        </p:nvGraphicFramePr>
        <p:xfrm>
          <a:off x="5943600" y="3810000"/>
          <a:ext cx="914400" cy="771525"/>
        </p:xfrm>
        <a:graphic>
          <a:graphicData uri="http://schemas.openxmlformats.org/presentationml/2006/ole">
            <mc:AlternateContent xmlns:mc="http://schemas.openxmlformats.org/markup-compatibility/2006">
              <mc:Choice xmlns:v="urn:schemas-microsoft-com:vml" Requires="v">
                <p:oleObj spid="_x0000_s164089" name="Acrobat Document" showAsIcon="1" r:id="rId7" imgW="914400" imgH="771480" progId="AcroExch.Document.11">
                  <p:embed/>
                </p:oleObj>
              </mc:Choice>
              <mc:Fallback>
                <p:oleObj name="Acrobat Document" showAsIcon="1" r:id="rId7" imgW="914400" imgH="771480" progId="AcroExch.Document.11">
                  <p:embed/>
                  <p:pic>
                    <p:nvPicPr>
                      <p:cNvPr id="0" name=""/>
                      <p:cNvPicPr/>
                      <p:nvPr/>
                    </p:nvPicPr>
                    <p:blipFill>
                      <a:blip r:embed="rId8"/>
                      <a:stretch>
                        <a:fillRect/>
                      </a:stretch>
                    </p:blipFill>
                    <p:spPr>
                      <a:xfrm>
                        <a:off x="5943600" y="3810000"/>
                        <a:ext cx="914400" cy="771525"/>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723008822"/>
              </p:ext>
            </p:extLst>
          </p:nvPr>
        </p:nvGraphicFramePr>
        <p:xfrm>
          <a:off x="6705600" y="3810000"/>
          <a:ext cx="914400" cy="771525"/>
        </p:xfrm>
        <a:graphic>
          <a:graphicData uri="http://schemas.openxmlformats.org/presentationml/2006/ole">
            <mc:AlternateContent xmlns:mc="http://schemas.openxmlformats.org/markup-compatibility/2006">
              <mc:Choice xmlns:v="urn:schemas-microsoft-com:vml" Requires="v">
                <p:oleObj spid="_x0000_s164090" name="Acrobat Document" showAsIcon="1" r:id="rId9" imgW="914400" imgH="771480" progId="AcroExch.Document.11">
                  <p:embed/>
                </p:oleObj>
              </mc:Choice>
              <mc:Fallback>
                <p:oleObj name="Acrobat Document" showAsIcon="1" r:id="rId9" imgW="914400" imgH="771480" progId="AcroExch.Document.11">
                  <p:embed/>
                  <p:pic>
                    <p:nvPicPr>
                      <p:cNvPr id="0" name=""/>
                      <p:cNvPicPr/>
                      <p:nvPr/>
                    </p:nvPicPr>
                    <p:blipFill>
                      <a:blip r:embed="rId10"/>
                      <a:stretch>
                        <a:fillRect/>
                      </a:stretch>
                    </p:blipFill>
                    <p:spPr>
                      <a:xfrm>
                        <a:off x="6705600" y="3810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46388646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SC6 delegation will provide further perspectives on the China NB presentation</a:t>
            </a:r>
            <a:endParaRPr lang="en-AU" dirty="0"/>
          </a:p>
        </p:txBody>
      </p:sp>
      <p:sp>
        <p:nvSpPr>
          <p:cNvPr id="3" name="Content Placeholder 2"/>
          <p:cNvSpPr>
            <a:spLocks noGrp="1"/>
          </p:cNvSpPr>
          <p:nvPr>
            <p:ph idx="1"/>
          </p:nvPr>
        </p:nvSpPr>
        <p:spPr/>
        <p:txBody>
          <a:bodyPr/>
          <a:lstStyle/>
          <a:p>
            <a:pPr lvl="1"/>
            <a:r>
              <a:rPr lang="en-AU" dirty="0" smtClean="0"/>
              <a:t>Someone from the delegation will provide more perspective …</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75</a:t>
            </a:fld>
            <a:endParaRPr lang="en-US"/>
          </a:p>
        </p:txBody>
      </p:sp>
    </p:spTree>
    <p:extLst>
      <p:ext uri="{BB962C8B-B14F-4D97-AF65-F5344CB8AC3E}">
        <p14:creationId xmlns:p14="http://schemas.microsoft.com/office/powerpoint/2010/main" val="20528169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There has been no further action on any of the </a:t>
            </a:r>
            <a:r>
              <a:rPr lang="en-AU" dirty="0" err="1" smtClean="0"/>
              <a:t>TePA</a:t>
            </a:r>
            <a:r>
              <a:rPr lang="en-AU" dirty="0" smtClean="0"/>
              <a:t> based proposals</a:t>
            </a:r>
            <a:endParaRPr lang="en-AU" dirty="0"/>
          </a:p>
        </p:txBody>
      </p:sp>
      <p:sp>
        <p:nvSpPr>
          <p:cNvPr id="3" name="Content Placeholder 2"/>
          <p:cNvSpPr>
            <a:spLocks noGrp="1"/>
          </p:cNvSpPr>
          <p:nvPr>
            <p:ph idx="1"/>
          </p:nvPr>
        </p:nvSpPr>
        <p:spPr/>
        <p:txBody>
          <a:bodyPr/>
          <a:lstStyle/>
          <a:p>
            <a:pPr lvl="1"/>
            <a:r>
              <a:rPr lang="en-AU" dirty="0" smtClean="0"/>
              <a:t>The China NB has been threatening NP proposals for the various </a:t>
            </a:r>
            <a:r>
              <a:rPr lang="en-AU" dirty="0" err="1" smtClean="0"/>
              <a:t>TePA</a:t>
            </a:r>
            <a:r>
              <a:rPr lang="en-AU" dirty="0" smtClean="0"/>
              <a:t> based proposals</a:t>
            </a:r>
          </a:p>
          <a:p>
            <a:pPr lvl="2"/>
            <a:r>
              <a:rPr lang="en-AU" dirty="0" smtClean="0"/>
              <a:t>WAPI, </a:t>
            </a:r>
            <a:r>
              <a:rPr lang="en-AU" dirty="0" err="1" smtClean="0"/>
              <a:t>TLSec</a:t>
            </a:r>
            <a:r>
              <a:rPr lang="en-AU" dirty="0" smtClean="0"/>
              <a:t>, TEPA-AC, TAAA, </a:t>
            </a:r>
            <a:r>
              <a:rPr lang="en-AU" dirty="0" err="1" smtClean="0"/>
              <a:t>TISec</a:t>
            </a:r>
            <a:endParaRPr lang="en-AU" dirty="0" smtClean="0"/>
          </a:p>
          <a:p>
            <a:pPr lvl="1"/>
            <a:r>
              <a:rPr lang="en-AU" dirty="0" smtClean="0"/>
              <a:t>So far no NPs have been proposed</a:t>
            </a:r>
          </a:p>
          <a:p>
            <a:pPr lvl="2"/>
            <a:r>
              <a:rPr lang="en-AU" dirty="0" smtClean="0"/>
              <a:t>Except WAPI, which was withdrawn in 2012 after much controversy</a:t>
            </a:r>
          </a:p>
          <a:p>
            <a:pPr lvl="1"/>
            <a:r>
              <a:rPr lang="en-AU" dirty="0" smtClean="0"/>
              <a:t>It is possible that the China NB may now propose NPs after their Snowden presentation</a:t>
            </a:r>
          </a:p>
          <a:p>
            <a:pPr lvl="1"/>
            <a:r>
              <a:rPr lang="en-AU" dirty="0" smtClean="0"/>
              <a:t>However, any such NPs face a variety of difficulties</a:t>
            </a:r>
          </a:p>
          <a:p>
            <a:pPr lvl="2"/>
            <a:r>
              <a:rPr lang="en-AU" dirty="0" smtClean="0"/>
              <a:t>Snowden is a very weak justification best handled by open &amp; transparent standards</a:t>
            </a:r>
          </a:p>
          <a:p>
            <a:pPr lvl="2"/>
            <a:r>
              <a:rPr lang="en-AU" dirty="0" smtClean="0"/>
              <a:t>There are no known technical or market justifications</a:t>
            </a:r>
          </a:p>
          <a:p>
            <a:pPr lvl="2"/>
            <a:r>
              <a:rPr lang="en-AU" dirty="0" smtClean="0"/>
              <a:t>It will be very difficult to identify 5 interested experts from 5 NB</a:t>
            </a:r>
          </a:p>
          <a:p>
            <a:pPr lvl="1"/>
            <a:r>
              <a:rPr lang="en-AU" dirty="0" smtClean="0"/>
              <a:t>If any NP is proposed by the China NB then the IEEE 802 will need to respond to it in detail and lobby SC6 NBs</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76</a:t>
            </a:fld>
            <a:endParaRPr lang="en-US"/>
          </a:p>
        </p:txBody>
      </p:sp>
    </p:spTree>
    <p:extLst>
      <p:ext uri="{BB962C8B-B14F-4D97-AF65-F5344CB8AC3E}">
        <p14:creationId xmlns:p14="http://schemas.microsoft.com/office/powerpoint/2010/main" val="280253622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WAPI has not gone away; it may be re-proposed in SC6 despite uncertainty about the process</a:t>
            </a:r>
            <a:endParaRPr lang="en-AU" dirty="0"/>
          </a:p>
        </p:txBody>
      </p:sp>
      <p:sp>
        <p:nvSpPr>
          <p:cNvPr id="3" name="Content Placeholder 2"/>
          <p:cNvSpPr>
            <a:spLocks noGrp="1"/>
          </p:cNvSpPr>
          <p:nvPr>
            <p:ph idx="1"/>
          </p:nvPr>
        </p:nvSpPr>
        <p:spPr/>
        <p:txBody>
          <a:bodyPr/>
          <a:lstStyle/>
          <a:p>
            <a:pPr lvl="1"/>
            <a:r>
              <a:rPr lang="en-AU" dirty="0" smtClean="0"/>
              <a:t>WAPI was cancelled as an NP proposal in early 2012</a:t>
            </a:r>
          </a:p>
          <a:p>
            <a:pPr lvl="1"/>
            <a:r>
              <a:rPr lang="en-AU" dirty="0" smtClean="0"/>
              <a:t>There was been little discussion of WAPI in SC6 since that time but there is a possibility it might be re-proposed</a:t>
            </a:r>
          </a:p>
          <a:p>
            <a:pPr lvl="1"/>
            <a:r>
              <a:rPr lang="en-AU" dirty="0" smtClean="0"/>
              <a:t>The process for re-proposing WAPI in SC6 is currently uncertain</a:t>
            </a:r>
          </a:p>
          <a:p>
            <a:pPr lvl="2"/>
            <a:r>
              <a:rPr lang="en-AU" dirty="0"/>
              <a:t>There is a </a:t>
            </a:r>
            <a:r>
              <a:rPr lang="en-AU" dirty="0" smtClean="0"/>
              <a:t>claim made at the Korea meeting in June 2013 </a:t>
            </a:r>
            <a:r>
              <a:rPr lang="en-AU" dirty="0"/>
              <a:t>that the WAPI NP could be </a:t>
            </a:r>
            <a:r>
              <a:rPr lang="en-AU" dirty="0" smtClean="0"/>
              <a:t>un-cancelled </a:t>
            </a:r>
            <a:r>
              <a:rPr lang="en-AU" dirty="0"/>
              <a:t>by a simple vote of SC6 </a:t>
            </a:r>
            <a:r>
              <a:rPr lang="en-AU" dirty="0" smtClean="0"/>
              <a:t>NBs …</a:t>
            </a:r>
          </a:p>
          <a:p>
            <a:pPr lvl="2"/>
            <a:r>
              <a:rPr lang="en-AU" dirty="0" smtClean="0"/>
              <a:t>… despite </a:t>
            </a:r>
            <a:r>
              <a:rPr lang="en-AU" dirty="0"/>
              <a:t>some ambiguity, a case could be made that un-cancelling the WAPI NP requires a new NP ballot </a:t>
            </a:r>
            <a:endParaRPr lang="en-AU" dirty="0" smtClean="0"/>
          </a:p>
          <a:p>
            <a:pPr lvl="1"/>
            <a:r>
              <a:rPr lang="en-AU" dirty="0"/>
              <a:t>WAPI has not gone </a:t>
            </a:r>
            <a:r>
              <a:rPr lang="en-AU" dirty="0" smtClean="0"/>
              <a:t>away</a:t>
            </a:r>
          </a:p>
          <a:p>
            <a:pPr lvl="2"/>
            <a:r>
              <a:rPr lang="en-AU" dirty="0"/>
              <a:t>I</a:t>
            </a:r>
            <a:r>
              <a:rPr lang="en-AU" dirty="0" smtClean="0"/>
              <a:t>t </a:t>
            </a:r>
            <a:r>
              <a:rPr lang="en-AU" dirty="0"/>
              <a:t>has ongoing support in </a:t>
            </a:r>
            <a:r>
              <a:rPr lang="en-AU" dirty="0" smtClean="0"/>
              <a:t>China …</a:t>
            </a:r>
          </a:p>
          <a:p>
            <a:pPr lvl="2"/>
            <a:r>
              <a:rPr lang="en-AU" dirty="0" smtClean="0"/>
              <a:t>… but </a:t>
            </a:r>
            <a:r>
              <a:rPr lang="en-AU" dirty="0"/>
              <a:t>WPA2 is being embraced by </a:t>
            </a:r>
            <a:r>
              <a:rPr lang="en-AU" dirty="0" smtClean="0"/>
              <a:t>Chinese </a:t>
            </a:r>
            <a:r>
              <a:rPr lang="en-AU" dirty="0"/>
              <a:t>SPs </a:t>
            </a:r>
            <a:r>
              <a:rPr lang="en-AU" dirty="0" smtClean="0"/>
              <a:t>anyway</a:t>
            </a:r>
          </a:p>
          <a:p>
            <a:pPr lvl="2"/>
            <a:r>
              <a:rPr lang="en-AU" dirty="0" smtClean="0"/>
              <a:t>… particularly as part of HS2.0 (based on 802.11u) </a:t>
            </a:r>
          </a:p>
          <a:p>
            <a:pPr lvl="2"/>
            <a:r>
              <a:rPr lang="en-AU" dirty="0"/>
              <a:t>WAPI will have ample government funding for the foreseeable future</a:t>
            </a:r>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77</a:t>
            </a:fld>
            <a:endParaRPr lang="en-US"/>
          </a:p>
        </p:txBody>
      </p:sp>
    </p:spTree>
    <p:extLst>
      <p:ext uri="{BB962C8B-B14F-4D97-AF65-F5344CB8AC3E}">
        <p14:creationId xmlns:p14="http://schemas.microsoft.com/office/powerpoint/2010/main" val="32522099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security discussion between IEEE 802 and the Swiss NB is proceeding “glacially”</a:t>
            </a:r>
            <a:endParaRPr lang="en-AU" dirty="0"/>
          </a:p>
        </p:txBody>
      </p:sp>
      <p:sp>
        <p:nvSpPr>
          <p:cNvPr id="3" name="Content Placeholder 2"/>
          <p:cNvSpPr>
            <a:spLocks noGrp="1"/>
          </p:cNvSpPr>
          <p:nvPr>
            <p:ph idx="1"/>
          </p:nvPr>
        </p:nvSpPr>
        <p:spPr>
          <a:xfrm>
            <a:off x="685800" y="1752600"/>
            <a:ext cx="7772400" cy="4114800"/>
          </a:xfrm>
        </p:spPr>
        <p:txBody>
          <a:bodyPr/>
          <a:lstStyle/>
          <a:p>
            <a:pPr lvl="1"/>
            <a:r>
              <a:rPr lang="en-AU" dirty="0" smtClean="0"/>
              <a:t>A discussion has been  held between the IEEE 802 delegation to SC6 and the Swiss NB over many months on security issues …</a:t>
            </a:r>
          </a:p>
          <a:p>
            <a:pPr lvl="1"/>
            <a:r>
              <a:rPr lang="en-AU" dirty="0" smtClean="0"/>
              <a:t>… in an attempt to create a better understanding between the two sides</a:t>
            </a:r>
          </a:p>
          <a:p>
            <a:pPr lvl="1"/>
            <a:r>
              <a:rPr lang="en-AU" dirty="0" smtClean="0"/>
              <a:t>An early agreement (August 2013) was that each side should do some “homework”:</a:t>
            </a:r>
          </a:p>
          <a:p>
            <a:pPr lvl="2"/>
            <a:r>
              <a:rPr lang="en-AU" dirty="0" smtClean="0"/>
              <a:t>Dan Harkins: </a:t>
            </a:r>
            <a:r>
              <a:rPr lang="en-AU" dirty="0"/>
              <a:t>how certificates are used and validated in </a:t>
            </a:r>
            <a:r>
              <a:rPr lang="en-AU" dirty="0" smtClean="0"/>
              <a:t>802.1X/EAP-TLS</a:t>
            </a:r>
          </a:p>
          <a:p>
            <a:pPr lvl="2"/>
            <a:r>
              <a:rPr lang="en-AU" dirty="0" smtClean="0"/>
              <a:t>Hans </a:t>
            </a:r>
            <a:r>
              <a:rPr lang="en-AU" dirty="0" err="1" smtClean="0"/>
              <a:t>Thomman</a:t>
            </a:r>
            <a:r>
              <a:rPr lang="en-AU" dirty="0" smtClean="0"/>
              <a:t> </a:t>
            </a:r>
            <a:r>
              <a:rPr lang="en-AU" dirty="0"/>
              <a:t>how certificates are used and validated in </a:t>
            </a:r>
            <a:r>
              <a:rPr lang="en-AU" dirty="0" err="1"/>
              <a:t>TePA</a:t>
            </a:r>
            <a:r>
              <a:rPr lang="en-AU" dirty="0"/>
              <a:t> </a:t>
            </a:r>
            <a:endParaRPr lang="en-AU" dirty="0" smtClean="0"/>
          </a:p>
          <a:p>
            <a:pPr lvl="1"/>
            <a:r>
              <a:rPr lang="en-AU" dirty="0"/>
              <a:t>Dan </a:t>
            </a:r>
            <a:r>
              <a:rPr lang="en-AU" dirty="0" smtClean="0"/>
              <a:t>Harkins reviewed his “homework” to this SC in Dallas – a version was subsequently submitted (and presented in February 2014) to SC6</a:t>
            </a:r>
          </a:p>
          <a:p>
            <a:pPr lvl="2"/>
            <a:r>
              <a:rPr lang="en-AU" dirty="0" smtClean="0"/>
              <a:t>See </a:t>
            </a:r>
            <a:r>
              <a:rPr lang="en-AU" dirty="0" smtClean="0"/>
              <a:t>N15845</a:t>
            </a:r>
          </a:p>
          <a:p>
            <a:pPr lvl="2"/>
            <a:r>
              <a:rPr lang="en-AU" dirty="0" smtClean="0"/>
              <a:t>There were no problems identified </a:t>
            </a:r>
            <a:r>
              <a:rPr lang="en-AU" dirty="0"/>
              <a:t>by SC6 NB members in Ottawa</a:t>
            </a:r>
            <a:r>
              <a:rPr lang="en-AU" dirty="0" smtClean="0"/>
              <a:t> in N15845</a:t>
            </a:r>
            <a:endParaRPr lang="en-AU" dirty="0" smtClean="0"/>
          </a:p>
          <a:p>
            <a:pPr lvl="1"/>
            <a:r>
              <a:rPr lang="en-AU" dirty="0" smtClean="0"/>
              <a:t>Hans </a:t>
            </a:r>
            <a:r>
              <a:rPr lang="en-AU" dirty="0"/>
              <a:t>Rudolf </a:t>
            </a:r>
            <a:r>
              <a:rPr lang="en-AU" dirty="0" smtClean="0"/>
              <a:t>Thomann </a:t>
            </a:r>
            <a:r>
              <a:rPr lang="en-AU" dirty="0" smtClean="0"/>
              <a:t>was asked in Ottawa to prepare the equivalent for </a:t>
            </a:r>
            <a:r>
              <a:rPr lang="en-AU" dirty="0" err="1" smtClean="0"/>
              <a:t>TePA</a:t>
            </a:r>
            <a:r>
              <a:rPr lang="en-AU" dirty="0" smtClean="0"/>
              <a:t>, which he agree to complete</a:t>
            </a:r>
            <a:endParaRPr lang="en-AU" dirty="0" smtClean="0"/>
          </a:p>
          <a:p>
            <a:pPr lvl="1"/>
            <a:r>
              <a:rPr lang="en-AU" dirty="0" smtClean="0"/>
              <a:t>Dan Harkins will report on next steps …and goals</a:t>
            </a:r>
            <a:r>
              <a:rPr lang="en-AU" dirty="0" smtClean="0"/>
              <a:t>!</a:t>
            </a:r>
          </a:p>
          <a:p>
            <a:pPr lvl="2"/>
            <a:r>
              <a:rPr lang="en-AU" dirty="0" smtClean="0"/>
              <a:t>We have no further plans to progress this work</a:t>
            </a:r>
            <a:endParaRPr lang="en-AU" dirty="0" smtClean="0"/>
          </a:p>
          <a:p>
            <a:pPr lvl="1"/>
            <a:endParaRPr lang="en-AU" i="1" dirty="0"/>
          </a:p>
          <a:p>
            <a:pPr lvl="2"/>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78</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69668422"/>
              </p:ext>
            </p:extLst>
          </p:nvPr>
        </p:nvGraphicFramePr>
        <p:xfrm>
          <a:off x="0" y="3581400"/>
          <a:ext cx="914400" cy="771525"/>
        </p:xfrm>
        <a:graphic>
          <a:graphicData uri="http://schemas.openxmlformats.org/presentationml/2006/ole">
            <mc:AlternateContent xmlns:mc="http://schemas.openxmlformats.org/markup-compatibility/2006">
              <mc:Choice xmlns:v="urn:schemas-microsoft-com:vml" Requires="v">
                <p:oleObj spid="_x0000_s165975"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581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96052917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number of other proposals relevant to IEEE 802.11  are being considered by SC6</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212389185"/>
              </p:ext>
            </p:extLst>
          </p:nvPr>
        </p:nvGraphicFramePr>
        <p:xfrm>
          <a:off x="685800" y="1981200"/>
          <a:ext cx="7772400" cy="3906520"/>
        </p:xfrm>
        <a:graphic>
          <a:graphicData uri="http://schemas.openxmlformats.org/drawingml/2006/table">
            <a:tbl>
              <a:tblPr firstRow="1" bandRow="1">
                <a:tableStyleId>{5C22544A-7EE6-4342-B048-85BDC9FD1C3A}</a:tableStyleId>
              </a:tblPr>
              <a:tblGrid>
                <a:gridCol w="1371600"/>
                <a:gridCol w="2057400"/>
                <a:gridCol w="1295400"/>
                <a:gridCol w="1447800"/>
                <a:gridCol w="1600200"/>
              </a:tblGrid>
              <a:tr h="370840">
                <a:tc>
                  <a:txBody>
                    <a:bodyPr/>
                    <a:lstStyle/>
                    <a:p>
                      <a:r>
                        <a:rPr lang="en-AU" sz="1600" dirty="0" smtClean="0"/>
                        <a:t>Proposal</a:t>
                      </a:r>
                      <a:endParaRPr lang="en-AU" sz="1600" dirty="0"/>
                    </a:p>
                  </a:txBody>
                  <a:tcPr/>
                </a:tc>
                <a:tc>
                  <a:txBody>
                    <a:bodyPr/>
                    <a:lstStyle/>
                    <a:p>
                      <a:r>
                        <a:rPr lang="en-AU" sz="1600" dirty="0" smtClean="0"/>
                        <a:t>Equivalent</a:t>
                      </a:r>
                      <a:endParaRPr lang="en-AU" sz="1600" dirty="0"/>
                    </a:p>
                  </a:txBody>
                  <a:tcPr/>
                </a:tc>
                <a:tc>
                  <a:txBody>
                    <a:bodyPr/>
                    <a:lstStyle/>
                    <a:p>
                      <a:r>
                        <a:rPr lang="en-AU" sz="1600" dirty="0" smtClean="0"/>
                        <a:t>Chinese standard?</a:t>
                      </a:r>
                      <a:endParaRPr lang="en-AU" sz="1600" dirty="0"/>
                    </a:p>
                  </a:txBody>
                  <a:tcPr/>
                </a:tc>
                <a:tc>
                  <a:txBody>
                    <a:bodyPr/>
                    <a:lstStyle/>
                    <a:p>
                      <a:r>
                        <a:rPr lang="en-AU" sz="1600" dirty="0" smtClean="0"/>
                        <a:t>NP proposal in WG1?</a:t>
                      </a:r>
                      <a:endParaRPr lang="en-AU" sz="1600" dirty="0"/>
                    </a:p>
                  </a:txBody>
                  <a:tcPr/>
                </a:tc>
                <a:tc>
                  <a:txBody>
                    <a:bodyPr/>
                    <a:lstStyle/>
                    <a:p>
                      <a:r>
                        <a:rPr lang="en-AU" sz="1600" dirty="0" smtClean="0"/>
                        <a:t>Implemented?</a:t>
                      </a:r>
                      <a:endParaRPr lang="en-AU" sz="1600" dirty="0"/>
                    </a:p>
                  </a:txBody>
                  <a:tcPr/>
                </a:tc>
              </a:tr>
              <a:tr h="370840">
                <a:tc>
                  <a:txBody>
                    <a:bodyPr/>
                    <a:lstStyle/>
                    <a:p>
                      <a:r>
                        <a:rPr lang="en-AU" sz="1600" b="0" dirty="0" smtClean="0"/>
                        <a:t>UHT</a:t>
                      </a:r>
                      <a:endParaRPr lang="en-AU" sz="1600" b="0" dirty="0"/>
                    </a:p>
                  </a:txBody>
                  <a:tcPr/>
                </a:tc>
                <a:tc>
                  <a:txBody>
                    <a:bodyPr/>
                    <a:lstStyle/>
                    <a:p>
                      <a:r>
                        <a:rPr lang="en-AU" sz="1600" dirty="0" smtClean="0"/>
                        <a:t>802.11n</a:t>
                      </a:r>
                      <a:r>
                        <a:rPr lang="en-AU" sz="1600" baseline="0" dirty="0" smtClean="0"/>
                        <a:t> </a:t>
                      </a:r>
                      <a:r>
                        <a:rPr lang="en-AU" sz="1600" dirty="0" smtClean="0"/>
                        <a:t>extension</a:t>
                      </a:r>
                      <a:endParaRPr lang="en-AU" sz="1600" dirty="0"/>
                    </a:p>
                  </a:txBody>
                  <a:tcPr/>
                </a:tc>
                <a:tc>
                  <a:txBody>
                    <a:bodyPr/>
                    <a:lstStyle/>
                    <a:p>
                      <a:r>
                        <a:rPr lang="en-AU" sz="1600" dirty="0" smtClean="0"/>
                        <a:t>Yes</a:t>
                      </a:r>
                      <a:endParaRPr lang="en-AU" sz="1600" dirty="0"/>
                    </a:p>
                  </a:txBody>
                  <a:tcPr/>
                </a:tc>
                <a:tc>
                  <a:txBody>
                    <a:bodyPr/>
                    <a:lstStyle/>
                    <a:p>
                      <a:r>
                        <a:rPr lang="en-AU" sz="1600" dirty="0" smtClean="0"/>
                        <a:t>No</a:t>
                      </a:r>
                      <a:endParaRPr lang="en-AU" sz="1600" dirty="0"/>
                    </a:p>
                  </a:txBody>
                  <a:tcPr/>
                </a:tc>
                <a:tc>
                  <a:txBody>
                    <a:bodyPr/>
                    <a:lstStyle/>
                    <a:p>
                      <a:r>
                        <a:rPr lang="en-AU" sz="1600" dirty="0" smtClean="0"/>
                        <a:t>Not known</a:t>
                      </a:r>
                      <a:endParaRPr lang="en-AU" sz="1600" dirty="0"/>
                    </a:p>
                  </a:txBody>
                  <a:tcPr/>
                </a:tc>
              </a:tr>
              <a:tr h="370840">
                <a:tc>
                  <a:txBody>
                    <a:bodyPr/>
                    <a:lstStyle/>
                    <a:p>
                      <a:r>
                        <a:rPr lang="en-AU" sz="1600" dirty="0" smtClean="0"/>
                        <a:t>EUHT</a:t>
                      </a:r>
                      <a:endParaRPr lang="en-AU" sz="1600" dirty="0"/>
                    </a:p>
                  </a:txBody>
                  <a:tcPr/>
                </a:tc>
                <a:tc>
                  <a:txBody>
                    <a:bodyPr/>
                    <a:lstStyle/>
                    <a:p>
                      <a:r>
                        <a:rPr lang="en-AU" sz="1600" dirty="0" smtClean="0"/>
                        <a:t>802.11ac competitor – really</a:t>
                      </a:r>
                      <a:r>
                        <a:rPr lang="en-AU" sz="1600" baseline="0" dirty="0" smtClean="0"/>
                        <a:t> a LTE </a:t>
                      </a:r>
                      <a:r>
                        <a:rPr lang="en-AU" sz="1600" baseline="0" dirty="0" err="1" smtClean="0"/>
                        <a:t>lite</a:t>
                      </a:r>
                      <a:r>
                        <a:rPr lang="en-AU" sz="1600" baseline="0" dirty="0" smtClean="0"/>
                        <a:t> in unlicensed spectrum solution</a:t>
                      </a:r>
                      <a:endParaRPr lang="en-AU" sz="1600" dirty="0"/>
                    </a:p>
                  </a:txBody>
                  <a:tcPr/>
                </a:tc>
                <a:tc>
                  <a:txBody>
                    <a:bodyPr/>
                    <a:lstStyle/>
                    <a:p>
                      <a:r>
                        <a:rPr lang="en-AU" sz="1600" dirty="0" smtClean="0"/>
                        <a:t>Yes</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p>
                  </a:txBody>
                  <a:tcPr/>
                </a:tc>
                <a:tc>
                  <a:txBody>
                    <a:bodyPr/>
                    <a:lstStyle/>
                    <a:p>
                      <a:r>
                        <a:rPr lang="en-AU" sz="1600" dirty="0" smtClean="0"/>
                        <a:t>Prototype</a:t>
                      </a:r>
                      <a:endParaRPr lang="en-AU" sz="1600" dirty="0"/>
                    </a:p>
                  </a:txBody>
                  <a:tcPr/>
                </a:tc>
              </a:tr>
              <a:tr h="370840">
                <a:tc>
                  <a:txBody>
                    <a:bodyPr/>
                    <a:lstStyle/>
                    <a:p>
                      <a:r>
                        <a:rPr lang="en-AU" sz="1600" dirty="0" smtClean="0"/>
                        <a:t>WLAN Cloud</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Similar to existing functionality in APs or</a:t>
                      </a:r>
                      <a:r>
                        <a:rPr lang="en-AU" sz="1600" baseline="0" dirty="0" smtClean="0"/>
                        <a:t> using HS2.0</a:t>
                      </a:r>
                      <a:endParaRPr lang="en-AU"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p>
                  </a:txBody>
                  <a:tcPr/>
                </a:tc>
                <a:tc>
                  <a:txBody>
                    <a:bodyPr/>
                    <a:lstStyle/>
                    <a:p>
                      <a:r>
                        <a:rPr lang="en-AU" sz="1600" dirty="0" smtClean="0"/>
                        <a:t>PWI proposal in WG7</a:t>
                      </a:r>
                      <a:endParaRPr lang="en-AU" sz="1600" dirty="0"/>
                    </a:p>
                  </a:txBody>
                  <a:tcPr/>
                </a:tc>
                <a:tc>
                  <a:txBody>
                    <a:bodyPr/>
                    <a:lstStyle/>
                    <a:p>
                      <a:r>
                        <a:rPr lang="en-AU" sz="1600" dirty="0" smtClean="0"/>
                        <a:t>Not known</a:t>
                      </a:r>
                      <a:endParaRPr lang="en-AU" sz="16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Optimization technology in WLAN</a:t>
                      </a:r>
                    </a:p>
                    <a:p>
                      <a:endParaRPr lang="en-AU" sz="1600" dirty="0"/>
                    </a:p>
                  </a:txBody>
                  <a:tcPr/>
                </a:tc>
                <a:tc>
                  <a:txBody>
                    <a:bodyPr/>
                    <a:lstStyle/>
                    <a:p>
                      <a:r>
                        <a:rPr lang="en-AU" sz="1600" dirty="0" smtClean="0"/>
                        <a:t>None obvious</a:t>
                      </a:r>
                      <a:r>
                        <a:rPr lang="en-AU" sz="1600" baseline="0" dirty="0" smtClean="0"/>
                        <a:t>; </a:t>
                      </a:r>
                      <a:endParaRPr lang="en-AU" sz="1600" dirty="0"/>
                    </a:p>
                  </a:txBody>
                  <a:tcPr/>
                </a:tc>
                <a:tc>
                  <a:txBody>
                    <a:bodyPr/>
                    <a:lstStyle/>
                    <a:p>
                      <a:r>
                        <a:rPr lang="en-AU" sz="1600" dirty="0" smtClean="0"/>
                        <a:t>No</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PWI proposal in WG7</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known</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600" dirty="0" smtClean="0"/>
                    </a:p>
                  </a:txBody>
                  <a:tcPr/>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79</a:t>
            </a:fld>
            <a:endParaRPr lang="en-US"/>
          </a:p>
        </p:txBody>
      </p:sp>
    </p:spTree>
    <p:extLst>
      <p:ext uri="{BB962C8B-B14F-4D97-AF65-F5344CB8AC3E}">
        <p14:creationId xmlns:p14="http://schemas.microsoft.com/office/powerpoint/2010/main" val="8408637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E9E285F-F601-43F1-B60E-9449BADFF5FA}" type="slidenum">
              <a:rPr lang="en-US" smtClean="0"/>
              <a:pPr>
                <a:defRPr/>
              </a:pPr>
              <a:t>8</a:t>
            </a:fld>
            <a:endParaRPr lang="en-US"/>
          </a:p>
        </p:txBody>
      </p:sp>
      <p:sp>
        <p:nvSpPr>
          <p:cNvPr id="9220" name="Rectangle 6"/>
          <p:cNvSpPr>
            <a:spLocks noGrp="1" noChangeArrowheads="1"/>
          </p:cNvSpPr>
          <p:nvPr>
            <p:ph type="title"/>
          </p:nvPr>
        </p:nvSpPr>
        <p:spPr/>
        <p:txBody>
          <a:bodyPr/>
          <a:lstStyle/>
          <a:p>
            <a:r>
              <a:rPr lang="en-US" smtClean="0"/>
              <a:t>The IEEE 802 JTC1 SC will operate using accepted principles of meeting etiquette</a:t>
            </a:r>
          </a:p>
        </p:txBody>
      </p:sp>
      <p:sp>
        <p:nvSpPr>
          <p:cNvPr id="9221" name="Rectangle 7"/>
          <p:cNvSpPr>
            <a:spLocks noGrp="1" noChangeArrowheads="1"/>
          </p:cNvSpPr>
          <p:nvPr>
            <p:ph type="body" idx="1"/>
          </p:nvPr>
        </p:nvSpPr>
        <p:spPr/>
        <p:txBody>
          <a:bodyPr/>
          <a:lstStyle/>
          <a:p>
            <a:pPr lvl="1"/>
            <a:r>
              <a:rPr lang="en-US" smtClean="0"/>
              <a:t>IEEE 802 is a world-wide professional technical organization </a:t>
            </a:r>
          </a:p>
          <a:p>
            <a:pPr lvl="1"/>
            <a:r>
              <a:rPr lang="en-US" smtClean="0"/>
              <a:t>Meetings are to be conducted in an orderly and professional manner in accordance with the policies and procedures governed by the organization.</a:t>
            </a:r>
          </a:p>
          <a:p>
            <a:pPr lvl="1"/>
            <a:r>
              <a:rPr lang="en-US" smtClean="0"/>
              <a:t>Individuals are to address the “technical” content of the subject under consideration and refrain from making “personal” comments to or about the presenter. </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There is no news on EUHT standardisation in ISO/IEC but some activity in IEEE 802.11 WG</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smtClean="0"/>
              <a:t>There is no further news on standardisation of EUHT in ISO/IEC:</a:t>
            </a:r>
          </a:p>
          <a:p>
            <a:pPr lvl="2"/>
            <a:r>
              <a:rPr lang="en-AU" dirty="0" smtClean="0"/>
              <a:t>it was not discussed at the SC6 meeting in Korea in June 2013 or in </a:t>
            </a:r>
            <a:r>
              <a:rPr lang="en-AU" dirty="0" err="1" smtClean="0"/>
              <a:t>Otawa</a:t>
            </a:r>
            <a:r>
              <a:rPr lang="en-AU" dirty="0" smtClean="0"/>
              <a:t> in February 2014</a:t>
            </a:r>
          </a:p>
          <a:p>
            <a:pPr lvl="1"/>
            <a:r>
              <a:rPr lang="en-AU" dirty="0" err="1" smtClean="0"/>
              <a:t>Nufront</a:t>
            </a:r>
            <a:r>
              <a:rPr lang="en-AU" dirty="0" smtClean="0"/>
              <a:t> presented to the IEEE 802.11 WG and conducted a Q&amp;A in Hawaii in May 2013</a:t>
            </a:r>
          </a:p>
          <a:p>
            <a:pPr lvl="2"/>
            <a:r>
              <a:rPr lang="en-AU" dirty="0" smtClean="0"/>
              <a:t>See </a:t>
            </a:r>
            <a:r>
              <a:rPr lang="en-AU" dirty="0" smtClean="0">
                <a:hlinkClick r:id="rId2"/>
              </a:rPr>
              <a:t>595r0</a:t>
            </a:r>
            <a:r>
              <a:rPr lang="en-AU" dirty="0" smtClean="0"/>
              <a:t> &amp; </a:t>
            </a:r>
            <a:r>
              <a:rPr lang="en-AU" dirty="0" smtClean="0">
                <a:hlinkClick r:id="rId2"/>
              </a:rPr>
              <a:t>595r1</a:t>
            </a:r>
            <a:r>
              <a:rPr lang="en-AU" dirty="0" smtClean="0"/>
              <a:t> for presentation</a:t>
            </a:r>
          </a:p>
          <a:p>
            <a:pPr lvl="2"/>
            <a:r>
              <a:rPr lang="en-AU" dirty="0" smtClean="0"/>
              <a:t>See </a:t>
            </a:r>
            <a:r>
              <a:rPr lang="en-AU" dirty="0" smtClean="0">
                <a:hlinkClick r:id="rId3"/>
              </a:rPr>
              <a:t>640r0</a:t>
            </a:r>
            <a:r>
              <a:rPr lang="en-AU" dirty="0" smtClean="0"/>
              <a:t> for Q&amp;A minutes</a:t>
            </a:r>
          </a:p>
          <a:p>
            <a:pPr lvl="1"/>
            <a:r>
              <a:rPr lang="en-AU" dirty="0" err="1" smtClean="0"/>
              <a:t>Nufront</a:t>
            </a:r>
            <a:r>
              <a:rPr lang="en-AU" dirty="0" smtClean="0"/>
              <a:t> presented to IEEE 802.11 WG  and this SC in relation to EUHT, and more explicitly coexistence with IEEE 802.11 in Sept 2013</a:t>
            </a:r>
          </a:p>
          <a:p>
            <a:pPr lvl="2"/>
            <a:r>
              <a:rPr lang="en-AU" dirty="0" smtClean="0">
                <a:hlinkClick r:id="rId4"/>
              </a:rPr>
              <a:t>1147 </a:t>
            </a:r>
            <a:r>
              <a:rPr lang="en-AU" dirty="0" smtClean="0"/>
              <a:t>- EUHT </a:t>
            </a:r>
            <a:r>
              <a:rPr lang="en-AU" dirty="0"/>
              <a:t>Status Description</a:t>
            </a:r>
          </a:p>
          <a:p>
            <a:pPr lvl="2"/>
            <a:r>
              <a:rPr lang="en-AU" dirty="0" smtClean="0">
                <a:hlinkClick r:id="rId5"/>
              </a:rPr>
              <a:t>1148 </a:t>
            </a:r>
            <a:r>
              <a:rPr lang="en-AU" dirty="0" smtClean="0"/>
              <a:t>- EUHT </a:t>
            </a:r>
            <a:r>
              <a:rPr lang="en-AU" dirty="0"/>
              <a:t>Technology Document</a:t>
            </a:r>
          </a:p>
          <a:p>
            <a:pPr lvl="2"/>
            <a:r>
              <a:rPr lang="en-AU" dirty="0" smtClean="0">
                <a:hlinkClick r:id="rId6"/>
              </a:rPr>
              <a:t>1149 </a:t>
            </a:r>
            <a:r>
              <a:rPr lang="en-AU" dirty="0" smtClean="0"/>
              <a:t>- Interference </a:t>
            </a:r>
            <a:r>
              <a:rPr lang="en-AU" dirty="0"/>
              <a:t>and Co-existence Issues of EUHT network</a:t>
            </a:r>
          </a:p>
          <a:p>
            <a:pPr lvl="2"/>
            <a:r>
              <a:rPr lang="en-AU" dirty="0" smtClean="0">
                <a:hlinkClick r:id="rId7"/>
              </a:rPr>
              <a:t>1150 </a:t>
            </a:r>
            <a:r>
              <a:rPr lang="en-AU" dirty="0" smtClean="0"/>
              <a:t>- Process Recommendations on Coexistence Interference Analysis</a:t>
            </a:r>
          </a:p>
          <a:p>
            <a:pPr lvl="1"/>
            <a:endParaRPr lang="en-AU" dirty="0" smtClean="0"/>
          </a:p>
          <a:p>
            <a:pPr lvl="1"/>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80</a:t>
            </a:fld>
            <a:endParaRPr lang="en-US"/>
          </a:p>
        </p:txBody>
      </p:sp>
    </p:spTree>
    <p:extLst>
      <p:ext uri="{BB962C8B-B14F-4D97-AF65-F5344CB8AC3E}">
        <p14:creationId xmlns:p14="http://schemas.microsoft.com/office/powerpoint/2010/main" val="325179154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There is no news on EUHT standardisation in ISO/IEC but some activity in IEEE 802.11 WG</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smtClean="0"/>
              <a:t>It was hoped that </a:t>
            </a:r>
            <a:r>
              <a:rPr lang="en-AU" dirty="0" err="1" smtClean="0"/>
              <a:t>Nufront</a:t>
            </a:r>
            <a:r>
              <a:rPr lang="en-AU" dirty="0" smtClean="0"/>
              <a:t> would return in March 2014 to participate in HEW</a:t>
            </a:r>
            <a:endParaRPr lang="en-AU" dirty="0" smtClean="0"/>
          </a:p>
          <a:p>
            <a:pPr lvl="2"/>
            <a:r>
              <a:rPr lang="en-AU" dirty="0" smtClean="0"/>
              <a:t>The </a:t>
            </a:r>
            <a:r>
              <a:rPr lang="en-AU" dirty="0" err="1" smtClean="0"/>
              <a:t>Nufront</a:t>
            </a:r>
            <a:r>
              <a:rPr lang="en-AU" dirty="0" smtClean="0"/>
              <a:t> speakers from Hawaii and Nanjing have informed the SC Chair that they will not be attending the Beijing meeting</a:t>
            </a:r>
            <a:endParaRPr lang="en-AU" dirty="0" smtClean="0"/>
          </a:p>
          <a:p>
            <a:pPr lvl="1"/>
            <a:r>
              <a:rPr lang="en-AU" dirty="0"/>
              <a:t>R</a:t>
            </a:r>
            <a:r>
              <a:rPr lang="en-AU" dirty="0" smtClean="0"/>
              <a:t>ecent LTE-U proposals in 3GPP may change the situation</a:t>
            </a:r>
          </a:p>
          <a:p>
            <a:pPr lvl="2"/>
            <a:r>
              <a:rPr lang="en-AU" dirty="0" smtClean="0"/>
              <a:t>Particularly given the 5GHz band has not yet been opened up in China</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81</a:t>
            </a:fld>
            <a:endParaRPr lang="en-US"/>
          </a:p>
        </p:txBody>
      </p:sp>
    </p:spTree>
    <p:extLst>
      <p:ext uri="{BB962C8B-B14F-4D97-AF65-F5344CB8AC3E}">
        <p14:creationId xmlns:p14="http://schemas.microsoft.com/office/powerpoint/2010/main" val="220090174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SC6/WG7 previously decided to delay decisions on two PWI proposals related to WLAN</a:t>
            </a:r>
            <a:endParaRPr lang="en-AU" dirty="0"/>
          </a:p>
        </p:txBody>
      </p:sp>
      <p:sp>
        <p:nvSpPr>
          <p:cNvPr id="3" name="Content Placeholder 2"/>
          <p:cNvSpPr>
            <a:spLocks noGrp="1"/>
          </p:cNvSpPr>
          <p:nvPr>
            <p:ph idx="1"/>
          </p:nvPr>
        </p:nvSpPr>
        <p:spPr/>
        <p:txBody>
          <a:bodyPr/>
          <a:lstStyle/>
          <a:p>
            <a:pPr lvl="1"/>
            <a:r>
              <a:rPr lang="en-AU" dirty="0" smtClean="0"/>
              <a:t>SC6/WG7 discussed two proposals for PWIs related to WLAN at the Seoul meeting last year</a:t>
            </a:r>
          </a:p>
          <a:p>
            <a:pPr lvl="2"/>
            <a:r>
              <a:rPr lang="en-GB" dirty="0" smtClean="0"/>
              <a:t>N15692: WLAN Cloud</a:t>
            </a:r>
          </a:p>
          <a:p>
            <a:pPr lvl="3"/>
            <a:r>
              <a:rPr lang="en-GB" dirty="0" smtClean="0"/>
              <a:t>Allows sharing of APs by SPs</a:t>
            </a:r>
          </a:p>
          <a:p>
            <a:pPr lvl="2"/>
            <a:r>
              <a:rPr lang="en-GB" dirty="0" smtClean="0"/>
              <a:t>N15691: </a:t>
            </a:r>
            <a:r>
              <a:rPr lang="en-GB" dirty="0"/>
              <a:t>Optimization technology in </a:t>
            </a:r>
            <a:r>
              <a:rPr lang="en-GB" dirty="0" smtClean="0"/>
              <a:t>WLAN</a:t>
            </a:r>
          </a:p>
          <a:p>
            <a:pPr lvl="3"/>
            <a:r>
              <a:rPr lang="en-GB" dirty="0" smtClean="0"/>
              <a:t>Defines protocol for sending WLAN sniffing data to central database</a:t>
            </a:r>
          </a:p>
          <a:p>
            <a:pPr lvl="1"/>
            <a:r>
              <a:rPr lang="en-GB" dirty="0" smtClean="0"/>
              <a:t>It appears the IEEE 802 delegation was not in attendance when the items were initially discussed</a:t>
            </a:r>
          </a:p>
          <a:p>
            <a:pPr lvl="1"/>
            <a:r>
              <a:rPr lang="en-GB" dirty="0" smtClean="0"/>
              <a:t>However, later in the week the US NB rep successfully argued that PWIs should not be started in WG7 because the items were maybe within the scope of WG1</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82</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591924824"/>
              </p:ext>
            </p:extLst>
          </p:nvPr>
        </p:nvGraphicFramePr>
        <p:xfrm>
          <a:off x="0" y="2657475"/>
          <a:ext cx="914400" cy="771525"/>
        </p:xfrm>
        <a:graphic>
          <a:graphicData uri="http://schemas.openxmlformats.org/presentationml/2006/ole">
            <mc:AlternateContent xmlns:mc="http://schemas.openxmlformats.org/markup-compatibility/2006">
              <mc:Choice xmlns:v="urn:schemas-microsoft-com:vml" Requires="v">
                <p:oleObj spid="_x0000_s146844"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2657475"/>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610907605"/>
              </p:ext>
            </p:extLst>
          </p:nvPr>
        </p:nvGraphicFramePr>
        <p:xfrm>
          <a:off x="0" y="3267075"/>
          <a:ext cx="914400" cy="771525"/>
        </p:xfrm>
        <a:graphic>
          <a:graphicData uri="http://schemas.openxmlformats.org/presentationml/2006/ole">
            <mc:AlternateContent xmlns:mc="http://schemas.openxmlformats.org/markup-compatibility/2006">
              <mc:Choice xmlns:v="urn:schemas-microsoft-com:vml" Requires="v">
                <p:oleObj spid="_x0000_s146845"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0" y="32670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54043738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 Ottawa, the appropriate WG for the two PWI proposal related to WLAN was discussed</a:t>
            </a:r>
            <a:endParaRPr lang="en-AU" dirty="0"/>
          </a:p>
        </p:txBody>
      </p:sp>
      <p:sp>
        <p:nvSpPr>
          <p:cNvPr id="3" name="Content Placeholder 2"/>
          <p:cNvSpPr>
            <a:spLocks noGrp="1"/>
          </p:cNvSpPr>
          <p:nvPr>
            <p:ph idx="1"/>
          </p:nvPr>
        </p:nvSpPr>
        <p:spPr/>
        <p:txBody>
          <a:bodyPr/>
          <a:lstStyle/>
          <a:p>
            <a:pPr lvl="1"/>
            <a:r>
              <a:rPr lang="en-AU" dirty="0" smtClean="0"/>
              <a:t>WG1 and WG7 had  joint meeting to discuss the appropriate WG for the two PWI proposals</a:t>
            </a:r>
          </a:p>
          <a:p>
            <a:pPr lvl="1"/>
            <a:r>
              <a:rPr lang="en-AU" dirty="0" smtClean="0"/>
              <a:t>New presentations were provided</a:t>
            </a:r>
          </a:p>
          <a:p>
            <a:pPr lvl="2"/>
            <a:r>
              <a:rPr lang="en-GB" dirty="0" smtClean="0"/>
              <a:t>N15913: WLAN Cloud</a:t>
            </a:r>
          </a:p>
          <a:p>
            <a:pPr lvl="3"/>
            <a:r>
              <a:rPr lang="en-GB" dirty="0" smtClean="0"/>
              <a:t>Proponents were not in attendance</a:t>
            </a:r>
          </a:p>
          <a:p>
            <a:pPr lvl="3"/>
            <a:r>
              <a:rPr lang="en-GB" dirty="0" smtClean="0"/>
              <a:t>But presented by China NB representative</a:t>
            </a:r>
          </a:p>
          <a:p>
            <a:pPr lvl="2"/>
            <a:r>
              <a:rPr lang="en-GB" dirty="0" smtClean="0"/>
              <a:t>N15911: Optimization technology in WLAN</a:t>
            </a:r>
          </a:p>
          <a:p>
            <a:pPr lvl="3"/>
            <a:r>
              <a:rPr lang="en-GB" dirty="0" smtClean="0"/>
              <a:t>Presented by proponents</a:t>
            </a:r>
          </a:p>
          <a:p>
            <a:pPr lvl="1"/>
            <a:r>
              <a:rPr lang="en-GB" dirty="0"/>
              <a:t>C</a:t>
            </a:r>
            <a:r>
              <a:rPr lang="en-GB" dirty="0" smtClean="0"/>
              <a:t>ases </a:t>
            </a:r>
            <a:r>
              <a:rPr lang="en-GB" dirty="0"/>
              <a:t>were made for both to remain in </a:t>
            </a:r>
            <a:r>
              <a:rPr lang="en-GB" dirty="0" smtClean="0"/>
              <a:t>WG7</a:t>
            </a:r>
          </a:p>
          <a:p>
            <a:pPr lvl="2"/>
            <a:r>
              <a:rPr lang="en-GB" i="1" dirty="0" smtClean="0"/>
              <a:t>WLAN Cloud </a:t>
            </a:r>
            <a:r>
              <a:rPr lang="en-GB" dirty="0" smtClean="0"/>
              <a:t>makes no change to WLAN interface; only the AP to controller interface (maybe they should go to IETF and change CAPWAP?)</a:t>
            </a:r>
          </a:p>
          <a:p>
            <a:pPr lvl="2"/>
            <a:r>
              <a:rPr lang="en-GB" dirty="0"/>
              <a:t>Optimization technology in </a:t>
            </a:r>
            <a:r>
              <a:rPr lang="en-GB" dirty="0" smtClean="0"/>
              <a:t>WLAN </a:t>
            </a:r>
            <a:r>
              <a:rPr lang="en-GB" dirty="0"/>
              <a:t>makes no change to WLAN </a:t>
            </a:r>
            <a:r>
              <a:rPr lang="en-GB" dirty="0" smtClean="0"/>
              <a:t>interface, rather defining an interface between sniffer and database</a:t>
            </a:r>
            <a:endParaRPr lang="en-GB" dirty="0"/>
          </a:p>
          <a:p>
            <a:pPr lvl="2"/>
            <a:endParaRPr lang="en-GB" dirty="0"/>
          </a:p>
          <a:p>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83</a:t>
            </a:fld>
            <a:endParaRPr lang="en-US"/>
          </a:p>
        </p:txBody>
      </p:sp>
      <p:graphicFrame>
        <p:nvGraphicFramePr>
          <p:cNvPr id="6" name="Object 5">
            <a:hlinkClick r:id="" action="ppaction://ole?verb=0"/>
          </p:cNvPr>
          <p:cNvGraphicFramePr>
            <a:graphicFrameLocks noChangeAspect="1"/>
          </p:cNvGraphicFramePr>
          <p:nvPr>
            <p:extLst>
              <p:ext uri="{D42A27DB-BD31-4B8C-83A1-F6EECF244321}">
                <p14:modId xmlns:p14="http://schemas.microsoft.com/office/powerpoint/2010/main" val="3407800071"/>
              </p:ext>
            </p:extLst>
          </p:nvPr>
        </p:nvGraphicFramePr>
        <p:xfrm>
          <a:off x="0" y="3048000"/>
          <a:ext cx="914400" cy="771525"/>
        </p:xfrm>
        <a:graphic>
          <a:graphicData uri="http://schemas.openxmlformats.org/presentationml/2006/ole">
            <mc:AlternateContent xmlns:mc="http://schemas.openxmlformats.org/markup-compatibility/2006">
              <mc:Choice xmlns:v="urn:schemas-microsoft-com:vml" Requires="v">
                <p:oleObj spid="_x0000_s171091" name="Presentation" showAsIcon="1" r:id="rId3" imgW="914400" imgH="771480" progId="PowerPoint.Show.12">
                  <p:embed/>
                </p:oleObj>
              </mc:Choice>
              <mc:Fallback>
                <p:oleObj name="Presentation" showAsIcon="1" r:id="rId3" imgW="914400" imgH="771480" progId="PowerPoint.Show.12">
                  <p:embed/>
                  <p:pic>
                    <p:nvPicPr>
                      <p:cNvPr id="0" name=""/>
                      <p:cNvPicPr/>
                      <p:nvPr/>
                    </p:nvPicPr>
                    <p:blipFill>
                      <a:blip r:embed="rId4"/>
                      <a:stretch>
                        <a:fillRect/>
                      </a:stretch>
                    </p:blipFill>
                    <p:spPr>
                      <a:xfrm>
                        <a:off x="0" y="3048000"/>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378574335"/>
              </p:ext>
            </p:extLst>
          </p:nvPr>
        </p:nvGraphicFramePr>
        <p:xfrm>
          <a:off x="14287" y="3733800"/>
          <a:ext cx="914400" cy="771525"/>
        </p:xfrm>
        <a:graphic>
          <a:graphicData uri="http://schemas.openxmlformats.org/presentationml/2006/ole">
            <mc:AlternateContent xmlns:mc="http://schemas.openxmlformats.org/markup-compatibility/2006">
              <mc:Choice xmlns:v="urn:schemas-microsoft-com:vml" Requires="v">
                <p:oleObj spid="_x0000_s171092" name="Document" showAsIcon="1" r:id="rId5" imgW="914400" imgH="771480" progId="Word.Document.12">
                  <p:embed/>
                </p:oleObj>
              </mc:Choice>
              <mc:Fallback>
                <p:oleObj name="Document" showAsIcon="1" r:id="rId5" imgW="914400" imgH="771480" progId="Word.Document.12">
                  <p:embed/>
                  <p:pic>
                    <p:nvPicPr>
                      <p:cNvPr id="0" name=""/>
                      <p:cNvPicPr/>
                      <p:nvPr/>
                    </p:nvPicPr>
                    <p:blipFill>
                      <a:blip r:embed="rId6"/>
                      <a:stretch>
                        <a:fillRect/>
                      </a:stretch>
                    </p:blipFill>
                    <p:spPr>
                      <a:xfrm>
                        <a:off x="14287" y="3733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6248131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It was “decided” to address the proposals in WG7 but neither PWI was approved</a:t>
            </a:r>
            <a:endParaRPr lang="en-AU" dirty="0"/>
          </a:p>
        </p:txBody>
      </p:sp>
      <p:sp>
        <p:nvSpPr>
          <p:cNvPr id="3" name="Content Placeholder 2"/>
          <p:cNvSpPr>
            <a:spLocks noGrp="1"/>
          </p:cNvSpPr>
          <p:nvPr>
            <p:ph idx="1"/>
          </p:nvPr>
        </p:nvSpPr>
        <p:spPr/>
        <p:txBody>
          <a:bodyPr/>
          <a:lstStyle/>
          <a:p>
            <a:pPr lvl="1"/>
            <a:r>
              <a:rPr lang="en-GB" dirty="0" smtClean="0"/>
              <a:t>No formal decision was made by the joint WG1/WG7 meeting, or by the SC6 plenary meeting …</a:t>
            </a:r>
          </a:p>
          <a:p>
            <a:pPr lvl="1"/>
            <a:r>
              <a:rPr lang="en-GB" dirty="0" smtClean="0"/>
              <a:t>… but apparently the WG1 and WG7 Chairs made a decision that both activities should take place in WG7</a:t>
            </a:r>
          </a:p>
          <a:p>
            <a:pPr lvl="1"/>
            <a:r>
              <a:rPr lang="en-GB" dirty="0" smtClean="0"/>
              <a:t>... </a:t>
            </a:r>
            <a:r>
              <a:rPr lang="en-GB" dirty="0"/>
              <a:t>t</a:t>
            </a:r>
            <a:r>
              <a:rPr lang="en-GB" dirty="0" smtClean="0"/>
              <a:t>o which the </a:t>
            </a:r>
            <a:r>
              <a:rPr lang="en-GB" dirty="0"/>
              <a:t>US NB objected </a:t>
            </a:r>
            <a:r>
              <a:rPr lang="en-GB" dirty="0" smtClean="0"/>
              <a:t>on procedural grounds</a:t>
            </a:r>
          </a:p>
          <a:p>
            <a:pPr lvl="1"/>
            <a:r>
              <a:rPr lang="en-GB" dirty="0"/>
              <a:t>A resolution to start a PWI on “Optimization technology in WLAN” in WG7 failed</a:t>
            </a:r>
          </a:p>
          <a:p>
            <a:pPr lvl="2"/>
            <a:r>
              <a:rPr lang="en-GB" dirty="0"/>
              <a:t>Failed 2/3/2</a:t>
            </a:r>
          </a:p>
          <a:p>
            <a:pPr lvl="2"/>
            <a:r>
              <a:rPr lang="en-GB" dirty="0"/>
              <a:t>No further action was taken</a:t>
            </a:r>
          </a:p>
          <a:p>
            <a:pPr lvl="2"/>
            <a:r>
              <a:rPr lang="en-GB" dirty="0"/>
              <a:t>N15911 was subsequently removed from document sever</a:t>
            </a:r>
          </a:p>
          <a:p>
            <a:pPr lvl="1"/>
            <a:r>
              <a:rPr lang="en-GB" dirty="0"/>
              <a:t>A resolution to send the Virtual AP document out for comment before the May 2014 interim WG7 meeting passed</a:t>
            </a:r>
          </a:p>
          <a:p>
            <a:pPr lvl="2"/>
            <a:r>
              <a:rPr lang="en-GB" dirty="0"/>
              <a:t>Comments are requested by 30 </a:t>
            </a:r>
            <a:r>
              <a:rPr lang="en-GB" dirty="0" smtClean="0"/>
              <a:t>April</a:t>
            </a:r>
          </a:p>
          <a:p>
            <a:pPr lvl="1"/>
            <a:endParaRPr lang="en-GB" dirty="0" smtClean="0"/>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84</a:t>
            </a:fld>
            <a:endParaRPr lang="en-US"/>
          </a:p>
        </p:txBody>
      </p:sp>
    </p:spTree>
    <p:extLst>
      <p:ext uri="{BB962C8B-B14F-4D97-AF65-F5344CB8AC3E}">
        <p14:creationId xmlns:p14="http://schemas.microsoft.com/office/powerpoint/2010/main" val="30910501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will discuss the pros/cons of the “</a:t>
            </a:r>
            <a:r>
              <a:rPr lang="en-GB" dirty="0"/>
              <a:t>Optimization technology in </a:t>
            </a:r>
            <a:r>
              <a:rPr lang="en-GB" dirty="0" smtClean="0"/>
              <a:t>WLAN” proposal</a:t>
            </a:r>
            <a:r>
              <a:rPr lang="en-AU" dirty="0" smtClean="0"/>
              <a:t> </a:t>
            </a:r>
            <a:endParaRPr lang="en-AU" dirty="0"/>
          </a:p>
        </p:txBody>
      </p:sp>
      <p:sp>
        <p:nvSpPr>
          <p:cNvPr id="3" name="Content Placeholder 2"/>
          <p:cNvSpPr>
            <a:spLocks noGrp="1"/>
          </p:cNvSpPr>
          <p:nvPr>
            <p:ph idx="1"/>
          </p:nvPr>
        </p:nvSpPr>
        <p:spPr/>
        <p:txBody>
          <a:bodyPr/>
          <a:lstStyle/>
          <a:p>
            <a:r>
              <a:rPr lang="en-AU" dirty="0" smtClean="0"/>
              <a:t>Possible reasons against a project in SC6</a:t>
            </a:r>
            <a:endParaRPr lang="en-AU" dirty="0"/>
          </a:p>
          <a:p>
            <a:pPr lvl="1"/>
            <a:r>
              <a:rPr lang="en-AU" dirty="0"/>
              <a:t> </a:t>
            </a:r>
            <a:r>
              <a:rPr lang="en-AU" dirty="0" smtClean="0"/>
              <a:t>It </a:t>
            </a:r>
            <a:r>
              <a:rPr lang="en-AU" dirty="0"/>
              <a:t>is misnamed because the presentation shows data gathering but no optimisation</a:t>
            </a:r>
          </a:p>
          <a:p>
            <a:pPr lvl="1"/>
            <a:r>
              <a:rPr lang="en-AU" dirty="0"/>
              <a:t>Even if an optimisation function was shown, it is unlikely to be practically possible in most  environments because of the diversity of device types under the control of </a:t>
            </a:r>
            <a:r>
              <a:rPr lang="en-AU" dirty="0" smtClean="0"/>
              <a:t>a variety </a:t>
            </a:r>
            <a:r>
              <a:rPr lang="en-AU" dirty="0"/>
              <a:t>of administrative domains in unlicensed spectrum</a:t>
            </a:r>
          </a:p>
          <a:p>
            <a:pPr lvl="1"/>
            <a:r>
              <a:rPr lang="en-AU" dirty="0"/>
              <a:t>The broad scope of data gathering defined by the presentation is probably illegal for everyone </a:t>
            </a:r>
            <a:r>
              <a:rPr lang="en-AU" dirty="0" smtClean="0"/>
              <a:t>(except governments) </a:t>
            </a:r>
            <a:r>
              <a:rPr lang="en-AU" dirty="0"/>
              <a:t>in the US, Australia, all of Europe and at least some Asian and South American countries; </a:t>
            </a:r>
            <a:r>
              <a:rPr lang="en-AU" dirty="0" smtClean="0"/>
              <a:t>this making it </a:t>
            </a:r>
            <a:r>
              <a:rPr lang="en-AU" dirty="0"/>
              <a:t>inappropriate for international </a:t>
            </a:r>
            <a:r>
              <a:rPr lang="en-AU" dirty="0" smtClean="0"/>
              <a:t>standardisation</a:t>
            </a:r>
          </a:p>
          <a:p>
            <a:pPr lvl="2"/>
            <a:r>
              <a:rPr lang="en-AU" dirty="0" smtClean="0"/>
              <a:t>Anywhere </a:t>
            </a:r>
            <a:r>
              <a:rPr lang="en-AU" dirty="0"/>
              <a:t>where Google was in trouble is a good starting </a:t>
            </a:r>
            <a:r>
              <a:rPr lang="en-AU" dirty="0" smtClean="0"/>
              <a:t>list</a:t>
            </a:r>
          </a:p>
          <a:p>
            <a:pPr lvl="1"/>
            <a:r>
              <a:rPr lang="en-AU" dirty="0" smtClean="0"/>
              <a:t>…</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85</a:t>
            </a:fld>
            <a:endParaRPr lang="en-US"/>
          </a:p>
        </p:txBody>
      </p:sp>
    </p:spTree>
    <p:extLst>
      <p:ext uri="{BB962C8B-B14F-4D97-AF65-F5344CB8AC3E}">
        <p14:creationId xmlns:p14="http://schemas.microsoft.com/office/powerpoint/2010/main" val="28766459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will discuss the pros/cons of the “</a:t>
            </a:r>
            <a:r>
              <a:rPr lang="en-GB" dirty="0"/>
              <a:t>Optimization technology in </a:t>
            </a:r>
            <a:r>
              <a:rPr lang="en-GB" dirty="0" smtClean="0"/>
              <a:t>WLAN” proposal</a:t>
            </a:r>
            <a:r>
              <a:rPr lang="en-AU" dirty="0" smtClean="0"/>
              <a:t> </a:t>
            </a:r>
            <a:endParaRPr lang="en-AU" dirty="0"/>
          </a:p>
        </p:txBody>
      </p:sp>
      <p:sp>
        <p:nvSpPr>
          <p:cNvPr id="3" name="Content Placeholder 2"/>
          <p:cNvSpPr>
            <a:spLocks noGrp="1"/>
          </p:cNvSpPr>
          <p:nvPr>
            <p:ph idx="1"/>
          </p:nvPr>
        </p:nvSpPr>
        <p:spPr/>
        <p:txBody>
          <a:bodyPr/>
          <a:lstStyle/>
          <a:p>
            <a:r>
              <a:rPr lang="en-AU" dirty="0" smtClean="0"/>
              <a:t>Possible reasons against a project in SC6</a:t>
            </a:r>
            <a:endParaRPr lang="en-AU" dirty="0"/>
          </a:p>
          <a:p>
            <a:pPr lvl="1"/>
            <a:r>
              <a:rPr lang="en-AU" dirty="0" smtClean="0"/>
              <a:t>…</a:t>
            </a:r>
            <a:endParaRPr lang="en-AU" dirty="0"/>
          </a:p>
          <a:p>
            <a:pPr lvl="1"/>
            <a:r>
              <a:rPr lang="en-AU" dirty="0"/>
              <a:t>The presentation fails to demonstrate why a standardised interface is required for multi-vendor </a:t>
            </a:r>
            <a:r>
              <a:rPr lang="en-AU" dirty="0" smtClean="0"/>
              <a:t>interoperability – </a:t>
            </a:r>
            <a:r>
              <a:rPr lang="en-AU" dirty="0"/>
              <a:t>it appears the presentation </a:t>
            </a:r>
            <a:r>
              <a:rPr lang="en-AU" dirty="0" smtClean="0"/>
              <a:t>defines </a:t>
            </a:r>
            <a:r>
              <a:rPr lang="en-AU" dirty="0"/>
              <a:t>a product rather than a standard</a:t>
            </a:r>
          </a:p>
          <a:p>
            <a:pPr lvl="1"/>
            <a:r>
              <a:rPr lang="en-AU" dirty="0"/>
              <a:t>Tools for a limited and more appropriate form of network optimisation are already available as part of the ISO/IEC 8802-11 standard – the PWI has not taken these tools into account</a:t>
            </a:r>
          </a:p>
          <a:p>
            <a:pPr lvl="1"/>
            <a:r>
              <a:rPr lang="en-AU" dirty="0"/>
              <a:t>Despite this material being available for over a year, it has not been of sufficient importance to inspire participation in WG1 or WG7 by any new NBs; it appears it is currently of interest to 1 or 2 NBs a most. </a:t>
            </a:r>
          </a:p>
          <a:p>
            <a:r>
              <a:rPr lang="en-AU" dirty="0"/>
              <a:t> </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86</a:t>
            </a:fld>
            <a:endParaRPr lang="en-US"/>
          </a:p>
        </p:txBody>
      </p:sp>
    </p:spTree>
    <p:extLst>
      <p:ext uri="{BB962C8B-B14F-4D97-AF65-F5344CB8AC3E}">
        <p14:creationId xmlns:p14="http://schemas.microsoft.com/office/powerpoint/2010/main" val="35315974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Should IEEE 802.11 WG send a liaison to SC6 on this topic?</a:t>
            </a:r>
            <a:endParaRPr lang="en-AU" dirty="0"/>
          </a:p>
        </p:txBody>
      </p:sp>
      <p:sp>
        <p:nvSpPr>
          <p:cNvPr id="3" name="Content Placeholder 2"/>
          <p:cNvSpPr>
            <a:spLocks noGrp="1"/>
          </p:cNvSpPr>
          <p:nvPr>
            <p:ph idx="1"/>
          </p:nvPr>
        </p:nvSpPr>
        <p:spPr/>
        <p:txBody>
          <a:bodyPr/>
          <a:lstStyle/>
          <a:p>
            <a:pPr lvl="1"/>
            <a:r>
              <a:rPr lang="en-AU" dirty="0" smtClean="0"/>
              <a:t>There are arguments for and against putting a liaison together</a:t>
            </a:r>
          </a:p>
          <a:p>
            <a:pPr lvl="2"/>
            <a:r>
              <a:rPr lang="en-AU" dirty="0" smtClean="0"/>
              <a:t>Yes</a:t>
            </a:r>
          </a:p>
          <a:p>
            <a:pPr lvl="3"/>
            <a:r>
              <a:rPr lang="en-AU" dirty="0" smtClean="0"/>
              <a:t>Part of a cooperative relationship between IEEE 802 and SC6</a:t>
            </a:r>
          </a:p>
          <a:p>
            <a:pPr lvl="3"/>
            <a:r>
              <a:rPr lang="en-AU" dirty="0" smtClean="0"/>
              <a:t>May help SC6 to top wasting their time</a:t>
            </a:r>
          </a:p>
          <a:p>
            <a:pPr lvl="3"/>
            <a:r>
              <a:rPr lang="en-AU" dirty="0" smtClean="0"/>
              <a:t>…</a:t>
            </a:r>
          </a:p>
          <a:p>
            <a:pPr lvl="2"/>
            <a:r>
              <a:rPr lang="en-AU" dirty="0" smtClean="0"/>
              <a:t>No</a:t>
            </a:r>
          </a:p>
          <a:p>
            <a:pPr lvl="3"/>
            <a:r>
              <a:rPr lang="en-AU" dirty="0" smtClean="0"/>
              <a:t>They are not asking for input</a:t>
            </a:r>
          </a:p>
          <a:p>
            <a:pPr lvl="3"/>
            <a:r>
              <a:rPr lang="en-AU" dirty="0" smtClean="0"/>
              <a:t>May cause the proposal to be modified to avoid objections</a:t>
            </a:r>
          </a:p>
          <a:p>
            <a:pPr lvl="3"/>
            <a:r>
              <a:rPr lang="en-AU" dirty="0" smtClean="0"/>
              <a:t>…</a:t>
            </a:r>
          </a:p>
          <a:p>
            <a:pPr lvl="1"/>
            <a:r>
              <a:rPr lang="en-AU" dirty="0" smtClean="0"/>
              <a:t>What should we do?</a:t>
            </a:r>
          </a:p>
          <a:p>
            <a:pPr lvl="2"/>
            <a:r>
              <a:rPr lang="en-AU" dirty="0" smtClean="0"/>
              <a:t>We could decide to leave it until May</a:t>
            </a:r>
          </a:p>
          <a:p>
            <a:pPr lvl="1"/>
            <a:r>
              <a:rPr lang="en-AU" dirty="0" smtClean="0"/>
              <a:t>If the answer is yes, do we have a volunteer to construct a proposal this week</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87</a:t>
            </a:fld>
            <a:endParaRPr lang="en-US"/>
          </a:p>
        </p:txBody>
      </p:sp>
    </p:spTree>
    <p:extLst>
      <p:ext uri="{BB962C8B-B14F-4D97-AF65-F5344CB8AC3E}">
        <p14:creationId xmlns:p14="http://schemas.microsoft.com/office/powerpoint/2010/main" val="27881026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will discuss the Virtual AP proposal</a:t>
            </a:r>
            <a:endParaRPr lang="en-AU" dirty="0"/>
          </a:p>
        </p:txBody>
      </p:sp>
      <p:sp>
        <p:nvSpPr>
          <p:cNvPr id="3" name="Content Placeholder 2"/>
          <p:cNvSpPr>
            <a:spLocks noGrp="1"/>
          </p:cNvSpPr>
          <p:nvPr>
            <p:ph idx="1"/>
          </p:nvPr>
        </p:nvSpPr>
        <p:spPr/>
        <p:txBody>
          <a:bodyPr/>
          <a:lstStyle/>
          <a:p>
            <a:pPr lvl="1"/>
            <a:r>
              <a:rPr lang="en-AU" dirty="0" smtClean="0"/>
              <a:t>It appears they are duplicating functionality that is already available today</a:t>
            </a:r>
          </a:p>
          <a:p>
            <a:pPr lvl="2"/>
            <a:r>
              <a:rPr lang="en-AU" dirty="0" smtClean="0"/>
              <a:t>Multiple SPs “sharing” an AP</a:t>
            </a:r>
          </a:p>
          <a:p>
            <a:pPr lvl="3"/>
            <a:r>
              <a:rPr lang="en-AU" dirty="0" smtClean="0"/>
              <a:t>Although presumably one operator is in ultimate control</a:t>
            </a:r>
          </a:p>
          <a:p>
            <a:pPr lvl="2"/>
            <a:r>
              <a:rPr lang="en-AU" dirty="0" smtClean="0"/>
              <a:t>Clients being allocated to VLANs based on parameters from AAA server</a:t>
            </a:r>
          </a:p>
          <a:p>
            <a:pPr lvl="1"/>
            <a:r>
              <a:rPr lang="en-AU" dirty="0" smtClean="0"/>
              <a:t>Are there any volunteers to write a response for 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88</a:t>
            </a:fld>
            <a:endParaRPr lang="en-US"/>
          </a:p>
        </p:txBody>
      </p:sp>
    </p:spTree>
    <p:extLst>
      <p:ext uri="{BB962C8B-B14F-4D97-AF65-F5344CB8AC3E}">
        <p14:creationId xmlns:p14="http://schemas.microsoft.com/office/powerpoint/2010/main" val="34705867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proposed response has been put together</a:t>
            </a:r>
            <a:endParaRPr lang="en-AU" dirty="0"/>
          </a:p>
        </p:txBody>
      </p:sp>
      <p:sp>
        <p:nvSpPr>
          <p:cNvPr id="3" name="Content Placeholder 2"/>
          <p:cNvSpPr>
            <a:spLocks noGrp="1"/>
          </p:cNvSpPr>
          <p:nvPr>
            <p:ph idx="1"/>
          </p:nvPr>
        </p:nvSpPr>
        <p:spPr/>
        <p:txBody>
          <a:bodyPr/>
          <a:lstStyle/>
          <a:p>
            <a:r>
              <a:rPr lang="en-US" i="1" dirty="0" smtClean="0"/>
              <a:t>A new virtual AP standard is not required</a:t>
            </a:r>
          </a:p>
          <a:p>
            <a:pPr lvl="1"/>
            <a:r>
              <a:rPr lang="en-US" i="1" dirty="0" smtClean="0"/>
              <a:t>A </a:t>
            </a:r>
            <a:r>
              <a:rPr lang="en-US" i="1" dirty="0"/>
              <a:t>proposal has been made by the China NB in WG7 for Virtual WLAN Networks (6N15913) to share the same WLAN network among multiple service providers. </a:t>
            </a:r>
            <a:endParaRPr lang="en-US" i="1" dirty="0" smtClean="0"/>
          </a:p>
          <a:p>
            <a:pPr lvl="1"/>
            <a:r>
              <a:rPr lang="en-US" i="1" dirty="0" smtClean="0"/>
              <a:t>Solutions </a:t>
            </a:r>
            <a:r>
              <a:rPr lang="en-US" i="1" dirty="0"/>
              <a:t>to this problem are possible </a:t>
            </a:r>
            <a:r>
              <a:rPr lang="en-US" i="1" dirty="0" smtClean="0"/>
              <a:t>based on existing </a:t>
            </a:r>
            <a:r>
              <a:rPr lang="en-US" i="1" dirty="0"/>
              <a:t>ISO/IEC 8802-11 </a:t>
            </a:r>
            <a:r>
              <a:rPr lang="en-US" i="1" dirty="0" smtClean="0"/>
              <a:t>technology.</a:t>
            </a:r>
            <a:endParaRPr lang="en-AU" i="1" dirty="0"/>
          </a:p>
          <a:p>
            <a:pPr lvl="1"/>
            <a:r>
              <a:rPr lang="en-US" i="1" dirty="0" smtClean="0"/>
              <a:t>Therefore</a:t>
            </a:r>
            <a:r>
              <a:rPr lang="en-US" i="1" dirty="0"/>
              <a:t>, there is no need to form a Study Group to study the problem or develop a standard to solve the problem, as solutions already exist</a:t>
            </a:r>
            <a:r>
              <a:rPr lang="en-US" i="1" dirty="0" smtClean="0"/>
              <a:t>.</a:t>
            </a:r>
            <a:endParaRPr lang="en-AU" i="1"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89</a:t>
            </a:fld>
            <a:endParaRPr lang="en-US"/>
          </a:p>
        </p:txBody>
      </p:sp>
    </p:spTree>
    <p:extLst>
      <p:ext uri="{BB962C8B-B14F-4D97-AF65-F5344CB8AC3E}">
        <p14:creationId xmlns:p14="http://schemas.microsoft.com/office/powerpoint/2010/main" val="2436512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85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a:latin typeface="+mj-lt"/>
              </a:rPr>
              <a:t>Approve agenda</a:t>
            </a:r>
          </a:p>
          <a:p>
            <a:pPr marL="180975" indent="-180975">
              <a:spcBef>
                <a:spcPts val="800"/>
              </a:spcBef>
              <a:buFont typeface="Arial" pitchFamily="34" charset="0"/>
              <a:buChar char="•"/>
              <a:defRPr/>
            </a:pPr>
            <a:r>
              <a:rPr lang="en-US" sz="1600" dirty="0" smtClean="0">
                <a:latin typeface="+mj-lt"/>
              </a:rPr>
              <a:t>Conduct </a:t>
            </a:r>
            <a:r>
              <a:rPr lang="en-US" sz="1600" dirty="0">
                <a:latin typeface="+mj-lt"/>
              </a:rPr>
              <a:t>meeting according to agenda</a:t>
            </a:r>
          </a:p>
          <a:p>
            <a:pPr marL="180975" indent="-180975">
              <a:spcBef>
                <a:spcPts val="800"/>
              </a:spcBef>
              <a:buFont typeface="Arial" pitchFamily="34" charset="0"/>
              <a:buChar char="•"/>
              <a:defRPr/>
            </a:pPr>
            <a:r>
              <a:rPr lang="en-US" sz="1600" dirty="0" smtClean="0">
                <a:latin typeface="+mj-lt"/>
              </a:rPr>
              <a:t>Recess</a:t>
            </a:r>
            <a:endParaRPr lang="en-US" sz="1600" dirty="0">
              <a:latin typeface="+mj-lt"/>
            </a:endParaRPr>
          </a:p>
        </p:txBody>
      </p:sp>
      <p:sp>
        <p:nvSpPr>
          <p:cNvPr id="8" name="Rectangle 7"/>
          <p:cNvSpPr/>
          <p:nvPr/>
        </p:nvSpPr>
        <p:spPr bwMode="auto">
          <a:xfrm>
            <a:off x="3352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smtClean="0">
                <a:latin typeface="+mj-lt"/>
              </a:rPr>
              <a:t>Conduct </a:t>
            </a:r>
            <a:r>
              <a:rPr lang="en-US" sz="1600" dirty="0">
                <a:latin typeface="+mj-lt"/>
              </a:rPr>
              <a:t>meeting according to agenda</a:t>
            </a:r>
          </a:p>
          <a:p>
            <a:pPr marL="180975" indent="-180975">
              <a:spcBef>
                <a:spcPts val="800"/>
              </a:spcBef>
              <a:buFont typeface="Arial" pitchFamily="34" charset="0"/>
              <a:buChar char="•"/>
              <a:defRPr/>
            </a:pPr>
            <a:r>
              <a:rPr lang="en-US" sz="1600" dirty="0">
                <a:latin typeface="+mj-lt"/>
              </a:rPr>
              <a:t>Recess</a:t>
            </a:r>
          </a:p>
          <a:p>
            <a:pPr marL="180975" indent="-180975">
              <a:spcBef>
                <a:spcPts val="800"/>
              </a:spcBef>
              <a:buFont typeface="Arial" pitchFamily="34" charset="0"/>
              <a:buChar char="•"/>
              <a:defRPr/>
            </a:pPr>
            <a:endParaRPr lang="en-AU" sz="1600" dirty="0">
              <a:latin typeface="+mj-lt"/>
            </a:endParaRPr>
          </a:p>
          <a:p>
            <a:pPr marL="180975" indent="-180975">
              <a:spcBef>
                <a:spcPts val="800"/>
              </a:spcBef>
              <a:buFont typeface="Arial" pitchFamily="34" charset="0"/>
              <a:buChar char="•"/>
              <a:defRPr/>
            </a:pPr>
            <a:endParaRPr lang="en-US" sz="1600" dirty="0">
              <a:latin typeface="+mj-lt"/>
            </a:endParaRPr>
          </a:p>
        </p:txBody>
      </p:sp>
      <p:sp>
        <p:nvSpPr>
          <p:cNvPr id="10244" name="Rectangle 20"/>
          <p:cNvSpPr>
            <a:spLocks noGrp="1" noChangeArrowheads="1"/>
          </p:cNvSpPr>
          <p:nvPr>
            <p:ph type="title"/>
          </p:nvPr>
        </p:nvSpPr>
        <p:spPr/>
        <p:txBody>
          <a:bodyPr/>
          <a:lstStyle/>
          <a:p>
            <a:r>
              <a:rPr lang="en-US" dirty="0" smtClean="0"/>
              <a:t>The IEEE 802 JTC1 SC has three slots at the Beijing plenary meeting</a:t>
            </a:r>
          </a:p>
        </p:txBody>
      </p:sp>
      <p:sp>
        <p:nvSpPr>
          <p:cNvPr id="7" name="Footer Placeholder 5"/>
          <p:cNvSpPr>
            <a:spLocks noGrp="1"/>
          </p:cNvSpPr>
          <p:nvPr>
            <p:ph type="ftr" sz="quarter" idx="10"/>
          </p:nvPr>
        </p:nvSpPr>
        <p:spPr/>
        <p:txBody>
          <a:bodyPr/>
          <a:lstStyle/>
          <a:p>
            <a:pPr>
              <a:defRPr/>
            </a:pPr>
            <a:r>
              <a:rPr lang="en-US" smtClean="0"/>
              <a:t>Andrew Myles, Cisco</a:t>
            </a:r>
            <a:endParaRPr lang="en-US"/>
          </a:p>
        </p:txBody>
      </p:sp>
      <p:sp>
        <p:nvSpPr>
          <p:cNvPr id="10246" name="Rectangle 15"/>
          <p:cNvSpPr>
            <a:spLocks noChangeArrowheads="1"/>
          </p:cNvSpPr>
          <p:nvPr/>
        </p:nvSpPr>
        <p:spPr bwMode="auto">
          <a:xfrm>
            <a:off x="4495800" y="1143000"/>
            <a:ext cx="3962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lnSpc>
                <a:spcPct val="90000"/>
              </a:lnSpc>
              <a:spcBef>
                <a:spcPct val="50000"/>
              </a:spcBef>
            </a:pPr>
            <a:endParaRPr lang="en-AU" sz="1400" b="1">
              <a:latin typeface="Arial" pitchFamily="34" charset="0"/>
            </a:endParaRPr>
          </a:p>
        </p:txBody>
      </p:sp>
      <p:sp>
        <p:nvSpPr>
          <p:cNvPr id="9" name="Rectangle 8"/>
          <p:cNvSpPr/>
          <p:nvPr/>
        </p:nvSpPr>
        <p:spPr bwMode="auto">
          <a:xfrm>
            <a:off x="6019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smtClean="0">
                <a:latin typeface="+mj-lt"/>
              </a:rPr>
              <a:t>Conduct </a:t>
            </a:r>
            <a:r>
              <a:rPr lang="en-US" sz="1600" dirty="0">
                <a:latin typeface="+mj-lt"/>
              </a:rPr>
              <a:t>meeting according to </a:t>
            </a:r>
            <a:r>
              <a:rPr lang="en-US" sz="1600" dirty="0" smtClean="0">
                <a:latin typeface="+mj-lt"/>
              </a:rPr>
              <a:t>agenda</a:t>
            </a:r>
            <a:endParaRPr lang="en-US" sz="1600" dirty="0">
              <a:latin typeface="+mj-lt"/>
            </a:endParaRPr>
          </a:p>
          <a:p>
            <a:pPr marL="180975" indent="-180975">
              <a:spcBef>
                <a:spcPts val="800"/>
              </a:spcBef>
              <a:buFont typeface="Arial" pitchFamily="34" charset="0"/>
              <a:buChar char="•"/>
              <a:defRPr/>
            </a:pPr>
            <a:r>
              <a:rPr lang="en-AU" sz="1600" dirty="0">
                <a:latin typeface="+mj-lt"/>
              </a:rPr>
              <a:t>Adjourn</a:t>
            </a:r>
          </a:p>
          <a:p>
            <a:pPr marL="180975" indent="-180975">
              <a:spcBef>
                <a:spcPts val="800"/>
              </a:spcBef>
              <a:buFont typeface="Arial" pitchFamily="34" charset="0"/>
              <a:buChar char="•"/>
              <a:defRPr/>
            </a:pPr>
            <a:endParaRPr lang="en-US" sz="1600" dirty="0">
              <a:latin typeface="+mj-lt"/>
            </a:endParaRPr>
          </a:p>
        </p:txBody>
      </p:sp>
      <p:sp>
        <p:nvSpPr>
          <p:cNvPr id="10" name="Rectangle 9"/>
          <p:cNvSpPr/>
          <p:nvPr/>
        </p:nvSpPr>
        <p:spPr bwMode="auto">
          <a:xfrm>
            <a:off x="685800" y="1752600"/>
            <a:ext cx="2514600" cy="914400"/>
          </a:xfrm>
          <a:prstGeom prst="rect">
            <a:avLst/>
          </a:prstGeom>
          <a:solidFill>
            <a:schemeClr val="accent1">
              <a:lumMod val="60000"/>
              <a:lumOff val="4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a:latin typeface="+mj-lt"/>
              </a:rPr>
              <a:t>Tuesday</a:t>
            </a:r>
          </a:p>
          <a:p>
            <a:pPr algn="ctr">
              <a:defRPr/>
            </a:pPr>
            <a:r>
              <a:rPr lang="en-US" sz="1600" b="1" dirty="0" smtClean="0">
                <a:latin typeface="+mj-lt"/>
              </a:rPr>
              <a:t>18 Mar, </a:t>
            </a:r>
            <a:r>
              <a:rPr lang="en-US" sz="1600" b="1" dirty="0">
                <a:latin typeface="+mj-lt"/>
              </a:rPr>
              <a:t>PM1</a:t>
            </a:r>
          </a:p>
        </p:txBody>
      </p:sp>
      <p:sp>
        <p:nvSpPr>
          <p:cNvPr id="11" name="Rectangle 10"/>
          <p:cNvSpPr/>
          <p:nvPr/>
        </p:nvSpPr>
        <p:spPr bwMode="auto">
          <a:xfrm>
            <a:off x="3352800" y="1752600"/>
            <a:ext cx="2514600" cy="914400"/>
          </a:xfrm>
          <a:prstGeom prst="rect">
            <a:avLst/>
          </a:prstGeom>
          <a:solidFill>
            <a:schemeClr val="accent1">
              <a:lumMod val="60000"/>
              <a:lumOff val="4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a:latin typeface="+mj-lt"/>
              </a:rPr>
              <a:t>Wednesday</a:t>
            </a:r>
            <a:br>
              <a:rPr lang="en-US" sz="1600" b="1" dirty="0">
                <a:latin typeface="+mj-lt"/>
              </a:rPr>
            </a:br>
            <a:r>
              <a:rPr lang="en-US" sz="1600" b="1" dirty="0">
                <a:latin typeface="+mj-lt"/>
              </a:rPr>
              <a:t> </a:t>
            </a:r>
            <a:r>
              <a:rPr lang="en-US" sz="1600" b="1" dirty="0" smtClean="0">
                <a:latin typeface="+mj-lt"/>
              </a:rPr>
              <a:t>19 Mar, </a:t>
            </a:r>
            <a:r>
              <a:rPr lang="en-US" sz="1600" b="1" dirty="0">
                <a:latin typeface="+mj-lt"/>
              </a:rPr>
              <a:t>P</a:t>
            </a:r>
            <a:r>
              <a:rPr lang="en-US" sz="1600" b="1" dirty="0" smtClean="0">
                <a:latin typeface="+mj-lt"/>
              </a:rPr>
              <a:t>M1</a:t>
            </a:r>
            <a:endParaRPr lang="en-US" sz="1600" b="1" dirty="0">
              <a:latin typeface="+mj-lt"/>
            </a:endParaRPr>
          </a:p>
        </p:txBody>
      </p:sp>
      <p:sp>
        <p:nvSpPr>
          <p:cNvPr id="12" name="Rectangle 11"/>
          <p:cNvSpPr/>
          <p:nvPr/>
        </p:nvSpPr>
        <p:spPr bwMode="auto">
          <a:xfrm>
            <a:off x="6019800" y="1752600"/>
            <a:ext cx="2514600" cy="914400"/>
          </a:xfrm>
          <a:prstGeom prst="rect">
            <a:avLst/>
          </a:prstGeom>
          <a:solidFill>
            <a:schemeClr val="accent1">
              <a:lumMod val="60000"/>
              <a:lumOff val="4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a:latin typeface="+mj-lt"/>
              </a:rPr>
              <a:t>Thursday</a:t>
            </a:r>
          </a:p>
          <a:p>
            <a:pPr algn="ctr">
              <a:defRPr/>
            </a:pPr>
            <a:r>
              <a:rPr lang="en-US" sz="1600" b="1" dirty="0" smtClean="0">
                <a:latin typeface="+mj-lt"/>
              </a:rPr>
              <a:t>20 Mar, </a:t>
            </a:r>
            <a:r>
              <a:rPr lang="en-US" sz="1600" b="1" dirty="0">
                <a:latin typeface="+mj-lt"/>
              </a:rPr>
              <a:t>PM1</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proposed response has been put together</a:t>
            </a:r>
            <a:endParaRPr lang="en-AU" dirty="0"/>
          </a:p>
        </p:txBody>
      </p:sp>
      <p:sp>
        <p:nvSpPr>
          <p:cNvPr id="3" name="Content Placeholder 2"/>
          <p:cNvSpPr>
            <a:spLocks noGrp="1"/>
          </p:cNvSpPr>
          <p:nvPr>
            <p:ph idx="1"/>
          </p:nvPr>
        </p:nvSpPr>
        <p:spPr>
          <a:xfrm>
            <a:off x="685800" y="1752600"/>
            <a:ext cx="7772400" cy="4114800"/>
          </a:xfrm>
        </p:spPr>
        <p:txBody>
          <a:bodyPr/>
          <a:lstStyle/>
          <a:p>
            <a:r>
              <a:rPr lang="en-US" i="1" dirty="0" smtClean="0"/>
              <a:t>Multiple </a:t>
            </a:r>
            <a:r>
              <a:rPr lang="en-US" i="1" dirty="0"/>
              <a:t>Service Providers, Multiple SSIDs</a:t>
            </a:r>
            <a:endParaRPr lang="en-AU" i="1" dirty="0"/>
          </a:p>
          <a:p>
            <a:pPr lvl="1"/>
            <a:r>
              <a:rPr lang="en-US" i="1" dirty="0" smtClean="0"/>
              <a:t>A </a:t>
            </a:r>
            <a:r>
              <a:rPr lang="en-US" i="1" dirty="0"/>
              <a:t>single AP can be provisioned to support multiple AAA servers and multiple VLANs. It is configured to beacon multiple RSN-supported SSIDs, each AAA server has a unique SSID.  When a client associates to an SSID an EAP/Identity-Request is sent to the client. The client’s EAP/Identity-Response is forwarded to the AAA server associated with the SSID to which the client associated. The AAA server selects the appropriate EAP method for the client, authenticates it, and, when successful, forwards authorization information, including VLAN information, specific to the authenticated client to the AP. The AP assigns the client to the VLAN and tags all packets from the client for the VLAN it has been assigned to. </a:t>
            </a:r>
            <a:endParaRPr lang="en-AU" i="1" dirty="0"/>
          </a:p>
          <a:p>
            <a:pPr lvl="1"/>
            <a:r>
              <a:rPr lang="en-US" i="1" dirty="0" smtClean="0"/>
              <a:t>If </a:t>
            </a:r>
            <a:r>
              <a:rPr lang="en-US" i="1" dirty="0"/>
              <a:t>another client associates to a different SSID, the same process is made for the different AAA server, with the new client’s packets being tagged for the new VLAN according to the authorization information from the AAA server</a:t>
            </a:r>
            <a:r>
              <a:rPr lang="en-US" i="1" dirty="0" smtClean="0"/>
              <a:t>.</a:t>
            </a:r>
            <a:endParaRPr lang="en-AU" i="1"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90</a:t>
            </a:fld>
            <a:endParaRPr lang="en-US"/>
          </a:p>
        </p:txBody>
      </p:sp>
    </p:spTree>
    <p:extLst>
      <p:ext uri="{BB962C8B-B14F-4D97-AF65-F5344CB8AC3E}">
        <p14:creationId xmlns:p14="http://schemas.microsoft.com/office/powerpoint/2010/main" val="35439667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proposed response has been put together</a:t>
            </a:r>
            <a:endParaRPr lang="en-AU" dirty="0"/>
          </a:p>
        </p:txBody>
      </p:sp>
      <p:sp>
        <p:nvSpPr>
          <p:cNvPr id="3" name="Content Placeholder 2"/>
          <p:cNvSpPr>
            <a:spLocks noGrp="1"/>
          </p:cNvSpPr>
          <p:nvPr>
            <p:ph idx="1"/>
          </p:nvPr>
        </p:nvSpPr>
        <p:spPr>
          <a:xfrm>
            <a:off x="685800" y="990600"/>
            <a:ext cx="7772400" cy="4114800"/>
          </a:xfrm>
        </p:spPr>
        <p:txBody>
          <a:bodyPr/>
          <a:lstStyle/>
          <a:p>
            <a:r>
              <a:rPr lang="en-US" i="1" dirty="0" smtClean="0"/>
              <a:t>Multiple </a:t>
            </a:r>
            <a:r>
              <a:rPr lang="en-US" i="1" dirty="0"/>
              <a:t>Service Providers, Single SSID</a:t>
            </a:r>
            <a:endParaRPr lang="en-AU" i="1" dirty="0"/>
          </a:p>
          <a:p>
            <a:pPr lvl="1"/>
            <a:r>
              <a:rPr lang="en-US" i="1" dirty="0" smtClean="0"/>
              <a:t>A </a:t>
            </a:r>
            <a:r>
              <a:rPr lang="en-US" i="1" dirty="0"/>
              <a:t>single AP can be provisioned to support multiple AAA severs and multiple VLANs. It is configured to beacon a single RSN-supported SSID. When a client associates to an SSID an EAP/Identity-Request is sent to the client. The client’s EAP/Identity-Response is parsed by the AP to determine the client’s NAI. Information in the NAI (for instance, domain information) is used to route the client’s EAP/Identity-Response to the appropriate AAA server. The AAA server selects the appropriate EAP method for the client, authenticates it, and, when successful, forwards  authorization information, including VLAN information specific to the authenticated client to the AP. The AP assigns the client to the VLAN and tags all packets from the client for the VLAN it has been assigned to.</a:t>
            </a:r>
            <a:endParaRPr lang="en-AU" i="1" dirty="0"/>
          </a:p>
          <a:p>
            <a:pPr lvl="1"/>
            <a:r>
              <a:rPr lang="en-US" i="1" dirty="0"/>
              <a:t> </a:t>
            </a:r>
            <a:r>
              <a:rPr lang="en-US" i="1" dirty="0" smtClean="0"/>
              <a:t>If </a:t>
            </a:r>
            <a:r>
              <a:rPr lang="en-US" i="1" dirty="0"/>
              <a:t>another client associates to the SSID again, the same process is made. The client’s NAI may indicate that a different AAA server should be used. Once authenticated the client’s packets will be tagged for the VLAN assigned to the client by the AAA’s authorization information.</a:t>
            </a:r>
            <a:endParaRPr lang="en-AU" i="1" dirty="0"/>
          </a:p>
          <a:p>
            <a:pPr lvl="1"/>
            <a:r>
              <a:rPr lang="en-US" i="1" dirty="0"/>
              <a:t> </a:t>
            </a:r>
            <a:r>
              <a:rPr lang="en-US" i="1" dirty="0" smtClean="0"/>
              <a:t>This </a:t>
            </a:r>
            <a:r>
              <a:rPr lang="en-US" i="1" dirty="0"/>
              <a:t>is the technique provided by </a:t>
            </a:r>
            <a:r>
              <a:rPr lang="en-US" i="1" dirty="0" smtClean="0"/>
              <a:t>the Wi-Fi Alliance’s </a:t>
            </a:r>
            <a:r>
              <a:rPr lang="en-US" i="1" dirty="0" err="1" smtClean="0"/>
              <a:t>HotSpot</a:t>
            </a:r>
            <a:r>
              <a:rPr lang="en-US" i="1" dirty="0" smtClean="0"/>
              <a:t> 2.0 specification (using 802.11u) and </a:t>
            </a:r>
            <a:r>
              <a:rPr lang="en-US" i="1" dirty="0" err="1"/>
              <a:t>e</a:t>
            </a:r>
            <a:r>
              <a:rPr lang="en-US" i="1" dirty="0" err="1" smtClean="0"/>
              <a:t>duRoam</a:t>
            </a:r>
            <a:r>
              <a:rPr lang="en-US" i="1" dirty="0" smtClean="0"/>
              <a:t>, which is a consortium of research groups and universities </a:t>
            </a:r>
            <a:endParaRPr lang="en-AU" i="1" dirty="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91</a:t>
            </a:fld>
            <a:endParaRPr lang="en-US"/>
          </a:p>
        </p:txBody>
      </p:sp>
    </p:spTree>
    <p:extLst>
      <p:ext uri="{BB962C8B-B14F-4D97-AF65-F5344CB8AC3E}">
        <p14:creationId xmlns:p14="http://schemas.microsoft.com/office/powerpoint/2010/main" val="354396672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r>
              <a:rPr lang="en-AU" dirty="0" smtClean="0"/>
              <a:t>Motion</a:t>
            </a:r>
          </a:p>
          <a:p>
            <a:pPr lvl="1"/>
            <a:r>
              <a:rPr lang="en-AU" dirty="0" smtClean="0"/>
              <a:t>The IEEE 802 JTC1 SC6 recommends the text on the three previous slides be liaised to SC6. The SC Chair is authorised to make any necessary editorial changes</a:t>
            </a:r>
          </a:p>
          <a:p>
            <a:pPr lvl="1"/>
            <a:r>
              <a:rPr lang="en-AU" dirty="0" smtClean="0"/>
              <a:t>Moved; Bruce</a:t>
            </a:r>
          </a:p>
          <a:p>
            <a:pPr lvl="1"/>
            <a:r>
              <a:rPr lang="en-AU" dirty="0" smtClean="0"/>
              <a:t>Second: Dan</a:t>
            </a:r>
          </a:p>
          <a:p>
            <a:pPr lvl="1"/>
            <a:r>
              <a:rPr lang="en-AU" dirty="0" smtClean="0"/>
              <a:t>Passed without objections </a:t>
            </a:r>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92</a:t>
            </a:fld>
            <a:endParaRPr lang="en-US"/>
          </a:p>
        </p:txBody>
      </p:sp>
    </p:spTree>
    <p:extLst>
      <p:ext uri="{BB962C8B-B14F-4D97-AF65-F5344CB8AC3E}">
        <p14:creationId xmlns:p14="http://schemas.microsoft.com/office/powerpoint/2010/main" val="14117010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next SC6 meeting will be held in the UK in October 2014</a:t>
            </a:r>
            <a:endParaRPr lang="en-AU" dirty="0"/>
          </a:p>
        </p:txBody>
      </p:sp>
      <p:sp>
        <p:nvSpPr>
          <p:cNvPr id="3" name="Content Placeholder 2"/>
          <p:cNvSpPr>
            <a:spLocks noGrp="1"/>
          </p:cNvSpPr>
          <p:nvPr>
            <p:ph idx="1"/>
          </p:nvPr>
        </p:nvSpPr>
        <p:spPr/>
        <p:txBody>
          <a:bodyPr/>
          <a:lstStyle/>
          <a:p>
            <a:r>
              <a:rPr lang="en-AU" dirty="0"/>
              <a:t>Meeting</a:t>
            </a:r>
          </a:p>
          <a:p>
            <a:pPr lvl="1"/>
            <a:r>
              <a:rPr lang="en-AU" dirty="0"/>
              <a:t>ISO/IEC JTC1/SC6</a:t>
            </a:r>
          </a:p>
          <a:p>
            <a:r>
              <a:rPr lang="en-AU" dirty="0" smtClean="0"/>
              <a:t>Host</a:t>
            </a:r>
          </a:p>
          <a:p>
            <a:pPr lvl="1"/>
            <a:r>
              <a:rPr lang="en-AU" dirty="0" smtClean="0"/>
              <a:t>BSI</a:t>
            </a:r>
          </a:p>
          <a:p>
            <a:r>
              <a:rPr lang="en-AU" dirty="0" smtClean="0"/>
              <a:t>Date</a:t>
            </a:r>
          </a:p>
          <a:p>
            <a:pPr lvl="1"/>
            <a:r>
              <a:rPr lang="en-AU" dirty="0" smtClean="0"/>
              <a:t>Week of 20-24 October 2014</a:t>
            </a:r>
            <a:br>
              <a:rPr lang="en-AU" dirty="0" smtClean="0"/>
            </a:br>
            <a:r>
              <a:rPr lang="en-AU" dirty="0" smtClean="0"/>
              <a:t>(week after WFA meeting in Berlin)</a:t>
            </a:r>
          </a:p>
          <a:p>
            <a:r>
              <a:rPr lang="en-AU" dirty="0" smtClean="0"/>
              <a:t>Location</a:t>
            </a:r>
          </a:p>
          <a:p>
            <a:pPr lvl="1"/>
            <a:r>
              <a:rPr lang="en-AU" dirty="0" smtClean="0"/>
              <a:t>Offices of BSI in London </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93</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584650513"/>
              </p:ext>
            </p:extLst>
          </p:nvPr>
        </p:nvGraphicFramePr>
        <p:xfrm>
          <a:off x="990600" y="5410200"/>
          <a:ext cx="914400" cy="771525"/>
        </p:xfrm>
        <a:graphic>
          <a:graphicData uri="http://schemas.openxmlformats.org/presentationml/2006/ole">
            <mc:AlternateContent xmlns:mc="http://schemas.openxmlformats.org/markup-compatibility/2006">
              <mc:Choice xmlns:v="urn:schemas-microsoft-com:vml" Requires="v">
                <p:oleObj spid="_x0000_s162957"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990600" y="5410200"/>
                        <a:ext cx="914400" cy="771525"/>
                      </a:xfrm>
                      <a:prstGeom prst="rect">
                        <a:avLst/>
                      </a:prstGeom>
                    </p:spPr>
                  </p:pic>
                </p:oleObj>
              </mc:Fallback>
            </mc:AlternateContent>
          </a:graphicData>
        </a:graphic>
      </p:graphicFrame>
      <p:pic>
        <p:nvPicPr>
          <p:cNvPr id="162930" name="Picture 114" descr="C:\Users\amyles\AppData\Local\Microsoft\Windows\Temporary Internet Files\Content.IE5\553VMVFW\MC900015890[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8413" y="2586038"/>
            <a:ext cx="2846387" cy="2290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8451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will probably need to select a new IEEE 802 liaison to SC6</a:t>
            </a:r>
            <a:endParaRPr lang="en-AU" dirty="0"/>
          </a:p>
        </p:txBody>
      </p:sp>
      <p:sp>
        <p:nvSpPr>
          <p:cNvPr id="3" name="Content Placeholder 2"/>
          <p:cNvSpPr>
            <a:spLocks noGrp="1"/>
          </p:cNvSpPr>
          <p:nvPr>
            <p:ph idx="1"/>
          </p:nvPr>
        </p:nvSpPr>
        <p:spPr/>
        <p:txBody>
          <a:bodyPr/>
          <a:lstStyle/>
          <a:p>
            <a:pPr lvl="1"/>
            <a:r>
              <a:rPr lang="en-AU" dirty="0" smtClean="0"/>
              <a:t>Bruce Kraemer has acted as the IEEE 802 liaison officer to SC6 for some years</a:t>
            </a:r>
          </a:p>
          <a:p>
            <a:pPr lvl="1"/>
            <a:r>
              <a:rPr lang="en-AU" dirty="0" smtClean="0"/>
              <a:t>It is possible/likely that Bruce will unavailable to continue this role</a:t>
            </a:r>
          </a:p>
          <a:p>
            <a:pPr lvl="1"/>
            <a:r>
              <a:rPr lang="en-AU" dirty="0" smtClean="0"/>
              <a:t>Who would like to take over?</a:t>
            </a:r>
          </a:p>
          <a:p>
            <a:pPr lvl="1"/>
            <a:r>
              <a:rPr lang="en-AU" dirty="0" smtClean="0"/>
              <a:t>Note: it is probably inappropriate for Andrew Myles to take this role because of a perceived conflict with his “other hat”</a:t>
            </a:r>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94</a:t>
            </a:fld>
            <a:endParaRPr lang="en-US"/>
          </a:p>
        </p:txBody>
      </p:sp>
    </p:spTree>
    <p:extLst>
      <p:ext uri="{BB962C8B-B14F-4D97-AF65-F5344CB8AC3E}">
        <p14:creationId xmlns:p14="http://schemas.microsoft.com/office/powerpoint/2010/main" val="36105003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1888 was (?) discussed in SC6/WG7 in Canada for possible submission to SC6 under the PSDO</a:t>
            </a:r>
            <a:endParaRPr lang="en-AU" dirty="0"/>
          </a:p>
        </p:txBody>
      </p:sp>
      <p:sp>
        <p:nvSpPr>
          <p:cNvPr id="3" name="Content Placeholder 2"/>
          <p:cNvSpPr>
            <a:spLocks noGrp="1"/>
          </p:cNvSpPr>
          <p:nvPr>
            <p:ph idx="1"/>
          </p:nvPr>
        </p:nvSpPr>
        <p:spPr/>
        <p:txBody>
          <a:bodyPr/>
          <a:lstStyle/>
          <a:p>
            <a:pPr lvl="1"/>
            <a:r>
              <a:rPr lang="en-AU" dirty="0" smtClean="0"/>
              <a:t>IEEE 1888 is a ratified standard for “</a:t>
            </a:r>
            <a:r>
              <a:rPr lang="en-AU" dirty="0" err="1" smtClean="0"/>
              <a:t>UGCCNet</a:t>
            </a:r>
            <a:r>
              <a:rPr lang="en-AU" dirty="0" smtClean="0"/>
              <a:t>: Ubiquitous Green Community Control Network Protocol)”</a:t>
            </a:r>
          </a:p>
          <a:p>
            <a:pPr lvl="1"/>
            <a:r>
              <a:rPr lang="en-AU" dirty="0" smtClean="0"/>
              <a:t>An IEEE 1888 WG delegation proposed the submission of IEEE 1888 to SC6 under the PSDO agreement</a:t>
            </a:r>
          </a:p>
          <a:p>
            <a:pPr lvl="1"/>
            <a:r>
              <a:rPr lang="en-AU" dirty="0" smtClean="0"/>
              <a:t>There was significant discussion in SC6/WG7 comparing IEEE 1888 to ISO/IEC 17811-x (DCM: Device Control and Management)</a:t>
            </a:r>
          </a:p>
          <a:p>
            <a:pPr lvl="1"/>
            <a:r>
              <a:rPr lang="en-AU" dirty="0" smtClean="0"/>
              <a:t>It was agreed that there should be further discussions, and it was on the WG7 agenda in February 2014</a:t>
            </a:r>
          </a:p>
          <a:p>
            <a:pPr lvl="1"/>
            <a:r>
              <a:rPr lang="en-AU" dirty="0" smtClean="0"/>
              <a:t>Do we know the status of IEEE 1888?</a:t>
            </a:r>
          </a:p>
          <a:p>
            <a:pPr lvl="1"/>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95</a:t>
            </a:fld>
            <a:endParaRPr lang="en-US"/>
          </a:p>
        </p:txBody>
      </p:sp>
    </p:spTree>
    <p:extLst>
      <p:ext uri="{BB962C8B-B14F-4D97-AF65-F5344CB8AC3E}">
        <p14:creationId xmlns:p14="http://schemas.microsoft.com/office/powerpoint/2010/main" val="163035170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382000" cy="1066800"/>
          </a:xfrm>
        </p:spPr>
        <p:txBody>
          <a:bodyPr/>
          <a:lstStyle/>
          <a:p>
            <a:r>
              <a:rPr lang="en-AU" dirty="0" smtClean="0"/>
              <a:t>The proposed submission of IEEE 1888 raises meta questions for IEEE-SA that were discussed in Geneva</a:t>
            </a:r>
            <a:endParaRPr lang="en-AU" dirty="0"/>
          </a:p>
        </p:txBody>
      </p:sp>
      <p:sp>
        <p:nvSpPr>
          <p:cNvPr id="3" name="Content Placeholder 2"/>
          <p:cNvSpPr>
            <a:spLocks noGrp="1"/>
          </p:cNvSpPr>
          <p:nvPr>
            <p:ph idx="1"/>
          </p:nvPr>
        </p:nvSpPr>
        <p:spPr/>
        <p:txBody>
          <a:bodyPr/>
          <a:lstStyle/>
          <a:p>
            <a:r>
              <a:rPr lang="en-AU" dirty="0" smtClean="0"/>
              <a:t>Meta questions</a:t>
            </a:r>
          </a:p>
          <a:p>
            <a:pPr lvl="1"/>
            <a:r>
              <a:rPr lang="en-AU" dirty="0" smtClean="0"/>
              <a:t>Under what conditions should IEEE-SA WGs be allowed to make use of the PSDO?</a:t>
            </a:r>
          </a:p>
          <a:p>
            <a:pPr lvl="2"/>
            <a:r>
              <a:rPr lang="en-AU" dirty="0" smtClean="0"/>
              <a:t>Overuse risks diminishing the reputation of IEEE-SA</a:t>
            </a:r>
          </a:p>
          <a:p>
            <a:pPr lvl="2"/>
            <a:r>
              <a:rPr lang="en-AU" dirty="0"/>
              <a:t>P</a:t>
            </a:r>
            <a:r>
              <a:rPr lang="en-AU" dirty="0" smtClean="0"/>
              <a:t>articularly if the submitted standards are of insufficient quality to be “International standards”</a:t>
            </a:r>
          </a:p>
          <a:p>
            <a:pPr lvl="2"/>
            <a:r>
              <a:rPr lang="en-AU" dirty="0" smtClean="0"/>
              <a:t>But also because submission of many standards makes it easier to make the claim that IEEE is not an international SDO</a:t>
            </a:r>
          </a:p>
          <a:p>
            <a:pPr lvl="1"/>
            <a:r>
              <a:rPr lang="en-AU" dirty="0" smtClean="0"/>
              <a:t>Should IEEE 802 request IEEE-SA to develop a set of criteria for IEEE standards before they are submitted to ISO/IEC</a:t>
            </a:r>
          </a:p>
          <a:p>
            <a:pPr lvl="2"/>
            <a:r>
              <a:rPr lang="en-AU" dirty="0" smtClean="0"/>
              <a:t>Is the standard appropriate as an ISO/IEC “international” standard?</a:t>
            </a:r>
          </a:p>
          <a:p>
            <a:pPr lvl="2"/>
            <a:r>
              <a:rPr lang="en-AU" dirty="0" smtClean="0"/>
              <a:t>It is in IEEE-SA’s interest to submit the standard to ISO.IEC under the PSDO?</a:t>
            </a:r>
          </a:p>
          <a:p>
            <a:endParaRPr lang="en-AU" dirty="0" smtClean="0"/>
          </a:p>
          <a:p>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96</a:t>
            </a:fld>
            <a:endParaRPr lang="en-US"/>
          </a:p>
        </p:txBody>
      </p:sp>
    </p:spTree>
    <p:extLst>
      <p:ext uri="{BB962C8B-B14F-4D97-AF65-F5344CB8AC3E}">
        <p14:creationId xmlns:p14="http://schemas.microsoft.com/office/powerpoint/2010/main" val="386841392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85800" y="685800"/>
            <a:ext cx="8458200" cy="1066800"/>
          </a:xfrm>
        </p:spPr>
        <p:txBody>
          <a:bodyPr/>
          <a:lstStyle/>
          <a:p>
            <a:r>
              <a:rPr lang="en-AU" dirty="0" smtClean="0"/>
              <a:t>The SC discussed in Geneva &amp; Dallas possible criteria for submission of IEEE standards under the PSDO </a:t>
            </a:r>
            <a:endParaRPr lang="en-AU" dirty="0"/>
          </a:p>
        </p:txBody>
      </p:sp>
      <p:sp>
        <p:nvSpPr>
          <p:cNvPr id="3" name="Content Placeholder 2"/>
          <p:cNvSpPr>
            <a:spLocks noGrp="1"/>
          </p:cNvSpPr>
          <p:nvPr>
            <p:ph idx="1"/>
          </p:nvPr>
        </p:nvSpPr>
        <p:spPr/>
        <p:txBody>
          <a:bodyPr/>
          <a:lstStyle/>
          <a:p>
            <a:pPr marL="1588" lvl="1" indent="0">
              <a:buNone/>
            </a:pPr>
            <a:r>
              <a:rPr lang="en-US" b="1" dirty="0" smtClean="0"/>
              <a:t>Possible criteria for submission under PDSO</a:t>
            </a:r>
          </a:p>
          <a:p>
            <a:pPr lvl="1"/>
            <a:r>
              <a:rPr lang="en-US" dirty="0" smtClean="0"/>
              <a:t>Does it meet the needs of a significant or important set of stakeholders?</a:t>
            </a:r>
          </a:p>
          <a:p>
            <a:pPr lvl="2"/>
            <a:r>
              <a:rPr lang="en-US" dirty="0" err="1" smtClean="0"/>
              <a:t>ie</a:t>
            </a:r>
            <a:r>
              <a:rPr lang="en-US" dirty="0" smtClean="0"/>
              <a:t> useful</a:t>
            </a:r>
            <a:endParaRPr lang="en-AU" dirty="0" smtClean="0"/>
          </a:p>
          <a:p>
            <a:pPr lvl="1"/>
            <a:r>
              <a:rPr lang="en-US" dirty="0" smtClean="0"/>
              <a:t>Does it meets the needs of stakeholders situated in multiple countries</a:t>
            </a:r>
          </a:p>
          <a:p>
            <a:pPr lvl="2"/>
            <a:r>
              <a:rPr lang="en-US" dirty="0" err="1" smtClean="0"/>
              <a:t>ie</a:t>
            </a:r>
            <a:r>
              <a:rPr lang="en-US" dirty="0" smtClean="0"/>
              <a:t> international scope</a:t>
            </a:r>
            <a:endParaRPr lang="en-AU" dirty="0" smtClean="0"/>
          </a:p>
          <a:p>
            <a:pPr lvl="1"/>
            <a:r>
              <a:rPr lang="en-US" dirty="0" smtClean="0"/>
              <a:t>Is it known to be able achieve its goals in real implementations</a:t>
            </a:r>
          </a:p>
          <a:p>
            <a:pPr lvl="2"/>
            <a:r>
              <a:rPr lang="en-US" dirty="0" err="1" smtClean="0"/>
              <a:t>Ie</a:t>
            </a:r>
            <a:r>
              <a:rPr lang="en-US" dirty="0" smtClean="0"/>
              <a:t> viable</a:t>
            </a:r>
            <a:endParaRPr lang="en-AU" dirty="0" smtClean="0"/>
          </a:p>
          <a:p>
            <a:pPr lvl="1"/>
            <a:r>
              <a:rPr lang="en-US" dirty="0" smtClean="0"/>
              <a:t>Has it undergone sufficient development and review by all stakeholders</a:t>
            </a:r>
          </a:p>
          <a:p>
            <a:pPr lvl="2"/>
            <a:r>
              <a:rPr lang="en-US" dirty="0" err="1" smtClean="0"/>
              <a:t>ie</a:t>
            </a:r>
            <a:r>
              <a:rPr lang="en-US" dirty="0" smtClean="0"/>
              <a:t> maturity</a:t>
            </a:r>
            <a:endParaRPr lang="en-AU" dirty="0" smtClean="0"/>
          </a:p>
          <a:p>
            <a:pPr lvl="1"/>
            <a:r>
              <a:rPr lang="en-US" dirty="0" smtClean="0"/>
              <a:t>Is it likely be used</a:t>
            </a:r>
          </a:p>
          <a:p>
            <a:pPr lvl="2"/>
            <a:r>
              <a:rPr lang="en-US" dirty="0" err="1" smtClean="0"/>
              <a:t>ie</a:t>
            </a:r>
            <a:r>
              <a:rPr lang="en-US" dirty="0" smtClean="0"/>
              <a:t> relevant</a:t>
            </a:r>
          </a:p>
          <a:p>
            <a:pPr lvl="1"/>
            <a:r>
              <a:rPr lang="en-US" dirty="0" smtClean="0"/>
              <a:t>Is its submission in the interest of IEEE-SA?</a:t>
            </a:r>
            <a:endParaRPr lang="en-AU" dirty="0" smtClean="0"/>
          </a:p>
          <a:p>
            <a:pPr lvl="1"/>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97</a:t>
            </a:fld>
            <a:endParaRPr lang="en-US"/>
          </a:p>
        </p:txBody>
      </p:sp>
    </p:spTree>
    <p:extLst>
      <p:ext uri="{BB962C8B-B14F-4D97-AF65-F5344CB8AC3E}">
        <p14:creationId xmlns:p14="http://schemas.microsoft.com/office/powerpoint/2010/main" val="378535499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There were no conclusion to the discussion in Geneva  about use of the PSDO</a:t>
            </a:r>
            <a:endParaRPr lang="en-AU" dirty="0"/>
          </a:p>
        </p:txBody>
      </p:sp>
      <p:sp>
        <p:nvSpPr>
          <p:cNvPr id="3" name="Content Placeholder 2"/>
          <p:cNvSpPr>
            <a:spLocks noGrp="1"/>
          </p:cNvSpPr>
          <p:nvPr>
            <p:ph idx="1"/>
          </p:nvPr>
        </p:nvSpPr>
        <p:spPr/>
        <p:txBody>
          <a:bodyPr/>
          <a:lstStyle/>
          <a:p>
            <a:pPr lvl="0"/>
            <a:r>
              <a:rPr lang="en-GB" dirty="0" smtClean="0"/>
              <a:t>Geneva discussion</a:t>
            </a:r>
          </a:p>
          <a:p>
            <a:pPr lvl="1"/>
            <a:r>
              <a:rPr lang="en-GB" dirty="0" smtClean="0"/>
              <a:t>Questions/comments</a:t>
            </a:r>
          </a:p>
          <a:p>
            <a:pPr lvl="2"/>
            <a:r>
              <a:rPr lang="en-GB" dirty="0" smtClean="0"/>
              <a:t>If there </a:t>
            </a:r>
            <a:r>
              <a:rPr lang="en-GB" dirty="0"/>
              <a:t>are </a:t>
            </a:r>
            <a:r>
              <a:rPr lang="en-GB" dirty="0" smtClean="0"/>
              <a:t>criteria for the use of the PSDO, </a:t>
            </a:r>
            <a:r>
              <a:rPr lang="en-GB" dirty="0"/>
              <a:t>who is the arbiter for submissions?  </a:t>
            </a:r>
            <a:endParaRPr lang="en-AU" dirty="0"/>
          </a:p>
          <a:p>
            <a:pPr lvl="2"/>
            <a:r>
              <a:rPr lang="en-GB" dirty="0"/>
              <a:t>If any change is to be made, such a policy decision will be made by the IEEE Standards Board.  </a:t>
            </a:r>
            <a:endParaRPr lang="en-GB" dirty="0" smtClean="0"/>
          </a:p>
          <a:p>
            <a:pPr lvl="2"/>
            <a:r>
              <a:rPr lang="en-GB" dirty="0"/>
              <a:t>The concern is over sending “lesser” standards to JTC1/SC6 and exposing IEEE to accusations that might bleed over to IEEE 802 submissions.</a:t>
            </a:r>
            <a:endParaRPr lang="en-AU" dirty="0"/>
          </a:p>
          <a:p>
            <a:pPr lvl="1"/>
            <a:r>
              <a:rPr lang="en-GB" dirty="0" smtClean="0"/>
              <a:t>There </a:t>
            </a:r>
            <a:r>
              <a:rPr lang="en-GB" dirty="0"/>
              <a:t>was no conclusion to this </a:t>
            </a:r>
            <a:r>
              <a:rPr lang="en-GB" dirty="0" smtClean="0"/>
              <a:t>discussion</a:t>
            </a:r>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98</a:t>
            </a:fld>
            <a:endParaRPr lang="en-US"/>
          </a:p>
        </p:txBody>
      </p:sp>
    </p:spTree>
    <p:extLst>
      <p:ext uri="{BB962C8B-B14F-4D97-AF65-F5344CB8AC3E}">
        <p14:creationId xmlns:p14="http://schemas.microsoft.com/office/powerpoint/2010/main" val="57256656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There were no conclusion to the discussion in Dallas about use of the PSDO</a:t>
            </a:r>
            <a:endParaRPr lang="en-AU" dirty="0"/>
          </a:p>
        </p:txBody>
      </p:sp>
      <p:sp>
        <p:nvSpPr>
          <p:cNvPr id="3" name="Content Placeholder 2"/>
          <p:cNvSpPr>
            <a:spLocks noGrp="1"/>
          </p:cNvSpPr>
          <p:nvPr>
            <p:ph idx="1"/>
          </p:nvPr>
        </p:nvSpPr>
        <p:spPr/>
        <p:txBody>
          <a:bodyPr/>
          <a:lstStyle/>
          <a:p>
            <a:pPr lvl="0"/>
            <a:r>
              <a:rPr lang="en-GB" dirty="0" smtClean="0"/>
              <a:t>Dallas discussion</a:t>
            </a:r>
          </a:p>
          <a:p>
            <a:pPr lvl="1"/>
            <a:r>
              <a:rPr lang="en-GB" dirty="0"/>
              <a:t>Submitting all possible standards could have negative repercussions including:</a:t>
            </a:r>
            <a:endParaRPr lang="en-AU" dirty="0"/>
          </a:p>
          <a:p>
            <a:pPr lvl="2"/>
            <a:r>
              <a:rPr lang="en-GB" dirty="0"/>
              <a:t>diluting the IEEE brand;</a:t>
            </a:r>
            <a:endParaRPr lang="en-AU" dirty="0"/>
          </a:p>
          <a:p>
            <a:pPr lvl="2"/>
            <a:r>
              <a:rPr lang="en-GB" dirty="0"/>
              <a:t>diminishing IEEE’s standing by allowing potentially inferior standards to be exposed to the international community; and</a:t>
            </a:r>
            <a:endParaRPr lang="en-AU" dirty="0"/>
          </a:p>
          <a:p>
            <a:pPr lvl="2"/>
            <a:r>
              <a:rPr lang="en-GB" dirty="0"/>
              <a:t>reducing the potential for IEEE to be viewed as worthy of being an international standards development organization in its own right. </a:t>
            </a:r>
            <a:endParaRPr lang="en-AU" dirty="0"/>
          </a:p>
          <a:p>
            <a:pPr lvl="1"/>
            <a:r>
              <a:rPr lang="en-GB" dirty="0"/>
              <a:t>IEEE 1888 has been the test case for these concerns, although the concerns are not specifically about the content of IEEE 1888. </a:t>
            </a:r>
            <a:endParaRPr lang="en-AU" dirty="0"/>
          </a:p>
          <a:p>
            <a:pPr lvl="1"/>
            <a:r>
              <a:rPr lang="en-GB" dirty="0"/>
              <a:t>Bruce Kraemer will be bringing a proposed set of criteria before the IEEE International Ad Hoc Committee (which exists under the IEEE Board of Governors) for discussion on this very topic. </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99</a:t>
            </a:fld>
            <a:endParaRPr lang="en-US"/>
          </a:p>
        </p:txBody>
      </p:sp>
    </p:spTree>
    <p:extLst>
      <p:ext uri="{BB962C8B-B14F-4D97-AF65-F5344CB8AC3E}">
        <p14:creationId xmlns:p14="http://schemas.microsoft.com/office/powerpoint/2010/main" val="1333052723"/>
      </p:ext>
    </p:extLst>
  </p:cSld>
  <p:clrMapOvr>
    <a:masterClrMapping/>
  </p:clrMapOvr>
  <p:timing>
    <p:tnLst>
      <p:par>
        <p:cTn id="1" dur="indefinite" restart="never" nodeType="tmRoot"/>
      </p:par>
    </p:tnLst>
  </p:timing>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10729</Words>
  <Application>Microsoft Office PowerPoint</Application>
  <PresentationFormat>On-screen Show (4:3)</PresentationFormat>
  <Paragraphs>1195</Paragraphs>
  <Slides>105</Slides>
  <Notes>16</Notes>
  <HiddenSlides>0</HiddenSlides>
  <MMClips>0</MMClips>
  <ScaleCrop>false</ScaleCrop>
  <HeadingPairs>
    <vt:vector size="6" baseType="variant">
      <vt:variant>
        <vt:lpstr>Theme</vt:lpstr>
      </vt:variant>
      <vt:variant>
        <vt:i4>1</vt:i4>
      </vt:variant>
      <vt:variant>
        <vt:lpstr>Embedded OLE Servers</vt:lpstr>
      </vt:variant>
      <vt:variant>
        <vt:i4>5</vt:i4>
      </vt:variant>
      <vt:variant>
        <vt:lpstr>Slide Titles</vt:lpstr>
      </vt:variant>
      <vt:variant>
        <vt:i4>105</vt:i4>
      </vt:variant>
    </vt:vector>
  </HeadingPairs>
  <TitlesOfParts>
    <vt:vector size="111" baseType="lpstr">
      <vt:lpstr>802-11-Submission</vt:lpstr>
      <vt:lpstr>Document</vt:lpstr>
      <vt:lpstr>Acrobat Document</vt:lpstr>
      <vt:lpstr>Presentation</vt:lpstr>
      <vt:lpstr>Adobe Acrobat Document</vt:lpstr>
      <vt:lpstr>Microsoft PowerPoint Presentation</vt:lpstr>
      <vt:lpstr>IEEE 802 JTC1 Standing Committee March 2014 agenda</vt:lpstr>
      <vt:lpstr>This presentation will be used to run the IEEE 802 JTC1 SC meetings in Beijing in Mar 2014</vt:lpstr>
      <vt:lpstr>Participants have a duty to inform in relation to patents</vt:lpstr>
      <vt:lpstr>There are a variety of patent related links</vt:lpstr>
      <vt:lpstr>A call for potentially essential patents is not required in the IEEE 802 JTC1 SC</vt:lpstr>
      <vt:lpstr>The IEEE 802 JTC1 SC will operate using general guidelines for IEEE-SA Meetings</vt:lpstr>
      <vt:lpstr>Links are available to a variety of other useful resources</vt:lpstr>
      <vt:lpstr>The IEEE 802 JTC1 SC will operate using accepted principles of meeting etiquette</vt:lpstr>
      <vt:lpstr>The IEEE 802 JTC1 SC has three slots at the Beijing plenary meeting</vt:lpstr>
      <vt:lpstr>The IEEE 802 JTC1 SC has a detailed list of agenda items to be considered</vt:lpstr>
      <vt:lpstr>The IEEE 802 JTC1 SC has a detailed list of agenda items to be considered</vt:lpstr>
      <vt:lpstr>The IEEE 802 JTC1 SC will consider approving its agenda</vt:lpstr>
      <vt:lpstr>The IEEE 802 JTC1 SC will consider approval of previous minutes</vt:lpstr>
      <vt:lpstr>The IEEE 802 JTC1 SC reaffirmed its general goals in Sept 09, but they were extended in Nov 2010</vt:lpstr>
      <vt:lpstr>The formal status of the IEEE 802 JTC1 SC is currently being “cleaned up”</vt:lpstr>
      <vt:lpstr>Much of this meeting will be reporting on the SC6 meeting in Canada in February 2014</vt:lpstr>
      <vt:lpstr>The SC6/WG1 agenda was very “lite”!!!!!</vt:lpstr>
      <vt:lpstr>The SC6/WG1 agenda was very “lite”!!!!!</vt:lpstr>
      <vt:lpstr>The agenda “lite”-ness reflects a lack of approved activities of interest to more than two NBs</vt:lpstr>
      <vt:lpstr>This “lite”-ness led to a failed proposal by the US NB to replace the London meeting by teleconference</vt:lpstr>
      <vt:lpstr>SC6 eventually rejected the resolutions from WG1 but the issue is now in the open</vt:lpstr>
      <vt:lpstr>IEEE 802 put various items on the February SC6 meeting agenda (and presented at least some)</vt:lpstr>
      <vt:lpstr>In recent times, IEEE 802 has liaised a variety of drafts to SC6 </vt:lpstr>
      <vt:lpstr>The SC will discuss the possibility of liaising additional IEEE 802.1 drafts to SC6</vt:lpstr>
      <vt:lpstr>The SC will discuss the possibility of liaising additional IEEE 802.3 drafts to SC6</vt:lpstr>
      <vt:lpstr>The SC will discuss the possibility of liaising IEEE 802.15 drafts to SC6</vt:lpstr>
      <vt:lpstr>The SC will discuss the possibility of liaising additional IEEE 802.22 drafts to SC6</vt:lpstr>
      <vt:lpstr>In recent times, IEEE 802 has notified SC6 of various new projects</vt:lpstr>
      <vt:lpstr>IEEE 802 has pushed 4 standards completely through the PSDO ratification process</vt:lpstr>
      <vt:lpstr>IEEE 802 has 9 standards in the pipeline for ratification under the PSDO</vt:lpstr>
      <vt:lpstr>IEEE 802.11-2012 has been ratified as ISO/IEC 8802-11:2012 and FDIS comment resolutions  liaised</vt:lpstr>
      <vt:lpstr>FDIS ballot on IEEE 802.1X passed in Oct 2103 and all FDIS comment resolutions liaised in Jan 2014</vt:lpstr>
      <vt:lpstr>FDIS ballot on IEEE 802.1AE passed in Oct 2013 and all FDIS comment resolutions liaised in Jan 2014</vt:lpstr>
      <vt:lpstr>FDIS on 802.1AB passed in Dec 2013 and FDIS comment resolution in process</vt:lpstr>
      <vt:lpstr>FDIS on 802.1AR passed in Dec 2013 and FDIS comment resolution in process</vt:lpstr>
      <vt:lpstr>FDIS on 802.1AS passed in Dec 2013 and FDIS comment resolution in process</vt:lpstr>
      <vt:lpstr>FDIS on 802.11ae passed in Jan 2014 and comment resolution will start in Mar 2014</vt:lpstr>
      <vt:lpstr>FDIS on 802.11ad passed in Jan 2014 and comment resolution will start in Mar 2014</vt:lpstr>
      <vt:lpstr>FDIS on 802.11aa passed in Jan 2014 and comment resolution will start in Mar 2014</vt:lpstr>
      <vt:lpstr>FDIS on 802.3-2012 passed in Feb 2014, and no comment resolution is required</vt:lpstr>
      <vt:lpstr>FDIS on 802.1AEbw passed pre-ballot in Jan 2014, and comment resolution will start in Mar 2014</vt:lpstr>
      <vt:lpstr>FDIS on 802.1AEbn passed in Feb 2014, and comment resolution will start in Mar 2014</vt:lpstr>
      <vt:lpstr>An attempt by the Swiss NB to have SC6 endorse comment resolutions by IEEE 802 went nowhere</vt:lpstr>
      <vt:lpstr>There are many examples of ISO standards that refers to proposed &amp; informational RFCs</vt:lpstr>
      <vt:lpstr>ISO/IEC 29500-1:2012 refers to proposed &amp; informational RFCs</vt:lpstr>
      <vt:lpstr>ISO/IEC 19770-1 refers to a specification under development</vt:lpstr>
      <vt:lpstr>ISO 9594-8 refers to IETF Proposed Standards</vt:lpstr>
      <vt:lpstr>China NB non recognition of IEEE/IEC/ISO standards is probably not important &amp; may not be allowed</vt:lpstr>
      <vt:lpstr>Can the China NB ban IEEE/ISO/IEC standards under WTO rules? Maybe and maybe not</vt:lpstr>
      <vt:lpstr>Can the China NB ban IEEE/ISO/IEC standards under WTO rules? Maybe and maybe not</vt:lpstr>
      <vt:lpstr>The SC will consider proposed responses to the FDIS ballots on 802.11aa/ad/ae</vt:lpstr>
      <vt:lpstr>The China NB submitted their “usual comment” on the 802.11aa FDIS ballot</vt:lpstr>
      <vt:lpstr>It is proposed that the IEEE 802.11 WG provide the following response to the China NB</vt:lpstr>
      <vt:lpstr>The China NB complained about references to informational RFCs</vt:lpstr>
      <vt:lpstr>It is proposed that the 802.11 WG respond similarly to the 802.1 WG on similar comments</vt:lpstr>
      <vt:lpstr>The China NB submitted their “usual comment” on the 802.11ad FDIS ballot</vt:lpstr>
      <vt:lpstr>It is proposed that the IEEE 802.11 WG provide the “usual response” to the China NB on 802.11ad</vt:lpstr>
      <vt:lpstr>The China NB complained about references to informational RFCs in 802.11ad</vt:lpstr>
      <vt:lpstr>It is proposed that the we respond to the complaint about references in 802.11ad with new text</vt:lpstr>
      <vt:lpstr>The Swiss NB noted they approved 802.11ad but would like comments processed using 6N15606 </vt:lpstr>
      <vt:lpstr>It is proposed IEEE 802.11 WG thanks the Swiss  NB and invites Swiss NB reps to participate </vt:lpstr>
      <vt:lpstr>The Swiss NB claim that ISO rules apply to 802.11ad</vt:lpstr>
      <vt:lpstr>It is proposed we note IEEE rules apply and invite the Swiss NB to take part in discussions </vt:lpstr>
      <vt:lpstr>The Swiss NB claim the NIST reference is not allowed</vt:lpstr>
      <vt:lpstr>It is proposed we note IEEE rules apply and invite the Swiss NB to take part in discussions </vt:lpstr>
      <vt:lpstr>The Swiss NB claim the FIPS 140 reference is not allowed</vt:lpstr>
      <vt:lpstr>It is proposed we note IEEE rules apply and invite the Swiss NB to take part in discussions </vt:lpstr>
      <vt:lpstr>The Swiss NB claim the definition wording is not allowed</vt:lpstr>
      <vt:lpstr>It is proposed we note IEEE rules apply and invite the Swiss NB to take part in discussions </vt:lpstr>
      <vt:lpstr>The China NB submitted their “usual comment” on the 802.11ae FDIS ballot</vt:lpstr>
      <vt:lpstr>It is proposed that the IEEE 802.11 WG provide the “usual response” to the China NB on 802.11ae</vt:lpstr>
      <vt:lpstr>The SC will consider the status of other responses due to SC6 from IEEE 802</vt:lpstr>
      <vt:lpstr>A number of security presentations based on TePA  have been considered by SC6</vt:lpstr>
      <vt:lpstr>The China NB attempted using the Snowden controversy to promote TePA</vt:lpstr>
      <vt:lpstr>The SC6 delegation will provide further perspectives on the China NB presentation</vt:lpstr>
      <vt:lpstr>There has been no further action on any of the TePA based proposals</vt:lpstr>
      <vt:lpstr>WAPI has not gone away; it may be re-proposed in SC6 despite uncertainty about the process</vt:lpstr>
      <vt:lpstr>The security discussion between IEEE 802 and the Swiss NB is proceeding “glacially”</vt:lpstr>
      <vt:lpstr>A number of other proposals relevant to IEEE 802.11  are being considered by SC6</vt:lpstr>
      <vt:lpstr>There is no news on EUHT standardisation in ISO/IEC but some activity in IEEE 802.11 WG</vt:lpstr>
      <vt:lpstr>There is no news on EUHT standardisation in ISO/IEC but some activity in IEEE 802.11 WG</vt:lpstr>
      <vt:lpstr>SC6/WG7 previously decided to delay decisions on two PWI proposals related to WLAN</vt:lpstr>
      <vt:lpstr>In Ottawa, the appropriate WG for the two PWI proposal related to WLAN was discussed</vt:lpstr>
      <vt:lpstr>It was “decided” to address the proposals in WG7 but neither PWI was approved</vt:lpstr>
      <vt:lpstr>The SC will discuss the pros/cons of the “Optimization technology in WLAN” proposal </vt:lpstr>
      <vt:lpstr>The SC will discuss the pros/cons of the “Optimization technology in WLAN” proposal </vt:lpstr>
      <vt:lpstr>Should IEEE 802.11 WG send a liaison to SC6 on this topic?</vt:lpstr>
      <vt:lpstr>The SC will discuss the Virtual AP proposal</vt:lpstr>
      <vt:lpstr>A proposed response has been put together</vt:lpstr>
      <vt:lpstr>A proposed response has been put together</vt:lpstr>
      <vt:lpstr>A proposed response has been put together</vt:lpstr>
      <vt:lpstr>PowerPoint Presentation</vt:lpstr>
      <vt:lpstr>The next SC6 meeting will be held in the UK in October 2014</vt:lpstr>
      <vt:lpstr>The SC will probably need to select a new IEEE 802 liaison to SC6</vt:lpstr>
      <vt:lpstr>IEEE 1888 was (?) discussed in SC6/WG7 in Canada for possible submission to SC6 under the PSDO</vt:lpstr>
      <vt:lpstr>The proposed submission of IEEE 1888 raises meta questions for IEEE-SA that were discussed in Geneva</vt:lpstr>
      <vt:lpstr>The SC discussed in Geneva &amp; Dallas possible criteria for submission of IEEE standards under the PSDO </vt:lpstr>
      <vt:lpstr>There were no conclusion to the discussion in Geneva  about use of the PSDO</vt:lpstr>
      <vt:lpstr>There were no conclusion to the discussion in Dallas about use of the PSDO</vt:lpstr>
      <vt:lpstr>The PSDO agreement provides some criteria  for submissions under PSDO</vt:lpstr>
      <vt:lpstr>The SC may discuss the current status of criteria for submission under the PSDO</vt:lpstr>
      <vt:lpstr>IEEE 802 JTC1 SC will consider any motions</vt:lpstr>
      <vt:lpstr>The IEEE 802 JTC1 SC will &lt;do what?&gt; at the May 2014 interim meeting in Hawaii</vt:lpstr>
      <vt:lpstr>Are there any other matters for consideration by IEEE 802 JTC1 SC?</vt:lpstr>
      <vt:lpstr>The IEEE 802 JTC1 SC will adjourn for the week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2011-09-19T06:02:14Z</dcterms:created>
  <dcterms:modified xsi:type="dcterms:W3CDTF">2014-03-19T07:33:55Z</dcterms:modified>
</cp:coreProperties>
</file>