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269" r:id="rId2"/>
    <p:sldId id="317" r:id="rId3"/>
    <p:sldId id="345" r:id="rId4"/>
    <p:sldId id="337" r:id="rId5"/>
    <p:sldId id="348" r:id="rId6"/>
    <p:sldId id="332" r:id="rId7"/>
    <p:sldId id="344" r:id="rId8"/>
    <p:sldId id="346" r:id="rId9"/>
    <p:sldId id="347" r:id="rId10"/>
    <p:sldId id="320" r:id="rId11"/>
    <p:sldId id="321" r:id="rId12"/>
    <p:sldId id="349" r:id="rId13"/>
  </p:sldIdLst>
  <p:sldSz cx="9144000" cy="6858000" type="screen4x3"/>
  <p:notesSz cx="6934200" cy="9280525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029" autoAdjust="0"/>
    <p:restoredTop sz="94660"/>
  </p:normalViewPr>
  <p:slideViewPr>
    <p:cSldViewPr>
      <p:cViewPr varScale="1">
        <p:scale>
          <a:sx n="62" d="100"/>
          <a:sy n="62" d="100"/>
        </p:scale>
        <p:origin x="-474" y="-78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100" d="100"/>
          <a:sy n="100" d="100"/>
        </p:scale>
        <p:origin x="-1608" y="88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97525" y="177800"/>
            <a:ext cx="641350" cy="212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US" altLang="en-US"/>
              <a:t>doc.: IEEE 802.11-07/0570r0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800"/>
            <a:ext cx="827088" cy="212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 altLang="en-US"/>
              <a:t>April 2007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US" altLang="en-US"/>
              <a:t>Eldad Perahia, Intel Corporation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>
              <a:defRPr/>
            </a:lvl1pPr>
          </a:lstStyle>
          <a:p>
            <a:r>
              <a:rPr lang="en-US" altLang="en-US"/>
              <a:t>Page </a:t>
            </a:r>
            <a:fld id="{B584B727-0072-4AA1-A3FF-71F2E3C64066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>
            <a:lvl1pPr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61963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923925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387475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1849438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306638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763838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221038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678238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n-US" sz="1200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912500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640388" y="98425"/>
            <a:ext cx="641350" cy="212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r>
              <a:rPr lang="en-US" altLang="en-US"/>
              <a:t>doc.: IEEE 802.11-07/0570r0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8425"/>
            <a:ext cx="827088" cy="212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r>
              <a:rPr lang="en-US" altLang="en-US"/>
              <a:t>April 2007</a:t>
            </a:r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>
              <a:defRPr/>
            </a:lvl5pPr>
          </a:lstStyle>
          <a:p>
            <a:pPr lvl="4"/>
            <a:r>
              <a:rPr lang="en-US" altLang="en-US"/>
              <a:t>Eldad Perahia, Intel Corporation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r>
              <a:rPr lang="en-US" altLang="en-US"/>
              <a:t>Page </a:t>
            </a:r>
            <a:fld id="{83A60938-3F69-4CD4-B4E4-C0D6270E54FA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/>
          <a:p>
            <a:r>
              <a:rPr lang="en-US" altLang="en-US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7651935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/>
              <a:t>doc.: IEEE 802.11-07/0570r0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April 2007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 altLang="en-US"/>
              <a:t>Eldad Perahia,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altLang="en-US"/>
              <a:t>Page </a:t>
            </a:r>
            <a:fld id="{29934E6E-D230-45BA-8F7B-282DB3E35996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317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/>
              <a:t>doc.: IEEE 802.11-07/0570r0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April 2007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 altLang="en-US"/>
              <a:t>Eldad Perahia,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altLang="en-US"/>
              <a:t>Page </a:t>
            </a:r>
            <a:fld id="{E3CBD9DF-7505-4581-9584-4B40829EDCC1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2222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222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>
                <a:solidFill>
                  <a:prstClr val="black"/>
                </a:solidFill>
              </a:rPr>
              <a:t>doc.: IEEE 802.11-07/0570r0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>
                <a:solidFill>
                  <a:prstClr val="black"/>
                </a:solidFill>
              </a:rPr>
              <a:t>April 2007</a:t>
            </a:r>
          </a:p>
        </p:txBody>
      </p:sp>
      <p:sp>
        <p:nvSpPr>
          <p:cNvPr id="10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 altLang="en-US">
                <a:solidFill>
                  <a:prstClr val="black"/>
                </a:solidFill>
              </a:rPr>
              <a:t>Eldad Perahia, Intel Corporation</a:t>
            </a:r>
          </a:p>
        </p:txBody>
      </p:sp>
      <p:sp>
        <p:nvSpPr>
          <p:cNvPr id="11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altLang="en-US">
                <a:solidFill>
                  <a:prstClr val="black"/>
                </a:solidFill>
              </a:rPr>
              <a:t>Page </a:t>
            </a:r>
            <a:fld id="{8EA4BACE-0492-41CB-A9C0-A7E39C593F65}" type="slidenum">
              <a:rPr lang="en-US" altLang="en-US">
                <a:solidFill>
                  <a:prstClr val="black"/>
                </a:solidFill>
              </a:rPr>
              <a:pPr/>
              <a:t>3</a:t>
            </a:fld>
            <a:endParaRPr lang="en-US" altLang="en-US">
              <a:solidFill>
                <a:prstClr val="black"/>
              </a:solidFill>
            </a:endParaRPr>
          </a:p>
        </p:txBody>
      </p:sp>
      <p:sp>
        <p:nvSpPr>
          <p:cNvPr id="24985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49859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  <p:sp>
        <p:nvSpPr>
          <p:cNvPr id="249860" name="Header Placeholder 3"/>
          <p:cNvSpPr txBox="1">
            <a:spLocks noGrp="1"/>
          </p:cNvSpPr>
          <p:nvPr/>
        </p:nvSpPr>
        <p:spPr bwMode="auto">
          <a:xfrm>
            <a:off x="5640388" y="98425"/>
            <a:ext cx="641350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>
            <a:lvl1pPr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r"/>
            <a:r>
              <a:rPr lang="en-US" altLang="en-US" sz="1400" b="1">
                <a:solidFill>
                  <a:prstClr val="black"/>
                </a:solidFill>
              </a:rPr>
              <a:t>doc.: IEEE 802.11-07/2090r0</a:t>
            </a:r>
          </a:p>
        </p:txBody>
      </p:sp>
      <p:sp>
        <p:nvSpPr>
          <p:cNvPr id="249861" name="Date Placeholder 4"/>
          <p:cNvSpPr txBox="1">
            <a:spLocks noGrp="1"/>
          </p:cNvSpPr>
          <p:nvPr/>
        </p:nvSpPr>
        <p:spPr bwMode="auto">
          <a:xfrm>
            <a:off x="654050" y="98425"/>
            <a:ext cx="827088" cy="212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>
            <a:lvl1pPr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n-US" sz="1400" b="1">
                <a:solidFill>
                  <a:prstClr val="black"/>
                </a:solidFill>
              </a:rPr>
              <a:t>July 2007</a:t>
            </a:r>
          </a:p>
        </p:txBody>
      </p:sp>
      <p:sp>
        <p:nvSpPr>
          <p:cNvPr id="249862" name="Footer Placeholder 5"/>
          <p:cNvSpPr txBox="1">
            <a:spLocks noGrp="1"/>
          </p:cNvSpPr>
          <p:nvPr/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marL="342900" indent="-3429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4572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9144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1371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18288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22860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4" algn="r"/>
            <a:r>
              <a:rPr lang="en-US" altLang="en-US" sz="1200">
                <a:solidFill>
                  <a:prstClr val="black"/>
                </a:solidFill>
              </a:rPr>
              <a:t>Eldad Perahia (Intel)</a:t>
            </a:r>
          </a:p>
        </p:txBody>
      </p:sp>
      <p:sp>
        <p:nvSpPr>
          <p:cNvPr id="249863" name="Slide Number Placeholder 6"/>
          <p:cNvSpPr txBox="1">
            <a:spLocks noGrp="1"/>
          </p:cNvSpPr>
          <p:nvPr/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3345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r"/>
            <a:r>
              <a:rPr lang="en-US" altLang="en-US" sz="1200">
                <a:solidFill>
                  <a:prstClr val="black"/>
                </a:solidFill>
              </a:rPr>
              <a:t>Page </a:t>
            </a:r>
            <a:fld id="{0148C3B4-06F5-4B87-A5CE-790B52A05490}" type="slidenum">
              <a:rPr lang="en-US" altLang="en-US" sz="1200">
                <a:solidFill>
                  <a:prstClr val="black"/>
                </a:solidFill>
              </a:rPr>
              <a:pPr algn="r"/>
              <a:t>3</a:t>
            </a:fld>
            <a:endParaRPr lang="en-US" altLang="en-US" sz="1200">
              <a:solidFill>
                <a:prstClr val="black"/>
              </a:solidFill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/>
              <a:t>doc.: IEEE 802.11-07/0570r0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April 2007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 altLang="en-US"/>
              <a:t>Eldad Perahia,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altLang="en-US"/>
              <a:t>Page </a:t>
            </a:r>
            <a:fld id="{7873CFC8-90CC-4AF5-BFDE-ADF0CE5BFB1B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2406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406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 sz="quarter"/>
          </p:nvPr>
        </p:nvSpPr>
        <p:spPr>
          <a:ln/>
        </p:spPr>
        <p:txBody>
          <a:bodyPr/>
          <a:lstStyle/>
          <a:p>
            <a:r>
              <a:rPr lang="en-US" altLang="en-US"/>
              <a:t>doc.: IEEE 802.11-07/0570r0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"/>
          </p:nvPr>
        </p:nvSpPr>
        <p:spPr>
          <a:ln/>
        </p:spPr>
        <p:txBody>
          <a:bodyPr/>
          <a:lstStyle/>
          <a:p>
            <a:r>
              <a:rPr lang="en-US" altLang="en-US"/>
              <a:t>April 2007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 sz="quarter" idx="4"/>
          </p:nvPr>
        </p:nvSpPr>
        <p:spPr>
          <a:ln/>
        </p:spPr>
        <p:txBody>
          <a:bodyPr/>
          <a:lstStyle/>
          <a:p>
            <a:pPr lvl="4"/>
            <a:r>
              <a:rPr lang="en-US" altLang="en-US"/>
              <a:t>Eldad Perahia,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r>
              <a:rPr lang="en-US" altLang="en-US"/>
              <a:t>Page </a:t>
            </a:r>
            <a:fld id="{AA399202-E8AD-43C1-A3AE-D582139239A7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2426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426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July 2008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Eldad Perahia, Intel Corporation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FB3ECCC6-6348-43D2-B27B-F65EC2BE9559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3497201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BF7A5246-0AC6-4512-981B-1DBA3342F95C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7" name="Date Placeholder 3"/>
          <p:cNvSpPr txBox="1">
            <a:spLocks/>
          </p:cNvSpPr>
          <p:nvPr userDrawn="1"/>
        </p:nvSpPr>
        <p:spPr bwMode="auto">
          <a:xfrm>
            <a:off x="849313" y="485001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 altLang="en-US" smtClean="0"/>
              <a:t>February 2014</a:t>
            </a:r>
            <a:endParaRPr lang="en-US" alt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34534227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87F1F7D0-9ECB-40CF-A011-5ACC1042FCDB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7" name="Date Placeholder 3"/>
          <p:cNvSpPr txBox="1">
            <a:spLocks/>
          </p:cNvSpPr>
          <p:nvPr userDrawn="1"/>
        </p:nvSpPr>
        <p:spPr bwMode="auto">
          <a:xfrm>
            <a:off x="849313" y="485001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 altLang="en-US" smtClean="0"/>
              <a:t>February 2014</a:t>
            </a:r>
            <a:endParaRPr lang="en-US" alt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3312983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5F1EF0B6-A9B1-4FA5-9DF1-44E4E79030A4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0814112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B79029BD-38B1-40FC-BE99-82A6526FEB4B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06469290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F09B2EE1-A949-45CC-B437-FFC9806BD8BB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63191796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C784441D-813D-46AA-84F4-B82ABDCB384E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10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11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6362402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996A7E7F-1BC3-41E5-88F6-1DA96B139084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33717408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8AB7B3C0-05A4-43B4-83C7-ADE4D7A26906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4260391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July 2008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4401F1CC-961E-421B-98A8-B05EC2C1E5AC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8" name="Date Placeholder 3"/>
          <p:cNvSpPr txBox="1">
            <a:spLocks/>
          </p:cNvSpPr>
          <p:nvPr userDrawn="1"/>
        </p:nvSpPr>
        <p:spPr bwMode="auto">
          <a:xfrm>
            <a:off x="849313" y="485001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 altLang="en-US" smtClean="0"/>
              <a:t>February 2014</a:t>
            </a:r>
            <a:endParaRPr lang="en-US" alt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2070396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en-US"/>
              <a:t>Slide </a:t>
            </a:r>
            <a:fld id="{81B95841-3F6D-4A58-A562-3C324C1F7005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8" name="Date Placeholder 3"/>
          <p:cNvSpPr txBox="1">
            <a:spLocks/>
          </p:cNvSpPr>
          <p:nvPr userDrawn="1"/>
        </p:nvSpPr>
        <p:spPr bwMode="auto">
          <a:xfrm>
            <a:off x="849313" y="485001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 altLang="en-US" smtClean="0"/>
              <a:t>February 2014</a:t>
            </a:r>
            <a:endParaRPr lang="en-US" alt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403534281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2601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b="1"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77200" y="6475413"/>
            <a:ext cx="466725" cy="182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r>
              <a:rPr lang="en-US" altLang="en-US"/>
              <a:t>Eldad Perahia, Intel Corporation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r>
              <a:rPr lang="en-US" altLang="en-US"/>
              <a:t>Slide </a:t>
            </a:r>
            <a:fld id="{509BDFCE-1023-4556-AC0E-F5C484C1CF4C}" type="slidenum">
              <a:rPr lang="en-US" altLang="en-US"/>
              <a:pPr/>
              <a:t>‹#›</a:t>
            </a:fld>
            <a:endParaRPr lang="en-US" alt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85" y="332601"/>
            <a:ext cx="3283015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11430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3429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4572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22860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lvl="4" algn="r"/>
            <a:r>
              <a:rPr lang="en-US" altLang="en-US" sz="1800" b="1" dirty="0"/>
              <a:t>doc.: IEEE </a:t>
            </a:r>
            <a:r>
              <a:rPr lang="en-US" altLang="en-US" sz="1800" b="1" dirty="0" smtClean="0"/>
              <a:t>802.11-14/0214r2</a:t>
            </a:r>
            <a:endParaRPr lang="en-US" altLang="en-US" sz="1800" b="1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>
            <a:spAutoFit/>
          </a:bodyPr>
          <a:lstStyle/>
          <a:p>
            <a:r>
              <a:rPr lang="en-US" altLang="en-US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hyperlink" Target="https://mentor.ieee.org/802.11/dcn/13/11-13-0339-10-0wng-high-efficiency-wlan-straw-poll.ppt" TargetMode="External"/><Relationship Id="rId3" Type="http://schemas.openxmlformats.org/officeDocument/2006/relationships/hyperlink" Target="https://mentor.ieee.org/802.11/dcn/13/11-13-0657-06-0hew-hew-sg-usage-models-and-requirements-liaison-with-wfa.ppt" TargetMode="External"/><Relationship Id="rId7" Type="http://schemas.openxmlformats.org/officeDocument/2006/relationships/hyperlink" Target="https://mentor.ieee.org/802.11/dcn/13/11-13-0331-05-0wng-high-efficiency-wlan.ppt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mentor.ieee.org/802.11/dcn/13/11-13-1000-02-0hew-simulation-scenarios.ppt" TargetMode="External"/><Relationship Id="rId5" Type="http://schemas.openxmlformats.org/officeDocument/2006/relationships/hyperlink" Target="https://mentor.ieee.org/802.11/dcn/13/11-13-1001-06-0hew-simulation-scenarios-document-template.docx" TargetMode="External"/><Relationship Id="rId10" Type="http://schemas.openxmlformats.org/officeDocument/2006/relationships/hyperlink" Target="https://mentor.ieee.org/802.11/dcn/14/11-14-0165-00-0hew-802-11-hew-sg-proposed-par.docx" TargetMode="External"/><Relationship Id="rId4" Type="http://schemas.openxmlformats.org/officeDocument/2006/relationships/hyperlink" Target="https://mentor.ieee.org/802.11/dcn/13/11-13-1443-00-0hew-liaison-from-wi-fi-alliance-on-hew-use-cases.ppt" TargetMode="External"/><Relationship Id="rId9" Type="http://schemas.openxmlformats.org/officeDocument/2006/relationships/hyperlink" Target="https://mentor.ieee.org/802.11/dcn/14/11-14-0169-00-0hew-ieee-802-11-hew-sg-proposed-csd.docx" TargetMode="Externa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E003BCA7-8812-4456-B5B3-C6D2E894F6DF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altLang="en-US" dirty="0" smtClean="0"/>
              <a:t>High Efficiency WLAN Overview</a:t>
            </a:r>
            <a:endParaRPr lang="en-US" altLang="en-US" dirty="0"/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81000"/>
          </a:xfrm>
          <a:noFill/>
          <a:ln/>
        </p:spPr>
        <p:txBody>
          <a:bodyPr/>
          <a:lstStyle/>
          <a:p>
            <a:pPr algn="ctr">
              <a:buFontTx/>
              <a:buNone/>
            </a:pPr>
            <a:r>
              <a:rPr lang="en-US" altLang="en-US" sz="2000" dirty="0"/>
              <a:t>Date:</a:t>
            </a:r>
            <a:r>
              <a:rPr lang="en-US" altLang="en-US" sz="2000" b="0" dirty="0"/>
              <a:t> </a:t>
            </a:r>
            <a:r>
              <a:rPr lang="en-US" altLang="en-US" sz="2000" b="0" dirty="0" smtClean="0"/>
              <a:t>2014-02-18</a:t>
            </a:r>
            <a:endParaRPr lang="en-US" altLang="en-US" sz="2000" b="0" dirty="0"/>
          </a:p>
        </p:txBody>
      </p:sp>
      <p:graphicFrame>
        <p:nvGraphicFramePr>
          <p:cNvPr id="30731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55684881"/>
              </p:ext>
            </p:extLst>
          </p:nvPr>
        </p:nvGraphicFramePr>
        <p:xfrm>
          <a:off x="466725" y="2292350"/>
          <a:ext cx="7732713" cy="2686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07" name="Document" r:id="rId4" imgW="8255000" imgH="2870200" progId="Word.Document.8">
                  <p:embed/>
                </p:oleObj>
              </mc:Choice>
              <mc:Fallback>
                <p:oleObj name="Document" r:id="rId4" imgW="8255000" imgH="2870200" progId="Word.Document.8">
                  <p:embed/>
                  <p:pic>
                    <p:nvPicPr>
                      <p:cNvPr id="0" name="Object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66725" y="2292350"/>
                        <a:ext cx="7732713" cy="26860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32" name="Rectangle 12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92075" tIns="46038" rIns="92075" bIns="46038"/>
          <a:lstStyle>
            <a:lvl1pPr marL="342900" indent="-342900"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08585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42875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177165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22885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68605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14325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60045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FontTx/>
              <a:buNone/>
            </a:pPr>
            <a:r>
              <a:rPr lang="en-US" altLang="en-US" sz="2000"/>
              <a:t>Authors:</a:t>
            </a:r>
            <a:endParaRPr lang="en-US" altLang="en-US" sz="2000" b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3A509E73-D90C-4E4E-895D-7E625529AE11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2375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dirty="0" smtClean="0"/>
              <a:t>HEW PAR </a:t>
            </a:r>
            <a:r>
              <a:rPr lang="en-US" altLang="en-US" dirty="0"/>
              <a:t>Scope</a:t>
            </a:r>
          </a:p>
        </p:txBody>
      </p:sp>
      <p:sp>
        <p:nvSpPr>
          <p:cNvPr id="2375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905000"/>
            <a:ext cx="8305800" cy="4114800"/>
          </a:xfrm>
        </p:spPr>
        <p:txBody>
          <a:bodyPr/>
          <a:lstStyle/>
          <a:p>
            <a:pPr>
              <a:spcBef>
                <a:spcPts val="0"/>
              </a:spcBef>
              <a:spcAft>
                <a:spcPts val="600"/>
              </a:spcAft>
            </a:pPr>
            <a:r>
              <a:rPr lang="en-GB" dirty="0"/>
              <a:t>F</a:t>
            </a:r>
            <a:r>
              <a:rPr lang="en-GB" dirty="0" smtClean="0"/>
              <a:t>our </a:t>
            </a:r>
            <a:r>
              <a:rPr lang="en-GB" dirty="0"/>
              <a:t>times improvement in the average throughput per </a:t>
            </a:r>
            <a:r>
              <a:rPr lang="en-GB" dirty="0" smtClean="0"/>
              <a:t>station in a dense deployment scenario 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sz="1800" dirty="0" smtClean="0"/>
              <a:t>Throughput is measured </a:t>
            </a:r>
            <a:r>
              <a:rPr lang="en-GB" sz="1800" dirty="0"/>
              <a:t>at the MAC data service access </a:t>
            </a:r>
            <a:r>
              <a:rPr lang="en-GB" sz="1800" dirty="0" smtClean="0"/>
              <a:t>point</a:t>
            </a:r>
          </a:p>
          <a:p>
            <a:pPr lvl="1">
              <a:spcBef>
                <a:spcPts val="0"/>
              </a:spcBef>
              <a:spcAft>
                <a:spcPts val="600"/>
              </a:spcAft>
            </a:pPr>
            <a:r>
              <a:rPr lang="en-GB" sz="1800" dirty="0" smtClean="0"/>
              <a:t>Expected to provide improvements of 5 – 10x</a:t>
            </a:r>
            <a:r>
              <a:rPr lang="en-US" sz="1800" dirty="0" smtClean="0"/>
              <a:t> </a:t>
            </a:r>
            <a:endParaRPr lang="en-GB" sz="1800" dirty="0"/>
          </a:p>
          <a:p>
            <a:pPr>
              <a:spcBef>
                <a:spcPts val="1080"/>
              </a:spcBef>
              <a:spcAft>
                <a:spcPts val="600"/>
              </a:spcAft>
            </a:pPr>
            <a:r>
              <a:rPr lang="en-US" altLang="en-US" dirty="0" smtClean="0"/>
              <a:t>Maintaining or improving the power efficiency per station</a:t>
            </a:r>
          </a:p>
          <a:p>
            <a:pPr>
              <a:spcBef>
                <a:spcPts val="1080"/>
              </a:spcBef>
              <a:spcAft>
                <a:spcPts val="600"/>
              </a:spcAft>
            </a:pPr>
            <a:r>
              <a:rPr lang="en-US" altLang="en-US" dirty="0" smtClean="0"/>
              <a:t>Indoor and outdoor operations in frequency bands between 1 GHz and 6 GHz</a:t>
            </a:r>
          </a:p>
          <a:p>
            <a:pPr>
              <a:spcBef>
                <a:spcPts val="1080"/>
              </a:spcBef>
              <a:spcAft>
                <a:spcPts val="600"/>
              </a:spcAft>
            </a:pPr>
            <a:r>
              <a:rPr lang="en-US" altLang="en-US" dirty="0" smtClean="0"/>
              <a:t>Enabling backward compatibility and coexistence with legacy IEEE 802.11 devices operating in the same band</a:t>
            </a:r>
          </a:p>
          <a:p>
            <a:pPr>
              <a:spcBef>
                <a:spcPts val="1080"/>
              </a:spcBef>
              <a:spcAft>
                <a:spcPts val="600"/>
              </a:spcAft>
            </a:pPr>
            <a:endParaRPr lang="en-US" altLang="en-US" dirty="0" smtClean="0"/>
          </a:p>
          <a:p>
            <a:pPr>
              <a:spcBef>
                <a:spcPts val="1080"/>
              </a:spcBef>
              <a:spcAft>
                <a:spcPts val="600"/>
              </a:spcAft>
            </a:pPr>
            <a:endParaRPr lang="en-US" altLang="en-US" dirty="0" smtClean="0"/>
          </a:p>
          <a:p>
            <a:pPr>
              <a:spcBef>
                <a:spcPts val="1080"/>
              </a:spcBef>
              <a:spcAft>
                <a:spcPts val="600"/>
              </a:spcAft>
            </a:pPr>
            <a:endParaRPr lang="en-US" alt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A437CC14-86DE-4BAB-8F6D-964FD0383621}" type="slidenum">
              <a:rPr lang="en-US" altLang="en-US"/>
              <a:pPr/>
              <a:t>11</a:t>
            </a:fld>
            <a:endParaRPr lang="en-US" altLang="en-US"/>
          </a:p>
        </p:txBody>
      </p:sp>
      <p:sp>
        <p:nvSpPr>
          <p:cNvPr id="2416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PAR/CSD Related </a:t>
            </a:r>
            <a:r>
              <a:rPr lang="en-US" altLang="en-US" dirty="0"/>
              <a:t>Submissions</a:t>
            </a:r>
          </a:p>
        </p:txBody>
      </p:sp>
      <p:sp>
        <p:nvSpPr>
          <p:cNvPr id="2416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</a:pPr>
            <a:r>
              <a:rPr lang="en-US" altLang="en-US" sz="1800" dirty="0">
                <a:hlinkClick r:id="rId3"/>
              </a:rPr>
              <a:t>11-13/0657r6</a:t>
            </a:r>
            <a:r>
              <a:rPr lang="en-US" altLang="en-US" sz="1800" dirty="0"/>
              <a:t>, “HEW SG usage models and requirements - Liaison with WFA”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4"/>
              </a:rPr>
              <a:t>11-13/1443r0</a:t>
            </a:r>
            <a:r>
              <a:rPr lang="en-US" altLang="en-US" sz="1800" dirty="0"/>
              <a:t>, “Liaison from Wi-Fi Alliance on HEW Use Cases”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5"/>
              </a:rPr>
              <a:t>11-13/1001r6</a:t>
            </a:r>
            <a:r>
              <a:rPr lang="en-US" altLang="en-US" sz="1800" dirty="0"/>
              <a:t>, “Simulation Scenarios Document Template”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6"/>
              </a:rPr>
              <a:t>11-13/1000r2</a:t>
            </a:r>
            <a:r>
              <a:rPr lang="en-US" altLang="en-US" sz="1800" dirty="0"/>
              <a:t>, “Simulation Scenarios”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7"/>
              </a:rPr>
              <a:t>11-13/331r5</a:t>
            </a:r>
            <a:r>
              <a:rPr lang="en-US" altLang="en-US" sz="1800" dirty="0"/>
              <a:t>, “High efficiency WLAN”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8"/>
              </a:rPr>
              <a:t>11-13/339r10</a:t>
            </a:r>
            <a:r>
              <a:rPr lang="en-US" altLang="en-US" sz="1800" dirty="0"/>
              <a:t>, “High efficiency WLAN straw poll”</a:t>
            </a:r>
          </a:p>
          <a:p>
            <a:pPr>
              <a:lnSpc>
                <a:spcPct val="80000"/>
              </a:lnSpc>
            </a:pPr>
            <a:r>
              <a:rPr lang="en-US" altLang="en-US" sz="1800" dirty="0" smtClean="0">
                <a:hlinkClick r:id="rId9"/>
              </a:rPr>
              <a:t>11-14/169r0</a:t>
            </a:r>
            <a:r>
              <a:rPr lang="en-US" altLang="en-US" sz="1800" dirty="0"/>
              <a:t>, “IEEE 802.11 HEW SG Proposed CSD”</a:t>
            </a:r>
          </a:p>
          <a:p>
            <a:pPr>
              <a:lnSpc>
                <a:spcPct val="80000"/>
              </a:lnSpc>
            </a:pPr>
            <a:r>
              <a:rPr lang="en-US" altLang="en-US" sz="1800" dirty="0">
                <a:hlinkClick r:id="rId10"/>
              </a:rPr>
              <a:t>11-14/165r0</a:t>
            </a:r>
            <a:r>
              <a:rPr lang="en-US" altLang="en-US" sz="1800" dirty="0"/>
              <a:t>, “802.11 HEW SG Proposed PAR”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 bwMode="auto">
          <a:xfrm>
            <a:off x="228600" y="1371600"/>
            <a:ext cx="4116015" cy="5029200"/>
          </a:xfrm>
          <a:prstGeom prst="roundRect">
            <a:avLst/>
          </a:prstGeom>
          <a:noFill/>
          <a:ln w="3175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5" name="Rounded Rectangle 14"/>
          <p:cNvSpPr/>
          <p:nvPr/>
        </p:nvSpPr>
        <p:spPr bwMode="auto">
          <a:xfrm>
            <a:off x="4495801" y="1371600"/>
            <a:ext cx="4116014" cy="5029200"/>
          </a:xfrm>
          <a:prstGeom prst="roundRect">
            <a:avLst/>
          </a:prstGeom>
          <a:noFill/>
          <a:ln w="3175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533400"/>
          </a:xfrm>
        </p:spPr>
        <p:txBody>
          <a:bodyPr/>
          <a:lstStyle/>
          <a:p>
            <a:r>
              <a:rPr lang="en-US" dirty="0" smtClean="0"/>
              <a:t>Technology Related Submissions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idx="1"/>
          </p:nvPr>
        </p:nvSpPr>
        <p:spPr>
          <a:xfrm>
            <a:off x="4588459" y="1524000"/>
            <a:ext cx="4038600" cy="4876800"/>
          </a:xfrm>
        </p:spPr>
        <p:txBody>
          <a:bodyPr/>
          <a:lstStyle/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 smtClean="0">
                <a:latin typeface="Times New Roman" pitchFamily="18" charset="0"/>
              </a:rPr>
              <a:t>11-13/1105r0</a:t>
            </a:r>
            <a:r>
              <a:rPr lang="en-US" sz="1200" b="0" kern="1200" dirty="0">
                <a:latin typeface="Times New Roman" pitchFamily="18" charset="0"/>
              </a:rPr>
              <a:t>	Discussion on Access Mechanism for HEW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 smtClean="0">
                <a:latin typeface="Times New Roman" pitchFamily="18" charset="0"/>
              </a:rPr>
              <a:t>11-13/1122r1</a:t>
            </a:r>
            <a:r>
              <a:rPr lang="en-US" sz="1200" b="0" kern="1200" dirty="0">
                <a:latin typeface="Times New Roman" pitchFamily="18" charset="0"/>
              </a:rPr>
              <a:t>	Considerations for In-Band Simultaneous Transmit and Receive (STR) feature in HEW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11-13/1126r0	Beamforming under OBSS Interference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11-13/1154r0	DL-MU-MIMO Transmission with Unequal Bandwidth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11-13/1155r0	Space Division Multiplex for OBSS Interference Suppression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11-13/1156r0	TXOP Redundancy  NAV Clear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11-13/1157r3	Feasibility of Coordination Transmission for HEW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11-13/1169r0	WLAN Cellular Offload in High Speed Moving Environment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11-13/1290r0	Dynamic Sensitivity Control  for HEW SG 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11-13/1349r0	Access Control Enhancement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11-13/1377r0	DL efficiency enhancement in high density network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11-13/1382r0	Discussion on OFDMA in HEW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11-13/1386r2	Improving WLAN Efficiency and </a:t>
            </a:r>
            <a:r>
              <a:rPr lang="en-US" sz="1200" b="0" kern="1200" dirty="0" err="1" smtClean="0">
                <a:latin typeface="Times New Roman" pitchFamily="18" charset="0"/>
              </a:rPr>
              <a:t>QoE</a:t>
            </a:r>
            <a:r>
              <a:rPr lang="en-US" sz="1200" b="0" kern="1200" dirty="0" smtClean="0">
                <a:latin typeface="Times New Roman" pitchFamily="18" charset="0"/>
              </a:rPr>
              <a:t> – A Top Down Approach 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 smtClean="0">
                <a:latin typeface="Times New Roman" pitchFamily="18" charset="0"/>
              </a:rPr>
              <a:t>11-13/1388r0</a:t>
            </a:r>
            <a:r>
              <a:rPr lang="en-US" sz="1200" b="0" kern="1200" dirty="0">
                <a:latin typeface="Times New Roman" pitchFamily="18" charset="0"/>
              </a:rPr>
              <a:t>	UL MU-MIMO transmission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11-13/1395r2	Simultaneous </a:t>
            </a:r>
            <a:r>
              <a:rPr lang="en-US" sz="1200" b="0" kern="1200" dirty="0" err="1" smtClean="0">
                <a:latin typeface="Times New Roman" pitchFamily="18" charset="0"/>
              </a:rPr>
              <a:t>Tx</a:t>
            </a:r>
            <a:r>
              <a:rPr lang="en-US" sz="1200" b="0" kern="1200" dirty="0" smtClean="0">
                <a:latin typeface="Times New Roman" pitchFamily="18" charset="0"/>
              </a:rPr>
              <a:t> Technologies </a:t>
            </a:r>
            <a:r>
              <a:rPr lang="en-US" sz="1200" b="0" kern="1200" dirty="0">
                <a:latin typeface="Times New Roman" pitchFamily="18" charset="0"/>
              </a:rPr>
              <a:t>for HEW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11-13/1421r1	STR Radios and STR Media Access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11-13/1440r0	Argos | Practical </a:t>
            </a:r>
            <a:r>
              <a:rPr lang="en-US" sz="1200" b="0" kern="1200" dirty="0" err="1">
                <a:latin typeface="Times New Roman" pitchFamily="18" charset="0"/>
              </a:rPr>
              <a:t>Masive</a:t>
            </a:r>
            <a:r>
              <a:rPr lang="en-US" sz="1200" b="0" kern="1200" dirty="0">
                <a:latin typeface="Times New Roman" pitchFamily="18" charset="0"/>
              </a:rPr>
              <a:t>-MIMO</a:t>
            </a:r>
          </a:p>
          <a:p>
            <a:pPr marL="0" indent="0">
              <a:spcBef>
                <a:spcPct val="0"/>
              </a:spcBef>
              <a:buNone/>
            </a:pPr>
            <a:r>
              <a:rPr lang="en-US" sz="1200" b="0" kern="1200" dirty="0">
                <a:latin typeface="Times New Roman" pitchFamily="18" charset="0"/>
              </a:rPr>
              <a:t>11-14/0095r0	OFDM-IDMA Uplink Communication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en-US" smtClean="0"/>
              <a:t>February 2014</a:t>
            </a:r>
            <a:endParaRPr lang="en-US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 smtClean="0"/>
              <a:t>Slide </a:t>
            </a:r>
            <a:fld id="{5F1EF0B6-A9B1-4FA5-9DF1-44E4E79030A4}" type="slidenum">
              <a:rPr lang="en-US" altLang="en-US" smtClean="0"/>
              <a:pPr/>
              <a:t>12</a:t>
            </a:fld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altLang="en-US" smtClean="0"/>
              <a:t>Perahia, Cariou, Cho, Inoue, Liu and Taori</a:t>
            </a:r>
            <a:endParaRPr lang="en-US" altLang="en-US" dirty="0"/>
          </a:p>
        </p:txBody>
      </p:sp>
      <p:sp>
        <p:nvSpPr>
          <p:cNvPr id="8" name="Rectangle 7"/>
          <p:cNvSpPr/>
          <p:nvPr/>
        </p:nvSpPr>
        <p:spPr>
          <a:xfrm>
            <a:off x="471830" y="1520950"/>
            <a:ext cx="3886200" cy="50783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/>
              <a:t>11-13/0558r1	Coexistence and Optimization of WLAN: Time,  Frequency, Space, Power, and Load</a:t>
            </a:r>
          </a:p>
          <a:p>
            <a:r>
              <a:rPr lang="en-US" dirty="0"/>
              <a:t>11-13/0712r1	A Brief Time of History</a:t>
            </a:r>
          </a:p>
          <a:p>
            <a:r>
              <a:rPr lang="en-US" dirty="0"/>
              <a:t>11-13/0758r0	Possible Approaches for HEW</a:t>
            </a:r>
          </a:p>
          <a:p>
            <a:r>
              <a:rPr lang="en-US" dirty="0"/>
              <a:t>11-13/0764r1	Full-duplex Technology for HEW</a:t>
            </a:r>
          </a:p>
          <a:p>
            <a:r>
              <a:rPr lang="en-US" dirty="0"/>
              <a:t>11-13/0765r2	</a:t>
            </a:r>
            <a:r>
              <a:rPr lang="en-US" dirty="0" smtClean="0"/>
              <a:t>CCFD for </a:t>
            </a:r>
            <a:r>
              <a:rPr lang="en-US" dirty="0"/>
              <a:t>802.11 WLAN</a:t>
            </a:r>
          </a:p>
          <a:p>
            <a:r>
              <a:rPr lang="en-US" dirty="0"/>
              <a:t>11-13/0768r0	TD-</a:t>
            </a:r>
            <a:r>
              <a:rPr lang="en-US" dirty="0" err="1"/>
              <a:t>uCSMA</a:t>
            </a:r>
            <a:endParaRPr lang="en-US" dirty="0"/>
          </a:p>
          <a:p>
            <a:r>
              <a:rPr lang="en-US" dirty="0"/>
              <a:t>11-13/0801r1	Issues of Low Rate Transmissions</a:t>
            </a:r>
          </a:p>
          <a:p>
            <a:r>
              <a:rPr lang="en-US" dirty="0"/>
              <a:t>11-13/0843r0	Further Evaluation on outdoor Wi-Fi</a:t>
            </a:r>
          </a:p>
          <a:p>
            <a:r>
              <a:rPr lang="en-US" dirty="0"/>
              <a:t>11-13/0849r1	New Techniques: Enabling Real World Improvement By Exposing Internal MAC state</a:t>
            </a:r>
          </a:p>
          <a:p>
            <a:r>
              <a:rPr lang="en-US" dirty="0"/>
              <a:t>11-13/0852r0	Potential approach to improve WLAN BSS edge performance</a:t>
            </a:r>
          </a:p>
          <a:p>
            <a:r>
              <a:rPr lang="en-US" dirty="0"/>
              <a:t>11-13/0871r0	Discussion on Potential Techniques for HEW</a:t>
            </a:r>
          </a:p>
          <a:p>
            <a:r>
              <a:rPr lang="en-US" dirty="0"/>
              <a:t>11-13/0877r0	HEW Beamforming Enhancements</a:t>
            </a:r>
          </a:p>
          <a:p>
            <a:r>
              <a:rPr lang="en-US" dirty="0"/>
              <a:t>11-13/0878r0	Efficiency </a:t>
            </a:r>
            <a:r>
              <a:rPr lang="en-US" dirty="0" err="1" smtClean="0"/>
              <a:t>enht</a:t>
            </a:r>
            <a:r>
              <a:rPr lang="en-US" dirty="0" smtClean="0"/>
              <a:t> </a:t>
            </a:r>
            <a:r>
              <a:rPr lang="en-US" dirty="0"/>
              <a:t>for dense WLAN </a:t>
            </a:r>
            <a:r>
              <a:rPr lang="en-US" dirty="0" err="1" smtClean="0"/>
              <a:t>env</a:t>
            </a:r>
            <a:endParaRPr lang="en-US" dirty="0"/>
          </a:p>
          <a:p>
            <a:r>
              <a:rPr lang="en-US" dirty="0"/>
              <a:t>11-13/1046r2	Discussion for Massive MIMO for HEW</a:t>
            </a:r>
          </a:p>
          <a:p>
            <a:r>
              <a:rPr lang="en-US" dirty="0"/>
              <a:t>11-13/1056r1	Enhancement on resource utilization in OBSS environment</a:t>
            </a:r>
          </a:p>
          <a:p>
            <a:r>
              <a:rPr lang="en-US" dirty="0"/>
              <a:t>11-13/1058r0	Efficient wider bandwidth operation</a:t>
            </a:r>
          </a:p>
          <a:p>
            <a:r>
              <a:rPr lang="en-US" dirty="0"/>
              <a:t>11-13/1061r0	Multicast Transmission for HEW</a:t>
            </a:r>
          </a:p>
          <a:p>
            <a:r>
              <a:rPr lang="en-US" dirty="0"/>
              <a:t>11-13/1073r1	Access Control Enhancement</a:t>
            </a:r>
          </a:p>
          <a:p>
            <a:r>
              <a:rPr lang="en-US" dirty="0"/>
              <a:t>11-13/1077r1	EDCA Enhancements for HEW</a:t>
            </a:r>
          </a:p>
          <a:p>
            <a:r>
              <a:rPr lang="en-US" dirty="0"/>
              <a:t>11-13/1089r1	D2D Technology for </a:t>
            </a:r>
            <a:r>
              <a:rPr lang="en-US" dirty="0" smtClean="0"/>
              <a:t>HEW</a:t>
            </a:r>
          </a:p>
          <a:p>
            <a:r>
              <a:rPr lang="en-US" dirty="0"/>
              <a:t>11-13/1090r2	Non-linear pre-coding MIMO Scheme for next generation </a:t>
            </a:r>
            <a:r>
              <a:rPr lang="en-US" dirty="0" smtClean="0"/>
              <a:t>WLAN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91969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40A56050-5C22-4E41-80C0-33101159106A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221186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09600"/>
            <a:ext cx="7772400" cy="1066800"/>
          </a:xfrm>
        </p:spPr>
        <p:txBody>
          <a:bodyPr/>
          <a:lstStyle/>
          <a:p>
            <a:r>
              <a:rPr lang="en-US" altLang="en-US" dirty="0" smtClean="0"/>
              <a:t>Introduction and problem statement</a:t>
            </a:r>
            <a:endParaRPr lang="en-US" altLang="en-US" dirty="0"/>
          </a:p>
        </p:txBody>
      </p:sp>
      <p:sp>
        <p:nvSpPr>
          <p:cNvPr id="2211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52400" y="1752600"/>
            <a:ext cx="8763000" cy="4343400"/>
          </a:xfrm>
        </p:spPr>
        <p:txBody>
          <a:bodyPr/>
          <a:lstStyle/>
          <a:p>
            <a:r>
              <a:rPr lang="en-US" sz="1600" dirty="0" smtClean="0"/>
              <a:t>The </a:t>
            </a:r>
            <a:r>
              <a:rPr lang="en-US" sz="1600" dirty="0"/>
              <a:t>vast majority of deployments will evolve towards high density </a:t>
            </a:r>
            <a:r>
              <a:rPr lang="en-US" sz="1600" dirty="0" smtClean="0"/>
              <a:t>scenarios in the near future</a:t>
            </a:r>
          </a:p>
          <a:p>
            <a:pPr lvl="1"/>
            <a:r>
              <a:rPr lang="en-US" sz="1400" dirty="0" smtClean="0"/>
              <a:t>usage models in such scenarios are </a:t>
            </a:r>
            <a:r>
              <a:rPr lang="en-US" sz="1400" dirty="0"/>
              <a:t>likely to suffer bottlenecks in the coming </a:t>
            </a:r>
            <a:r>
              <a:rPr lang="en-US" sz="1400" dirty="0" smtClean="0"/>
              <a:t>years, with inefficiencies in transforming the multi-</a:t>
            </a:r>
            <a:r>
              <a:rPr lang="en-US" sz="1400" dirty="0" err="1" smtClean="0"/>
              <a:t>Gbps</a:t>
            </a:r>
            <a:r>
              <a:rPr lang="en-US" sz="1400" dirty="0" smtClean="0"/>
              <a:t> peak capacity into real throughput experienced by users</a:t>
            </a:r>
          </a:p>
          <a:p>
            <a:pPr lvl="1"/>
            <a:endParaRPr lang="en-US" sz="1100" dirty="0"/>
          </a:p>
          <a:p>
            <a:r>
              <a:rPr lang="en-US" sz="1600" dirty="0"/>
              <a:t>HEW aims to achieve a very substantial increase in the real-world throughput achieved by users in such scenarios, with improved power efficiency for battery powered devices</a:t>
            </a:r>
          </a:p>
          <a:p>
            <a:pPr lvl="1"/>
            <a:r>
              <a:rPr lang="en-US" sz="1400" dirty="0" smtClean="0"/>
              <a:t>Creating </a:t>
            </a:r>
            <a:r>
              <a:rPr lang="en-US" sz="1400" dirty="0"/>
              <a:t>an instantly recognizable improvement in User Experience of the major use </a:t>
            </a:r>
            <a:r>
              <a:rPr lang="en-US" sz="1400" dirty="0" smtClean="0"/>
              <a:t>cases</a:t>
            </a:r>
          </a:p>
          <a:p>
            <a:pPr>
              <a:lnSpc>
                <a:spcPct val="80000"/>
              </a:lnSpc>
            </a:pPr>
            <a:endParaRPr lang="en-US" sz="1800" dirty="0"/>
          </a:p>
          <a:p>
            <a:pPr>
              <a:lnSpc>
                <a:spcPct val="80000"/>
              </a:lnSpc>
            </a:pPr>
            <a:r>
              <a:rPr lang="en-US" sz="1800" dirty="0" smtClean="0"/>
              <a:t>IEEE </a:t>
            </a:r>
            <a:r>
              <a:rPr lang="en-US" sz="1800" dirty="0"/>
              <a:t>802.11 HEW SG is proposing a PAR for a TG to create an amendment to 802.11 for o</a:t>
            </a:r>
            <a:r>
              <a:rPr lang="en-US" altLang="en-US" sz="1800" dirty="0"/>
              <a:t>perations in frequency bands between 1 GHz and 6 GHz</a:t>
            </a:r>
          </a:p>
          <a:p>
            <a:pPr lvl="1">
              <a:lnSpc>
                <a:spcPct val="80000"/>
              </a:lnSpc>
            </a:pPr>
            <a:r>
              <a:rPr lang="en-GB" sz="1400" dirty="0"/>
              <a:t>focused primarily on 2.4 GHz and the 5 GHz frequency </a:t>
            </a:r>
            <a:r>
              <a:rPr lang="en-GB" sz="1400" dirty="0" smtClean="0"/>
              <a:t>bands</a:t>
            </a:r>
          </a:p>
          <a:p>
            <a:pPr lvl="1">
              <a:lnSpc>
                <a:spcPct val="80000"/>
              </a:lnSpc>
            </a:pPr>
            <a:endParaRPr lang="fr-FR" dirty="0"/>
          </a:p>
          <a:p>
            <a:r>
              <a:rPr lang="en-US" sz="1600" dirty="0" smtClean="0"/>
              <a:t>Expected </a:t>
            </a:r>
            <a:r>
              <a:rPr lang="en-US" sz="1600" dirty="0"/>
              <a:t>MAC and PHY </a:t>
            </a:r>
            <a:r>
              <a:rPr lang="en-US" sz="1600" dirty="0" smtClean="0"/>
              <a:t>modifications in focused directions:</a:t>
            </a:r>
            <a:endParaRPr lang="en-US" sz="1600" dirty="0"/>
          </a:p>
          <a:p>
            <a:pPr lvl="1"/>
            <a:r>
              <a:rPr lang="en-US" sz="1400" b="1" dirty="0" smtClean="0"/>
              <a:t>(</a:t>
            </a:r>
            <a:r>
              <a:rPr lang="en-US" sz="1400" b="1" dirty="0"/>
              <a:t>1) To improve </a:t>
            </a:r>
            <a:r>
              <a:rPr lang="en-US" sz="1400" b="1" dirty="0" smtClean="0"/>
              <a:t>efficiency in the use of spectrum resources </a:t>
            </a:r>
            <a:r>
              <a:rPr lang="en-US" sz="1400" b="1" dirty="0"/>
              <a:t>in dense networks with large no. of </a:t>
            </a:r>
            <a:r>
              <a:rPr lang="en-US" sz="1400" b="1" dirty="0" smtClean="0"/>
              <a:t>STAs and large no. of APs</a:t>
            </a:r>
            <a:endParaRPr lang="en-US" sz="1400" b="1" dirty="0"/>
          </a:p>
          <a:p>
            <a:pPr lvl="1"/>
            <a:r>
              <a:rPr lang="en-US" sz="1400" b="1" dirty="0" smtClean="0"/>
              <a:t>(2) </a:t>
            </a:r>
            <a:r>
              <a:rPr lang="en-US" sz="1400" b="1" dirty="0"/>
              <a:t>To improve efficiency </a:t>
            </a:r>
            <a:r>
              <a:rPr lang="en-US" sz="1400" b="1" dirty="0" smtClean="0"/>
              <a:t>and robustness in </a:t>
            </a:r>
            <a:r>
              <a:rPr lang="en-US" sz="1400" b="1" dirty="0"/>
              <a:t>outdoor </a:t>
            </a:r>
            <a:r>
              <a:rPr lang="en-US" sz="1400" b="1" dirty="0" smtClean="0"/>
              <a:t>deployments</a:t>
            </a:r>
          </a:p>
          <a:p>
            <a:pPr lvl="1"/>
            <a:r>
              <a:rPr lang="en-US" sz="1400" b="1" dirty="0" smtClean="0"/>
              <a:t>(3) To improve power efficiency</a:t>
            </a:r>
            <a:endParaRPr lang="en-US" sz="1400" b="1" dirty="0"/>
          </a:p>
          <a:p>
            <a:pPr>
              <a:lnSpc>
                <a:spcPct val="80000"/>
              </a:lnSpc>
            </a:pPr>
            <a:endParaRPr lang="en-US" sz="1800" dirty="0" smtClean="0"/>
          </a:p>
          <a:p>
            <a:pPr marL="0" indent="0">
              <a:lnSpc>
                <a:spcPct val="80000"/>
              </a:lnSpc>
              <a:buNone/>
            </a:pPr>
            <a:endParaRPr lang="en-US" sz="1800" dirty="0"/>
          </a:p>
          <a:p>
            <a:pPr>
              <a:lnSpc>
                <a:spcPct val="80000"/>
              </a:lnSpc>
            </a:pPr>
            <a:endParaRPr lang="en-US" altLang="en-US" sz="1600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Date Placeholder 1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>
                <a:solidFill>
                  <a:srgbClr val="000000"/>
                </a:solidFill>
              </a:rPr>
              <a:t>February 2014</a:t>
            </a:r>
            <a:endParaRPr lang="en-US" altLang="en-US" dirty="0">
              <a:solidFill>
                <a:srgbClr val="000000"/>
              </a:solidFill>
            </a:endParaRPr>
          </a:p>
        </p:txBody>
      </p:sp>
      <p:sp>
        <p:nvSpPr>
          <p:cNvPr id="248834" name="Title 1"/>
          <p:cNvSpPr>
            <a:spLocks noGrp="1"/>
          </p:cNvSpPr>
          <p:nvPr>
            <p:ph type="title" idx="4294967295"/>
          </p:nvPr>
        </p:nvSpPr>
        <p:spPr>
          <a:xfrm>
            <a:off x="685800" y="533400"/>
            <a:ext cx="7772400" cy="762000"/>
          </a:xfrm>
        </p:spPr>
        <p:txBody>
          <a:bodyPr/>
          <a:lstStyle/>
          <a:p>
            <a:r>
              <a:rPr lang="en-US" altLang="en-US" dirty="0"/>
              <a:t>Market Drivers</a:t>
            </a:r>
          </a:p>
        </p:txBody>
      </p:sp>
      <p:sp>
        <p:nvSpPr>
          <p:cNvPr id="48" name="Rectangle 34"/>
          <p:cNvSpPr/>
          <p:nvPr/>
        </p:nvSpPr>
        <p:spPr>
          <a:xfrm>
            <a:off x="285720" y="1288419"/>
            <a:ext cx="8501122" cy="845181"/>
          </a:xfrm>
          <a:prstGeom prst="rect">
            <a:avLst/>
          </a:prstGeom>
          <a:noFill/>
          <a:ln w="12700">
            <a:noFill/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lvl="1">
              <a:lnSpc>
                <a:spcPct val="85000"/>
              </a:lnSpc>
              <a:spcBef>
                <a:spcPts val="150"/>
              </a:spcBef>
              <a:spcAft>
                <a:spcPts val="350"/>
              </a:spcAft>
            </a:pPr>
            <a:r>
              <a:rPr lang="en-US" altLang="en-US" sz="2400" b="1" dirty="0" smtClean="0">
                <a:solidFill>
                  <a:srgbClr val="000000"/>
                </a:solidFill>
              </a:rPr>
              <a:t>Various market segments require enhancement of average throughput and user experience in dense deployment scenarios</a:t>
            </a:r>
            <a:endParaRPr lang="en-US" altLang="en-US" sz="2400" b="1" dirty="0">
              <a:solidFill>
                <a:srgbClr val="000000"/>
              </a:solidFill>
            </a:endParaRPr>
          </a:p>
        </p:txBody>
      </p:sp>
      <p:sp>
        <p:nvSpPr>
          <p:cNvPr id="52" name="직사각형 51"/>
          <p:cNvSpPr/>
          <p:nvPr/>
        </p:nvSpPr>
        <p:spPr>
          <a:xfrm>
            <a:off x="1585892" y="2837799"/>
            <a:ext cx="5143536" cy="5724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b="1" dirty="0" smtClean="0">
                <a:solidFill>
                  <a:srgbClr val="000000"/>
                </a:solidFill>
              </a:rPr>
              <a:t>Operators desire cellular offload to lighten traffic explosion</a:t>
            </a:r>
          </a:p>
          <a:p>
            <a:pPr marL="85725">
              <a:lnSpc>
                <a:spcPct val="120000"/>
              </a:lnSpc>
              <a:buFont typeface="Arial" pitchFamily="34" charset="0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Annual global IP traffic will pass the </a:t>
            </a:r>
            <a:r>
              <a:rPr lang="en-US" dirty="0" err="1" smtClean="0">
                <a:solidFill>
                  <a:srgbClr val="000000"/>
                </a:solidFill>
              </a:rPr>
              <a:t>Zetabyte</a:t>
            </a:r>
            <a:r>
              <a:rPr lang="en-US" dirty="0" smtClean="0">
                <a:solidFill>
                  <a:srgbClr val="000000"/>
                </a:solidFill>
              </a:rPr>
              <a:t> threshold by end of 2016</a:t>
            </a:r>
            <a:r>
              <a:rPr lang="en-US" baseline="30000" dirty="0" smtClean="0">
                <a:solidFill>
                  <a:srgbClr val="000000"/>
                </a:solidFill>
              </a:rPr>
              <a:t>1)</a:t>
            </a:r>
            <a:r>
              <a:rPr lang="en-US" dirty="0" smtClean="0">
                <a:solidFill>
                  <a:srgbClr val="000000"/>
                </a:solidFill>
              </a:rPr>
              <a:t>.</a:t>
            </a:r>
            <a:endParaRPr lang="ko-KR" altLang="en-US" dirty="0" smtClean="0">
              <a:solidFill>
                <a:srgbClr val="000000"/>
              </a:solidFill>
            </a:endParaRPr>
          </a:p>
        </p:txBody>
      </p:sp>
      <p:sp>
        <p:nvSpPr>
          <p:cNvPr id="53" name="직사각형 52"/>
          <p:cNvSpPr/>
          <p:nvPr/>
        </p:nvSpPr>
        <p:spPr>
          <a:xfrm>
            <a:off x="1585892" y="3471388"/>
            <a:ext cx="5786478" cy="17102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b="1" dirty="0" smtClean="0">
                <a:solidFill>
                  <a:srgbClr val="000000"/>
                </a:solidFill>
              </a:rPr>
              <a:t>PC/Mobile/CE vendors desire higher user experience</a:t>
            </a:r>
          </a:p>
          <a:p>
            <a:pPr marL="85725">
              <a:lnSpc>
                <a:spcPct val="120000"/>
              </a:lnSpc>
              <a:buFont typeface="Arial" pitchFamily="34" charset="0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100% Wi-Fi attach-rate for smart phones, which requires improved power-efficiency</a:t>
            </a:r>
          </a:p>
          <a:p>
            <a:pPr marL="85725">
              <a:lnSpc>
                <a:spcPct val="120000"/>
              </a:lnSpc>
              <a:buFont typeface="Arial" pitchFamily="34" charset="0"/>
              <a:buChar char="•"/>
            </a:pPr>
            <a:r>
              <a:rPr lang="en-US" dirty="0" smtClean="0">
                <a:solidFill>
                  <a:srgbClr val="000000"/>
                </a:solidFill>
              </a:rPr>
              <a:t>Video traffic will be 55% of all consumer Internet traffic by 2016</a:t>
            </a:r>
            <a:r>
              <a:rPr lang="en-US" baseline="30000" dirty="0" smtClean="0">
                <a:solidFill>
                  <a:srgbClr val="000000"/>
                </a:solidFill>
              </a:rPr>
              <a:t>1)</a:t>
            </a:r>
            <a:r>
              <a:rPr lang="en-US" dirty="0">
                <a:solidFill>
                  <a:srgbClr val="000000"/>
                </a:solidFill>
              </a:rPr>
              <a:t>, which demands improved satisfaction of latency, jitter, and packet loss requirements of delay sensitive applications</a:t>
            </a:r>
          </a:p>
          <a:p>
            <a:pPr marL="85725">
              <a:lnSpc>
                <a:spcPct val="120000"/>
              </a:lnSpc>
              <a:buFont typeface="Arial" pitchFamily="34" charset="0"/>
              <a:buChar char="•"/>
            </a:pPr>
            <a:r>
              <a:rPr lang="en-US" altLang="ko-KR" dirty="0" smtClean="0">
                <a:solidFill>
                  <a:srgbClr val="000000"/>
                </a:solidFill>
              </a:rPr>
              <a:t>Attach-rate for smart pad/TV/appliances is substantially increasing</a:t>
            </a:r>
          </a:p>
          <a:p>
            <a:pPr>
              <a:lnSpc>
                <a:spcPct val="120000"/>
              </a:lnSpc>
            </a:pPr>
            <a:r>
              <a:rPr lang="en-US" sz="1400" b="1" dirty="0" smtClean="0">
                <a:solidFill>
                  <a:srgbClr val="000000"/>
                </a:solidFill>
              </a:rPr>
              <a:t>Automotive is increasingly using Wi-Fi for in-car entertainment</a:t>
            </a:r>
            <a:endParaRPr lang="ko-KR" altLang="en-US" dirty="0" smtClean="0">
              <a:solidFill>
                <a:srgbClr val="000000"/>
              </a:solidFill>
            </a:endParaRPr>
          </a:p>
        </p:txBody>
      </p:sp>
      <p:sp>
        <p:nvSpPr>
          <p:cNvPr id="55" name="직사각형 54"/>
          <p:cNvSpPr/>
          <p:nvPr/>
        </p:nvSpPr>
        <p:spPr>
          <a:xfrm>
            <a:off x="1585892" y="5214950"/>
            <a:ext cx="5629314" cy="5724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20000"/>
              </a:lnSpc>
            </a:pPr>
            <a:r>
              <a:rPr lang="en-US" sz="1400" b="1" dirty="0" smtClean="0">
                <a:solidFill>
                  <a:srgbClr val="000000"/>
                </a:solidFill>
              </a:rPr>
              <a:t>Chip/AP vendors desire successive Wi-Fi market evolution after 11ac</a:t>
            </a:r>
          </a:p>
          <a:p>
            <a:pPr marL="85725">
              <a:lnSpc>
                <a:spcPct val="120000"/>
              </a:lnSpc>
              <a:buFont typeface="Arial" pitchFamily="34" charset="0"/>
              <a:buChar char="•"/>
            </a:pPr>
            <a:endParaRPr lang="ko-KR" altLang="en-US" dirty="0" smtClean="0">
              <a:solidFill>
                <a:srgbClr val="000000"/>
              </a:solidFill>
            </a:endParaRPr>
          </a:p>
        </p:txBody>
      </p:sp>
      <p:sp>
        <p:nvSpPr>
          <p:cNvPr id="57" name="모서리가 둥근 직사각형 56"/>
          <p:cNvSpPr/>
          <p:nvPr/>
        </p:nvSpPr>
        <p:spPr bwMode="auto">
          <a:xfrm>
            <a:off x="500034" y="2643182"/>
            <a:ext cx="1071570" cy="1000800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altLang="ko-KR" sz="1600" dirty="0" smtClean="0">
                <a:solidFill>
                  <a:srgbClr val="000000"/>
                </a:solidFill>
              </a:rPr>
              <a:t>Operator</a:t>
            </a:r>
            <a:endParaRPr lang="ko-KR" altLang="en-US" sz="1600" dirty="0" smtClean="0">
              <a:solidFill>
                <a:srgbClr val="000000"/>
              </a:solidFill>
            </a:endParaRPr>
          </a:p>
        </p:txBody>
      </p:sp>
      <p:sp>
        <p:nvSpPr>
          <p:cNvPr id="58" name="모서리가 둥근 직사각형 57"/>
          <p:cNvSpPr/>
          <p:nvPr/>
        </p:nvSpPr>
        <p:spPr bwMode="auto">
          <a:xfrm>
            <a:off x="500034" y="3790952"/>
            <a:ext cx="1071570" cy="1000132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altLang="ko-KR" sz="1400" dirty="0" smtClean="0">
                <a:solidFill>
                  <a:srgbClr val="000000"/>
                </a:solidFill>
              </a:rPr>
              <a:t>Manufacturer</a:t>
            </a:r>
            <a:endParaRPr lang="ko-KR" altLang="en-US" sz="1400" dirty="0" smtClean="0">
              <a:solidFill>
                <a:srgbClr val="000000"/>
              </a:solidFill>
            </a:endParaRPr>
          </a:p>
        </p:txBody>
      </p:sp>
      <p:sp>
        <p:nvSpPr>
          <p:cNvPr id="59" name="모서리가 둥근 직사각형 58"/>
          <p:cNvSpPr/>
          <p:nvPr/>
        </p:nvSpPr>
        <p:spPr bwMode="auto">
          <a:xfrm>
            <a:off x="500034" y="4927968"/>
            <a:ext cx="1071570" cy="1000800"/>
          </a:xfrm>
          <a:prstGeom prst="roundRect">
            <a:avLst/>
          </a:prstGeom>
          <a:noFill/>
          <a:ln w="12700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altLang="ko-KR" sz="1400" dirty="0" smtClean="0">
                <a:solidFill>
                  <a:srgbClr val="000000"/>
                </a:solidFill>
              </a:rPr>
              <a:t>Chip/AP vendor</a:t>
            </a:r>
            <a:endParaRPr lang="ko-KR" altLang="en-US" sz="1400" dirty="0" smtClean="0">
              <a:solidFill>
                <a:srgbClr val="000000"/>
              </a:solidFill>
            </a:endParaRPr>
          </a:p>
        </p:txBody>
      </p:sp>
      <p:sp>
        <p:nvSpPr>
          <p:cNvPr id="61" name="직사각형 60"/>
          <p:cNvSpPr/>
          <p:nvPr/>
        </p:nvSpPr>
        <p:spPr>
          <a:xfrm>
            <a:off x="5824546" y="6200794"/>
            <a:ext cx="2786082" cy="3231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ct val="150000"/>
              </a:lnSpc>
            </a:pPr>
            <a:r>
              <a:rPr lang="en-US" sz="1000" dirty="0" smtClean="0">
                <a:solidFill>
                  <a:srgbClr val="000000"/>
                </a:solidFill>
              </a:rPr>
              <a:t>1) Source: Cisco VNI Global Forecast, 2011-2016</a:t>
            </a:r>
          </a:p>
        </p:txBody>
      </p:sp>
      <p:sp>
        <p:nvSpPr>
          <p:cNvPr id="62" name="모서리가 둥근 직사각형 61"/>
          <p:cNvSpPr/>
          <p:nvPr/>
        </p:nvSpPr>
        <p:spPr bwMode="auto">
          <a:xfrm>
            <a:off x="7500958" y="3143248"/>
            <a:ext cx="1500198" cy="2143140"/>
          </a:xfrm>
          <a:prstGeom prst="roundRect">
            <a:avLst/>
          </a:prstGeom>
          <a:noFill/>
          <a:ln w="28575" cap="flat" cmpd="sng" algn="ctr">
            <a:solidFill>
              <a:schemeClr val="bg1">
                <a:lumMod val="50000"/>
              </a:schemeClr>
            </a:solidFill>
            <a:prstDash val="solid"/>
            <a:round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45720" rIns="0" bIns="45720" numCol="1" rtlCol="0" anchor="ctr" anchorCtr="0" compatLnSpc="1">
            <a:prstTxWarp prst="textNoShape">
              <a:avLst/>
            </a:prstTxWarp>
          </a:bodyPr>
          <a:lstStyle/>
          <a:p>
            <a:pPr algn="ctr"/>
            <a:r>
              <a:rPr lang="en-US" altLang="ko-KR" sz="1600" dirty="0" smtClean="0">
                <a:solidFill>
                  <a:srgbClr val="000000"/>
                </a:solidFill>
              </a:rPr>
              <a:t>Need a standard to enhance average </a:t>
            </a:r>
            <a:r>
              <a:rPr lang="en-US" altLang="ko-KR" sz="1600" dirty="0">
                <a:solidFill>
                  <a:srgbClr val="000000"/>
                </a:solidFill>
              </a:rPr>
              <a:t>throughput</a:t>
            </a:r>
            <a:r>
              <a:rPr lang="en-US" altLang="ko-KR" sz="1600" dirty="0" smtClean="0">
                <a:solidFill>
                  <a:srgbClr val="FF0000"/>
                </a:solidFill>
              </a:rPr>
              <a:t> </a:t>
            </a:r>
            <a:r>
              <a:rPr lang="en-US" altLang="ko-KR" sz="1600" dirty="0" smtClean="0">
                <a:solidFill>
                  <a:srgbClr val="000000"/>
                </a:solidFill>
              </a:rPr>
              <a:t>and user experience in real world</a:t>
            </a:r>
            <a:endParaRPr lang="ko-KR" altLang="en-US" sz="1600" dirty="0" smtClean="0">
              <a:solidFill>
                <a:srgbClr val="000000"/>
              </a:solidFill>
            </a:endParaRPr>
          </a:p>
        </p:txBody>
      </p:sp>
      <p:sp>
        <p:nvSpPr>
          <p:cNvPr id="64" name="이등변 삼각형 63"/>
          <p:cNvSpPr/>
          <p:nvPr/>
        </p:nvSpPr>
        <p:spPr bwMode="auto">
          <a:xfrm rot="5400000">
            <a:off x="6205549" y="4124330"/>
            <a:ext cx="2071702" cy="214314"/>
          </a:xfrm>
          <a:prstGeom prst="triangle">
            <a:avLst/>
          </a:prstGeom>
          <a:solidFill>
            <a:schemeClr val="bg1">
              <a:lumMod val="75000"/>
            </a:schemeClr>
          </a:solidFill>
          <a:ln w="12700" cap="flat" cmpd="sng" algn="ctr">
            <a:noFill/>
            <a:prstDash val="solid"/>
            <a:round/>
            <a:headEnd type="none" w="sm" len="sm"/>
            <a:tailEnd type="none" w="sm" len="sm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endParaRPr lang="ko-KR" altLang="en-US" smtClean="0">
              <a:solidFill>
                <a:srgbClr val="000000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2376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762000"/>
          </a:xfrm>
        </p:spPr>
        <p:txBody>
          <a:bodyPr/>
          <a:lstStyle/>
          <a:p>
            <a:r>
              <a:rPr lang="en-US" dirty="0" smtClean="0"/>
              <a:t>Need for the Project</a:t>
            </a:r>
            <a:endParaRPr lang="en-US" strike="sngStrike" dirty="0">
              <a:solidFill>
                <a:srgbClr val="3333CC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447800"/>
            <a:ext cx="8763000" cy="4800600"/>
          </a:xfrm>
        </p:spPr>
        <p:txBody>
          <a:bodyPr/>
          <a:lstStyle/>
          <a:p>
            <a:r>
              <a:rPr lang="en-US" sz="1800" dirty="0" smtClean="0"/>
              <a:t>Very dense deployments</a:t>
            </a:r>
          </a:p>
          <a:p>
            <a:pPr lvl="1"/>
            <a:r>
              <a:rPr lang="en-US" sz="1400" dirty="0" smtClean="0"/>
              <a:t>Enterprise</a:t>
            </a:r>
            <a:r>
              <a:rPr lang="en-US" sz="1400" dirty="0"/>
              <a:t>, residential, operator hotspots, </a:t>
            </a:r>
            <a:r>
              <a:rPr lang="en-US" sz="1400" dirty="0" smtClean="0"/>
              <a:t>retail </a:t>
            </a:r>
            <a:r>
              <a:rPr lang="en-US" sz="1400" dirty="0"/>
              <a:t>and ad-hoc scenarios</a:t>
            </a:r>
          </a:p>
          <a:p>
            <a:pPr lvl="1"/>
            <a:r>
              <a:rPr lang="en-GB" sz="1400" dirty="0" smtClean="0"/>
              <a:t>Characterized </a:t>
            </a:r>
            <a:r>
              <a:rPr lang="en-GB" sz="1400" dirty="0"/>
              <a:t>by the existence of many access points and non-AP stations in geographically limited </a:t>
            </a:r>
            <a:r>
              <a:rPr lang="en-GB" sz="1400" dirty="0" smtClean="0"/>
              <a:t>areas</a:t>
            </a:r>
          </a:p>
          <a:p>
            <a:pPr lvl="1"/>
            <a:r>
              <a:rPr lang="en-GB" sz="1400" dirty="0"/>
              <a:t>Increased interference from </a:t>
            </a:r>
            <a:r>
              <a:rPr lang="en-GB" sz="1400" dirty="0" err="1" smtClean="0"/>
              <a:t>neighboring</a:t>
            </a:r>
            <a:r>
              <a:rPr lang="en-GB" sz="1400" dirty="0" smtClean="0"/>
              <a:t> </a:t>
            </a:r>
            <a:r>
              <a:rPr lang="en-GB" sz="1400" dirty="0"/>
              <a:t>devices gives rise to performance </a:t>
            </a:r>
            <a:r>
              <a:rPr lang="en-GB" sz="1400" dirty="0" smtClean="0"/>
              <a:t>degradation</a:t>
            </a:r>
          </a:p>
          <a:p>
            <a:pPr lvl="1"/>
            <a:endParaRPr lang="en-GB" sz="1400" dirty="0" smtClean="0"/>
          </a:p>
          <a:p>
            <a:r>
              <a:rPr lang="en-US" sz="1800" dirty="0" smtClean="0"/>
              <a:t>Growing </a:t>
            </a:r>
            <a:r>
              <a:rPr lang="en-US" sz="1800" dirty="0"/>
              <a:t>use of </a:t>
            </a:r>
            <a:r>
              <a:rPr lang="en-US" sz="1800" dirty="0" smtClean="0"/>
              <a:t>WLAN </a:t>
            </a:r>
            <a:r>
              <a:rPr lang="en-US" sz="1800" dirty="0"/>
              <a:t>outdoors</a:t>
            </a:r>
          </a:p>
          <a:p>
            <a:endParaRPr lang="en-GB" sz="1800" dirty="0" smtClean="0"/>
          </a:p>
          <a:p>
            <a:r>
              <a:rPr lang="en-GB" sz="1800" dirty="0" smtClean="0"/>
              <a:t>Better support of real-time applications with improved power efficiency</a:t>
            </a:r>
          </a:p>
          <a:p>
            <a:pPr lvl="1"/>
            <a:r>
              <a:rPr lang="en-GB" sz="1400" dirty="0"/>
              <a:t>V</a:t>
            </a:r>
            <a:r>
              <a:rPr lang="en-GB" sz="1400" dirty="0" smtClean="0"/>
              <a:t>ideo </a:t>
            </a:r>
            <a:r>
              <a:rPr lang="en-GB" sz="1400" dirty="0"/>
              <a:t>traffic is expected to be the dominant type of traffic in many high efficiency WLAN </a:t>
            </a:r>
            <a:r>
              <a:rPr lang="en-GB" sz="1400" dirty="0" smtClean="0"/>
              <a:t>deployments</a:t>
            </a:r>
          </a:p>
          <a:p>
            <a:pPr lvl="1"/>
            <a:r>
              <a:rPr lang="en-GB" sz="1400" dirty="0"/>
              <a:t>WLAN users demand improved </a:t>
            </a:r>
            <a:r>
              <a:rPr lang="en-GB" sz="1400" dirty="0" smtClean="0"/>
              <a:t>performance </a:t>
            </a:r>
            <a:r>
              <a:rPr lang="en-GB" sz="1400" dirty="0"/>
              <a:t>in delivering </a:t>
            </a:r>
            <a:r>
              <a:rPr lang="en-US" sz="1400" dirty="0" smtClean="0"/>
              <a:t>their real-time applications</a:t>
            </a:r>
          </a:p>
          <a:p>
            <a:pPr lvl="1"/>
            <a:r>
              <a:rPr lang="en-US" sz="1400" dirty="0" smtClean="0"/>
              <a:t>Operators expect sufficient user experience to offload traffic on WLAN</a:t>
            </a:r>
            <a:endParaRPr lang="en-GB" sz="1400" dirty="0" smtClean="0"/>
          </a:p>
          <a:p>
            <a:endParaRPr lang="en-US" sz="1800" dirty="0" smtClean="0"/>
          </a:p>
          <a:p>
            <a:r>
              <a:rPr lang="en-US" sz="1800" dirty="0" smtClean="0"/>
              <a:t>Focusing on </a:t>
            </a:r>
            <a:r>
              <a:rPr lang="en-GB" sz="1800" dirty="0"/>
              <a:t>improving metrics that reflect user </a:t>
            </a:r>
            <a:r>
              <a:rPr lang="en-GB" sz="1800" dirty="0" smtClean="0"/>
              <a:t>experience in typical conditions</a:t>
            </a:r>
          </a:p>
          <a:p>
            <a:pPr lvl="1"/>
            <a:r>
              <a:rPr lang="en-GB" sz="1400" dirty="0" smtClean="0"/>
              <a:t>Improving the average </a:t>
            </a:r>
            <a:r>
              <a:rPr lang="en-GB" sz="1400" dirty="0"/>
              <a:t>per station throughput, the 5</a:t>
            </a:r>
            <a:r>
              <a:rPr lang="en-GB" sz="1400" baseline="30000" dirty="0"/>
              <a:t>th</a:t>
            </a:r>
            <a:r>
              <a:rPr lang="en-GB" sz="1400" dirty="0"/>
              <a:t> percentile of per station throughput, and area </a:t>
            </a:r>
            <a:r>
              <a:rPr lang="en-GB" sz="1400" dirty="0" smtClean="0"/>
              <a:t>throughput, etc.</a:t>
            </a:r>
            <a:r>
              <a:rPr lang="en-US" sz="1400" dirty="0" smtClean="0"/>
              <a:t> </a:t>
            </a:r>
          </a:p>
          <a:p>
            <a:pPr lvl="1"/>
            <a:r>
              <a:rPr lang="en-US" sz="1400" dirty="0" smtClean="0"/>
              <a:t>Evaluation </a:t>
            </a:r>
            <a:r>
              <a:rPr lang="en-US" sz="1400" dirty="0"/>
              <a:t>with a set of typical deployment scenarios representative of the main expected usage </a:t>
            </a:r>
            <a:r>
              <a:rPr lang="en-US" sz="1400" dirty="0" smtClean="0"/>
              <a:t>models</a:t>
            </a:r>
            <a:endParaRPr lang="en-US" sz="14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 smtClean="0"/>
              <a:t>Slide </a:t>
            </a:r>
            <a:fld id="{5F1EF0B6-A9B1-4FA5-9DF1-44E4E79030A4}" type="slidenum">
              <a:rPr lang="en-US" altLang="en-US" smtClean="0"/>
              <a:pPr/>
              <a:t>4</a:t>
            </a:fld>
            <a:endParaRPr lang="en-US" altLang="en-US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0755448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7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533400"/>
          </a:xfrm>
        </p:spPr>
        <p:txBody>
          <a:bodyPr/>
          <a:lstStyle/>
          <a:p>
            <a:r>
              <a:rPr lang="en-US" altLang="en-US" dirty="0" smtClean="0"/>
              <a:t>Environments</a:t>
            </a:r>
            <a:endParaRPr lang="en-US" alt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827150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C59B7E45-C6B7-4905-AEE7-798D891DA7F9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3" name="Rectangle 2"/>
          <p:cNvSpPr/>
          <p:nvPr/>
        </p:nvSpPr>
        <p:spPr>
          <a:xfrm>
            <a:off x="762000" y="1480268"/>
            <a:ext cx="6965433" cy="4247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</a:pPr>
            <a:r>
              <a:rPr lang="en-US" altLang="en-US" sz="2400" b="1" dirty="0" smtClean="0"/>
              <a:t>Environments discussed in the study group include: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  <p:sp>
        <p:nvSpPr>
          <p:cNvPr id="8" name="Rounded Rectangle 7"/>
          <p:cNvSpPr/>
          <p:nvPr/>
        </p:nvSpPr>
        <p:spPr bwMode="auto">
          <a:xfrm>
            <a:off x="838200" y="1981200"/>
            <a:ext cx="7620000" cy="3962400"/>
          </a:xfrm>
          <a:prstGeom prst="roundRect">
            <a:avLst/>
          </a:prstGeom>
          <a:solidFill>
            <a:srgbClr val="FFCC99">
              <a:alpha val="31000"/>
            </a:srgbClr>
          </a:solidFill>
          <a:ln w="12700" cap="flat" cmpd="sng" algn="ctr">
            <a:solidFill>
              <a:srgbClr val="FFCC99">
                <a:alpha val="42745"/>
              </a:srgbClr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371600" y="2161430"/>
            <a:ext cx="25908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/>
          <a:p>
            <a:r>
              <a:rPr lang="en-US" sz="2000" dirty="0" smtClean="0"/>
              <a:t>Airport/Train Station</a:t>
            </a:r>
            <a:r>
              <a:rPr lang="en-US" sz="2000" baseline="30000" dirty="0" smtClean="0">
                <a:solidFill>
                  <a:srgbClr val="FF0000"/>
                </a:solidFill>
              </a:rPr>
              <a:t>*</a:t>
            </a:r>
            <a:endParaRPr lang="en-US" sz="2000" baseline="300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1371600" y="2971800"/>
            <a:ext cx="25908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Public Transportation</a:t>
            </a:r>
            <a:r>
              <a:rPr lang="en-US" baseline="30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1371600" y="3818720"/>
            <a:ext cx="25908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Enterprise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1371600" y="4629090"/>
            <a:ext cx="25908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Small Office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1377700" y="5391090"/>
            <a:ext cx="25908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e-Education</a:t>
            </a:r>
            <a:r>
              <a:rPr lang="en-US" baseline="30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946899" y="2161430"/>
            <a:ext cx="3282699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Hospitals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4946900" y="2971800"/>
            <a:ext cx="3282700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Dense Apartment Buildings</a:t>
            </a:r>
            <a:r>
              <a:rPr lang="en-US" baseline="30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4922738" y="4637810"/>
            <a:ext cx="3306862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Pico-cell Street Deployments</a:t>
            </a:r>
            <a:r>
              <a:rPr lang="en-US" baseline="30000" dirty="0">
                <a:solidFill>
                  <a:srgbClr val="FF0000"/>
                </a:solidFill>
              </a:rPr>
              <a:t>*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4922738" y="3818720"/>
            <a:ext cx="3306861" cy="400110"/>
          </a:xfrm>
          <a:prstGeom prst="rect">
            <a:avLst/>
          </a:prstGeom>
          <a:solidFill>
            <a:srgbClr val="FF6600">
              <a:alpha val="12000"/>
            </a:srgb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Hotspot in Public Places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4945685" y="5391090"/>
            <a:ext cx="3276600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Outdoor Hotspots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82300" y="6048185"/>
            <a:ext cx="4565900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baseline="30000" dirty="0">
                <a:solidFill>
                  <a:srgbClr val="FF0000"/>
                </a:solidFill>
              </a:rPr>
              <a:t>* </a:t>
            </a:r>
            <a:r>
              <a:rPr lang="en-US" sz="1050" dirty="0" smtClean="0"/>
              <a:t>Environments prioritized in the Wi-Fi Alliance Liaison response report</a:t>
            </a:r>
          </a:p>
          <a:p>
            <a:r>
              <a:rPr lang="en-US" sz="1050" dirty="0" smtClean="0"/>
              <a:t>       Represents outdoor deployments </a:t>
            </a:r>
            <a:endParaRPr lang="en-US" sz="1050" dirty="0"/>
          </a:p>
        </p:txBody>
      </p:sp>
      <p:sp>
        <p:nvSpPr>
          <p:cNvPr id="2" name="TextBox 1"/>
          <p:cNvSpPr txBox="1"/>
          <p:nvPr/>
        </p:nvSpPr>
        <p:spPr>
          <a:xfrm>
            <a:off x="185722" y="6248399"/>
            <a:ext cx="182880" cy="18288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9981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762000"/>
          </a:xfrm>
        </p:spPr>
        <p:txBody>
          <a:bodyPr/>
          <a:lstStyle/>
          <a:p>
            <a:r>
              <a:rPr lang="en-US" dirty="0" smtClean="0"/>
              <a:t>New and Enhanced Applications: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>
          <a:xfrm>
            <a:off x="381000" y="1524000"/>
            <a:ext cx="8534400" cy="4572000"/>
          </a:xfrm>
        </p:spPr>
        <p:txBody>
          <a:bodyPr/>
          <a:lstStyle/>
          <a:p>
            <a:r>
              <a:rPr lang="en-US" sz="1800" dirty="0"/>
              <a:t>Cellular </a:t>
            </a:r>
            <a:r>
              <a:rPr lang="en-US" sz="1800" dirty="0" smtClean="0"/>
              <a:t>Offloading</a:t>
            </a:r>
          </a:p>
          <a:p>
            <a:r>
              <a:rPr lang="en-US" altLang="en-US" sz="1800" dirty="0"/>
              <a:t>Cloud Computing - </a:t>
            </a:r>
            <a:r>
              <a:rPr lang="en-US" altLang="en-US" sz="1800" b="0" dirty="0"/>
              <a:t>including VDI (Virtual Desktop Infrastructure)</a:t>
            </a:r>
            <a:endParaRPr lang="en-US" altLang="en-US" sz="1800" dirty="0"/>
          </a:p>
          <a:p>
            <a:r>
              <a:rPr lang="en-US" altLang="en-US" sz="1800" dirty="0"/>
              <a:t>Display Sharing - </a:t>
            </a:r>
            <a:r>
              <a:rPr lang="en-US" altLang="en-US" sz="1800" b="0" dirty="0"/>
              <a:t>1-to-1 </a:t>
            </a:r>
            <a:r>
              <a:rPr lang="en-US" altLang="en-US" sz="1800" b="0" dirty="0" smtClean="0"/>
              <a:t>(Phone - TV), </a:t>
            </a:r>
            <a:r>
              <a:rPr lang="en-US" altLang="en-US" sz="1800" b="0" dirty="0"/>
              <a:t>1-to-many (</a:t>
            </a:r>
            <a:r>
              <a:rPr lang="en-US" altLang="en-US" sz="1800" b="0" dirty="0" smtClean="0"/>
              <a:t>classroom), </a:t>
            </a:r>
            <a:r>
              <a:rPr lang="en-US" altLang="en-US" sz="1800" b="0" dirty="0"/>
              <a:t>Many-to-1 (</a:t>
            </a:r>
            <a:r>
              <a:rPr lang="en-US" altLang="en-US" sz="1800" b="0" dirty="0" smtClean="0"/>
              <a:t>security)</a:t>
            </a:r>
          </a:p>
          <a:p>
            <a:r>
              <a:rPr lang="en-US" altLang="en-US" sz="1800" dirty="0"/>
              <a:t>Interactive Multimedia &amp; Gaming</a:t>
            </a:r>
          </a:p>
          <a:p>
            <a:r>
              <a:rPr lang="en-US" altLang="en-US" sz="1800" dirty="0"/>
              <a:t>Progressive Streaming</a:t>
            </a:r>
          </a:p>
          <a:p>
            <a:r>
              <a:rPr lang="en-US" altLang="en-US" sz="1800" dirty="0" smtClean="0"/>
              <a:t>Real-time </a:t>
            </a:r>
            <a:r>
              <a:rPr lang="en-US" altLang="en-US" sz="1800" dirty="0"/>
              <a:t>Video Analytics &amp; Augmented Reality</a:t>
            </a:r>
          </a:p>
          <a:p>
            <a:r>
              <a:rPr lang="en-US" altLang="en-US" sz="1800" dirty="0" smtClean="0"/>
              <a:t>Support </a:t>
            </a:r>
            <a:r>
              <a:rPr lang="en-US" altLang="en-US" sz="1800" dirty="0"/>
              <a:t>of wearable devices</a:t>
            </a:r>
          </a:p>
          <a:p>
            <a:r>
              <a:rPr lang="en-US" altLang="en-US" sz="1800" dirty="0" smtClean="0"/>
              <a:t>Unified Communications </a:t>
            </a:r>
            <a:r>
              <a:rPr lang="en-US" altLang="en-US" sz="1800" b="0" dirty="0" smtClean="0"/>
              <a:t>- Including Video conferencing</a:t>
            </a:r>
          </a:p>
          <a:p>
            <a:r>
              <a:rPr lang="en-US" altLang="en-US" sz="1800" dirty="0"/>
              <a:t>User Generated Content (UGC) Upload &amp; Sharing</a:t>
            </a:r>
          </a:p>
          <a:p>
            <a:r>
              <a:rPr lang="en-US" sz="1800" dirty="0"/>
              <a:t>Video conferencing/</a:t>
            </a:r>
            <a:r>
              <a:rPr lang="en-US" sz="1800" dirty="0" err="1"/>
              <a:t>tele</a:t>
            </a:r>
            <a:r>
              <a:rPr lang="en-US" sz="1800" dirty="0"/>
              <a:t>-presence</a:t>
            </a:r>
          </a:p>
          <a:p>
            <a:r>
              <a:rPr lang="en-US" altLang="en-US" sz="1800" dirty="0" smtClean="0"/>
              <a:t>Video </a:t>
            </a:r>
            <a:r>
              <a:rPr lang="en-US" altLang="en-US" sz="1800" dirty="0"/>
              <a:t>distribution at home – </a:t>
            </a:r>
            <a:r>
              <a:rPr lang="en-US" altLang="en-US" sz="1800" b="0" dirty="0"/>
              <a:t>new video resolution (VHD, UHD)</a:t>
            </a:r>
          </a:p>
          <a:p>
            <a:r>
              <a:rPr lang="en-US" altLang="en-US" sz="1800" dirty="0" smtClean="0"/>
              <a:t>Wireless docking</a:t>
            </a:r>
            <a:endParaRPr lang="en-US" altLang="en-US" sz="1800" b="0" dirty="0" smtClean="0"/>
          </a:p>
          <a:p>
            <a:endParaRPr lang="en-US" sz="2000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 smtClean="0"/>
              <a:t>Slide </a:t>
            </a:r>
            <a:fld id="{F09B2EE1-A949-45CC-B437-FFC9806BD8BB}" type="slidenum">
              <a:rPr lang="en-US" altLang="en-US" smtClean="0"/>
              <a:pPr/>
              <a:t>6</a:t>
            </a:fld>
            <a:endParaRPr lang="en-US" altLang="en-US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474774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HEW Differentiating Features 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46844866"/>
              </p:ext>
            </p:extLst>
          </p:nvPr>
        </p:nvGraphicFramePr>
        <p:xfrm>
          <a:off x="457200" y="1752600"/>
          <a:ext cx="8382001" cy="413004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241778"/>
                <a:gridCol w="3558822"/>
                <a:gridCol w="3581401"/>
              </a:tblGrid>
              <a:tr h="87630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Previous 802.11 Amendments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HEW Amendments being considered</a:t>
                      </a:r>
                      <a:endParaRPr lang="en-US" dirty="0"/>
                    </a:p>
                  </a:txBody>
                  <a:tcPr/>
                </a:tc>
              </a:tr>
              <a:tr h="876300">
                <a:tc>
                  <a:txBody>
                    <a:bodyPr/>
                    <a:lstStyle/>
                    <a:p>
                      <a:r>
                        <a:rPr lang="en-US" dirty="0" smtClean="0"/>
                        <a:t>Objectives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 the per-link peak throughput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Increase the </a:t>
                      </a:r>
                      <a:r>
                        <a:rPr lang="en-US" sz="18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average per STA throughput in dense environments</a:t>
                      </a:r>
                      <a:endParaRPr lang="en-US" dirty="0"/>
                    </a:p>
                  </a:txBody>
                  <a:tcPr anchor="ctr"/>
                </a:tc>
              </a:tr>
              <a:tr h="876300">
                <a:tc>
                  <a:txBody>
                    <a:bodyPr/>
                    <a:lstStyle/>
                    <a:p>
                      <a:r>
                        <a:rPr lang="en-US" dirty="0" smtClean="0"/>
                        <a:t>Scenarios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fr-FR" sz="1800" dirty="0" smtClean="0"/>
                        <a:t>Single application for a single client in indoor</a:t>
                      </a:r>
                      <a:r>
                        <a:rPr lang="fr-FR" sz="1800" baseline="0" dirty="0" smtClean="0"/>
                        <a:t> situations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Dense deployment</a:t>
                      </a:r>
                      <a:r>
                        <a:rPr lang="en-US" baseline="0" dirty="0" smtClean="0"/>
                        <a:t> environments with a m</a:t>
                      </a:r>
                      <a:r>
                        <a:rPr lang="en-US" dirty="0" smtClean="0"/>
                        <a:t>ix of clients/APs and traffic</a:t>
                      </a:r>
                      <a:r>
                        <a:rPr lang="en-US" baseline="0" dirty="0" smtClean="0"/>
                        <a:t> types including outdoor situations</a:t>
                      </a:r>
                      <a:endParaRPr lang="en-US" dirty="0"/>
                    </a:p>
                  </a:txBody>
                  <a:tcPr anchor="ctr"/>
                </a:tc>
              </a:tr>
              <a:tr h="876300">
                <a:tc>
                  <a:txBody>
                    <a:bodyPr/>
                    <a:lstStyle/>
                    <a:p>
                      <a:r>
                        <a:rPr lang="en-US" dirty="0" smtClean="0"/>
                        <a:t>KPIs/</a:t>
                      </a:r>
                    </a:p>
                    <a:p>
                      <a:r>
                        <a:rPr lang="en-US" dirty="0" smtClean="0"/>
                        <a:t>Metrics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Peak</a:t>
                      </a:r>
                      <a:r>
                        <a:rPr lang="en-US" baseline="0" dirty="0" smtClean="0"/>
                        <a:t> rate driven</a:t>
                      </a:r>
                      <a:endParaRPr lang="en-US" dirty="0" smtClean="0"/>
                    </a:p>
                    <a:p>
                      <a:r>
                        <a:rPr lang="en-US" dirty="0" smtClean="0"/>
                        <a:t>- Link</a:t>
                      </a:r>
                      <a:r>
                        <a:rPr lang="en-US" baseline="0" dirty="0" smtClean="0"/>
                        <a:t> throughput, </a:t>
                      </a:r>
                    </a:p>
                    <a:p>
                      <a:r>
                        <a:rPr lang="en-US" baseline="0" dirty="0" smtClean="0"/>
                        <a:t>- Aggregate throughput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indent="0">
                        <a:buFontTx/>
                        <a:buNone/>
                      </a:pPr>
                      <a:r>
                        <a:rPr lang="en-US" dirty="0" smtClean="0"/>
                        <a:t>User Experience Driven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en-US" dirty="0" smtClean="0"/>
                        <a:t>Average per station throughput, 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en-US" dirty="0" smtClean="0"/>
                        <a:t>5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%</a:t>
                      </a:r>
                      <a:r>
                        <a:rPr lang="en-US" dirty="0" err="1" smtClean="0"/>
                        <a:t>ile</a:t>
                      </a:r>
                      <a:r>
                        <a:rPr lang="en-US" dirty="0" smtClean="0"/>
                        <a:t> per station throughput,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en-US" dirty="0" smtClean="0"/>
                        <a:t>Area throughput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en-US" dirty="0" smtClean="0"/>
                        <a:t>Power efficiency</a:t>
                      </a:r>
                      <a:endParaRPr lang="en-US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 smtClean="0"/>
              <a:t>Slide </a:t>
            </a:r>
            <a:fld id="{5F1EF0B6-A9B1-4FA5-9DF1-44E4E79030A4}" type="slidenum">
              <a:rPr lang="en-US" altLang="en-US" smtClean="0"/>
              <a:pPr/>
              <a:t>7</a:t>
            </a:fld>
            <a:endParaRPr lang="en-US" altLang="en-US"/>
          </a:p>
        </p:txBody>
      </p:sp>
      <p:sp>
        <p:nvSpPr>
          <p:cNvPr id="8" name="Date Placeholder 3"/>
          <p:cNvSpPr txBox="1">
            <a:spLocks/>
          </p:cNvSpPr>
          <p:nvPr/>
        </p:nvSpPr>
        <p:spPr bwMode="auto">
          <a:xfrm>
            <a:off x="685800" y="345726"/>
            <a:ext cx="1455527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003415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Technologies (1 of 2)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648200"/>
          </a:xfrm>
        </p:spPr>
        <p:txBody>
          <a:bodyPr/>
          <a:lstStyle/>
          <a:p>
            <a:r>
              <a:rPr lang="en-US" sz="2000" dirty="0" smtClean="0"/>
              <a:t>HEW will consider MAC </a:t>
            </a:r>
            <a:r>
              <a:rPr lang="en-US" sz="2000" dirty="0"/>
              <a:t>and PHY </a:t>
            </a:r>
            <a:r>
              <a:rPr lang="en-US" sz="2000" dirty="0" smtClean="0"/>
              <a:t>technologies that significantly improve WLAN efficiency</a:t>
            </a:r>
            <a:r>
              <a:rPr lang="en-US" sz="2000" dirty="0"/>
              <a:t> </a:t>
            </a:r>
            <a:r>
              <a:rPr lang="en-US" sz="2000" dirty="0" smtClean="0"/>
              <a:t>and robustness:</a:t>
            </a:r>
            <a:endParaRPr lang="en-US" sz="2000" dirty="0"/>
          </a:p>
          <a:p>
            <a:pPr lvl="1"/>
            <a:r>
              <a:rPr lang="en-US" sz="1800" dirty="0"/>
              <a:t>Make more efficient use of spectrum resources in scenarios with a high density of STAs per BSS.</a:t>
            </a:r>
            <a:endParaRPr lang="fr-FR" sz="1800" dirty="0"/>
          </a:p>
          <a:p>
            <a:pPr lvl="1"/>
            <a:r>
              <a:rPr lang="en-US" sz="1800" dirty="0"/>
              <a:t>Significantly increase spectral frequency reuse and manage interference between neighboring overlapping BSS (OBSS) in scenarios with a high density of both STAs and BSSs.</a:t>
            </a:r>
            <a:endParaRPr lang="fr-FR" sz="1800" dirty="0"/>
          </a:p>
          <a:p>
            <a:pPr lvl="1"/>
            <a:r>
              <a:rPr lang="en-US" sz="1800" dirty="0"/>
              <a:t>Increase robustness in outdoor propagation environments and uplink transmissions</a:t>
            </a:r>
            <a:r>
              <a:rPr lang="en-US" sz="1800" dirty="0" smtClean="0"/>
              <a:t>.</a:t>
            </a:r>
          </a:p>
          <a:p>
            <a:pPr lvl="1"/>
            <a:r>
              <a:rPr lang="en-US" altLang="en-US" sz="1800" dirty="0" smtClean="0"/>
              <a:t>Maintain </a:t>
            </a:r>
            <a:r>
              <a:rPr lang="en-US" altLang="en-US" sz="1800" dirty="0"/>
              <a:t>or </a:t>
            </a:r>
            <a:r>
              <a:rPr lang="en-US" altLang="en-US" sz="1800" dirty="0" smtClean="0"/>
              <a:t>improve </a:t>
            </a:r>
            <a:r>
              <a:rPr lang="en-US" altLang="en-US" sz="1800" dirty="0"/>
              <a:t>the power efficiency per </a:t>
            </a:r>
            <a:r>
              <a:rPr lang="en-US" altLang="en-US" sz="1800" dirty="0" smtClean="0"/>
              <a:t>station</a:t>
            </a:r>
          </a:p>
          <a:p>
            <a:r>
              <a:rPr lang="en-US" altLang="en-US" sz="2000" dirty="0" smtClean="0"/>
              <a:t>The next slides lists technology discussions</a:t>
            </a:r>
          </a:p>
          <a:p>
            <a:pPr lvl="1"/>
            <a:r>
              <a:rPr lang="en-US" altLang="en-US" sz="1800" dirty="0" smtClean="0"/>
              <a:t>The list does not represent technologies agreed for inclusion in the standard</a:t>
            </a:r>
          </a:p>
          <a:p>
            <a:pPr lvl="1"/>
            <a:r>
              <a:rPr lang="en-US" altLang="en-US" sz="1800" dirty="0" smtClean="0"/>
              <a:t>Technologies, not listed on the next slide, could also be considered for inclusion in the standard.</a:t>
            </a:r>
            <a:endParaRPr lang="en-US" altLang="en-US" sz="1800" dirty="0"/>
          </a:p>
          <a:p>
            <a:pPr lvl="1"/>
            <a:endParaRPr lang="fr-FR" dirty="0"/>
          </a:p>
          <a:p>
            <a:pPr lvl="1"/>
            <a:endParaRPr lang="fr-FR" dirty="0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 smtClean="0"/>
              <a:t>Slide </a:t>
            </a:r>
            <a:fld id="{5F1EF0B6-A9B1-4FA5-9DF1-44E4E79030A4}" type="slidenum">
              <a:rPr lang="en-US" altLang="en-US" smtClean="0"/>
              <a:pPr/>
              <a:t>8</a:t>
            </a:fld>
            <a:endParaRPr lang="en-US" alt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1455527" cy="276999"/>
          </a:xfrm>
        </p:spPr>
        <p:txBody>
          <a:bodyPr/>
          <a:lstStyle>
            <a:lvl1pPr>
              <a:defRPr/>
            </a:lvl1pPr>
          </a:lstStyle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4256695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371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533400"/>
          </a:xfrm>
        </p:spPr>
        <p:txBody>
          <a:bodyPr/>
          <a:lstStyle/>
          <a:p>
            <a:r>
              <a:rPr lang="en-US" altLang="en-US" dirty="0" smtClean="0"/>
              <a:t>Technologies (2 of 2)</a:t>
            </a:r>
            <a:endParaRPr lang="en-US" alt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2601"/>
            <a:ext cx="827150" cy="276999"/>
          </a:xfrm>
        </p:spPr>
        <p:txBody>
          <a:bodyPr/>
          <a:lstStyle/>
          <a:p>
            <a:r>
              <a:rPr lang="en-US" altLang="en-US" dirty="0" smtClean="0"/>
              <a:t>February 2014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en-US"/>
              <a:t>Slide </a:t>
            </a:r>
            <a:fld id="{C59B7E45-C6B7-4905-AEE7-798D891DA7F9}" type="slidenum">
              <a:rPr lang="en-US" altLang="en-US"/>
              <a:pPr/>
              <a:t>9</a:t>
            </a:fld>
            <a:endParaRPr lang="en-US" altLang="en-US"/>
          </a:p>
        </p:txBody>
      </p:sp>
      <p:sp>
        <p:nvSpPr>
          <p:cNvPr id="3" name="Rectangle 2"/>
          <p:cNvSpPr/>
          <p:nvPr/>
        </p:nvSpPr>
        <p:spPr>
          <a:xfrm>
            <a:off x="762000" y="1219200"/>
            <a:ext cx="6787243" cy="4247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</a:pPr>
            <a:r>
              <a:rPr lang="en-US" altLang="en-US" sz="2400" b="1" dirty="0" smtClean="0"/>
              <a:t>Technologies discussed in the study group include:</a:t>
            </a:r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870821" y="6475413"/>
            <a:ext cx="2673104" cy="184666"/>
          </a:xfrm>
        </p:spPr>
        <p:txBody>
          <a:bodyPr/>
          <a:lstStyle/>
          <a:p>
            <a:r>
              <a:rPr lang="en-US" altLang="en-US" dirty="0" smtClean="0"/>
              <a:t>Perahia, </a:t>
            </a:r>
            <a:r>
              <a:rPr lang="en-US" altLang="en-US" dirty="0" err="1" smtClean="0"/>
              <a:t>Cariou</a:t>
            </a:r>
            <a:r>
              <a:rPr lang="en-US" altLang="en-US" dirty="0" smtClean="0"/>
              <a:t>, Cho, Inoue, Liu and Taori</a:t>
            </a:r>
            <a:endParaRPr lang="en-US" altLang="en-US" dirty="0"/>
          </a:p>
        </p:txBody>
      </p:sp>
      <p:sp>
        <p:nvSpPr>
          <p:cNvPr id="8" name="Rounded Rectangle 7"/>
          <p:cNvSpPr/>
          <p:nvPr/>
        </p:nvSpPr>
        <p:spPr bwMode="auto">
          <a:xfrm>
            <a:off x="609600" y="1643932"/>
            <a:ext cx="8153400" cy="4604468"/>
          </a:xfrm>
          <a:prstGeom prst="roundRect">
            <a:avLst/>
          </a:prstGeom>
          <a:solidFill>
            <a:schemeClr val="accent2">
              <a:lumMod val="20000"/>
              <a:lumOff val="80000"/>
              <a:alpha val="31000"/>
            </a:schemeClr>
          </a:solidFill>
          <a:ln w="12700" cap="flat" cmpd="sng" algn="ctr">
            <a:solidFill>
              <a:schemeClr val="accent6">
                <a:alpha val="42745"/>
              </a:schemeClr>
            </a:solidFill>
            <a:prstDash val="solid"/>
            <a:round/>
            <a:headEnd type="none" w="sm" len="sm"/>
            <a:tailEnd type="none" w="sm" len="sm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2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914399" y="1981200"/>
            <a:ext cx="3429001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 smtClean="0"/>
              <a:t>Edge Throughput Enhancement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876096" y="3078539"/>
            <a:ext cx="3010104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 smtClean="0"/>
              <a:t>MAC Enhancements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898358" y="4724400"/>
            <a:ext cx="2987842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 smtClean="0"/>
              <a:t>MIMO/Beamforming</a:t>
            </a:r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4544681" y="1977189"/>
            <a:ext cx="3814720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 smtClean="0"/>
              <a:t>Multiplexing Schemes</a:t>
            </a:r>
            <a:endParaRPr lang="en-US" baseline="30000" dirty="0">
              <a:solidFill>
                <a:srgbClr val="FF0000"/>
              </a:solidFill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540671" y="4944070"/>
            <a:ext cx="3886200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/>
              <a:t>Simultaneous Transmit and Receive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4564734" y="3429000"/>
            <a:ext cx="3810000" cy="400110"/>
          </a:xfrm>
          <a:prstGeom prst="rect">
            <a:avLst/>
          </a:prstGeom>
          <a:solidFill>
            <a:schemeClr val="accent2">
              <a:lumMod val="75000"/>
              <a:alpha val="12000"/>
            </a:schemeClr>
          </a:solidFill>
          <a:ln>
            <a:noFill/>
          </a:ln>
          <a:effectLst>
            <a:outerShdw blurRad="149987" dist="250190" dir="8460000" algn="ctr">
              <a:srgbClr val="000000">
                <a:alpha val="28000"/>
              </a:srgbClr>
            </a:outerShdw>
          </a:effectLst>
          <a:scene3d>
            <a:camera prst="orthographicFront">
              <a:rot lat="0" lon="0" rev="0"/>
            </a:camera>
            <a:lightRig rig="contrasting" dir="t">
              <a:rot lat="0" lon="0" rev="1500000"/>
            </a:lightRig>
          </a:scene3d>
          <a:sp3d prstMaterial="metal">
            <a:bevelT w="88900" h="88900"/>
          </a:sp3d>
        </p:spPr>
        <p:txBody>
          <a:bodyPr wrap="square" rtlCol="0">
            <a:spAutoFit/>
          </a:bodyPr>
          <a:lstStyle>
            <a:defPPr>
              <a:defRPr lang="en-US"/>
            </a:defPPr>
            <a:lvl1pPr>
              <a:defRPr sz="2000"/>
            </a:lvl1pPr>
          </a:lstStyle>
          <a:p>
            <a:r>
              <a:rPr lang="en-US" dirty="0" smtClean="0"/>
              <a:t>Overlapping BSS Handling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1039728" y="2386705"/>
            <a:ext cx="330367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HARQ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Larger CP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898357" y="3478649"/>
            <a:ext cx="328412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Basic Access Mechanism enhancements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Dynamic Sensitivity Control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Traffic Prioritization, </a:t>
            </a:r>
            <a:r>
              <a:rPr lang="en-US" sz="1400" dirty="0" err="1" smtClean="0"/>
              <a:t>QoE</a:t>
            </a:r>
            <a:endParaRPr lang="en-US" sz="1400" dirty="0" smtClean="0"/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/>
              <a:t>Multicast </a:t>
            </a:r>
            <a:r>
              <a:rPr lang="en-US" sz="1400" dirty="0" smtClean="0"/>
              <a:t>transmissions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911843" y="5118441"/>
            <a:ext cx="3270643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Massive MIMO, MIMO Precoding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DL/UL MU-MIMO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Beamforming for OBSS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Beamforming for Interference Handling</a:t>
            </a:r>
            <a:endParaRPr lang="en-US" sz="1400" dirty="0"/>
          </a:p>
        </p:txBody>
      </p:sp>
      <p:sp>
        <p:nvSpPr>
          <p:cNvPr id="32" name="TextBox 31"/>
          <p:cNvSpPr txBox="1"/>
          <p:nvPr/>
        </p:nvSpPr>
        <p:spPr>
          <a:xfrm>
            <a:off x="4551946" y="2383943"/>
            <a:ext cx="3886201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OFDMA, SDMA, OFDM-IDMA,  FFR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TD-</a:t>
            </a:r>
            <a:r>
              <a:rPr lang="en-US" sz="1400" dirty="0" err="1" smtClean="0"/>
              <a:t>uCSMA</a:t>
            </a:r>
            <a:endParaRPr lang="en-US" sz="1400" dirty="0" smtClean="0"/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Channel Bonding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569302" y="3830534"/>
            <a:ext cx="3805432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Interference management, Antenna pattern nulling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Efficient resource utilization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Control frame transmission reduction</a:t>
            </a:r>
            <a:endParaRPr lang="en-US" sz="1400" dirty="0"/>
          </a:p>
        </p:txBody>
      </p:sp>
      <p:sp>
        <p:nvSpPr>
          <p:cNvPr id="34" name="TextBox 33"/>
          <p:cNvSpPr txBox="1"/>
          <p:nvPr/>
        </p:nvSpPr>
        <p:spPr>
          <a:xfrm>
            <a:off x="4546924" y="5344180"/>
            <a:ext cx="406367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 smtClean="0"/>
              <a:t>MAC/PHY mechanisms for enabling In-Band STR</a:t>
            </a:r>
          </a:p>
          <a:p>
            <a:pPr marL="171450" indent="-171450">
              <a:buFont typeface="Wingdings" panose="05000000000000000000" pitchFamily="2" charset="2"/>
              <a:buChar char="Ø"/>
            </a:pPr>
            <a:r>
              <a:rPr lang="en-US" sz="1400" dirty="0"/>
              <a:t>Enhancements for enabling out-Band STR</a:t>
            </a:r>
          </a:p>
        </p:txBody>
      </p:sp>
    </p:spTree>
    <p:extLst>
      <p:ext uri="{BB962C8B-B14F-4D97-AF65-F5344CB8AC3E}">
        <p14:creationId xmlns:p14="http://schemas.microsoft.com/office/powerpoint/2010/main" val="3296011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8509</TotalTime>
  <Words>1306</Words>
  <Application>Microsoft Office PowerPoint</Application>
  <PresentationFormat>On-screen Show (4:3)</PresentationFormat>
  <Paragraphs>246</Paragraphs>
  <Slides>12</Slides>
  <Notes>5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802-11-Submission</vt:lpstr>
      <vt:lpstr>Document</vt:lpstr>
      <vt:lpstr>High Efficiency WLAN Overview</vt:lpstr>
      <vt:lpstr>Introduction and problem statement</vt:lpstr>
      <vt:lpstr>Market Drivers</vt:lpstr>
      <vt:lpstr>Need for the Project</vt:lpstr>
      <vt:lpstr>Environments</vt:lpstr>
      <vt:lpstr>New and Enhanced Applications:</vt:lpstr>
      <vt:lpstr>HEW Differentiating Features </vt:lpstr>
      <vt:lpstr>Technologies (1 of 2)</vt:lpstr>
      <vt:lpstr>Technologies (2 of 2)</vt:lpstr>
      <vt:lpstr>HEW PAR Scope</vt:lpstr>
      <vt:lpstr>PAR/CSD Related Submissions</vt:lpstr>
      <vt:lpstr>Technology Related Submissions</vt:lpstr>
    </vt:vector>
  </TitlesOfParts>
  <Company>Intel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VHT60 Tutorial</dc:title>
  <dc:creator>Eldad Perahia</dc:creator>
  <cp:lastModifiedBy>Eldad Perahia</cp:lastModifiedBy>
  <cp:revision>529</cp:revision>
  <cp:lastPrinted>1998-02-10T13:28:06Z</cp:lastPrinted>
  <dcterms:created xsi:type="dcterms:W3CDTF">2007-04-17T18:10:23Z</dcterms:created>
  <dcterms:modified xsi:type="dcterms:W3CDTF">2014-02-18T17:36:35Z</dcterms:modified>
</cp:coreProperties>
</file>

<file path=docProps/thumbnail.jpeg>
</file>