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  <p:sldMasterId id="2147483684" r:id="rId2"/>
  </p:sldMasterIdLst>
  <p:notesMasterIdLst>
    <p:notesMasterId r:id="rId8"/>
  </p:notesMasterIdLst>
  <p:handoutMasterIdLst>
    <p:handoutMasterId r:id="rId9"/>
  </p:handoutMasterIdLst>
  <p:sldIdLst>
    <p:sldId id="417" r:id="rId3"/>
    <p:sldId id="485" r:id="rId4"/>
    <p:sldId id="489" r:id="rId5"/>
    <p:sldId id="490" r:id="rId6"/>
    <p:sldId id="488" r:id="rId7"/>
  </p:sldIdLst>
  <p:sldSz cx="9144000" cy="6858000" type="screen4x3"/>
  <p:notesSz cx="7099300" cy="102346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-65" charset="0"/>
        <a:ea typeface="ＭＳ Ｐゴシック" pitchFamily="-65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-65" charset="0"/>
        <a:ea typeface="ＭＳ Ｐゴシック" pitchFamily="-65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-65" charset="0"/>
        <a:ea typeface="ＭＳ Ｐゴシック" pitchFamily="-65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-65" charset="0"/>
        <a:ea typeface="ＭＳ Ｐゴシック" pitchFamily="-65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-65" charset="0"/>
        <a:ea typeface="ＭＳ Ｐゴシック" pitchFamily="-65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-65" charset="0"/>
        <a:ea typeface="ＭＳ Ｐゴシック" pitchFamily="-65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-65" charset="0"/>
        <a:ea typeface="ＭＳ Ｐゴシック" pitchFamily="-65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-65" charset="0"/>
        <a:ea typeface="ＭＳ Ｐゴシック" pitchFamily="-65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-65" charset="0"/>
        <a:ea typeface="ＭＳ Ｐゴシック" pitchFamily="-65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67" autoAdjust="0"/>
    <p:restoredTop sz="86444" autoAdjust="0"/>
  </p:normalViewPr>
  <p:slideViewPr>
    <p:cSldViewPr>
      <p:cViewPr>
        <p:scale>
          <a:sx n="82" d="100"/>
          <a:sy n="82" d="100"/>
        </p:scale>
        <p:origin x="-1566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6" y="567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48" d="100"/>
          <a:sy n="48" d="100"/>
        </p:scale>
        <p:origin x="-2676" y="-96"/>
      </p:cViewPr>
      <p:guideLst>
        <p:guide orient="horz" pos="3224"/>
        <p:guide pos="2236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26196" y="199841"/>
            <a:ext cx="2361224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97858">
              <a:defRPr sz="1500" b="1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r>
              <a:rPr lang="en-US" dirty="0"/>
              <a:t>doc.: IEEE </a:t>
            </a:r>
            <a:r>
              <a:rPr lang="en-US" dirty="0" smtClean="0"/>
              <a:t>802.19-09/1243r1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711880" y="199841"/>
            <a:ext cx="870431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97858">
              <a:defRPr sz="1500" b="1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April 2009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290588" y="9905482"/>
            <a:ext cx="217809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97858">
              <a:defRPr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Rich Kennedy, Research In Motion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211939" y="9905482"/>
            <a:ext cx="51776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97858">
              <a:defRPr/>
            </a:lvl1pPr>
          </a:lstStyle>
          <a:p>
            <a:pPr>
              <a:defRPr/>
            </a:pPr>
            <a:r>
              <a:rPr lang="en-US" altLang="ja-JP"/>
              <a:t>Page </a:t>
            </a:r>
            <a:fld id="{3B50A7B1-F885-41A3-BA2A-F0C1299C4E7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710256" y="427172"/>
            <a:ext cx="567879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7749" tIns="48875" rIns="97749" bIns="48875" anchor="ctr"/>
          <a:lstStyle/>
          <a:p>
            <a:pPr>
              <a:defRPr/>
            </a:pPr>
            <a:endParaRPr lang="en-US">
              <a:latin typeface="Times New Roman" pitchFamily="18" charset="0"/>
              <a:ea typeface="+mn-ea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710256" y="9905481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97858">
              <a:defRPr/>
            </a:pPr>
            <a:r>
              <a:rPr lang="en-CA" dirty="0" smtClean="0">
                <a:latin typeface="Times New Roman" pitchFamily="18" charset="0"/>
                <a:ea typeface="+mn-ea"/>
              </a:rPr>
              <a:t>Submission</a:t>
            </a:r>
            <a:endParaRPr lang="en-US" dirty="0">
              <a:latin typeface="Times New Roman" pitchFamily="18" charset="0"/>
              <a:ea typeface="+mn-ea"/>
            </a:endParaRP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710256" y="9893226"/>
            <a:ext cx="583644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7749" tIns="48875" rIns="97749" bIns="48875" anchor="ctr"/>
          <a:lstStyle/>
          <a:p>
            <a:pPr>
              <a:defRPr/>
            </a:pPr>
            <a:endParaRPr lang="en-US">
              <a:latin typeface="Times New Roman" pitchFamily="18" charset="0"/>
              <a:ea typeface="+mn-ea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176327" y="112306"/>
            <a:ext cx="2254976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97858">
              <a:defRPr sz="1500" b="1" dirty="0" smtClean="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r>
              <a:rPr lang="en-US" dirty="0" smtClean="0"/>
              <a:t>doc.: IEEE 802.11-1408-r11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69622" y="112306"/>
            <a:ext cx="1378904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97858">
              <a:defRPr sz="1500" b="1" dirty="0" smtClean="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October 25, 2011</a:t>
            </a:r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0125" y="773113"/>
            <a:ext cx="5099050" cy="38258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5923" y="4861704"/>
            <a:ext cx="5207454" cy="46061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0125" tIns="49215" rIns="100125" bIns="492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759482" y="9908983"/>
            <a:ext cx="267182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88747" lvl="4" algn="r" defTabSz="997858">
              <a:defRPr>
                <a:latin typeface="Times New Roman" pitchFamily="18" charset="0"/>
                <a:ea typeface="+mn-ea"/>
              </a:defRPr>
            </a:lvl5pPr>
          </a:lstStyle>
          <a:p>
            <a:pPr lvl="4">
              <a:defRPr/>
            </a:pPr>
            <a:r>
              <a:rPr lang="en-US"/>
              <a:t>Rich Kennedy, Research In Motion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306558" y="9908983"/>
            <a:ext cx="51776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97858">
              <a:defRPr/>
            </a:lvl1pPr>
          </a:lstStyle>
          <a:p>
            <a:pPr>
              <a:defRPr/>
            </a:pPr>
            <a:r>
              <a:rPr lang="en-US" altLang="ja-JP"/>
              <a:t>Page </a:t>
            </a:r>
            <a:fld id="{448928F9-FA9C-4026-9183-38FA09FD77A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41136" y="9908982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CA" dirty="0" smtClean="0">
                <a:latin typeface="Times New Roman" pitchFamily="18" charset="0"/>
                <a:ea typeface="+mn-ea"/>
              </a:rPr>
              <a:t>Submission</a:t>
            </a:r>
            <a:endParaRPr lang="en-US" dirty="0">
              <a:latin typeface="Times New Roman" pitchFamily="18" charset="0"/>
              <a:ea typeface="+mn-ea"/>
            </a:endParaRP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41136" y="9907232"/>
            <a:ext cx="5617029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7749" tIns="48875" rIns="97749" bIns="48875" anchor="ctr"/>
          <a:lstStyle/>
          <a:p>
            <a:pPr>
              <a:defRPr/>
            </a:pPr>
            <a:endParaRPr lang="en-US">
              <a:latin typeface="Times New Roman" pitchFamily="18" charset="0"/>
              <a:ea typeface="+mn-ea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63122" y="327382"/>
            <a:ext cx="577305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7749" tIns="48875" rIns="97749" bIns="48875" anchor="ctr"/>
          <a:lstStyle/>
          <a:p>
            <a:pPr>
              <a:defRPr/>
            </a:pPr>
            <a:endParaRPr lang="en-US">
              <a:latin typeface="Times New Roman" pitchFamily="18" charset="0"/>
              <a:ea typeface="+mn-ea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ＭＳ Ｐゴシック" charset="-128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3589178" y="112306"/>
            <a:ext cx="2842125" cy="230832"/>
          </a:xfrm>
        </p:spPr>
        <p:txBody>
          <a:bodyPr/>
          <a:lstStyle/>
          <a:p>
            <a:pPr>
              <a:defRPr/>
            </a:pPr>
            <a:r>
              <a:rPr lang="en-US" altLang="ja-JP" dirty="0">
                <a:latin typeface="Times New Roman" pitchFamily="-65" charset="0"/>
              </a:rPr>
              <a:t>doc.: IEEE </a:t>
            </a:r>
            <a:r>
              <a:rPr lang="en-US" altLang="ja-JP" dirty="0" smtClean="0">
                <a:latin typeface="Times New Roman" pitchFamily="-65" charset="0"/>
              </a:rPr>
              <a:t>802.19-09/1243r1-draft</a:t>
            </a:r>
            <a:endParaRPr lang="en-US" altLang="ja-JP" dirty="0">
              <a:latin typeface="Times New Roman" pitchFamily="-65" charset="0"/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69622" y="112306"/>
            <a:ext cx="870431" cy="230832"/>
          </a:xfrm>
        </p:spPr>
        <p:txBody>
          <a:bodyPr/>
          <a:lstStyle/>
          <a:p>
            <a:pPr>
              <a:defRPr/>
            </a:pPr>
            <a:r>
              <a:rPr lang="en-US" altLang="ja-JP">
                <a:latin typeface="Times New Roman" pitchFamily="-65" charset="0"/>
              </a:rPr>
              <a:t>April 2009</a:t>
            </a:r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altLang="ja-JP" smtClean="0">
                <a:latin typeface="Times New Roman" pitchFamily="-65" charset="0"/>
              </a:rPr>
              <a:t>Rich Kennedy, Research In Motion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409150" y="9908983"/>
            <a:ext cx="415177" cy="184666"/>
          </a:xfrm>
          <a:noFill/>
        </p:spPr>
        <p:txBody>
          <a:bodyPr/>
          <a:lstStyle/>
          <a:p>
            <a:r>
              <a:rPr lang="en-US" altLang="ja-JP" smtClean="0"/>
              <a:t>Page </a:t>
            </a:r>
            <a:fld id="{DE2F3C66-9A81-4BE3-8A5A-D6A2CE2B489F}" type="slidenum">
              <a:rPr lang="en-US" altLang="ja-JP" smtClean="0"/>
              <a:pPr/>
              <a:t>1</a:t>
            </a:fld>
            <a:endParaRPr lang="en-US" altLang="ja-JP" smtClean="0"/>
          </a:p>
        </p:txBody>
      </p:sp>
      <p:sp>
        <p:nvSpPr>
          <p:cNvPr id="61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25" y="773113"/>
            <a:ext cx="5099050" cy="3825875"/>
          </a:xfrm>
          <a:ln/>
        </p:spPr>
      </p:sp>
      <p:sp>
        <p:nvSpPr>
          <p:cNvPr id="61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kumimoji="0" lang="ja-JP" altLang="en-US" smtClean="0">
              <a:latin typeface="Times New Roman" pitchFamily="-65" charset="0"/>
              <a:ea typeface="ＭＳ Ｐゴシック" pitchFamily="-65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314462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 smtClean="0"/>
              <a:t>May 15, 2013</a:t>
            </a:r>
            <a:endParaRPr lang="en-US" altLang="ja-JP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Rene Struik (Struik Security Consultancy)</a:t>
            </a: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81A15865-7CFF-44F9-B81A-26EBC14B72A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314462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 smtClean="0"/>
              <a:t>May 15, 2013</a:t>
            </a:r>
            <a:endParaRPr lang="en-US" altLang="ja-JP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Rene Struik (Struik Security Consultancy)</a:t>
            </a: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/>
              <a:t>Slide </a:t>
            </a:r>
            <a:fld id="{9A41C9FF-428F-4A49-ADD0-84D872BBA7D3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314462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 smtClean="0"/>
              <a:t>May 15, 2013</a:t>
            </a:r>
            <a:endParaRPr lang="en-US" altLang="ja-JP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Rene Struik (Struik Security Consultancy)</a:t>
            </a: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0A73CC2F-B557-44EA-BC6D-DBEB1A5BF55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May 15,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Rene Struik (Struik Security Consultancy)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BCEBD-50C0-45DF-A8B7-0AF68E8D1C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May 15,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Rene Struik (Struik Security Consultancy)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BCEBD-50C0-45DF-A8B7-0AF68E8D1C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May 15,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Rene Struik (Struik Security Consultancy)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BCEBD-50C0-45DF-A8B7-0AF68E8D1C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May 15, 2013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Rene Struik (Struik Security Consultancy)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BCEBD-50C0-45DF-A8B7-0AF68E8D1C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May 15, 2013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Rene Struik (Struik Security Consultancy)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BCEBD-50C0-45DF-A8B7-0AF68E8D1C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May 15, 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Rene Struik (Struik Security Consultancy)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BCEBD-50C0-45DF-A8B7-0AF68E8D1C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May 15, 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Rene Struik (Struik Security Consultancy)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BCEBD-50C0-45DF-A8B7-0AF68E8D1C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May 15, 2013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Rene Struik (Struik Security Consultancy)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BCEBD-50C0-45DF-A8B7-0AF68E8D1C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314462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 smtClean="0"/>
              <a:t>May 15, 2013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Rene Struik (Struik Security Consultancy)</a:t>
            </a: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2399" y="6475413"/>
            <a:ext cx="535403" cy="184666"/>
          </a:xfrm>
        </p:spPr>
        <p:txBody>
          <a:bodyPr/>
          <a:lstStyle>
            <a:lvl1pPr>
              <a:defRPr/>
            </a:lvl1pPr>
          </a:lstStyle>
          <a:p>
            <a:pPr marL="228600" indent="-228600">
              <a:defRPr/>
            </a:pPr>
            <a:r>
              <a:rPr lang="en-US" altLang="ja-JP" dirty="0" smtClean="0"/>
              <a:t>Slide </a:t>
            </a:r>
            <a:fld id="{A0E9736F-34C7-4D92-95A5-7DB6353CE552}" type="slidenum">
              <a:rPr lang="en-US" altLang="ja-JP" smtClean="0"/>
              <a:pPr marL="228600" indent="-228600">
                <a:defRPr/>
              </a:pPr>
              <a:t>‹#›</a:t>
            </a:fld>
            <a:endParaRPr lang="en-US" altLang="ja-JP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May 15, 2013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Rene Struik (Struik Security Consultancy)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BCEBD-50C0-45DF-A8B7-0AF68E8D1C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May 15,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Rene Struik (Struik Security Consultancy)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BCEBD-50C0-45DF-A8B7-0AF68E8D1C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May 15,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Rene Struik (Struik Security Consultancy)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BCEBD-50C0-45DF-A8B7-0AF68E8D1C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314462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 smtClean="0"/>
              <a:t>May 15, 2013</a:t>
            </a:r>
            <a:endParaRPr lang="en-US" altLang="ja-JP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Rene Struik (Struik Security Consultancy)</a:t>
            </a: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56305E9B-66C5-4B3D-ADEA-476958C13C1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314462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 smtClean="0"/>
              <a:t>May 15, 2013</a:t>
            </a:r>
            <a:endParaRPr lang="en-US" altLang="ja-JP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Rene Struik (Struik Security Consultancy)</a:t>
            </a: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D444DBE2-331F-4B51-9437-E5C223C4823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314462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 smtClean="0"/>
              <a:t>May 15, 2013</a:t>
            </a:r>
            <a:endParaRPr lang="en-US" altLang="ja-JP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Rene Struik (Struik Security Consultancy)</a:t>
            </a: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51E3F839-9B8C-4684-A34B-490A82A348C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 smtClean="0"/>
              <a:t>May 15, 2013</a:t>
            </a:r>
            <a:endParaRPr lang="en-US" altLang="ja-JP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Rene Struik (Struik Security Consultancy)</a:t>
            </a: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937E8C7A-A6F6-41AE-9AF9-8965624AE15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314462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 smtClean="0"/>
              <a:t>May 15, 2013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Rene Struik (Struik Security Consultancy)</a:t>
            </a: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2399" y="6475413"/>
            <a:ext cx="535403" cy="184666"/>
          </a:xfrm>
          <a:ln/>
        </p:spPr>
        <p:txBody>
          <a:bodyPr/>
          <a:lstStyle>
            <a:lvl1pPr>
              <a:defRPr/>
            </a:lvl1pPr>
          </a:lstStyle>
          <a:p>
            <a:pPr marL="228600" indent="-228600">
              <a:defRPr/>
            </a:pPr>
            <a:r>
              <a:rPr lang="en-US" altLang="ja-JP" dirty="0" smtClean="0"/>
              <a:t>Slide </a:t>
            </a:r>
            <a:fld id="{9389016A-55A8-41F3-A301-F0C788D1E75C}" type="slidenum">
              <a:rPr lang="en-US" altLang="ja-JP" smtClean="0"/>
              <a:pPr marL="228600" indent="-228600">
                <a:defRPr/>
              </a:pPr>
              <a:t>‹#›</a:t>
            </a:fld>
            <a:endParaRPr lang="en-US" altLang="ja-JP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314462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 smtClean="0"/>
              <a:t>May 15, 2013</a:t>
            </a:r>
            <a:endParaRPr lang="en-US" altLang="ja-JP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Rene Struik (Struik Security Consultancy)</a:t>
            </a: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2EE351E9-5561-4C62-8E9D-432F9D8810F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314462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 smtClean="0"/>
              <a:t>May 15, 2013</a:t>
            </a:r>
            <a:endParaRPr lang="en-US" altLang="ja-JP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Rene Struik (Struik Security Consultancy)</a:t>
            </a: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81013F18-279C-43D9-A1F6-39635F429CB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31446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altLang="ja-JP" dirty="0" smtClean="0"/>
              <a:t>May 15, 2013</a:t>
            </a:r>
            <a:endParaRPr lang="en-US" altLang="ja-JP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altLang="ja-JP" smtClean="0"/>
              <a:t>Rene Struik (Struik Security Consultancy)</a:t>
            </a: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B2E7F192-D81A-4BD8-992D-9332D6F26BE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072863" y="332601"/>
            <a:ext cx="237263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altLang="ja-JP" sz="1800" b="1" dirty="0"/>
              <a:t>doc.: </a:t>
            </a:r>
            <a:r>
              <a:rPr lang="en-US" altLang="ja-JP" sz="1800" b="1" dirty="0" smtClean="0"/>
              <a:t>11-14-0184-00</a:t>
            </a:r>
            <a:endParaRPr lang="en-US" altLang="ja-JP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pitchFamily="18" charset="0"/>
              <a:ea typeface="+mn-ea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CA" dirty="0" smtClean="0">
                <a:latin typeface="Times New Roman" pitchFamily="18" charset="0"/>
                <a:ea typeface="+mn-ea"/>
              </a:rPr>
              <a:t>Submission</a:t>
            </a:r>
            <a:endParaRPr lang="en-US" dirty="0">
              <a:latin typeface="Times New Roman" pitchFamily="18" charset="0"/>
              <a:ea typeface="+mn-ea"/>
            </a:endParaRP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pitchFamily="18" charset="0"/>
              <a:ea typeface="+mn-ea"/>
            </a:endParaRPr>
          </a:p>
        </p:txBody>
      </p:sp>
      <p:sp>
        <p:nvSpPr>
          <p:cNvPr id="11" name="テキスト ボックス 10"/>
          <p:cNvSpPr txBox="1"/>
          <p:nvPr userDrawn="1"/>
        </p:nvSpPr>
        <p:spPr>
          <a:xfrm>
            <a:off x="-1808163" y="1539875"/>
            <a:ext cx="184150" cy="2762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8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-128"/>
          <a:cs typeface="ＭＳ Ｐゴシック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16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16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May 15,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Rene Struik (Struik Security Consultancy)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CBCEBD-50C0-45DF-A8B7-0AF68E8D1C9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686359" cy="276999"/>
          </a:xfrm>
          <a:noFill/>
        </p:spPr>
        <p:txBody>
          <a:bodyPr/>
          <a:lstStyle/>
          <a:p>
            <a:r>
              <a:rPr lang="en-US" altLang="ja-JP" dirty="0" smtClean="0"/>
              <a:t>January 22, 2014</a:t>
            </a:r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31030" y="6475413"/>
            <a:ext cx="2612895" cy="184666"/>
          </a:xfrm>
          <a:noFill/>
        </p:spPr>
        <p:txBody>
          <a:bodyPr/>
          <a:lstStyle/>
          <a:p>
            <a:r>
              <a:rPr lang="en-US" altLang="ja-JP" smtClean="0"/>
              <a:t>Rene Struik (Struik Security Consultancy)</a:t>
            </a:r>
            <a:endParaRPr lang="en-US" altLang="ja-JP" dirty="0" smtClean="0"/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ja-JP" smtClean="0"/>
              <a:t>Slide </a:t>
            </a:r>
            <a:fld id="{60BD0153-3F2F-4281-AC7F-5CDE13707436}" type="slidenum">
              <a:rPr lang="en-US" altLang="ja-JP" smtClean="0"/>
              <a:pPr/>
              <a:t>1</a:t>
            </a:fld>
            <a:endParaRPr lang="en-US" altLang="ja-JP" smtClean="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38200"/>
            <a:ext cx="7772400" cy="1066800"/>
          </a:xfrm>
        </p:spPr>
        <p:txBody>
          <a:bodyPr/>
          <a:lstStyle/>
          <a:p>
            <a:r>
              <a:rPr lang="en-US" altLang="ja-JP" dirty="0" err="1" smtClean="0">
                <a:ea typeface="ＭＳ Ｐゴシック" pitchFamily="-65" charset="-128"/>
              </a:rPr>
              <a:t>TGai</a:t>
            </a:r>
            <a:r>
              <a:rPr lang="en-US" altLang="ja-JP" dirty="0" smtClean="0">
                <a:ea typeface="ＭＳ Ｐゴシック" pitchFamily="-65" charset="-128"/>
              </a:rPr>
              <a:t> Motions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457200" y="2286000"/>
            <a:ext cx="7772400" cy="381000"/>
          </a:xfrm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altLang="ja-JP" sz="2000" dirty="0" smtClean="0">
                <a:ea typeface="ＭＳ Ｐゴシック" pitchFamily="-65" charset="-128"/>
              </a:rPr>
              <a:t>Date:</a:t>
            </a:r>
            <a:r>
              <a:rPr lang="en-US" altLang="ja-JP" sz="2000" b="0" dirty="0" smtClean="0">
                <a:ea typeface="ＭＳ Ｐゴシック" pitchFamily="-65" charset="-128"/>
              </a:rPr>
              <a:t> 2014-01-22</a:t>
            </a:r>
          </a:p>
        </p:txBody>
      </p:sp>
      <p:sp>
        <p:nvSpPr>
          <p:cNvPr id="3079" name="Rectangle 12"/>
          <p:cNvSpPr>
            <a:spLocks noChangeArrowheads="1"/>
          </p:cNvSpPr>
          <p:nvPr/>
        </p:nvSpPr>
        <p:spPr bwMode="auto">
          <a:xfrm>
            <a:off x="533400" y="26670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altLang="ja-JP" sz="2000" b="1" dirty="0"/>
              <a:t>Authors:</a:t>
            </a:r>
            <a:endParaRPr lang="en-US" altLang="ja-JP" sz="2000" dirty="0"/>
          </a:p>
        </p:txBody>
      </p:sp>
      <p:graphicFrame>
        <p:nvGraphicFramePr>
          <p:cNvPr id="9" name="Group 80"/>
          <p:cNvGraphicFramePr>
            <a:graphicFrameLocks noGrp="1"/>
          </p:cNvGraphicFramePr>
          <p:nvPr/>
        </p:nvGraphicFramePr>
        <p:xfrm>
          <a:off x="533400" y="3429000"/>
          <a:ext cx="8077200" cy="955676"/>
        </p:xfrm>
        <a:graphic>
          <a:graphicData uri="http://schemas.openxmlformats.org/drawingml/2006/table">
            <a:tbl>
              <a:tblPr/>
              <a:tblGrid>
                <a:gridCol w="1143000"/>
                <a:gridCol w="1600200"/>
                <a:gridCol w="1600200"/>
                <a:gridCol w="2057400"/>
                <a:gridCol w="1676400"/>
              </a:tblGrid>
              <a:tr h="32861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Times New Roman" pitchFamily="-65" charset="0"/>
                        </a:rPr>
                        <a:t>Name</a:t>
                      </a:r>
                      <a:endParaRPr kumimoji="1" lang="ja-JP" altLang="ja-JP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ＭＳ 明朝" pitchFamily="-65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Times New Roman" pitchFamily="-65" charset="0"/>
                        </a:rPr>
                        <a:t>Company</a:t>
                      </a:r>
                      <a:endParaRPr kumimoji="1" lang="ja-JP" altLang="ja-JP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ＭＳ 明朝" pitchFamily="-65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Times New Roman" pitchFamily="-65" charset="0"/>
                        </a:rPr>
                        <a:t>Address</a:t>
                      </a:r>
                      <a:endParaRPr kumimoji="1" lang="ja-JP" altLang="ja-JP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ＭＳ 明朝" pitchFamily="-65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Times New Roman" pitchFamily="-65" charset="0"/>
                        </a:rPr>
                        <a:t>Phone</a:t>
                      </a:r>
                      <a:endParaRPr kumimoji="1" lang="ja-JP" altLang="ja-JP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ＭＳ 明朝" pitchFamily="-65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Times New Roman" pitchFamily="-65" charset="0"/>
                        </a:rPr>
                        <a:t>email</a:t>
                      </a:r>
                      <a:endParaRPr kumimoji="1" lang="ja-JP" altLang="ja-JP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ＭＳ 明朝" pitchFamily="-65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706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Times New Roman" pitchFamily="-65" charset="0"/>
                        </a:rPr>
                        <a:t>René Struik</a:t>
                      </a:r>
                      <a:endParaRPr kumimoji="1" lang="ja-JP" altLang="ja-JP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ＭＳ 明朝" pitchFamily="-65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Times New Roman" pitchFamily="-65" charset="0"/>
                        </a:rPr>
                        <a:t>Struik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Times New Roman" pitchFamily="-65" charset="0"/>
                        </a:rPr>
                        <a:t>Security 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Times New Roman" pitchFamily="-65" charset="0"/>
                        </a:rPr>
                        <a:t>Consultancy</a:t>
                      </a:r>
                      <a:endParaRPr kumimoji="1" lang="ja-JP" altLang="ja-JP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ＭＳ 明朝" pitchFamily="-65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Times New Roman" pitchFamily="-65" charset="0"/>
                        </a:rPr>
                        <a:t>Toronto ON, </a:t>
                      </a:r>
                      <a:r>
                        <a:rPr kumimoji="1" lang="en-US" altLang="ja-JP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Times New Roman" pitchFamily="-65" charset="0"/>
                        </a:rPr>
                        <a:t> </a:t>
                      </a:r>
                      <a:r>
                        <a:rPr kumimoji="1" lang="en-US" altLang="ja-JP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Times New Roman" pitchFamily="-65" charset="0"/>
                        </a:rPr>
                        <a:t>Canada</a:t>
                      </a:r>
                      <a:endParaRPr kumimoji="1" lang="ja-JP" altLang="ja-JP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ＭＳ 明朝" pitchFamily="-65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Times New Roman" pitchFamily="-65" charset="0"/>
                        </a:rPr>
                        <a:t>USA:  +1 (415) 690-7363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Times New Roman" pitchFamily="-65" charset="0"/>
                        </a:rPr>
                        <a:t>Toronto:  +1 (647) 867-5658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Times New Roman" pitchFamily="-65" charset="0"/>
                        </a:rPr>
                        <a:t>Skype: rstruik</a:t>
                      </a:r>
                      <a:endParaRPr kumimoji="1" lang="ja-JP" altLang="ja-JP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ＭＳ 明朝" pitchFamily="-65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Times New Roman" pitchFamily="-65" charset="0"/>
                        </a:rPr>
                        <a:t>rstruik.ext@gmail.com</a:t>
                      </a:r>
                      <a:endParaRPr kumimoji="1" lang="ja-JP" altLang="ja-JP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ＭＳ 明朝" pitchFamily="-65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686359" cy="276999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January 22, 2014</a:t>
            </a:r>
            <a:endParaRPr lang="en-US" altLang="ja-JP" dirty="0"/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3479532" y="533400"/>
            <a:ext cx="2331087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Comment #2983</a:t>
            </a:r>
            <a:endParaRPr lang="en-US" sz="24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0" y="1102578"/>
            <a:ext cx="91440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indent="-457200"/>
            <a:r>
              <a:rPr lang="en-US" sz="2000" b="1" dirty="0" smtClean="0"/>
              <a:t>Comment: </a:t>
            </a:r>
            <a:r>
              <a:rPr lang="en-US" sz="2000" dirty="0" smtClean="0"/>
              <a:t>FILS key establishment without a trusted third party clause does not clearly</a:t>
            </a:r>
          </a:p>
          <a:p>
            <a:pPr lvl="1" indent="-457200"/>
            <a:r>
              <a:rPr lang="en-US" sz="2000" dirty="0" smtClean="0"/>
              <a:t>describe the protocol.</a:t>
            </a:r>
          </a:p>
          <a:p>
            <a:pPr lvl="1" indent="-457200"/>
            <a:r>
              <a:rPr lang="en-US" sz="2000" b="1" dirty="0" smtClean="0"/>
              <a:t>Proposed resolution: </a:t>
            </a:r>
            <a:r>
              <a:rPr lang="en-US" sz="2000" dirty="0" smtClean="0"/>
              <a:t>This sub-clause is really hard to follow and does not describe</a:t>
            </a:r>
          </a:p>
          <a:p>
            <a:pPr lvl="1" indent="-457200"/>
            <a:r>
              <a:rPr lang="en-US" sz="2000" dirty="0" smtClean="0"/>
              <a:t>each message and its contents clearly. Please re-work to describe the protocol clearly.</a:t>
            </a:r>
          </a:p>
          <a:p>
            <a:pPr lvl="1" indent="-457200"/>
            <a:endParaRPr lang="en-US" sz="2000" dirty="0" smtClean="0"/>
          </a:p>
          <a:p>
            <a:pPr lvl="1" indent="-457200"/>
            <a:r>
              <a:rPr lang="en-US" sz="2000" b="1" dirty="0" smtClean="0"/>
              <a:t>Discussion:</a:t>
            </a:r>
          </a:p>
          <a:p>
            <a:pPr lvl="1" indent="-457200"/>
            <a:r>
              <a:rPr lang="en-US" sz="2000" dirty="0" smtClean="0"/>
              <a:t>Comment discussed extensively with commenter, so as to get clarification of comment </a:t>
            </a:r>
          </a:p>
          <a:p>
            <a:pPr lvl="1" indent="-457200"/>
            <a:r>
              <a:rPr lang="en-US" sz="2000" dirty="0" smtClean="0"/>
              <a:t>(since comment itself did not include actionable resolution text). </a:t>
            </a:r>
          </a:p>
          <a:p>
            <a:pPr lvl="1" indent="-457200"/>
            <a:endParaRPr lang="en-US" sz="2000" dirty="0" smtClean="0"/>
          </a:p>
          <a:p>
            <a:pPr lvl="1" indent="-457200"/>
            <a:r>
              <a:rPr lang="en-US" sz="2000" dirty="0" smtClean="0"/>
              <a:t>Verbal notes taken as basis for clarifications thought from commenter, resulting in</a:t>
            </a:r>
          </a:p>
          <a:p>
            <a:pPr lvl="1" indent="-457200"/>
            <a:r>
              <a:rPr lang="en-US" sz="2000" dirty="0" smtClean="0"/>
              <a:t>document 14/0180r0.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228600" indent="-228600">
              <a:defRPr/>
            </a:pPr>
            <a:r>
              <a:rPr lang="en-US" altLang="ja-JP" smtClean="0"/>
              <a:t>Slide </a:t>
            </a:r>
            <a:fld id="{9389016A-55A8-41F3-A301-F0C788D1E75C}" type="slidenum">
              <a:rPr lang="en-US" altLang="ja-JP" smtClean="0"/>
              <a:pPr marL="228600" indent="-228600">
                <a:defRPr/>
              </a:pPr>
              <a:t>2</a:t>
            </a:fld>
            <a:endParaRPr lang="en-US" altLang="ja-JP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Rene Struik (Struik Security Consultancy)</a:t>
            </a:r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686359" cy="276999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January 22, 2014</a:t>
            </a:r>
            <a:endParaRPr lang="en-US" altLang="ja-JP" dirty="0"/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3881884" y="533400"/>
            <a:ext cx="1526380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Motion #1</a:t>
            </a:r>
            <a:endParaRPr lang="en-US" sz="24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0" y="1102578"/>
            <a:ext cx="9144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indent="-457200"/>
            <a:r>
              <a:rPr lang="en-CA" sz="2000" dirty="0" smtClean="0"/>
              <a:t>Incorporate suggested resolution of CID #2983, as documented in </a:t>
            </a:r>
          </a:p>
          <a:p>
            <a:pPr lvl="1" indent="-457200"/>
            <a:r>
              <a:rPr lang="en-CA" sz="2000" dirty="0" smtClean="0"/>
              <a:t>11-14-0180-00-00ai-suggested-resolution-security-comment-CID-2983.</a:t>
            </a:r>
          </a:p>
          <a:p>
            <a:pPr marL="342900" indent="-342900"/>
            <a:endParaRPr lang="en-CA" sz="2000" b="1" dirty="0" smtClean="0"/>
          </a:p>
          <a:p>
            <a:pPr marL="342900" indent="-342900"/>
            <a:r>
              <a:rPr lang="en-CA" sz="2000" b="1" dirty="0" smtClean="0"/>
              <a:t>Result: Y/N/A</a:t>
            </a:r>
            <a:endParaRPr lang="en-CA" sz="2000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228600" indent="-228600">
              <a:defRPr/>
            </a:pPr>
            <a:r>
              <a:rPr lang="en-US" altLang="ja-JP" smtClean="0"/>
              <a:t>Slide </a:t>
            </a:r>
            <a:fld id="{9389016A-55A8-41F3-A301-F0C788D1E75C}" type="slidenum">
              <a:rPr lang="en-US" altLang="ja-JP" smtClean="0"/>
              <a:pPr marL="228600" indent="-228600">
                <a:defRPr/>
              </a:pPr>
              <a:t>3</a:t>
            </a:fld>
            <a:endParaRPr lang="en-US" altLang="ja-JP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Rene Struik (Struik Security Consultancy)</a:t>
            </a:r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686359" cy="276999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January 22, 2014</a:t>
            </a:r>
            <a:endParaRPr lang="en-US" altLang="ja-JP" dirty="0"/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3479531" y="533400"/>
            <a:ext cx="2331087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Comment #2222</a:t>
            </a:r>
            <a:endParaRPr lang="en-US" sz="24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0" y="1102578"/>
            <a:ext cx="9144000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indent="-457200"/>
            <a:r>
              <a:rPr lang="en-US" sz="2000" b="1" dirty="0" smtClean="0"/>
              <a:t>Comment: </a:t>
            </a:r>
            <a:r>
              <a:rPr lang="en-US" sz="2000" dirty="0" smtClean="0"/>
              <a:t>The description of what is encrypted and decrypted is in conflict with</a:t>
            </a:r>
          </a:p>
          <a:p>
            <a:pPr lvl="1" indent="-457200"/>
            <a:r>
              <a:rPr lang="en-US" sz="2000" dirty="0" smtClean="0"/>
              <a:t> section 11.11.2.4 which indicates that the portion of the association frames after the</a:t>
            </a:r>
          </a:p>
          <a:p>
            <a:pPr lvl="1" indent="-457200"/>
            <a:r>
              <a:rPr lang="en-US" sz="2000" dirty="0" smtClean="0"/>
              <a:t> FILS session element is subject to encrypt/decrypt.</a:t>
            </a:r>
          </a:p>
          <a:p>
            <a:pPr lvl="1" indent="-457200"/>
            <a:r>
              <a:rPr lang="en-US" sz="2000" b="1" dirty="0" smtClean="0"/>
              <a:t>Proposed resolution: </a:t>
            </a:r>
            <a:r>
              <a:rPr lang="en-US" sz="2000" dirty="0" smtClean="0"/>
              <a:t>Resolve the conflict with section 11.11.2.4.</a:t>
            </a:r>
          </a:p>
          <a:p>
            <a:pPr lvl="1" indent="-457200"/>
            <a:endParaRPr lang="en-US" sz="2000" dirty="0" smtClean="0"/>
          </a:p>
          <a:p>
            <a:pPr lvl="1" indent="-457200"/>
            <a:r>
              <a:rPr lang="en-US" sz="2000" b="1" dirty="0" smtClean="0"/>
              <a:t>Discussion:</a:t>
            </a:r>
          </a:p>
          <a:p>
            <a:pPr lvl="1" indent="-457200"/>
            <a:endParaRPr lang="en-US" sz="2000" dirty="0" smtClean="0"/>
          </a:p>
          <a:p>
            <a:pPr lvl="1" indent="-457200"/>
            <a:r>
              <a:rPr lang="en-US" sz="2000" dirty="0" smtClean="0"/>
              <a:t>Main steps:</a:t>
            </a:r>
          </a:p>
          <a:p>
            <a:pPr lvl="1" indent="-457200">
              <a:buFont typeface="Times New Roman" pitchFamily="18" charset="0"/>
              <a:buChar char="−"/>
            </a:pPr>
            <a:r>
              <a:rPr lang="en-US" sz="2000" dirty="0" smtClean="0"/>
              <a:t>Removed confusing section 11.11.2.8</a:t>
            </a:r>
          </a:p>
          <a:p>
            <a:pPr lvl="1" indent="-457200">
              <a:buFont typeface="Times New Roman" pitchFamily="18" charset="0"/>
              <a:buChar char="−"/>
            </a:pPr>
            <a:r>
              <a:rPr lang="en-US" sz="2000" dirty="0" smtClean="0"/>
              <a:t>Explicitly mentioned in 11.11.2.4 that Container objects should be incorporated when constructing Association Response frame</a:t>
            </a:r>
          </a:p>
          <a:p>
            <a:pPr lvl="1" indent="-457200">
              <a:buFont typeface="Times New Roman" pitchFamily="18" charset="0"/>
              <a:buChar char="−"/>
            </a:pPr>
            <a:r>
              <a:rPr lang="en-US" sz="2000" dirty="0" smtClean="0"/>
              <a:t>Suggested to rename “Secure Container” to “Container” throughout draft, so as to remove confusion.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228600" indent="-228600">
              <a:defRPr/>
            </a:pPr>
            <a:r>
              <a:rPr lang="en-US" altLang="ja-JP" smtClean="0"/>
              <a:t>Slide </a:t>
            </a:r>
            <a:fld id="{9389016A-55A8-41F3-A301-F0C788D1E75C}" type="slidenum">
              <a:rPr lang="en-US" altLang="ja-JP" smtClean="0"/>
              <a:pPr marL="228600" indent="-228600">
                <a:defRPr/>
              </a:pPr>
              <a:t>4</a:t>
            </a:fld>
            <a:endParaRPr lang="en-US" altLang="ja-JP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Rene Struik (Struik Security Consultancy)</a:t>
            </a:r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686359" cy="276999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January 22, 2014</a:t>
            </a:r>
            <a:endParaRPr lang="en-US" altLang="ja-JP" dirty="0"/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3881884" y="533400"/>
            <a:ext cx="1526380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Motion #2</a:t>
            </a:r>
            <a:endParaRPr lang="en-US" sz="24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0" y="1102578"/>
            <a:ext cx="9144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indent="-457200"/>
            <a:r>
              <a:rPr lang="en-CA" sz="2000" dirty="0" smtClean="0"/>
              <a:t>Incorporate suggested resolution of CID #2222, as documented in </a:t>
            </a:r>
          </a:p>
          <a:p>
            <a:pPr lvl="1" indent="-457200"/>
            <a:r>
              <a:rPr lang="en-CA" sz="2000" dirty="0" smtClean="0"/>
              <a:t>11-14-0183-00-00ai-suggested-resolution-security-comment-cid-2222.</a:t>
            </a:r>
          </a:p>
          <a:p>
            <a:pPr marL="342900" indent="-342900"/>
            <a:endParaRPr lang="en-CA" sz="2000" b="1" dirty="0" smtClean="0"/>
          </a:p>
          <a:p>
            <a:pPr marL="342900" indent="-342900"/>
            <a:r>
              <a:rPr lang="en-CA" sz="2000" b="1" dirty="0" smtClean="0"/>
              <a:t>Result: Y/N/A</a:t>
            </a:r>
            <a:endParaRPr lang="en-CA" sz="2000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228600" indent="-228600">
              <a:defRPr/>
            </a:pPr>
            <a:r>
              <a:rPr lang="en-US" altLang="ja-JP" smtClean="0"/>
              <a:t>Slide </a:t>
            </a:r>
            <a:fld id="{9389016A-55A8-41F3-A301-F0C788D1E75C}" type="slidenum">
              <a:rPr lang="en-US" altLang="ja-JP" smtClean="0"/>
              <a:pPr marL="228600" indent="-228600">
                <a:defRPr/>
              </a:pPr>
              <a:t>5</a:t>
            </a:fld>
            <a:endParaRPr lang="en-US" altLang="ja-JP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Rene Struik (Struik Security Consultancy)</a:t>
            </a:r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8926</TotalTime>
  <Words>344</Words>
  <Application>Microsoft Office PowerPoint</Application>
  <PresentationFormat>On-screen Show (4:3)</PresentationFormat>
  <Paragraphs>70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802-11-Submission</vt:lpstr>
      <vt:lpstr>Custom Design</vt:lpstr>
      <vt:lpstr>TGai Motions</vt:lpstr>
      <vt:lpstr>Slide 2</vt:lpstr>
      <vt:lpstr>Slide 3</vt:lpstr>
      <vt:lpstr>Slide 4</vt:lpstr>
      <vt:lpstr>Slide 5</vt:lpstr>
    </vt:vector>
  </TitlesOfParts>
  <Company>Root Inc.</Company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IEEE 802.11 TGai  Some Notes and Thoughts on TGai Security Properties</dc:title>
  <dc:creator>Rene Struik</dc:creator>
  <cp:lastModifiedBy>Rene Struik</cp:lastModifiedBy>
  <cp:revision>728</cp:revision>
  <cp:lastPrinted>1998-02-10T13:28:06Z</cp:lastPrinted>
  <dcterms:created xsi:type="dcterms:W3CDTF">2011-10-10T06:18:28Z</dcterms:created>
  <dcterms:modified xsi:type="dcterms:W3CDTF">2014-01-23T22:04:11Z</dcterms:modified>
</cp:coreProperties>
</file>