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05" r:id="rId1"/>
  </p:sldMasterIdLst>
  <p:notesMasterIdLst>
    <p:notesMasterId r:id="rId42"/>
  </p:notesMasterIdLst>
  <p:handoutMasterIdLst>
    <p:handoutMasterId r:id="rId43"/>
  </p:handoutMasterIdLst>
  <p:sldIdLst>
    <p:sldId id="390" r:id="rId2"/>
    <p:sldId id="391" r:id="rId3"/>
    <p:sldId id="392" r:id="rId4"/>
    <p:sldId id="425" r:id="rId5"/>
    <p:sldId id="394" r:id="rId6"/>
    <p:sldId id="395" r:id="rId7"/>
    <p:sldId id="396" r:id="rId8"/>
    <p:sldId id="407" r:id="rId9"/>
    <p:sldId id="412" r:id="rId10"/>
    <p:sldId id="413" r:id="rId11"/>
    <p:sldId id="421" r:id="rId12"/>
    <p:sldId id="442" r:id="rId13"/>
    <p:sldId id="417" r:id="rId14"/>
    <p:sldId id="428" r:id="rId15"/>
    <p:sldId id="429" r:id="rId16"/>
    <p:sldId id="430" r:id="rId17"/>
    <p:sldId id="427" r:id="rId18"/>
    <p:sldId id="418" r:id="rId19"/>
    <p:sldId id="419" r:id="rId20"/>
    <p:sldId id="422" r:id="rId21"/>
    <p:sldId id="443" r:id="rId22"/>
    <p:sldId id="415" r:id="rId23"/>
    <p:sldId id="398" r:id="rId24"/>
    <p:sldId id="416" r:id="rId25"/>
    <p:sldId id="434" r:id="rId26"/>
    <p:sldId id="435" r:id="rId27"/>
    <p:sldId id="436" r:id="rId28"/>
    <p:sldId id="445" r:id="rId29"/>
    <p:sldId id="423" r:id="rId30"/>
    <p:sldId id="424" r:id="rId31"/>
    <p:sldId id="426" r:id="rId32"/>
    <p:sldId id="431" r:id="rId33"/>
    <p:sldId id="432" r:id="rId34"/>
    <p:sldId id="433" r:id="rId35"/>
    <p:sldId id="437" r:id="rId36"/>
    <p:sldId id="400" r:id="rId37"/>
    <p:sldId id="405" r:id="rId38"/>
    <p:sldId id="439" r:id="rId39"/>
    <p:sldId id="440" r:id="rId40"/>
    <p:sldId id="441" r:id="rId41"/>
  </p:sldIdLst>
  <p:sldSz cx="9144000" cy="6858000" type="screen4x3"/>
  <p:notesSz cx="9874250" cy="6797675"/>
  <p:custDataLst>
    <p:tags r:id="rId44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41">
          <p15:clr>
            <a:srgbClr val="A4A3A4"/>
          </p15:clr>
        </p15:guide>
        <p15:guide id="2" pos="311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0000"/>
    <a:srgbClr val="00CC66"/>
    <a:srgbClr val="0000FF"/>
    <a:srgbClr val="CC0000"/>
    <a:srgbClr val="003399"/>
    <a:srgbClr val="FF006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21" autoAdjust="0"/>
    <p:restoredTop sz="94629" autoAdjust="0"/>
  </p:normalViewPr>
  <p:slideViewPr>
    <p:cSldViewPr showGuides="1">
      <p:cViewPr varScale="1">
        <p:scale>
          <a:sx n="63" d="100"/>
          <a:sy n="63" d="100"/>
        </p:scale>
        <p:origin x="-132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6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>
        <p:scale>
          <a:sx n="75" d="100"/>
          <a:sy n="75" d="100"/>
        </p:scale>
        <p:origin x="-1332" y="-72"/>
      </p:cViewPr>
      <p:guideLst>
        <p:guide orient="horz" pos="2141"/>
        <p:guide pos="311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8" tIns="45569" rIns="91138" bIns="45569" numCol="1" anchor="t" anchorCtr="0" compatLnSpc="1">
            <a:prstTxWarp prst="textNoShape">
              <a:avLst/>
            </a:prstTxWarp>
          </a:bodyPr>
          <a:lstStyle>
            <a:lvl1pPr defTabSz="911225">
              <a:defRPr kumimoji="1"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94350" y="0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8" tIns="45569" rIns="91138" bIns="45569" numCol="1" anchor="t" anchorCtr="0" compatLnSpc="1">
            <a:prstTxWarp prst="textNoShape">
              <a:avLst/>
            </a:prstTxWarp>
          </a:bodyPr>
          <a:lstStyle>
            <a:lvl1pPr algn="r" defTabSz="911225">
              <a:defRPr kumimoji="1"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7950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8" tIns="45569" rIns="91138" bIns="45569" numCol="1" anchor="b" anchorCtr="0" compatLnSpc="1">
            <a:prstTxWarp prst="textNoShape">
              <a:avLst/>
            </a:prstTxWarp>
          </a:bodyPr>
          <a:lstStyle>
            <a:lvl1pPr defTabSz="911225">
              <a:defRPr kumimoji="1"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94350" y="6457950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8" tIns="45569" rIns="91138" bIns="45569" numCol="1" anchor="b" anchorCtr="0" compatLnSpc="1">
            <a:prstTxWarp prst="textNoShape">
              <a:avLst/>
            </a:prstTxWarp>
          </a:bodyPr>
          <a:lstStyle>
            <a:lvl1pPr algn="r" defTabSz="911225">
              <a:defRPr kumimoji="1"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29685D83-D925-48DA-86A9-5CCCD974A37F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1567553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8" tIns="45569" rIns="91138" bIns="45569" numCol="1" anchor="t" anchorCtr="0" compatLnSpc="1">
            <a:prstTxWarp prst="textNoShape">
              <a:avLst/>
            </a:prstTxWarp>
          </a:bodyPr>
          <a:lstStyle>
            <a:lvl1pPr defTabSz="911225">
              <a:defRPr kumimoji="1"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2763" y="0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8" tIns="45569" rIns="91138" bIns="45569" numCol="1" anchor="t" anchorCtr="0" compatLnSpc="1">
            <a:prstTxWarp prst="textNoShape">
              <a:avLst/>
            </a:prstTxWarp>
          </a:bodyPr>
          <a:lstStyle>
            <a:lvl1pPr algn="r" defTabSz="911225">
              <a:defRPr kumimoji="1"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36913" y="509588"/>
            <a:ext cx="3397250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7425" y="3228975"/>
            <a:ext cx="7899400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8" tIns="45569" rIns="91138" bIns="455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8" tIns="45569" rIns="91138" bIns="45569" numCol="1" anchor="b" anchorCtr="0" compatLnSpc="1">
            <a:prstTxWarp prst="textNoShape">
              <a:avLst/>
            </a:prstTxWarp>
          </a:bodyPr>
          <a:lstStyle>
            <a:lvl1pPr defTabSz="911225">
              <a:defRPr kumimoji="1"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82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2763" y="6456363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8" tIns="45569" rIns="91138" bIns="45569" numCol="1" anchor="b" anchorCtr="0" compatLnSpc="1">
            <a:prstTxWarp prst="textNoShape">
              <a:avLst/>
            </a:prstTxWarp>
          </a:bodyPr>
          <a:lstStyle>
            <a:lvl1pPr algn="r" defTabSz="911225">
              <a:defRPr kumimoji="1"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113F25E8-F77A-4AD4-AC19-2CC6EF841458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4325048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宋体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宋体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宋体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宋体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宋体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2" y="332601"/>
            <a:ext cx="1642839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January 2014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180410" y="6475413"/>
            <a:ext cx="1363515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Haiming Wang, et al. (SEU/CWPAN)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Slide </a:t>
            </a:r>
            <a:fld id="{7B89D2F3-3A0B-4B22-AD26-703531DFDA8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236567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January 2014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Haiming Wang, et al. (SEU/CWPAN)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Slide </a:t>
            </a:r>
            <a:fld id="{06AC922A-D50D-4784-BDB0-95BF1D68097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0666512"/>
      </p:ext>
    </p:extLst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January 2014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Haiming Wang, et al. (SEU/CWPAN)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Slide </a:t>
            </a:r>
            <a:fld id="{F2CCFC3D-D547-4F7B-B83F-14FDE279E972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3478990"/>
      </p:ext>
    </p:extLst>
  </p:cSld>
  <p:clrMapOvr>
    <a:masterClrMapping/>
  </p:clrMapOvr>
  <p:transition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单击图标添加表格</a:t>
            </a:r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January 2014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Haiming Wang, et al. (SEU/CWPAN)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Slide </a:t>
            </a:r>
            <a:fld id="{53EBAA78-AC7B-4AAE-80E5-F5D910A6B4B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3198557"/>
      </p:ext>
    </p:extLst>
  </p:cSld>
  <p:clrMapOvr>
    <a:masterClrMapping/>
  </p:clrMapOvr>
  <p:transition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85800"/>
            <a:ext cx="7772400" cy="5410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January 2014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Haiming Wang, et al. (SEU/CWPAN)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Slide </a:t>
            </a:r>
            <a:fld id="{53EBAA78-AC7B-4AAE-80E5-F5D910A6B4B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8011054"/>
      </p:ext>
    </p:extLst>
  </p:cSld>
  <p:clrMapOvr>
    <a:masterClrMapping/>
  </p:clrMapOvr>
  <p:transition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2300" y="115888"/>
            <a:ext cx="8064500" cy="63341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323850" y="908050"/>
            <a:ext cx="4171950" cy="52181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908050"/>
            <a:ext cx="4171950" cy="25320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592513"/>
            <a:ext cx="4171950" cy="25336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3635375" y="63817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 dirty="0" smtClean="0"/>
              <a:t>Slide </a:t>
            </a:r>
            <a:fld id="{F3BB3F6E-9F5F-48DE-92BA-C5254949954A}" type="slidenum">
              <a:rPr lang="zh-CN" altLang="en-US" smtClean="0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97494185"/>
      </p:ext>
    </p:extLst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>
                <a:ea typeface="Arial Unicode MS" pitchFamily="34" charset="-128"/>
                <a:cs typeface="Arial Unicode MS" pitchFamily="34" charset="-128"/>
              </a:rPr>
              <a:t>March 2014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717399" y="6492293"/>
            <a:ext cx="1826526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Haiming Wang, et al. (SEU/CWPAN)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342400" y="6475413"/>
            <a:ext cx="535403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212497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January 2014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Haiming Wang, et al. (SEU/CWPAN)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342399" y="6475413"/>
            <a:ext cx="535403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Slide </a:t>
            </a:r>
            <a:fld id="{2FC89608-6A20-477C-A981-705C17D7D06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0625412"/>
      </p:ext>
    </p:extLst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January 2014</a:t>
            </a: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Haiming Wang, et al. (SEU/CWPAN)</a:t>
            </a: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342399" y="6475413"/>
            <a:ext cx="535403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Slide </a:t>
            </a:r>
            <a:fld id="{596D0F4C-4EDF-4701-BCA4-6112044C65B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页脚占位符 4"/>
          <p:cNvSpPr txBox="1">
            <a:spLocks/>
          </p:cNvSpPr>
          <p:nvPr/>
        </p:nvSpPr>
        <p:spPr>
          <a:xfrm>
            <a:off x="3396456" y="6420934"/>
            <a:ext cx="2351087" cy="365125"/>
          </a:xfrm>
          <a:prstGeom prst="rect">
            <a:avLst/>
          </a:prstGeom>
        </p:spPr>
        <p:txBody>
          <a:bodyPr vert="horz" anchor="b"/>
          <a:lstStyle>
            <a:defPPr>
              <a:defRPr lang="zh-CN"/>
            </a:defPPr>
            <a:lvl1pPr marL="0" algn="ctr" defTabSz="914400" rtl="0" eaLnBrk="1" latinLnBrk="0" hangingPunct="1">
              <a:defRPr kumimoji="0" sz="10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solidFill>
                <a:srgbClr val="E4005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53089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January 2014</a:t>
            </a: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Haiming Wang, et al. (SEU/CWPAN)</a:t>
            </a: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342399" y="6475413"/>
            <a:ext cx="535403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Slide </a:t>
            </a:r>
            <a:fld id="{6B5ED4C8-2B62-4991-947A-61F0AFF81AC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7856349"/>
      </p:ext>
    </p:extLst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January 2014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Haiming Wang, et al. (SEU/CWPAN)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342399" y="6475413"/>
            <a:ext cx="535403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Slide </a:t>
            </a:r>
            <a:fld id="{A6C5482A-260B-4E4B-AC84-D73403BB5CB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402377"/>
      </p:ext>
    </p:extLst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795363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January 2014</a:t>
            </a:r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Haiming Wang, et al. (SEU/CWPAN)</a:t>
            </a: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342399" y="6475413"/>
            <a:ext cx="535403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Slide </a:t>
            </a:r>
            <a:fld id="{189D7BFD-E160-402F-BBC8-B5B701941DD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8607606"/>
      </p:ext>
    </p:extLst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January 2014</a:t>
            </a: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Haiming Wang, et al. (SEU/CWPAN)</a:t>
            </a: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342399" y="6475413"/>
            <a:ext cx="535403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Slide </a:t>
            </a:r>
            <a:fld id="{53EBAA78-AC7B-4AAE-80E5-F5D910A6B4B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0045846"/>
      </p:ext>
    </p:extLst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January 2014</a:t>
            </a: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Haiming Wang, et al. (SEU/CWPAN)</a:t>
            </a: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Slide </a:t>
            </a:r>
            <a:fld id="{53EBAA78-AC7B-4AAE-80E5-F5D910A6B4B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3099634"/>
      </p:ext>
    </p:extLst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02439"/>
            <a:ext cx="1182055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 smtClean="0">
                <a:latin typeface="+mj-lt"/>
              </a:defRPr>
            </a:lvl1pPr>
          </a:lstStyle>
          <a:p>
            <a:pPr>
              <a:defRPr/>
            </a:pPr>
            <a:r>
              <a:rPr lang="en-US" altLang="zh-CN" dirty="0" smtClean="0"/>
              <a:t>March 2014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943167" y="6475413"/>
            <a:ext cx="1600758" cy="1846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 sz="1200" smtClean="0">
                <a:latin typeface="+mj-lt"/>
              </a:defRPr>
            </a:lvl1pPr>
          </a:lstStyle>
          <a:p>
            <a:pPr>
              <a:defRPr/>
            </a:pPr>
            <a:r>
              <a:rPr lang="nl-NL" smtClean="0"/>
              <a:t>Haiming Wang, et al. (SEU/CWPAN)</a:t>
            </a:r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2399" y="6475413"/>
            <a:ext cx="535403" cy="1846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 sz="1200">
                <a:latin typeface="+mj-lt"/>
              </a:defRPr>
            </a:lvl1pPr>
          </a:lstStyle>
          <a:p>
            <a:pPr>
              <a:defRPr/>
            </a:pPr>
            <a:r>
              <a:rPr lang="en-GB" dirty="0" smtClean="0"/>
              <a:t>Slide </a:t>
            </a:r>
            <a:fld id="{53EBAA78-AC7B-4AAE-80E5-F5D910A6B4B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073585" y="302439"/>
            <a:ext cx="3283015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>
              <a:defRPr/>
            </a:pPr>
            <a:r>
              <a:rPr lang="en-US" sz="1800" b="1" dirty="0">
                <a:latin typeface="+mj-lt"/>
              </a:rPr>
              <a:t>doc.: IEEE </a:t>
            </a:r>
            <a:r>
              <a:rPr lang="en-US" sz="1800" b="1" dirty="0" smtClean="0">
                <a:latin typeface="+mj-lt"/>
              </a:rPr>
              <a:t>802.11-14/</a:t>
            </a:r>
            <a:r>
              <a:rPr lang="en-US" altLang="zh-CN" sz="1800" b="1" dirty="0" smtClean="0">
                <a:effectLst/>
                <a:latin typeface="+mj-lt"/>
              </a:rPr>
              <a:t>0015r2</a:t>
            </a:r>
            <a:endParaRPr lang="en-US" sz="1800" b="1" dirty="0">
              <a:latin typeface="+mj-lt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302439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latin typeface="+mj-lt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8145" cy="1846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200" dirty="0">
                <a:latin typeface="+mj-lt"/>
              </a:rPr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 sz="1200" dirty="0"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6" r:id="rId1"/>
    <p:sldLayoutId id="2147484307" r:id="rId2"/>
    <p:sldLayoutId id="2147484308" r:id="rId3"/>
    <p:sldLayoutId id="2147484309" r:id="rId4"/>
    <p:sldLayoutId id="2147484310" r:id="rId5"/>
    <p:sldLayoutId id="2147484311" r:id="rId6"/>
    <p:sldLayoutId id="2147484312" r:id="rId7"/>
    <p:sldLayoutId id="2147484313" r:id="rId8"/>
    <p:sldLayoutId id="2147484314" r:id="rId9"/>
    <p:sldLayoutId id="2147484315" r:id="rId10"/>
    <p:sldLayoutId id="2147484316" r:id="rId11"/>
    <p:sldLayoutId id="2147484317" r:id="rId12"/>
    <p:sldLayoutId id="2147484318" r:id="rId13"/>
    <p:sldLayoutId id="2147484319" r:id="rId14"/>
  </p:sldLayoutIdLst>
  <p:transition>
    <p:wipe/>
  </p:transition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5" Type="http://schemas.openxmlformats.org/officeDocument/2006/relationships/image" Target="../media/image170.png"/><Relationship Id="rId4" Type="http://schemas.openxmlformats.org/officeDocument/2006/relationships/image" Target="../media/image16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9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1470025"/>
          </a:xfrm>
        </p:spPr>
        <p:txBody>
          <a:bodyPr/>
          <a:lstStyle/>
          <a:p>
            <a:r>
              <a:rPr lang="en-US" altLang="zh-CN" dirty="0"/>
              <a:t>Large-Scale Characteristics of 45 GHz Based on Channel Measurement</a:t>
            </a:r>
            <a:endParaRPr lang="zh-CN" altLang="en-US" dirty="0"/>
          </a:p>
        </p:txBody>
      </p:sp>
      <p:sp>
        <p:nvSpPr>
          <p:cNvPr id="4" name="Rectangle 323"/>
          <p:cNvSpPr>
            <a:spLocks noChangeArrowheads="1"/>
          </p:cNvSpPr>
          <p:nvPr/>
        </p:nvSpPr>
        <p:spPr bwMode="auto">
          <a:xfrm>
            <a:off x="575555" y="2828579"/>
            <a:ext cx="2662064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dirty="0" smtClean="0">
                <a:latin typeface="+mj-lt"/>
              </a:rPr>
              <a:t>Authors/contributors:</a:t>
            </a:r>
            <a:endParaRPr lang="en-US" sz="2000" b="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37445" y="2060848"/>
            <a:ext cx="29985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+mj-lt"/>
              </a:rPr>
              <a:t>Date: </a:t>
            </a:r>
            <a:fld id="{71FF7FE9-48BA-4CB2-B374-66BDE8F4263D}" type="datetime4">
              <a:rPr lang="en-US" altLang="zh-CN" sz="2000" smtClean="0">
                <a:latin typeface="+mj-lt"/>
              </a:rPr>
              <a:pPr/>
              <a:t>March 19, 2014</a:t>
            </a:fld>
            <a:endParaRPr lang="en-US" altLang="zh-CN" sz="2000" dirty="0">
              <a:latin typeface="+mj-lt"/>
            </a:endParaRPr>
          </a:p>
          <a:p>
            <a:r>
              <a:rPr lang="en-US" altLang="zh-CN" sz="2000" dirty="0" smtClean="0">
                <a:latin typeface="+mj-lt"/>
              </a:rPr>
              <a:t>Presenter: Haiming WANG</a:t>
            </a:r>
            <a:endParaRPr lang="zh-CN" altLang="en-US" sz="2000" dirty="0">
              <a:latin typeface="+mj-lt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8170173"/>
              </p:ext>
            </p:extLst>
          </p:nvPr>
        </p:nvGraphicFramePr>
        <p:xfrm>
          <a:off x="611560" y="3296047"/>
          <a:ext cx="7848870" cy="23976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0160"/>
                <a:gridCol w="1008112"/>
                <a:gridCol w="1080120"/>
                <a:gridCol w="2340259"/>
                <a:gridCol w="1980219"/>
              </a:tblGrid>
              <a:tr h="399607">
                <a:tc>
                  <a:txBody>
                    <a:bodyPr/>
                    <a:lstStyle/>
                    <a:p>
                      <a:r>
                        <a:rPr lang="en-US" altLang="zh-CN" sz="1400" b="1" dirty="0" smtClean="0"/>
                        <a:t>Name</a:t>
                      </a:r>
                      <a:endParaRPr lang="zh-CN" alt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/>
                        <a:t>Company</a:t>
                      </a:r>
                      <a:endParaRPr lang="zh-CN" alt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/>
                        <a:t>Address</a:t>
                      </a:r>
                      <a:endParaRPr lang="zh-CN" alt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/>
                        <a:t>Phone</a:t>
                      </a:r>
                      <a:endParaRPr lang="zh-CN" alt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/>
                        <a:t>Email</a:t>
                      </a:r>
                      <a:endParaRPr lang="zh-CN" alt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96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Haiming WANG</a:t>
                      </a:r>
                      <a:endParaRPr lang="zh-CN" altLang="en-US" sz="1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5">
                  <a:txBody>
                    <a:bodyPr/>
                    <a:lstStyle/>
                    <a:p>
                      <a:r>
                        <a:rPr lang="en-US" altLang="zh-CN" sz="1400" dirty="0" smtClean="0"/>
                        <a:t>SEU/CWPAN</a:t>
                      </a:r>
                      <a:endParaRPr lang="zh-CN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5">
                  <a:txBody>
                    <a:bodyPr/>
                    <a:lstStyle/>
                    <a:p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Sipailou, Nanjing 210096, China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+86-25-5209 1653-301(ext.)</a:t>
                      </a:r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hmwang@seu.edu.cn</a:t>
                      </a:r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96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Jin ZHU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jinzhu@emfield.org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96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Wei HONG</a:t>
                      </a:r>
                      <a:endParaRPr lang="zh-CN" altLang="en-US" sz="1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+86-25-5209</a:t>
                      </a:r>
                      <a:r>
                        <a:rPr lang="en-US" altLang="zh-CN" sz="1400" baseline="0" dirty="0" smtClean="0"/>
                        <a:t> 1650</a:t>
                      </a:r>
                      <a:endParaRPr lang="zh-CN" altLang="en-US" sz="1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weihong@seu.edu.cn</a:t>
                      </a:r>
                      <a:endParaRPr lang="zh-CN" altLang="en-US" sz="1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9607">
                <a:tc>
                  <a:txBody>
                    <a:bodyPr/>
                    <a:lstStyle/>
                    <a:p>
                      <a:r>
                        <a:rPr lang="en-US" altLang="zh-CN" sz="1400" dirty="0" err="1" smtClean="0"/>
                        <a:t>Nianzu</a:t>
                      </a:r>
                      <a:r>
                        <a:rPr lang="en-US" altLang="zh-CN" sz="1400" dirty="0" smtClean="0"/>
                        <a:t> ZHANG</a:t>
                      </a:r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+86-25-5209 1653-320(ext.)</a:t>
                      </a:r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nzzhang@seu.edu.cn</a:t>
                      </a:r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9607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Shiwen HE</a:t>
                      </a:r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+86-25-5209 1653-3121(ext.)</a:t>
                      </a:r>
                      <a:endParaRPr lang="zh-CN" altLang="en-US" sz="1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hesw01@seu.edu.cn</a:t>
                      </a:r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0" name="日期占位符 9"/>
          <p:cNvSpPr>
            <a:spLocks noGrp="1"/>
          </p:cNvSpPr>
          <p:nvPr>
            <p:ph type="dt" sz="half" idx="10"/>
          </p:nvPr>
        </p:nvSpPr>
        <p:spPr>
          <a:xfrm>
            <a:off x="696912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2014</a:t>
            </a:r>
            <a:endParaRPr lang="en-GB" dirty="0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Haiming Wang, et al. (SEU/CWPAN)</a:t>
            </a:r>
            <a:endParaRPr lang="en-GB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Slide </a:t>
            </a:r>
            <a:fld id="{7B89D2F3-3A0B-4B22-AD26-703531DFDA8E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116746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Scenarios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256112"/>
          </a:xfrm>
        </p:spPr>
        <p:txBody>
          <a:bodyPr/>
          <a:lstStyle/>
          <a:p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NLoS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setup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Conference room and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Living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room :</a:t>
            </a:r>
          </a:p>
          <a:p>
            <a:pPr marL="342900" lvl="1" indent="-342900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metal board is placed between TR antennas</a:t>
            </a:r>
          </a:p>
          <a:p>
            <a:pPr marL="342900" lvl="1" indent="-342900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Both antennas are directed to the wall with same incident angle</a:t>
            </a:r>
          </a:p>
          <a:p>
            <a:pPr marL="342900" lvl="1" indent="-342900"/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OLoS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setup of Cubicle room: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Transmit antenna is placed next to the door</a:t>
            </a:r>
          </a:p>
          <a:p>
            <a:pPr marL="342900" lvl="1" indent="-342900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Receive antenna is placed at the sitting position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zh-CN" dirty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</a:t>
            </a:r>
            <a:r>
              <a:rPr lang="en-US" altLang="zh-CN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2014</a:t>
            </a:r>
            <a:endParaRPr lang="en-GB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zh-CN" smtClean="0"/>
              <a:t>Haiming Wang, et al. (SEU/CWPAN)</a:t>
            </a:r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861114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zh-CN" dirty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</a:t>
            </a:r>
            <a:r>
              <a:rPr lang="en-US" altLang="zh-CN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2014</a:t>
            </a:r>
            <a:endParaRPr lang="en-GB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zh-CN" smtClean="0"/>
              <a:t>Haiming Wang, et al. (SEU/CWPAN)</a:t>
            </a:r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altLang="zh-CN" dirty="0" smtClean="0"/>
              <a:t>Path-Loss Model</a:t>
            </a:r>
            <a:endParaRPr lang="zh-CN" altLang="en-US" dirty="0"/>
          </a:p>
        </p:txBody>
      </p:sp>
      <p:sp>
        <p:nvSpPr>
          <p:cNvPr id="10" name="内容占位符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655712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Path-Loss channel models are compared</a:t>
            </a:r>
            <a:endParaRPr lang="en-US" altLang="zh-C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1159614"/>
              </p:ext>
            </p:extLst>
          </p:nvPr>
        </p:nvGraphicFramePr>
        <p:xfrm>
          <a:off x="1448653" y="2636912"/>
          <a:ext cx="5859651" cy="1296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7" name="Equation" r:id="rId3" imgW="3124200" imgH="685800" progId="Equation.DSMT4">
                  <p:embed/>
                </p:oleObj>
              </mc:Choice>
              <mc:Fallback>
                <p:oleObj name="Equation" r:id="rId3" imgW="312420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8653" y="2636912"/>
                        <a:ext cx="5859651" cy="12961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组合 16"/>
          <p:cNvGrpSpPr/>
          <p:nvPr/>
        </p:nvGrpSpPr>
        <p:grpSpPr>
          <a:xfrm>
            <a:off x="1403648" y="4359170"/>
            <a:ext cx="7135192" cy="1745840"/>
            <a:chOff x="965200" y="4359170"/>
            <a:chExt cx="7135192" cy="1745840"/>
          </a:xfrm>
        </p:grpSpPr>
        <p:sp>
          <p:nvSpPr>
            <p:cNvPr id="12" name="内容占位符 2"/>
            <p:cNvSpPr txBox="1">
              <a:spLocks/>
            </p:cNvSpPr>
            <p:nvPr/>
          </p:nvSpPr>
          <p:spPr bwMode="auto">
            <a:xfrm>
              <a:off x="965200" y="4369379"/>
              <a:ext cx="7135192" cy="1735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2075" tIns="46038" rIns="92075" bIns="46038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2400" b="1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2pPr>
              <a:lvl3pPr marL="108585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+mn-lt"/>
                </a:defRPr>
              </a:lvl3pPr>
              <a:lvl4pPr marL="142875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1600">
                  <a:solidFill>
                    <a:schemeClr val="tx1"/>
                  </a:solidFill>
                  <a:latin typeface="+mn-lt"/>
                </a:defRPr>
              </a:lvl4pPr>
              <a:lvl5pPr marL="177165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+mn-lt"/>
                </a:defRPr>
              </a:lvl5pPr>
              <a:lvl6pPr marL="222885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+mn-lt"/>
                </a:defRPr>
              </a:lvl6pPr>
              <a:lvl7pPr marL="268605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+mn-lt"/>
                </a:defRPr>
              </a:lvl7pPr>
              <a:lvl8pPr marL="314325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+mn-lt"/>
                </a:defRPr>
              </a:lvl8pPr>
              <a:lvl9pPr marL="360045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None/>
              </a:pPr>
              <a:r>
                <a:rPr lang="en-US" altLang="zh-CN" sz="2000" b="0" kern="0" dirty="0" smtClean="0"/>
                <a:t>where       and </a:t>
              </a:r>
              <a:r>
                <a:rPr lang="en-US" altLang="zh-CN" sz="2000" b="0" i="1" kern="0" dirty="0" smtClean="0"/>
                <a:t>n </a:t>
              </a:r>
              <a:r>
                <a:rPr lang="en-US" altLang="zh-CN" sz="2000" b="0" kern="0" dirty="0" smtClean="0"/>
                <a:t>denote the reference distance and </a:t>
              </a:r>
              <a:r>
                <a:rPr lang="en-US" altLang="zh-CN" sz="2000" b="0" i="1" kern="0" dirty="0" smtClean="0"/>
                <a:t>PL</a:t>
              </a:r>
              <a:r>
                <a:rPr lang="en-US" altLang="zh-CN" sz="2000" b="0" kern="0" dirty="0" smtClean="0"/>
                <a:t> exponent, respectively</a:t>
              </a:r>
              <a:r>
                <a:rPr lang="en-US" altLang="zh-CN" sz="2000" b="0" kern="0" dirty="0"/>
                <a:t> </a:t>
              </a:r>
              <a:r>
                <a:rPr lang="en-US" altLang="zh-CN" sz="2000" b="0" kern="0" dirty="0" smtClean="0"/>
                <a:t>and      is the shadowing fading.</a:t>
              </a:r>
              <a:endParaRPr lang="zh-CN" altLang="en-US" sz="2000" b="0" i="1" kern="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矩形 14"/>
                <p:cNvSpPr/>
                <p:nvPr/>
              </p:nvSpPr>
              <p:spPr>
                <a:xfrm>
                  <a:off x="1629474" y="4359170"/>
                  <a:ext cx="52392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zh-CN" alt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zh-CN" altLang="en-US" sz="2000" i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15" name="矩形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9474" y="4359170"/>
                  <a:ext cx="523926" cy="40011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矩形 15"/>
                <p:cNvSpPr/>
                <p:nvPr/>
              </p:nvSpPr>
              <p:spPr>
                <a:xfrm>
                  <a:off x="2634528" y="4675617"/>
                  <a:ext cx="547458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zh-CN" altLang="en-US" sz="2000" i="1">
                                <a:latin typeface="Cambria Math"/>
                                <a:ea typeface="+mn-ea"/>
                              </a:rPr>
                            </m:ctrlPr>
                          </m:sSubPr>
                          <m:e>
                            <m:r>
                              <a:rPr lang="zh-CN" altLang="en-US" sz="2000" i="1">
                                <a:latin typeface="Cambria Math"/>
                                <a:ea typeface="+mn-ea"/>
                              </a:rPr>
                              <m:t>𝑋</m:t>
                            </m:r>
                          </m:e>
                          <m:sub>
                            <m:r>
                              <a:rPr lang="zh-CN" altLang="en-US" sz="2000" i="1">
                                <a:latin typeface="Cambria Math"/>
                                <a:ea typeface="+mn-ea"/>
                              </a:rPr>
                              <m:t>𝜎</m:t>
                            </m:r>
                          </m:sub>
                        </m:sSub>
                      </m:oMath>
                    </m:oMathPara>
                  </a14:m>
                  <a:endParaRPr lang="zh-CN" altLang="en-US" sz="2000" dirty="0">
                    <a:latin typeface="+mn-ea"/>
                    <a:ea typeface="+mn-ea"/>
                  </a:endParaRPr>
                </a:p>
              </p:txBody>
            </p:sp>
          </mc:Choice>
          <mc:Fallback xmlns="">
            <p:sp>
              <p:nvSpPr>
                <p:cNvPr id="16" name="矩形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4528" y="4675617"/>
                  <a:ext cx="547458" cy="40011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8748249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685800" y="2362200"/>
            <a:ext cx="7772400" cy="1066800"/>
          </a:xfrm>
        </p:spPr>
        <p:txBody>
          <a:bodyPr/>
          <a:lstStyle/>
          <a:p>
            <a:r>
              <a:rPr lang="en-US" altLang="zh-CN" sz="3600" dirty="0" smtClean="0">
                <a:ln w="1905"/>
                <a:solidFill>
                  <a:srgbClr val="FF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Conference Room</a:t>
            </a:r>
            <a:endParaRPr lang="zh-CN" altLang="en-US" sz="3600" dirty="0">
              <a:ln w="1905"/>
              <a:solidFill>
                <a:srgbClr val="FF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January 2014</a:t>
            </a:r>
            <a:endParaRPr lang="en-GB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Haiming Wang, et al. (SEU/CWPAN)</a:t>
            </a:r>
            <a:endParaRPr lang="en-GB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930642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20" y="3786925"/>
            <a:ext cx="4168800" cy="2264400"/>
          </a:xfrm>
          <a:prstGeom prst="rect">
            <a:avLst/>
          </a:prstGeom>
        </p:spPr>
      </p:pic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zh-CN" dirty="0" smtClean="0"/>
              <a:t>Haiming Wang, et al. (SEU/CWPAN)</a:t>
            </a:r>
            <a:endParaRPr lang="en-US" altLang="zh-CN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82960"/>
          </a:xfrm>
        </p:spPr>
        <p:txBody>
          <a:bodyPr/>
          <a:lstStyle/>
          <a:p>
            <a:r>
              <a:rPr lang="en-US" altLang="zh-CN" dirty="0"/>
              <a:t>Fitting </a:t>
            </a:r>
            <a:r>
              <a:rPr lang="en-US" altLang="zh-CN" dirty="0" smtClean="0"/>
              <a:t>plot-Conference room-AP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75656" y="6051326"/>
            <a:ext cx="208627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latin typeface="+mn-ea"/>
                <a:ea typeface="+mn-ea"/>
              </a:rPr>
              <a:t>(a) </a:t>
            </a:r>
            <a:r>
              <a:rPr lang="en-US" altLang="zh-CN" sz="1200" dirty="0">
                <a:latin typeface="+mn-ea"/>
                <a:ea typeface="+mn-ea"/>
              </a:rPr>
              <a:t>Tx and Rx: Horn, </a:t>
            </a:r>
            <a:r>
              <a:rPr lang="en-US" altLang="zh-CN" sz="1200" dirty="0" smtClean="0">
                <a:latin typeface="+mn-ea"/>
                <a:ea typeface="+mn-ea"/>
              </a:rPr>
              <a:t>Co-Pol</a:t>
            </a:r>
            <a:endParaRPr lang="zh-CN" altLang="en-US" sz="1200" dirty="0">
              <a:latin typeface="+mn-ea"/>
              <a:ea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10306" y="6051325"/>
            <a:ext cx="247558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+mn-ea"/>
                <a:ea typeface="+mn-ea"/>
              </a:rPr>
              <a:t>(c) </a:t>
            </a:r>
            <a:r>
              <a:rPr lang="en-US" altLang="zh-CN" sz="1200" dirty="0">
                <a:latin typeface="+mn-ea"/>
                <a:ea typeface="+mn-ea"/>
              </a:rPr>
              <a:t>Tx and Rx: </a:t>
            </a:r>
            <a:r>
              <a:rPr lang="en-US" altLang="zh-CN" sz="1200" dirty="0" smtClean="0">
                <a:latin typeface="+mn-ea"/>
                <a:ea typeface="+mn-ea"/>
              </a:rPr>
              <a:t>SIW, Co-Pol</a:t>
            </a:r>
            <a:endParaRPr lang="en-US" altLang="zh-CN" sz="1200" dirty="0">
              <a:latin typeface="+mn-ea"/>
              <a:ea typeface="+mn-ea"/>
            </a:endParaRPr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zh-CN" dirty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</a:t>
            </a:r>
            <a:r>
              <a:rPr lang="en-US" altLang="zh-CN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2014</a:t>
            </a:r>
            <a:endParaRPr lang="en-GB" dirty="0"/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  <p:sp>
        <p:nvSpPr>
          <p:cNvPr id="17" name="TextBox 8"/>
          <p:cNvSpPr txBox="1"/>
          <p:nvPr/>
        </p:nvSpPr>
        <p:spPr>
          <a:xfrm>
            <a:off x="5271541" y="3552921"/>
            <a:ext cx="247558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+mn-ea"/>
                <a:ea typeface="+mn-ea"/>
              </a:rPr>
              <a:t>(b) </a:t>
            </a:r>
            <a:r>
              <a:rPr lang="en-US" altLang="zh-CN" sz="1200" dirty="0">
                <a:latin typeface="+mn-ea"/>
                <a:ea typeface="+mn-ea"/>
              </a:rPr>
              <a:t>Tx and Rx: </a:t>
            </a:r>
            <a:r>
              <a:rPr lang="en-US" altLang="zh-CN" sz="1200" dirty="0" smtClean="0">
                <a:latin typeface="+mn-ea"/>
                <a:ea typeface="+mn-ea"/>
              </a:rPr>
              <a:t>OEW, Co-Pol</a:t>
            </a:r>
            <a:endParaRPr lang="en-US" altLang="zh-CN" sz="1200" dirty="0">
              <a:latin typeface="+mn-ea"/>
              <a:ea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84188" y="1266557"/>
            <a:ext cx="37265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>
                <a:latin typeface="+mn-ea"/>
              </a:rPr>
              <a:t>Carrier frequency</a:t>
            </a:r>
            <a:r>
              <a:rPr lang="zh-CN" altLang="en-US" dirty="0">
                <a:latin typeface="+mn-ea"/>
              </a:rPr>
              <a:t>：</a:t>
            </a:r>
            <a:r>
              <a:rPr lang="en-US" altLang="zh-CN" dirty="0" smtClean="0">
                <a:latin typeface="+mn-ea"/>
              </a:rPr>
              <a:t>44.955GHz</a:t>
            </a:r>
            <a:endParaRPr lang="en-US" altLang="zh-CN" dirty="0" smtClean="0">
              <a:latin typeface="+mn-ea"/>
              <a:ea typeface="+mn-ea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 smtClean="0">
                <a:latin typeface="+mn-ea"/>
                <a:ea typeface="+mn-ea"/>
              </a:rPr>
              <a:t>Height of </a:t>
            </a:r>
            <a:r>
              <a:rPr lang="en-US" altLang="zh-CN" dirty="0" err="1" smtClean="0">
                <a:latin typeface="+mn-ea"/>
                <a:ea typeface="+mn-ea"/>
              </a:rPr>
              <a:t>Tx</a:t>
            </a:r>
            <a:r>
              <a:rPr lang="en-US" altLang="zh-CN" dirty="0" smtClean="0">
                <a:latin typeface="+mn-ea"/>
                <a:ea typeface="+mn-ea"/>
              </a:rPr>
              <a:t> antenna is 1.95 m while height of Rx antenna is 1 m.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 smtClean="0">
                <a:latin typeface="+mn-ea"/>
                <a:ea typeface="+mn-ea"/>
              </a:rPr>
              <a:t>TR distance is from 1 m to 9 m with 9 positions.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 smtClean="0">
                <a:latin typeface="+mn-ea"/>
                <a:ea typeface="+mn-ea"/>
              </a:rPr>
              <a:t>Forty </a:t>
            </a:r>
            <a:r>
              <a:rPr lang="en-US" altLang="zh-CN" dirty="0">
                <a:latin typeface="+mn-ea"/>
                <a:ea typeface="+mn-ea"/>
              </a:rPr>
              <a:t>points are measured with interval </a:t>
            </a:r>
            <a:r>
              <a:rPr lang="en-US" altLang="zh-CN" dirty="0" smtClean="0">
                <a:latin typeface="+mn-ea"/>
                <a:ea typeface="+mn-ea"/>
              </a:rPr>
              <a:t>0.5 cm </a:t>
            </a:r>
            <a:r>
              <a:rPr lang="en-US" altLang="zh-CN" dirty="0">
                <a:latin typeface="+mn-ea"/>
                <a:ea typeface="+mn-ea"/>
              </a:rPr>
              <a:t>at </a:t>
            </a:r>
            <a:r>
              <a:rPr lang="en-US" altLang="zh-CN" dirty="0" smtClean="0">
                <a:latin typeface="+mn-ea"/>
                <a:ea typeface="+mn-ea"/>
              </a:rPr>
              <a:t>each position.</a:t>
            </a:r>
          </a:p>
        </p:txBody>
      </p:sp>
      <p:pic>
        <p:nvPicPr>
          <p:cNvPr id="15" name="图片 1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642" y="3762487"/>
            <a:ext cx="4168800" cy="2264400"/>
          </a:xfrm>
          <a:prstGeom prst="rect">
            <a:avLst/>
          </a:prstGeom>
        </p:spPr>
      </p:pic>
      <p:pic>
        <p:nvPicPr>
          <p:cNvPr id="13" name="图片 1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120" y="1293747"/>
            <a:ext cx="4168800" cy="226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30753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163" y="3775114"/>
            <a:ext cx="4168800" cy="2264400"/>
          </a:xfrm>
          <a:prstGeom prst="rect">
            <a:avLst/>
          </a:prstGeom>
        </p:spPr>
      </p:pic>
      <p:pic>
        <p:nvPicPr>
          <p:cNvPr id="8" name="图片 7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63" y="3775114"/>
            <a:ext cx="4168800" cy="2264400"/>
          </a:xfrm>
          <a:prstGeom prst="rect">
            <a:avLst/>
          </a:prstGeom>
        </p:spPr>
      </p:pic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zh-CN" dirty="0" smtClean="0"/>
              <a:t>Haiming Wang, et al. (SEU/CWPAN)</a:t>
            </a:r>
            <a:endParaRPr lang="en-US" altLang="zh-CN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82960"/>
          </a:xfrm>
        </p:spPr>
        <p:txBody>
          <a:bodyPr/>
          <a:lstStyle/>
          <a:p>
            <a:r>
              <a:rPr lang="en-US" altLang="zh-CN" dirty="0"/>
              <a:t>Fitting </a:t>
            </a:r>
            <a:r>
              <a:rPr lang="en-US" altLang="zh-CN" dirty="0" smtClean="0"/>
              <a:t>plot-Conference room-AP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75656" y="6051326"/>
            <a:ext cx="229146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latin typeface="+mn-ea"/>
                <a:ea typeface="+mn-ea"/>
              </a:rPr>
              <a:t>(a) </a:t>
            </a:r>
            <a:r>
              <a:rPr lang="en-US" altLang="zh-CN" sz="1200" dirty="0">
                <a:latin typeface="+mn-ea"/>
                <a:ea typeface="+mn-ea"/>
              </a:rPr>
              <a:t>Tx and Rx: Horn, </a:t>
            </a:r>
            <a:r>
              <a:rPr lang="en-US" altLang="zh-CN" sz="1200" dirty="0" smtClean="0">
                <a:latin typeface="+mn-ea"/>
                <a:ea typeface="+mn-ea"/>
              </a:rPr>
              <a:t>Cross-Pol</a:t>
            </a:r>
            <a:endParaRPr lang="zh-CN" altLang="en-US" sz="1200" dirty="0">
              <a:latin typeface="+mn-ea"/>
              <a:ea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10306" y="6051325"/>
            <a:ext cx="247558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+mn-ea"/>
                <a:ea typeface="+mn-ea"/>
              </a:rPr>
              <a:t>(c) </a:t>
            </a:r>
            <a:r>
              <a:rPr lang="en-US" altLang="zh-CN" sz="1200" dirty="0">
                <a:latin typeface="+mn-ea"/>
                <a:ea typeface="+mn-ea"/>
              </a:rPr>
              <a:t>Tx and Rx: </a:t>
            </a:r>
            <a:r>
              <a:rPr lang="en-US" altLang="zh-CN" sz="1200" dirty="0" smtClean="0">
                <a:latin typeface="+mn-ea"/>
                <a:ea typeface="+mn-ea"/>
              </a:rPr>
              <a:t>SIW, Cross-Pol</a:t>
            </a:r>
            <a:endParaRPr lang="en-US" altLang="zh-CN" sz="1200" dirty="0">
              <a:latin typeface="+mn-ea"/>
              <a:ea typeface="+mn-ea"/>
            </a:endParaRPr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zh-CN" dirty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</a:t>
            </a:r>
            <a:r>
              <a:rPr lang="en-US" altLang="zh-CN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2014</a:t>
            </a:r>
            <a:endParaRPr lang="en-GB" dirty="0"/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  <p:sp>
        <p:nvSpPr>
          <p:cNvPr id="17" name="TextBox 8"/>
          <p:cNvSpPr txBox="1"/>
          <p:nvPr/>
        </p:nvSpPr>
        <p:spPr>
          <a:xfrm>
            <a:off x="5271541" y="3552921"/>
            <a:ext cx="247558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+mn-ea"/>
                <a:ea typeface="+mn-ea"/>
              </a:rPr>
              <a:t>(b) </a:t>
            </a:r>
            <a:r>
              <a:rPr lang="en-US" altLang="zh-CN" sz="1200" dirty="0">
                <a:latin typeface="+mn-ea"/>
                <a:ea typeface="+mn-ea"/>
              </a:rPr>
              <a:t>Tx and Rx: </a:t>
            </a:r>
            <a:r>
              <a:rPr lang="en-US" altLang="zh-CN" sz="1200" dirty="0" smtClean="0">
                <a:latin typeface="+mn-ea"/>
                <a:ea typeface="+mn-ea"/>
              </a:rPr>
              <a:t>OEW, Cross-Pol</a:t>
            </a:r>
            <a:endParaRPr lang="en-US" altLang="zh-CN" sz="1200" dirty="0">
              <a:latin typeface="+mn-ea"/>
              <a:ea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96913" y="1397675"/>
            <a:ext cx="372659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 smtClean="0">
                <a:latin typeface="+mn-ea"/>
                <a:ea typeface="+mn-ea"/>
              </a:rPr>
              <a:t>Cross polarization loss can be observed from the illustration.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>
                <a:latin typeface="+mn-ea"/>
              </a:rPr>
              <a:t>Cross polarization loss </a:t>
            </a:r>
            <a:r>
              <a:rPr lang="en-US" altLang="zh-CN" dirty="0" smtClean="0">
                <a:latin typeface="+mn-ea"/>
                <a:ea typeface="+mn-ea"/>
              </a:rPr>
              <a:t>decreases as antenna beam width increases. 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 smtClean="0">
                <a:latin typeface="+mn-ea"/>
                <a:ea typeface="+mn-ea"/>
              </a:rPr>
              <a:t>Large beam width antenna has larger amplitude fluctuation.</a:t>
            </a:r>
            <a:endParaRPr lang="zh-CN" altLang="zh-CN" dirty="0">
              <a:latin typeface="+mn-ea"/>
              <a:ea typeface="+mn-ea"/>
            </a:endParaRPr>
          </a:p>
        </p:txBody>
      </p:sp>
      <p:pic>
        <p:nvPicPr>
          <p:cNvPr id="10" name="图片 9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163" y="1292765"/>
            <a:ext cx="4168800" cy="2264400"/>
          </a:xfrm>
          <a:prstGeom prst="rect">
            <a:avLst/>
          </a:prstGeom>
        </p:spPr>
      </p:pic>
      <p:cxnSp>
        <p:nvCxnSpPr>
          <p:cNvPr id="5" name="直接箭头连接符 4"/>
          <p:cNvCxnSpPr/>
          <p:nvPr/>
        </p:nvCxnSpPr>
        <p:spPr bwMode="auto">
          <a:xfrm>
            <a:off x="1115616" y="4907314"/>
            <a:ext cx="0" cy="75393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1110945" y="5099615"/>
            <a:ext cx="58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FF0000"/>
                </a:solidFill>
              </a:rPr>
              <a:t>20 dB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cxnSp>
        <p:nvCxnSpPr>
          <p:cNvPr id="16" name="直接箭头连接符 15"/>
          <p:cNvCxnSpPr/>
          <p:nvPr/>
        </p:nvCxnSpPr>
        <p:spPr bwMode="auto">
          <a:xfrm>
            <a:off x="3568559" y="4432229"/>
            <a:ext cx="0" cy="85205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2978471" y="4736177"/>
            <a:ext cx="58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FF0000"/>
                </a:solidFill>
              </a:rPr>
              <a:t>25 dB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cxnSp>
        <p:nvCxnSpPr>
          <p:cNvPr id="20" name="直接箭头连接符 19"/>
          <p:cNvCxnSpPr/>
          <p:nvPr/>
        </p:nvCxnSpPr>
        <p:spPr bwMode="auto">
          <a:xfrm>
            <a:off x="5364087" y="2348880"/>
            <a:ext cx="0" cy="85205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Box 20"/>
          <p:cNvSpPr txBox="1"/>
          <p:nvPr/>
        </p:nvSpPr>
        <p:spPr>
          <a:xfrm>
            <a:off x="4773999" y="2652828"/>
            <a:ext cx="58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FF0000"/>
                </a:solidFill>
              </a:rPr>
              <a:t>25 dB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cxnSp>
        <p:nvCxnSpPr>
          <p:cNvPr id="22" name="直接箭头连接符 21"/>
          <p:cNvCxnSpPr/>
          <p:nvPr/>
        </p:nvCxnSpPr>
        <p:spPr bwMode="auto">
          <a:xfrm>
            <a:off x="7884368" y="2158845"/>
            <a:ext cx="0" cy="58094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22"/>
          <p:cNvSpPr txBox="1"/>
          <p:nvPr/>
        </p:nvSpPr>
        <p:spPr>
          <a:xfrm>
            <a:off x="7885087" y="2324293"/>
            <a:ext cx="58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FF0000"/>
                </a:solidFill>
              </a:rPr>
              <a:t>15 dB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09842" y="4635358"/>
            <a:ext cx="50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FF0000"/>
                </a:solidFill>
              </a:rPr>
              <a:t>3 dB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21312" y="5290489"/>
            <a:ext cx="50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FF0000"/>
                </a:solidFill>
              </a:rPr>
              <a:t>3 dB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24552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163" y="1288521"/>
            <a:ext cx="4168800" cy="1996463"/>
          </a:xfrm>
          <a:prstGeom prst="rect">
            <a:avLst/>
          </a:prstGeom>
        </p:spPr>
      </p:pic>
      <p:pic>
        <p:nvPicPr>
          <p:cNvPr id="8" name="图片 7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95" y="3401711"/>
            <a:ext cx="4168800" cy="2417479"/>
          </a:xfrm>
          <a:prstGeom prst="rect">
            <a:avLst/>
          </a:prstGeom>
        </p:spPr>
      </p:pic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zh-CN" dirty="0" smtClean="0"/>
              <a:t>Haiming Wang, et al. (SEU/CWPAN)</a:t>
            </a:r>
            <a:endParaRPr lang="en-US" altLang="zh-CN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82960"/>
          </a:xfrm>
        </p:spPr>
        <p:txBody>
          <a:bodyPr/>
          <a:lstStyle/>
          <a:p>
            <a:r>
              <a:rPr lang="en-US" altLang="zh-CN" dirty="0"/>
              <a:t>Fitting </a:t>
            </a:r>
            <a:r>
              <a:rPr lang="en-US" altLang="zh-CN" dirty="0" smtClean="0"/>
              <a:t>plot-Conference room-AP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46256" y="5888305"/>
            <a:ext cx="208627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latin typeface="+mn-ea"/>
                <a:ea typeface="+mn-ea"/>
              </a:rPr>
              <a:t>(a) </a:t>
            </a:r>
            <a:r>
              <a:rPr lang="en-US" altLang="zh-CN" sz="1200" dirty="0">
                <a:latin typeface="+mn-ea"/>
                <a:ea typeface="+mn-ea"/>
              </a:rPr>
              <a:t>Tx and Rx: Horn, </a:t>
            </a:r>
            <a:r>
              <a:rPr lang="en-US" altLang="zh-CN" sz="1200" dirty="0" smtClean="0">
                <a:latin typeface="+mn-ea"/>
                <a:ea typeface="+mn-ea"/>
              </a:rPr>
              <a:t>Co-Pol</a:t>
            </a:r>
            <a:endParaRPr lang="zh-CN" altLang="en-US" sz="1200" dirty="0">
              <a:latin typeface="+mn-ea"/>
              <a:ea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10306" y="5901014"/>
            <a:ext cx="247558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+mn-ea"/>
                <a:ea typeface="+mn-ea"/>
              </a:rPr>
              <a:t>(c) </a:t>
            </a:r>
            <a:r>
              <a:rPr lang="en-US" altLang="zh-CN" sz="1200" dirty="0">
                <a:latin typeface="+mn-ea"/>
                <a:ea typeface="+mn-ea"/>
              </a:rPr>
              <a:t>Tx and Rx: </a:t>
            </a:r>
            <a:r>
              <a:rPr lang="en-US" altLang="zh-CN" sz="1200" dirty="0" smtClean="0">
                <a:latin typeface="+mn-ea"/>
                <a:ea typeface="+mn-ea"/>
              </a:rPr>
              <a:t>SIW, Co-Pol</a:t>
            </a:r>
            <a:endParaRPr lang="en-US" altLang="zh-CN" sz="1200" dirty="0">
              <a:latin typeface="+mn-ea"/>
              <a:ea typeface="+mn-ea"/>
            </a:endParaRPr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zh-CN" dirty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</a:t>
            </a:r>
            <a:r>
              <a:rPr lang="en-US" altLang="zh-CN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2014</a:t>
            </a:r>
            <a:endParaRPr lang="en-GB" dirty="0"/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  <p:sp>
        <p:nvSpPr>
          <p:cNvPr id="17" name="TextBox 8"/>
          <p:cNvSpPr txBox="1"/>
          <p:nvPr/>
        </p:nvSpPr>
        <p:spPr>
          <a:xfrm>
            <a:off x="5271541" y="3275921"/>
            <a:ext cx="247558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+mn-ea"/>
                <a:ea typeface="+mn-ea"/>
              </a:rPr>
              <a:t>(b) </a:t>
            </a:r>
            <a:r>
              <a:rPr lang="en-US" altLang="zh-CN" sz="1200" dirty="0">
                <a:latin typeface="+mn-ea"/>
                <a:ea typeface="+mn-ea"/>
              </a:rPr>
              <a:t>Tx and Rx: </a:t>
            </a:r>
            <a:r>
              <a:rPr lang="en-US" altLang="zh-CN" sz="1200" dirty="0" smtClean="0">
                <a:latin typeface="+mn-ea"/>
                <a:ea typeface="+mn-ea"/>
              </a:rPr>
              <a:t>OEW, Co-Pol</a:t>
            </a:r>
            <a:endParaRPr lang="en-US" altLang="zh-CN" sz="1200" dirty="0">
              <a:latin typeface="+mn-ea"/>
              <a:ea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96572" y="1265823"/>
            <a:ext cx="37265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 smtClean="0">
                <a:latin typeface="+mn-ea"/>
              </a:rPr>
              <a:t>Fitting of </a:t>
            </a:r>
            <a:r>
              <a:rPr lang="en-US" altLang="zh-CN" dirty="0" smtClean="0">
                <a:latin typeface="+mn-ea"/>
                <a:ea typeface="+mn-ea"/>
              </a:rPr>
              <a:t>Path-loss fading for five different frequencies.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>
                <a:latin typeface="+mn-ea"/>
                <a:ea typeface="+mn-ea"/>
              </a:rPr>
              <a:t>P</a:t>
            </a:r>
            <a:r>
              <a:rPr lang="en-US" altLang="zh-CN" dirty="0" smtClean="0">
                <a:latin typeface="+mn-ea"/>
                <a:ea typeface="+mn-ea"/>
              </a:rPr>
              <a:t>ath-loss increases as frequency increases.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 smtClean="0">
                <a:latin typeface="+mn-ea"/>
                <a:ea typeface="+mn-ea"/>
              </a:rPr>
              <a:t>Reflection of the table causes a more obvious multipath effect than other two indoor environments.</a:t>
            </a:r>
            <a:endParaRPr lang="zh-CN" altLang="zh-CN" dirty="0">
              <a:latin typeface="+mn-ea"/>
              <a:ea typeface="+mn-ea"/>
            </a:endParaRPr>
          </a:p>
        </p:txBody>
      </p:sp>
      <p:pic>
        <p:nvPicPr>
          <p:cNvPr id="15" name="图片 14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444" y="3563958"/>
            <a:ext cx="4168800" cy="226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59543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503" y="3775114"/>
            <a:ext cx="4168800" cy="2264400"/>
          </a:xfrm>
          <a:prstGeom prst="rect">
            <a:avLst/>
          </a:prstGeom>
        </p:spPr>
      </p:pic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zh-CN" dirty="0" smtClean="0"/>
              <a:t>Haiming Wang, et al. (SEU/CWPAN)</a:t>
            </a:r>
            <a:endParaRPr lang="en-US" altLang="zh-CN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82960"/>
          </a:xfrm>
        </p:spPr>
        <p:txBody>
          <a:bodyPr/>
          <a:lstStyle/>
          <a:p>
            <a:r>
              <a:rPr lang="en-US" altLang="zh-CN" dirty="0"/>
              <a:t>Fitting </a:t>
            </a:r>
            <a:r>
              <a:rPr lang="en-US" altLang="zh-CN" dirty="0" smtClean="0"/>
              <a:t>plot-Conference-</a:t>
            </a:r>
            <a:r>
              <a:rPr lang="en-US" altLang="zh-CN" dirty="0" err="1" smtClean="0"/>
              <a:t>NLoS</a:t>
            </a:r>
            <a:r>
              <a:rPr lang="en-US" altLang="zh-CN" dirty="0" smtClean="0"/>
              <a:t>-AP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75656" y="6051326"/>
            <a:ext cx="208627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latin typeface="+mn-ea"/>
                <a:ea typeface="+mn-ea"/>
              </a:rPr>
              <a:t>(a) </a:t>
            </a:r>
            <a:r>
              <a:rPr lang="en-US" altLang="zh-CN" sz="1200" dirty="0">
                <a:latin typeface="+mn-ea"/>
                <a:ea typeface="+mn-ea"/>
              </a:rPr>
              <a:t>Tx and Rx: Horn, </a:t>
            </a:r>
            <a:r>
              <a:rPr lang="en-US" altLang="zh-CN" sz="1200" dirty="0" smtClean="0">
                <a:latin typeface="+mn-ea"/>
                <a:ea typeface="+mn-ea"/>
              </a:rPr>
              <a:t>Co-Pol</a:t>
            </a:r>
            <a:endParaRPr lang="zh-CN" altLang="en-US" sz="1200" dirty="0">
              <a:latin typeface="+mn-ea"/>
              <a:ea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10306" y="6051325"/>
            <a:ext cx="247558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+mn-ea"/>
                <a:ea typeface="+mn-ea"/>
              </a:rPr>
              <a:t>(c) </a:t>
            </a:r>
            <a:r>
              <a:rPr lang="en-US" altLang="zh-CN" sz="1200" dirty="0">
                <a:latin typeface="+mn-ea"/>
                <a:ea typeface="+mn-ea"/>
              </a:rPr>
              <a:t>Tx and Rx: </a:t>
            </a:r>
            <a:r>
              <a:rPr lang="en-US" altLang="zh-CN" sz="1200" dirty="0" smtClean="0">
                <a:latin typeface="+mn-ea"/>
                <a:ea typeface="+mn-ea"/>
              </a:rPr>
              <a:t>SIW, Co-Pol</a:t>
            </a:r>
            <a:endParaRPr lang="en-US" altLang="zh-CN" sz="1200" dirty="0">
              <a:latin typeface="+mn-ea"/>
              <a:ea typeface="+mn-ea"/>
            </a:endParaRPr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zh-CN" dirty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</a:t>
            </a:r>
            <a:r>
              <a:rPr lang="en-US" altLang="zh-CN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2014</a:t>
            </a:r>
            <a:endParaRPr lang="en-GB" dirty="0"/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  <p:sp>
        <p:nvSpPr>
          <p:cNvPr id="17" name="TextBox 8"/>
          <p:cNvSpPr txBox="1"/>
          <p:nvPr/>
        </p:nvSpPr>
        <p:spPr>
          <a:xfrm>
            <a:off x="5271541" y="3552921"/>
            <a:ext cx="247558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+mn-ea"/>
                <a:ea typeface="+mn-ea"/>
              </a:rPr>
              <a:t>(b) </a:t>
            </a:r>
            <a:r>
              <a:rPr lang="en-US" altLang="zh-CN" sz="1200" dirty="0">
                <a:latin typeface="+mn-ea"/>
                <a:ea typeface="+mn-ea"/>
              </a:rPr>
              <a:t>Tx and Rx: </a:t>
            </a:r>
            <a:r>
              <a:rPr lang="en-US" altLang="zh-CN" sz="1200" dirty="0" smtClean="0">
                <a:latin typeface="+mn-ea"/>
                <a:ea typeface="+mn-ea"/>
              </a:rPr>
              <a:t>OEW, Co-Pol</a:t>
            </a:r>
            <a:endParaRPr lang="en-US" altLang="zh-CN" sz="1200" dirty="0">
              <a:latin typeface="+mn-ea"/>
              <a:ea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96913" y="1290921"/>
            <a:ext cx="372659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 smtClean="0">
                <a:latin typeface="+mn-ea"/>
                <a:ea typeface="+mn-ea"/>
              </a:rPr>
              <a:t>Reflection causes an additional fading of more than 20 dB due to longer transmitting </a:t>
            </a:r>
            <a:r>
              <a:rPr lang="en-US" altLang="zh-CN" dirty="0">
                <a:latin typeface="+mn-ea"/>
                <a:ea typeface="+mn-ea"/>
              </a:rPr>
              <a:t>distance</a:t>
            </a:r>
            <a:r>
              <a:rPr lang="en-US" altLang="zh-CN" dirty="0" smtClean="0">
                <a:latin typeface="+mn-ea"/>
                <a:ea typeface="+mn-ea"/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 smtClean="0">
                <a:latin typeface="+mn-ea"/>
                <a:ea typeface="+mn-ea"/>
              </a:rPr>
              <a:t>The variation of </a:t>
            </a:r>
            <a:r>
              <a:rPr lang="en-US" altLang="zh-CN" dirty="0" smtClean="0">
                <a:latin typeface="+mn-ea"/>
                <a:ea typeface="+mn-ea"/>
              </a:rPr>
              <a:t>received power in </a:t>
            </a:r>
            <a:r>
              <a:rPr lang="en-US" altLang="zh-CN" dirty="0" err="1" smtClean="0">
                <a:latin typeface="+mn-ea"/>
                <a:ea typeface="+mn-ea"/>
              </a:rPr>
              <a:t>NLoS</a:t>
            </a:r>
            <a:r>
              <a:rPr lang="en-US" altLang="zh-CN" dirty="0" smtClean="0">
                <a:latin typeface="+mn-ea"/>
                <a:ea typeface="+mn-ea"/>
              </a:rPr>
              <a:t> scenario is much more obvious than </a:t>
            </a:r>
            <a:r>
              <a:rPr lang="en-US" altLang="zh-CN" dirty="0" err="1" smtClean="0">
                <a:latin typeface="+mn-ea"/>
                <a:ea typeface="+mn-ea"/>
              </a:rPr>
              <a:t>LoS</a:t>
            </a:r>
            <a:r>
              <a:rPr lang="en-US" altLang="zh-CN" dirty="0" smtClean="0">
                <a:latin typeface="+mn-ea"/>
                <a:ea typeface="+mn-ea"/>
              </a:rPr>
              <a:t> scenario.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CN" dirty="0" smtClean="0">
              <a:latin typeface="+mn-ea"/>
              <a:ea typeface="+mn-ea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CN" dirty="0" smtClean="0">
              <a:latin typeface="+mn-ea"/>
              <a:ea typeface="+mn-ea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CN" dirty="0">
              <a:latin typeface="+mn-ea"/>
              <a:ea typeface="+mn-ea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zh-CN" altLang="zh-CN" dirty="0">
              <a:latin typeface="+mn-ea"/>
              <a:ea typeface="+mn-ea"/>
            </a:endParaRPr>
          </a:p>
        </p:txBody>
      </p:sp>
      <p:pic>
        <p:nvPicPr>
          <p:cNvPr id="3" name="图片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55" y="3772322"/>
            <a:ext cx="4168800" cy="2264400"/>
          </a:xfrm>
          <a:prstGeom prst="rect">
            <a:avLst/>
          </a:prstGeom>
        </p:spPr>
      </p:pic>
      <p:pic>
        <p:nvPicPr>
          <p:cNvPr id="5" name="图片 4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932" y="1293713"/>
            <a:ext cx="4168800" cy="2264400"/>
          </a:xfrm>
          <a:prstGeom prst="rect">
            <a:avLst/>
          </a:prstGeom>
        </p:spPr>
      </p:pic>
      <p:cxnSp>
        <p:nvCxnSpPr>
          <p:cNvPr id="15" name="直接箭头连接符 14"/>
          <p:cNvCxnSpPr/>
          <p:nvPr/>
        </p:nvCxnSpPr>
        <p:spPr bwMode="auto">
          <a:xfrm flipH="1">
            <a:off x="1187450" y="4723028"/>
            <a:ext cx="162" cy="86621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6"/>
          <p:cNvSpPr txBox="1"/>
          <p:nvPr/>
        </p:nvSpPr>
        <p:spPr>
          <a:xfrm>
            <a:off x="1324485" y="4967803"/>
            <a:ext cx="585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rgbClr val="FF0000"/>
                </a:solidFill>
              </a:rPr>
              <a:t>16 dB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cxnSp>
        <p:nvCxnSpPr>
          <p:cNvPr id="18" name="直接箭头连接符 17"/>
          <p:cNvCxnSpPr/>
          <p:nvPr/>
        </p:nvCxnSpPr>
        <p:spPr bwMode="auto">
          <a:xfrm>
            <a:off x="3347696" y="4490420"/>
            <a:ext cx="0" cy="70093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6"/>
          <p:cNvSpPr txBox="1"/>
          <p:nvPr/>
        </p:nvSpPr>
        <p:spPr>
          <a:xfrm>
            <a:off x="3347864" y="4690803"/>
            <a:ext cx="585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rgbClr val="FF0000"/>
                </a:solidFill>
              </a:rPr>
              <a:t>13 dB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cxnSp>
        <p:nvCxnSpPr>
          <p:cNvPr id="20" name="直接箭头连接符 19"/>
          <p:cNvCxnSpPr/>
          <p:nvPr/>
        </p:nvCxnSpPr>
        <p:spPr bwMode="auto">
          <a:xfrm>
            <a:off x="5271541" y="2490954"/>
            <a:ext cx="0" cy="65001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Box 6"/>
          <p:cNvSpPr txBox="1"/>
          <p:nvPr/>
        </p:nvSpPr>
        <p:spPr>
          <a:xfrm>
            <a:off x="5335590" y="2677461"/>
            <a:ext cx="585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rgbClr val="FF0000"/>
                </a:solidFill>
              </a:rPr>
              <a:t>18 dB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cxnSp>
        <p:nvCxnSpPr>
          <p:cNvPr id="23" name="直接箭头连接符 22"/>
          <p:cNvCxnSpPr/>
          <p:nvPr/>
        </p:nvCxnSpPr>
        <p:spPr bwMode="auto">
          <a:xfrm>
            <a:off x="7747123" y="2116944"/>
            <a:ext cx="0" cy="60513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Box 6"/>
          <p:cNvSpPr txBox="1"/>
          <p:nvPr/>
        </p:nvSpPr>
        <p:spPr>
          <a:xfrm>
            <a:off x="7115812" y="2287413"/>
            <a:ext cx="585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rgbClr val="FF0000"/>
                </a:solidFill>
              </a:rPr>
              <a:t>15 dB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cxnSp>
        <p:nvCxnSpPr>
          <p:cNvPr id="26" name="直接箭头连接符 25"/>
          <p:cNvCxnSpPr/>
          <p:nvPr/>
        </p:nvCxnSpPr>
        <p:spPr bwMode="auto">
          <a:xfrm flipH="1">
            <a:off x="5335590" y="4822339"/>
            <a:ext cx="2790" cy="84492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Box 6"/>
          <p:cNvSpPr txBox="1"/>
          <p:nvPr/>
        </p:nvSpPr>
        <p:spPr>
          <a:xfrm>
            <a:off x="5357513" y="5140727"/>
            <a:ext cx="585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rgbClr val="FF0000"/>
                </a:solidFill>
              </a:rPr>
              <a:t>26 dB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cxnSp>
        <p:nvCxnSpPr>
          <p:cNvPr id="29" name="直接箭头连接符 28"/>
          <p:cNvCxnSpPr/>
          <p:nvPr/>
        </p:nvCxnSpPr>
        <p:spPr bwMode="auto">
          <a:xfrm>
            <a:off x="7596336" y="4587130"/>
            <a:ext cx="2790" cy="76134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xtBox 6"/>
          <p:cNvSpPr txBox="1"/>
          <p:nvPr/>
        </p:nvSpPr>
        <p:spPr>
          <a:xfrm>
            <a:off x="7596336" y="4822339"/>
            <a:ext cx="585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rgbClr val="FF0000"/>
                </a:solidFill>
              </a:rPr>
              <a:t>20 dB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37567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zh-CN" dirty="0" smtClean="0"/>
              <a:t>Haiming Wang, et al. (SEU/CWPAN)</a:t>
            </a:r>
            <a:endParaRPr lang="en-US" altLang="zh-CN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82960"/>
          </a:xfrm>
        </p:spPr>
        <p:txBody>
          <a:bodyPr/>
          <a:lstStyle/>
          <a:p>
            <a:r>
              <a:rPr lang="en-US" altLang="zh-CN" dirty="0"/>
              <a:t>Fitting </a:t>
            </a:r>
            <a:r>
              <a:rPr lang="en-US" altLang="zh-CN" dirty="0" smtClean="0"/>
              <a:t>plot-Conference room-STA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75656" y="6051326"/>
            <a:ext cx="208627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latin typeface="+mn-ea"/>
                <a:ea typeface="+mn-ea"/>
              </a:rPr>
              <a:t>(a) </a:t>
            </a:r>
            <a:r>
              <a:rPr lang="en-US" altLang="zh-CN" sz="1200" dirty="0">
                <a:latin typeface="+mn-ea"/>
                <a:ea typeface="+mn-ea"/>
              </a:rPr>
              <a:t>Tx and Rx: Horn, </a:t>
            </a:r>
            <a:r>
              <a:rPr lang="en-US" altLang="zh-CN" sz="1200" dirty="0" smtClean="0">
                <a:latin typeface="+mn-ea"/>
                <a:ea typeface="+mn-ea"/>
              </a:rPr>
              <a:t>Co-Pol</a:t>
            </a:r>
            <a:endParaRPr lang="zh-CN" altLang="en-US" sz="1200" dirty="0">
              <a:latin typeface="+mn-ea"/>
              <a:ea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10306" y="6051325"/>
            <a:ext cx="247558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+mn-ea"/>
                <a:ea typeface="+mn-ea"/>
              </a:rPr>
              <a:t>(c) </a:t>
            </a:r>
            <a:r>
              <a:rPr lang="en-US" altLang="zh-CN" sz="1200" dirty="0">
                <a:latin typeface="+mn-ea"/>
                <a:ea typeface="+mn-ea"/>
              </a:rPr>
              <a:t>Tx and Rx: </a:t>
            </a:r>
            <a:r>
              <a:rPr lang="en-US" altLang="zh-CN" sz="1200" dirty="0" smtClean="0">
                <a:latin typeface="+mn-ea"/>
                <a:ea typeface="+mn-ea"/>
              </a:rPr>
              <a:t>SIW, Co-Pol</a:t>
            </a:r>
            <a:endParaRPr lang="en-US" altLang="zh-CN" sz="1200" dirty="0">
              <a:latin typeface="+mn-ea"/>
              <a:ea typeface="+mn-ea"/>
            </a:endParaRPr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zh-CN" dirty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</a:t>
            </a:r>
            <a:r>
              <a:rPr lang="en-US" altLang="zh-CN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2014</a:t>
            </a:r>
            <a:endParaRPr lang="en-GB" dirty="0"/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  <p:sp>
        <p:nvSpPr>
          <p:cNvPr id="17" name="TextBox 8"/>
          <p:cNvSpPr txBox="1"/>
          <p:nvPr/>
        </p:nvSpPr>
        <p:spPr>
          <a:xfrm>
            <a:off x="5271541" y="3552921"/>
            <a:ext cx="247558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+mn-ea"/>
                <a:ea typeface="+mn-ea"/>
              </a:rPr>
              <a:t>(b) </a:t>
            </a:r>
            <a:r>
              <a:rPr lang="en-US" altLang="zh-CN" sz="1200" dirty="0">
                <a:latin typeface="+mn-ea"/>
                <a:ea typeface="+mn-ea"/>
              </a:rPr>
              <a:t>Tx and Rx: </a:t>
            </a:r>
            <a:r>
              <a:rPr lang="en-US" altLang="zh-CN" sz="1200" dirty="0" smtClean="0">
                <a:latin typeface="+mn-ea"/>
                <a:ea typeface="+mn-ea"/>
              </a:rPr>
              <a:t>OEW, Co-Pol</a:t>
            </a:r>
            <a:endParaRPr lang="en-US" altLang="zh-CN" sz="1200" dirty="0">
              <a:latin typeface="+mn-ea"/>
              <a:ea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96913" y="1292765"/>
            <a:ext cx="372659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>
                <a:latin typeface="+mn-ea"/>
              </a:rPr>
              <a:t>Frequency </a:t>
            </a:r>
            <a:r>
              <a:rPr lang="zh-CN" altLang="en-US" dirty="0">
                <a:latin typeface="+mn-ea"/>
              </a:rPr>
              <a:t>：</a:t>
            </a:r>
            <a:r>
              <a:rPr lang="en-US" altLang="zh-CN" dirty="0" smtClean="0">
                <a:latin typeface="+mn-ea"/>
              </a:rPr>
              <a:t>44.955GHz</a:t>
            </a:r>
            <a:endParaRPr lang="en-US" altLang="zh-CN" dirty="0" smtClean="0">
              <a:latin typeface="+mn-ea"/>
              <a:ea typeface="+mn-ea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 smtClean="0">
                <a:latin typeface="+mn-ea"/>
                <a:ea typeface="+mn-ea"/>
              </a:rPr>
              <a:t>Heights of </a:t>
            </a:r>
            <a:r>
              <a:rPr lang="en-US" altLang="zh-CN" dirty="0">
                <a:latin typeface="+mn-ea"/>
                <a:ea typeface="+mn-ea"/>
              </a:rPr>
              <a:t> </a:t>
            </a:r>
            <a:r>
              <a:rPr lang="en-US" altLang="zh-CN" dirty="0" smtClean="0">
                <a:latin typeface="+mn-ea"/>
                <a:ea typeface="+mn-ea"/>
              </a:rPr>
              <a:t>Tx antenna is 1.45 m while Rx 1 m.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 smtClean="0">
                <a:latin typeface="+mn-ea"/>
                <a:ea typeface="+mn-ea"/>
              </a:rPr>
              <a:t>TR distance is from 1 m to 9 m with 9 positions.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 smtClean="0">
                <a:latin typeface="+mn-ea"/>
                <a:ea typeface="+mn-ea"/>
              </a:rPr>
              <a:t> 40 </a:t>
            </a:r>
            <a:r>
              <a:rPr lang="en-US" altLang="zh-CN" dirty="0">
                <a:latin typeface="+mn-ea"/>
                <a:ea typeface="+mn-ea"/>
              </a:rPr>
              <a:t>points are measured with interval </a:t>
            </a:r>
            <a:r>
              <a:rPr lang="en-US" altLang="zh-CN" dirty="0" smtClean="0">
                <a:latin typeface="+mn-ea"/>
                <a:ea typeface="+mn-ea"/>
              </a:rPr>
              <a:t>0.5cm </a:t>
            </a:r>
            <a:r>
              <a:rPr lang="en-US" altLang="zh-CN" dirty="0">
                <a:latin typeface="+mn-ea"/>
                <a:ea typeface="+mn-ea"/>
              </a:rPr>
              <a:t>at </a:t>
            </a:r>
            <a:r>
              <a:rPr lang="en-US" altLang="zh-CN" dirty="0" smtClean="0">
                <a:latin typeface="+mn-ea"/>
                <a:ea typeface="+mn-ea"/>
              </a:rPr>
              <a:t>each position.</a:t>
            </a:r>
          </a:p>
        </p:txBody>
      </p:sp>
      <p:pic>
        <p:nvPicPr>
          <p:cNvPr id="8" name="图片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55" y="3775114"/>
            <a:ext cx="4168800" cy="2264400"/>
          </a:xfrm>
          <a:prstGeom prst="rect">
            <a:avLst/>
          </a:prstGeom>
        </p:spPr>
      </p:pic>
      <p:pic>
        <p:nvPicPr>
          <p:cNvPr id="11" name="图片 10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163" y="1292765"/>
            <a:ext cx="4168800" cy="2264400"/>
          </a:xfrm>
          <a:prstGeom prst="rect">
            <a:avLst/>
          </a:prstGeom>
        </p:spPr>
      </p:pic>
      <p:pic>
        <p:nvPicPr>
          <p:cNvPr id="18" name="图片 17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163" y="3775114"/>
            <a:ext cx="4168800" cy="226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99110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zh-CN" dirty="0" smtClean="0"/>
              <a:t>Haiming Wang, et al. (SEU/CWPAN)</a:t>
            </a:r>
            <a:endParaRPr lang="en-US" altLang="zh-CN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82960"/>
          </a:xfrm>
        </p:spPr>
        <p:txBody>
          <a:bodyPr/>
          <a:lstStyle/>
          <a:p>
            <a:r>
              <a:rPr lang="en-US" altLang="zh-CN" dirty="0"/>
              <a:t>Fitting </a:t>
            </a:r>
            <a:r>
              <a:rPr lang="en-US" altLang="zh-CN" dirty="0" smtClean="0"/>
              <a:t>plot-Conference room-STA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75656" y="6051326"/>
            <a:ext cx="229146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latin typeface="+mn-ea"/>
                <a:ea typeface="+mn-ea"/>
              </a:rPr>
              <a:t>(a) </a:t>
            </a:r>
            <a:r>
              <a:rPr lang="en-US" altLang="zh-CN" sz="1200" dirty="0">
                <a:latin typeface="+mn-ea"/>
                <a:ea typeface="+mn-ea"/>
              </a:rPr>
              <a:t>Tx and Rx: Horn, </a:t>
            </a:r>
            <a:r>
              <a:rPr lang="en-US" altLang="zh-CN" sz="1200" dirty="0" smtClean="0">
                <a:latin typeface="+mn-ea"/>
                <a:ea typeface="+mn-ea"/>
              </a:rPr>
              <a:t>Cross-Pol</a:t>
            </a:r>
            <a:endParaRPr lang="zh-CN" altLang="en-US" sz="1200" dirty="0">
              <a:latin typeface="+mn-ea"/>
              <a:ea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10306" y="6051325"/>
            <a:ext cx="247558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+mn-ea"/>
                <a:ea typeface="+mn-ea"/>
              </a:rPr>
              <a:t>(c) </a:t>
            </a:r>
            <a:r>
              <a:rPr lang="en-US" altLang="zh-CN" sz="1200" dirty="0">
                <a:latin typeface="+mn-ea"/>
                <a:ea typeface="+mn-ea"/>
              </a:rPr>
              <a:t>Tx and Rx: </a:t>
            </a:r>
            <a:r>
              <a:rPr lang="en-US" altLang="zh-CN" sz="1200" dirty="0" smtClean="0">
                <a:latin typeface="+mn-ea"/>
                <a:ea typeface="+mn-ea"/>
              </a:rPr>
              <a:t>SIW, Cross-Pol</a:t>
            </a:r>
            <a:endParaRPr lang="en-US" altLang="zh-CN" sz="1200" dirty="0">
              <a:latin typeface="+mn-ea"/>
              <a:ea typeface="+mn-ea"/>
            </a:endParaRPr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zh-CN" dirty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</a:t>
            </a:r>
            <a:r>
              <a:rPr lang="en-US" altLang="zh-CN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2014</a:t>
            </a:r>
            <a:endParaRPr lang="en-GB" dirty="0"/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  <p:sp>
        <p:nvSpPr>
          <p:cNvPr id="17" name="TextBox 8"/>
          <p:cNvSpPr txBox="1"/>
          <p:nvPr/>
        </p:nvSpPr>
        <p:spPr>
          <a:xfrm>
            <a:off x="5271541" y="3552921"/>
            <a:ext cx="247558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+mn-ea"/>
                <a:ea typeface="+mn-ea"/>
              </a:rPr>
              <a:t>(b) </a:t>
            </a:r>
            <a:r>
              <a:rPr lang="en-US" altLang="zh-CN" sz="1200" dirty="0">
                <a:latin typeface="+mn-ea"/>
                <a:ea typeface="+mn-ea"/>
              </a:rPr>
              <a:t>Tx and Rx: </a:t>
            </a:r>
            <a:r>
              <a:rPr lang="en-US" altLang="zh-CN" sz="1200" dirty="0" smtClean="0">
                <a:latin typeface="+mn-ea"/>
                <a:ea typeface="+mn-ea"/>
              </a:rPr>
              <a:t>OEW, Cross-Pol</a:t>
            </a:r>
            <a:endParaRPr lang="en-US" altLang="zh-CN" sz="1200" dirty="0">
              <a:latin typeface="+mn-ea"/>
              <a:ea typeface="+mn-ea"/>
            </a:endParaRPr>
          </a:p>
        </p:txBody>
      </p:sp>
      <p:pic>
        <p:nvPicPr>
          <p:cNvPr id="3" name="图片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55" y="3775114"/>
            <a:ext cx="4168800" cy="2264400"/>
          </a:xfrm>
          <a:prstGeom prst="rect">
            <a:avLst/>
          </a:prstGeom>
        </p:spPr>
      </p:pic>
      <p:pic>
        <p:nvPicPr>
          <p:cNvPr id="5" name="图片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163" y="1292765"/>
            <a:ext cx="4168800" cy="2264400"/>
          </a:xfrm>
          <a:prstGeom prst="rect">
            <a:avLst/>
          </a:prstGeom>
        </p:spPr>
      </p:pic>
      <p:pic>
        <p:nvPicPr>
          <p:cNvPr id="7" name="图片 6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163" y="3775114"/>
            <a:ext cx="4168800" cy="226440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696572" y="1268760"/>
            <a:ext cx="372659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 smtClean="0">
                <a:latin typeface="+mn-ea"/>
                <a:ea typeface="+mn-ea"/>
              </a:rPr>
              <a:t>Cross polarization loss can be observed from the illustration.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>
                <a:latin typeface="+mn-ea"/>
              </a:rPr>
              <a:t>Cross polarization loss </a:t>
            </a:r>
            <a:r>
              <a:rPr lang="en-US" altLang="zh-CN" dirty="0" smtClean="0">
                <a:latin typeface="+mn-ea"/>
                <a:ea typeface="+mn-ea"/>
              </a:rPr>
              <a:t>decreases as antennas beam width increases. 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 smtClean="0">
                <a:latin typeface="+mn-ea"/>
                <a:ea typeface="+mn-ea"/>
              </a:rPr>
              <a:t>Wider beam width antenna has larger fluctuation.</a:t>
            </a:r>
            <a:endParaRPr lang="zh-CN" altLang="zh-CN" dirty="0">
              <a:latin typeface="+mn-ea"/>
              <a:ea typeface="+mn-ea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961326" y="4244340"/>
            <a:ext cx="602929" cy="1026606"/>
            <a:chOff x="2961326" y="4244340"/>
            <a:chExt cx="602929" cy="1026606"/>
          </a:xfrm>
        </p:grpSpPr>
        <p:cxnSp>
          <p:nvCxnSpPr>
            <p:cNvPr id="13" name="直接箭头连接符 12"/>
            <p:cNvCxnSpPr/>
            <p:nvPr/>
          </p:nvCxnSpPr>
          <p:spPr bwMode="auto">
            <a:xfrm flipH="1">
              <a:off x="3551414" y="4244340"/>
              <a:ext cx="12841" cy="102660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3300"/>
              </a:solidFill>
              <a:prstDash val="solid"/>
              <a:round/>
              <a:headEnd type="arrow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" name="TextBox 17"/>
            <p:cNvSpPr txBox="1"/>
            <p:nvPr/>
          </p:nvSpPr>
          <p:spPr>
            <a:xfrm>
              <a:off x="2961326" y="4722842"/>
              <a:ext cx="5854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solidFill>
                    <a:srgbClr val="FF0000"/>
                  </a:solidFill>
                </a:rPr>
                <a:t>28 dB</a:t>
              </a:r>
              <a:endParaRPr lang="zh-CN" altLang="en-US" sz="12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16" name="直接箭头连接符 15"/>
          <p:cNvCxnSpPr/>
          <p:nvPr/>
        </p:nvCxnSpPr>
        <p:spPr bwMode="auto">
          <a:xfrm flipH="1">
            <a:off x="1127760" y="4610100"/>
            <a:ext cx="7622" cy="113538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1115616" y="5055379"/>
            <a:ext cx="585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rgbClr val="FF0000"/>
                </a:solidFill>
              </a:rPr>
              <a:t>32 dB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cxnSp>
        <p:nvCxnSpPr>
          <p:cNvPr id="23" name="直接箭头连接符 22"/>
          <p:cNvCxnSpPr/>
          <p:nvPr/>
        </p:nvCxnSpPr>
        <p:spPr bwMode="auto">
          <a:xfrm flipH="1">
            <a:off x="5318760" y="2546260"/>
            <a:ext cx="5631" cy="7151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Box 17"/>
          <p:cNvSpPr txBox="1"/>
          <p:nvPr/>
        </p:nvSpPr>
        <p:spPr>
          <a:xfrm>
            <a:off x="5310306" y="2792978"/>
            <a:ext cx="585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rgbClr val="FF0000"/>
                </a:solidFill>
              </a:rPr>
              <a:t>19 dB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cxnSp>
        <p:nvCxnSpPr>
          <p:cNvPr id="27" name="直接箭头连接符 26"/>
          <p:cNvCxnSpPr/>
          <p:nvPr/>
        </p:nvCxnSpPr>
        <p:spPr bwMode="auto">
          <a:xfrm flipH="1">
            <a:off x="7755577" y="2055450"/>
            <a:ext cx="5631" cy="7151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Box 17"/>
          <p:cNvSpPr txBox="1"/>
          <p:nvPr/>
        </p:nvSpPr>
        <p:spPr>
          <a:xfrm>
            <a:off x="7161706" y="2286465"/>
            <a:ext cx="585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rgbClr val="FF0000"/>
                </a:solidFill>
              </a:rPr>
              <a:t>20 dB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cxnSp>
        <p:nvCxnSpPr>
          <p:cNvPr id="29" name="直接箭头连接符 28"/>
          <p:cNvCxnSpPr/>
          <p:nvPr/>
        </p:nvCxnSpPr>
        <p:spPr bwMode="auto">
          <a:xfrm flipH="1">
            <a:off x="5275712" y="5410200"/>
            <a:ext cx="12568" cy="32912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xtBox 17"/>
          <p:cNvSpPr txBox="1"/>
          <p:nvPr/>
        </p:nvSpPr>
        <p:spPr>
          <a:xfrm>
            <a:off x="5231920" y="5462329"/>
            <a:ext cx="585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rgbClr val="FF0000"/>
                </a:solidFill>
              </a:rPr>
              <a:t>5 dB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34" name="TextBox 17"/>
          <p:cNvSpPr txBox="1"/>
          <p:nvPr/>
        </p:nvSpPr>
        <p:spPr>
          <a:xfrm>
            <a:off x="7690063" y="4723963"/>
            <a:ext cx="6313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rgbClr val="FF0000"/>
                </a:solidFill>
              </a:rPr>
              <a:t>1 dB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7480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zh-CN" dirty="0" smtClean="0"/>
              <a:t>Haiming Wang, et al. (SEU/CWPAN)</a:t>
            </a:r>
            <a:endParaRPr lang="en-US" altLang="zh-CN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82960"/>
          </a:xfrm>
        </p:spPr>
        <p:txBody>
          <a:bodyPr/>
          <a:lstStyle/>
          <a:p>
            <a:r>
              <a:rPr lang="en-US" altLang="zh-CN" dirty="0"/>
              <a:t>Fitting </a:t>
            </a:r>
            <a:r>
              <a:rPr lang="en-US" altLang="zh-CN" dirty="0" smtClean="0"/>
              <a:t>plot-Conference room-STA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75656" y="6051326"/>
            <a:ext cx="208627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latin typeface="+mn-ea"/>
                <a:ea typeface="+mn-ea"/>
              </a:rPr>
              <a:t>(a) </a:t>
            </a:r>
            <a:r>
              <a:rPr lang="en-US" altLang="zh-CN" sz="1200" dirty="0">
                <a:latin typeface="+mn-ea"/>
                <a:ea typeface="+mn-ea"/>
              </a:rPr>
              <a:t>Tx and Rx: Horn, </a:t>
            </a:r>
            <a:r>
              <a:rPr lang="en-US" altLang="zh-CN" sz="1200" dirty="0" smtClean="0">
                <a:latin typeface="+mn-ea"/>
                <a:ea typeface="+mn-ea"/>
              </a:rPr>
              <a:t>Co-Pol</a:t>
            </a:r>
            <a:endParaRPr lang="zh-CN" altLang="en-US" sz="1200" dirty="0">
              <a:latin typeface="+mn-ea"/>
              <a:ea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10306" y="6051325"/>
            <a:ext cx="247558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+mn-ea"/>
                <a:ea typeface="+mn-ea"/>
              </a:rPr>
              <a:t>(c) </a:t>
            </a:r>
            <a:r>
              <a:rPr lang="en-US" altLang="zh-CN" sz="1200" dirty="0">
                <a:latin typeface="+mn-ea"/>
                <a:ea typeface="+mn-ea"/>
              </a:rPr>
              <a:t>Tx and Rx: </a:t>
            </a:r>
            <a:r>
              <a:rPr lang="en-US" altLang="zh-CN" sz="1200" dirty="0" smtClean="0">
                <a:latin typeface="+mn-ea"/>
                <a:ea typeface="+mn-ea"/>
              </a:rPr>
              <a:t>SIW, Co-Pol</a:t>
            </a:r>
            <a:endParaRPr lang="en-US" altLang="zh-CN" sz="1200" dirty="0">
              <a:latin typeface="+mn-ea"/>
              <a:ea typeface="+mn-ea"/>
            </a:endParaRPr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zh-CN" dirty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</a:t>
            </a:r>
            <a:r>
              <a:rPr lang="en-US" altLang="zh-CN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2014</a:t>
            </a:r>
            <a:endParaRPr lang="en-GB" dirty="0"/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  <p:sp>
        <p:nvSpPr>
          <p:cNvPr id="17" name="TextBox 8"/>
          <p:cNvSpPr txBox="1"/>
          <p:nvPr/>
        </p:nvSpPr>
        <p:spPr>
          <a:xfrm>
            <a:off x="5271541" y="3552921"/>
            <a:ext cx="247558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+mn-ea"/>
                <a:ea typeface="+mn-ea"/>
              </a:rPr>
              <a:t>(b) </a:t>
            </a:r>
            <a:r>
              <a:rPr lang="en-US" altLang="zh-CN" sz="1200" dirty="0">
                <a:latin typeface="+mn-ea"/>
                <a:ea typeface="+mn-ea"/>
              </a:rPr>
              <a:t>Tx and Rx: </a:t>
            </a:r>
            <a:r>
              <a:rPr lang="en-US" altLang="zh-CN" sz="1200" dirty="0" smtClean="0">
                <a:latin typeface="+mn-ea"/>
                <a:ea typeface="+mn-ea"/>
              </a:rPr>
              <a:t>OEW, Co-Pol</a:t>
            </a:r>
            <a:endParaRPr lang="en-US" altLang="zh-CN" sz="1200" dirty="0">
              <a:latin typeface="+mn-ea"/>
              <a:ea typeface="+mn-ea"/>
            </a:endParaRPr>
          </a:p>
        </p:txBody>
      </p:sp>
      <p:pic>
        <p:nvPicPr>
          <p:cNvPr id="3" name="图片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55" y="3778005"/>
            <a:ext cx="4168800" cy="2264400"/>
          </a:xfrm>
          <a:prstGeom prst="rect">
            <a:avLst/>
          </a:prstGeom>
        </p:spPr>
      </p:pic>
      <p:pic>
        <p:nvPicPr>
          <p:cNvPr id="5" name="图片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163" y="1292982"/>
            <a:ext cx="4168800" cy="2264400"/>
          </a:xfrm>
          <a:prstGeom prst="rect">
            <a:avLst/>
          </a:prstGeom>
        </p:spPr>
      </p:pic>
      <p:pic>
        <p:nvPicPr>
          <p:cNvPr id="7" name="图片 6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163" y="3775114"/>
            <a:ext cx="4168800" cy="22644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696913" y="1268760"/>
            <a:ext cx="372659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>
                <a:latin typeface="+mn-ea"/>
              </a:rPr>
              <a:t>Fitting of Path-loss fading for five different frequencies.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 smtClean="0">
                <a:latin typeface="+mn-ea"/>
                <a:ea typeface="+mn-ea"/>
              </a:rPr>
              <a:t>Path-loss increases as frequency increases.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 smtClean="0">
                <a:latin typeface="+mn-ea"/>
              </a:rPr>
              <a:t>The regularity related to distance caused by multipath effect of table reflection is obvious in narrow beam antenna.</a:t>
            </a:r>
            <a:endParaRPr lang="zh-CN" altLang="zh-CN" dirty="0">
              <a:latin typeface="+mn-ea"/>
            </a:endParaRPr>
          </a:p>
          <a:p>
            <a:endParaRPr lang="zh-CN" altLang="zh-CN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6951819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Abstract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0" dirty="0" smtClean="0"/>
              <a:t>This presentation gives large-scale characteristics of 45 GHz band based on channel measurement.</a:t>
            </a:r>
            <a:endParaRPr lang="zh-CN" altLang="en-US" b="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zh-CN" dirty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</a:t>
            </a:r>
            <a:r>
              <a:rPr lang="en-US" altLang="zh-CN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2014</a:t>
            </a:r>
            <a:endParaRPr lang="en-GB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Haiming Wang, et al. (SEU/CWPAN)</a:t>
            </a:r>
            <a:endParaRPr lang="en-GB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011771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zh-CN" dirty="0" smtClean="0"/>
              <a:t>Haiming Wang, et al. (SEU/CWPAN)</a:t>
            </a:r>
            <a:endParaRPr lang="en-US" altLang="zh-CN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82960"/>
          </a:xfrm>
        </p:spPr>
        <p:txBody>
          <a:bodyPr/>
          <a:lstStyle/>
          <a:p>
            <a:r>
              <a:rPr lang="en-US" altLang="zh-CN" dirty="0"/>
              <a:t>Fitting </a:t>
            </a:r>
            <a:r>
              <a:rPr lang="en-US" altLang="zh-CN" dirty="0" smtClean="0"/>
              <a:t>plot-</a:t>
            </a:r>
            <a:r>
              <a:rPr lang="en-US" altLang="zh-CN" dirty="0" err="1" smtClean="0"/>
              <a:t>NLoS</a:t>
            </a:r>
            <a:r>
              <a:rPr lang="en-US" altLang="zh-CN" dirty="0" smtClean="0"/>
              <a:t>-STA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75656" y="6051326"/>
            <a:ext cx="208627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latin typeface="+mn-ea"/>
                <a:ea typeface="+mn-ea"/>
              </a:rPr>
              <a:t>(a) </a:t>
            </a:r>
            <a:r>
              <a:rPr lang="en-US" altLang="zh-CN" sz="1200" dirty="0">
                <a:latin typeface="+mn-ea"/>
                <a:ea typeface="+mn-ea"/>
              </a:rPr>
              <a:t>Tx and Rx: Horn, </a:t>
            </a:r>
            <a:r>
              <a:rPr lang="en-US" altLang="zh-CN" sz="1200" dirty="0" smtClean="0">
                <a:latin typeface="+mn-ea"/>
                <a:ea typeface="+mn-ea"/>
              </a:rPr>
              <a:t>Co-Pol</a:t>
            </a:r>
            <a:endParaRPr lang="zh-CN" altLang="en-US" sz="1200" dirty="0">
              <a:latin typeface="+mn-ea"/>
              <a:ea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10306" y="6051325"/>
            <a:ext cx="247558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+mn-ea"/>
                <a:ea typeface="+mn-ea"/>
              </a:rPr>
              <a:t>(c) </a:t>
            </a:r>
            <a:r>
              <a:rPr lang="en-US" altLang="zh-CN" sz="1200" dirty="0">
                <a:latin typeface="+mn-ea"/>
                <a:ea typeface="+mn-ea"/>
              </a:rPr>
              <a:t>Tx and Rx: </a:t>
            </a:r>
            <a:r>
              <a:rPr lang="en-US" altLang="zh-CN" sz="1200" dirty="0" smtClean="0">
                <a:latin typeface="+mn-ea"/>
                <a:ea typeface="+mn-ea"/>
              </a:rPr>
              <a:t>SIW, Co-Pol</a:t>
            </a:r>
            <a:endParaRPr lang="en-US" altLang="zh-CN" sz="1200" dirty="0">
              <a:latin typeface="+mn-ea"/>
              <a:ea typeface="+mn-ea"/>
            </a:endParaRPr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zh-CN" dirty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</a:t>
            </a:r>
            <a:r>
              <a:rPr lang="en-US" altLang="zh-CN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2014</a:t>
            </a:r>
            <a:endParaRPr lang="en-GB" dirty="0"/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20</a:t>
            </a:fld>
            <a:endParaRPr lang="en-GB" dirty="0"/>
          </a:p>
        </p:txBody>
      </p:sp>
      <p:sp>
        <p:nvSpPr>
          <p:cNvPr id="17" name="TextBox 8"/>
          <p:cNvSpPr txBox="1"/>
          <p:nvPr/>
        </p:nvSpPr>
        <p:spPr>
          <a:xfrm>
            <a:off x="5271541" y="3552921"/>
            <a:ext cx="247558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+mn-ea"/>
                <a:ea typeface="+mn-ea"/>
              </a:rPr>
              <a:t>(b) </a:t>
            </a:r>
            <a:r>
              <a:rPr lang="en-US" altLang="zh-CN" sz="1200" dirty="0">
                <a:latin typeface="+mn-ea"/>
                <a:ea typeface="+mn-ea"/>
              </a:rPr>
              <a:t>Tx and Rx: </a:t>
            </a:r>
            <a:r>
              <a:rPr lang="en-US" altLang="zh-CN" sz="1200" dirty="0" smtClean="0">
                <a:latin typeface="+mn-ea"/>
                <a:ea typeface="+mn-ea"/>
              </a:rPr>
              <a:t>OEW, Co-Pol</a:t>
            </a:r>
            <a:endParaRPr lang="en-US" altLang="zh-CN" sz="1200" dirty="0">
              <a:latin typeface="+mn-ea"/>
              <a:ea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96913" y="1268760"/>
            <a:ext cx="372659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 smtClean="0">
                <a:latin typeface="+mn-ea"/>
                <a:ea typeface="+mn-ea"/>
              </a:rPr>
              <a:t>Reflection causes an additional fading due to longer transmitting </a:t>
            </a:r>
            <a:r>
              <a:rPr lang="en-US" altLang="zh-CN" dirty="0">
                <a:latin typeface="+mn-ea"/>
                <a:ea typeface="+mn-ea"/>
              </a:rPr>
              <a:t>distance</a:t>
            </a:r>
            <a:r>
              <a:rPr lang="en-US" altLang="zh-CN" dirty="0" smtClean="0">
                <a:latin typeface="+mn-ea"/>
                <a:ea typeface="+mn-ea"/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 smtClean="0">
                <a:latin typeface="+mn-ea"/>
                <a:ea typeface="+mn-ea"/>
              </a:rPr>
              <a:t>Variation of received power in NLoS scenario is much more obvious.</a:t>
            </a:r>
            <a:endParaRPr lang="en-US" altLang="zh-CN" dirty="0">
              <a:latin typeface="+mn-ea"/>
              <a:ea typeface="+mn-ea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zh-CN" altLang="zh-CN" dirty="0">
              <a:latin typeface="+mn-ea"/>
              <a:ea typeface="+mn-ea"/>
            </a:endParaRPr>
          </a:p>
        </p:txBody>
      </p:sp>
      <p:pic>
        <p:nvPicPr>
          <p:cNvPr id="8" name="图片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55" y="3776579"/>
            <a:ext cx="4168800" cy="2264400"/>
          </a:xfrm>
          <a:prstGeom prst="rect">
            <a:avLst/>
          </a:prstGeom>
        </p:spPr>
      </p:pic>
      <p:pic>
        <p:nvPicPr>
          <p:cNvPr id="10" name="图片 9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116" y="1292765"/>
            <a:ext cx="4168800" cy="2264400"/>
          </a:xfrm>
          <a:prstGeom prst="rect">
            <a:avLst/>
          </a:prstGeom>
        </p:spPr>
      </p:pic>
      <p:pic>
        <p:nvPicPr>
          <p:cNvPr id="11" name="图片 10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932" y="3775114"/>
            <a:ext cx="4168800" cy="2264400"/>
          </a:xfrm>
          <a:prstGeom prst="rect">
            <a:avLst/>
          </a:prstGeom>
        </p:spPr>
      </p:pic>
      <p:cxnSp>
        <p:nvCxnSpPr>
          <p:cNvPr id="15" name="直接箭头连接符 14"/>
          <p:cNvCxnSpPr/>
          <p:nvPr/>
        </p:nvCxnSpPr>
        <p:spPr bwMode="auto">
          <a:xfrm>
            <a:off x="1187624" y="4653136"/>
            <a:ext cx="0" cy="102001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6"/>
          <p:cNvSpPr txBox="1"/>
          <p:nvPr/>
        </p:nvSpPr>
        <p:spPr>
          <a:xfrm>
            <a:off x="1187624" y="5163145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rgbClr val="FF0000"/>
                </a:solidFill>
              </a:rPr>
              <a:t> 20 dB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cxnSp>
        <p:nvCxnSpPr>
          <p:cNvPr id="18" name="直接箭头连接符 17"/>
          <p:cNvCxnSpPr/>
          <p:nvPr/>
        </p:nvCxnSpPr>
        <p:spPr bwMode="auto">
          <a:xfrm>
            <a:off x="3579870" y="4441225"/>
            <a:ext cx="1290" cy="58796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6"/>
          <p:cNvSpPr txBox="1"/>
          <p:nvPr/>
        </p:nvSpPr>
        <p:spPr>
          <a:xfrm>
            <a:off x="2976516" y="4653136"/>
            <a:ext cx="585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rgbClr val="FF0000"/>
                </a:solidFill>
              </a:rPr>
              <a:t>11 dB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cxnSp>
        <p:nvCxnSpPr>
          <p:cNvPr id="21" name="直接箭头连接符 20"/>
          <p:cNvCxnSpPr/>
          <p:nvPr/>
        </p:nvCxnSpPr>
        <p:spPr bwMode="auto">
          <a:xfrm>
            <a:off x="5310306" y="2567142"/>
            <a:ext cx="0" cy="73294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Box 6"/>
          <p:cNvSpPr txBox="1"/>
          <p:nvPr/>
        </p:nvSpPr>
        <p:spPr>
          <a:xfrm>
            <a:off x="5299204" y="2863741"/>
            <a:ext cx="585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rgbClr val="FF0000"/>
                </a:solidFill>
              </a:rPr>
              <a:t>15 dB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cxnSp>
        <p:nvCxnSpPr>
          <p:cNvPr id="24" name="直接箭头连接符 23"/>
          <p:cNvCxnSpPr/>
          <p:nvPr/>
        </p:nvCxnSpPr>
        <p:spPr bwMode="auto">
          <a:xfrm>
            <a:off x="7819579" y="2186523"/>
            <a:ext cx="1" cy="51136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Box 6"/>
          <p:cNvSpPr txBox="1"/>
          <p:nvPr/>
        </p:nvSpPr>
        <p:spPr>
          <a:xfrm>
            <a:off x="7131409" y="2332728"/>
            <a:ext cx="585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rgbClr val="FF0000"/>
                </a:solidFill>
              </a:rPr>
              <a:t>13 dB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cxnSp>
        <p:nvCxnSpPr>
          <p:cNvPr id="27" name="直接箭头连接符 26"/>
          <p:cNvCxnSpPr/>
          <p:nvPr/>
        </p:nvCxnSpPr>
        <p:spPr bwMode="auto">
          <a:xfrm>
            <a:off x="5545932" y="4976812"/>
            <a:ext cx="272" cy="69634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Box 6"/>
          <p:cNvSpPr txBox="1"/>
          <p:nvPr/>
        </p:nvSpPr>
        <p:spPr>
          <a:xfrm>
            <a:off x="5508104" y="5229200"/>
            <a:ext cx="585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rgbClr val="FF0000"/>
                </a:solidFill>
              </a:rPr>
              <a:t>17 dB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cxnSp>
        <p:nvCxnSpPr>
          <p:cNvPr id="31" name="直接箭头连接符 30"/>
          <p:cNvCxnSpPr/>
          <p:nvPr/>
        </p:nvCxnSpPr>
        <p:spPr bwMode="auto">
          <a:xfrm flipH="1">
            <a:off x="7580692" y="4653136"/>
            <a:ext cx="1208" cy="61921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TextBox 6"/>
          <p:cNvSpPr txBox="1"/>
          <p:nvPr/>
        </p:nvSpPr>
        <p:spPr>
          <a:xfrm>
            <a:off x="7552125" y="4800693"/>
            <a:ext cx="585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FF0000"/>
                </a:solidFill>
              </a:rPr>
              <a:t>1</a:t>
            </a:r>
            <a:r>
              <a:rPr lang="en-US" altLang="zh-CN" sz="1200" dirty="0" smtClean="0">
                <a:solidFill>
                  <a:srgbClr val="FF0000"/>
                </a:solidFill>
              </a:rPr>
              <a:t>5 dB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13118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685800" y="2362200"/>
            <a:ext cx="7772400" cy="10668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zh-CN" sz="3600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Cubicle Room</a:t>
            </a:r>
            <a:endParaRPr lang="zh-CN" altLang="en-US" sz="3600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January 2014</a:t>
            </a:r>
            <a:endParaRPr lang="en-GB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Haiming Wang, et al. (SEU/CWPAN)</a:t>
            </a:r>
            <a:endParaRPr lang="en-GB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100170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zh-CN" dirty="0" smtClean="0"/>
              <a:t>Haiming Wang, et al. (SEU/CWPAN)</a:t>
            </a:r>
            <a:endParaRPr lang="en-US" altLang="zh-CN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82960"/>
          </a:xfrm>
        </p:spPr>
        <p:txBody>
          <a:bodyPr/>
          <a:lstStyle/>
          <a:p>
            <a:r>
              <a:rPr lang="en-US" altLang="zh-CN" dirty="0" smtClean="0"/>
              <a:t>Fitting plot-Cubicle room-AP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75656" y="6051326"/>
            <a:ext cx="208627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latin typeface="+mn-ea"/>
                <a:ea typeface="+mn-ea"/>
              </a:rPr>
              <a:t>(a) </a:t>
            </a:r>
            <a:r>
              <a:rPr lang="en-US" altLang="zh-CN" sz="1200" dirty="0">
                <a:latin typeface="+mn-ea"/>
                <a:ea typeface="+mn-ea"/>
              </a:rPr>
              <a:t>Tx and Rx: Horn, Co-Pol</a:t>
            </a:r>
            <a:endParaRPr lang="zh-CN" altLang="en-US" sz="1200" dirty="0">
              <a:latin typeface="+mn-ea"/>
              <a:ea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10306" y="6051325"/>
            <a:ext cx="247558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+mn-ea"/>
                <a:ea typeface="+mn-ea"/>
              </a:rPr>
              <a:t>(c) </a:t>
            </a:r>
            <a:r>
              <a:rPr lang="en-US" altLang="zh-CN" sz="1200" dirty="0">
                <a:latin typeface="+mn-ea"/>
                <a:ea typeface="+mn-ea"/>
              </a:rPr>
              <a:t>Tx and Rx: </a:t>
            </a:r>
            <a:r>
              <a:rPr lang="en-US" altLang="zh-CN" sz="1200" dirty="0" smtClean="0">
                <a:latin typeface="+mn-ea"/>
                <a:ea typeface="+mn-ea"/>
              </a:rPr>
              <a:t>SIW, Co-Pol</a:t>
            </a:r>
            <a:endParaRPr lang="en-US" altLang="zh-CN" sz="1200" dirty="0">
              <a:latin typeface="+mn-ea"/>
              <a:ea typeface="+mn-ea"/>
            </a:endParaRPr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zh-CN" dirty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</a:t>
            </a:r>
            <a:r>
              <a:rPr lang="en-US" altLang="zh-CN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2014</a:t>
            </a:r>
            <a:endParaRPr lang="en-GB" dirty="0"/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22</a:t>
            </a:fld>
            <a:endParaRPr lang="en-GB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503" y="3773405"/>
            <a:ext cx="4171659" cy="227491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693" y="1287194"/>
            <a:ext cx="4169469" cy="2274913"/>
          </a:xfrm>
          <a:prstGeom prst="rect">
            <a:avLst/>
          </a:prstGeom>
        </p:spPr>
      </p:pic>
      <p:sp>
        <p:nvSpPr>
          <p:cNvPr id="17" name="TextBox 8"/>
          <p:cNvSpPr txBox="1"/>
          <p:nvPr/>
        </p:nvSpPr>
        <p:spPr>
          <a:xfrm>
            <a:off x="5271541" y="3552921"/>
            <a:ext cx="247558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+mn-ea"/>
                <a:ea typeface="+mn-ea"/>
              </a:rPr>
              <a:t>(b) </a:t>
            </a:r>
            <a:r>
              <a:rPr lang="en-US" altLang="zh-CN" sz="1200" dirty="0">
                <a:latin typeface="+mn-ea"/>
                <a:ea typeface="+mn-ea"/>
              </a:rPr>
              <a:t>Tx and Rx: </a:t>
            </a:r>
            <a:r>
              <a:rPr lang="en-US" altLang="zh-CN" sz="1200" dirty="0" smtClean="0">
                <a:latin typeface="+mn-ea"/>
                <a:ea typeface="+mn-ea"/>
              </a:rPr>
              <a:t>OEW, Co-Pol</a:t>
            </a:r>
            <a:endParaRPr lang="en-US" altLang="zh-CN" sz="1200" dirty="0">
              <a:latin typeface="+mn-ea"/>
              <a:ea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96912" y="1268760"/>
            <a:ext cx="372659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>
                <a:latin typeface="+mn-ea"/>
              </a:rPr>
              <a:t>Frequency </a:t>
            </a:r>
            <a:r>
              <a:rPr lang="zh-CN" altLang="en-US" dirty="0">
                <a:latin typeface="+mn-ea"/>
              </a:rPr>
              <a:t>：</a:t>
            </a:r>
            <a:r>
              <a:rPr lang="en-US" altLang="zh-CN" dirty="0" smtClean="0">
                <a:latin typeface="+mn-ea"/>
              </a:rPr>
              <a:t>44.955GHz</a:t>
            </a:r>
            <a:endParaRPr lang="en-US" altLang="zh-CN" dirty="0" smtClean="0">
              <a:latin typeface="+mn-ea"/>
              <a:ea typeface="+mn-ea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 smtClean="0">
                <a:latin typeface="+mn-ea"/>
                <a:ea typeface="+mn-ea"/>
              </a:rPr>
              <a:t>Heights of </a:t>
            </a:r>
            <a:r>
              <a:rPr lang="en-US" altLang="zh-CN" dirty="0">
                <a:latin typeface="+mn-ea"/>
                <a:ea typeface="+mn-ea"/>
              </a:rPr>
              <a:t> </a:t>
            </a:r>
            <a:r>
              <a:rPr lang="en-US" altLang="zh-CN" dirty="0" smtClean="0">
                <a:latin typeface="+mn-ea"/>
                <a:ea typeface="+mn-ea"/>
              </a:rPr>
              <a:t>Tx antenna is 1.95 m while Rx 1 m.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 smtClean="0">
                <a:latin typeface="+mn-ea"/>
                <a:ea typeface="+mn-ea"/>
              </a:rPr>
              <a:t>TR distance is from 1 m to 8 m with 14 positions.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 smtClean="0">
                <a:latin typeface="+mn-ea"/>
                <a:ea typeface="+mn-ea"/>
              </a:rPr>
              <a:t> </a:t>
            </a:r>
            <a:r>
              <a:rPr lang="en-US" altLang="zh-CN" dirty="0">
                <a:latin typeface="+mn-ea"/>
                <a:ea typeface="+mn-ea"/>
              </a:rPr>
              <a:t>5×5 points are measured with interval 1cm at </a:t>
            </a:r>
            <a:r>
              <a:rPr lang="en-US" altLang="zh-CN" dirty="0" smtClean="0">
                <a:latin typeface="+mn-ea"/>
                <a:ea typeface="+mn-ea"/>
              </a:rPr>
              <a:t>each position.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 smtClean="0">
                <a:latin typeface="+mn-ea"/>
                <a:ea typeface="+mn-ea"/>
              </a:rPr>
              <a:t>The fitted line agree well with free space fading model.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56" y="3791839"/>
            <a:ext cx="4171659" cy="225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87499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zh-CN" dirty="0" smtClean="0"/>
              <a:t>Haiming Wang, et al. (SEU/CWPAN)</a:t>
            </a:r>
            <a:endParaRPr lang="en-US" altLang="zh-CN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82960"/>
          </a:xfrm>
        </p:spPr>
        <p:txBody>
          <a:bodyPr/>
          <a:lstStyle/>
          <a:p>
            <a:r>
              <a:rPr lang="en-US" altLang="zh-CN" dirty="0"/>
              <a:t>Fitting </a:t>
            </a:r>
            <a:r>
              <a:rPr lang="en-US" altLang="zh-CN" dirty="0" smtClean="0"/>
              <a:t>plot-Cubicle room-AP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75656" y="6051326"/>
            <a:ext cx="229146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latin typeface="+mn-ea"/>
                <a:ea typeface="+mn-ea"/>
              </a:rPr>
              <a:t>(a) </a:t>
            </a:r>
            <a:r>
              <a:rPr lang="en-US" altLang="zh-CN" sz="1200" dirty="0">
                <a:latin typeface="+mn-ea"/>
                <a:ea typeface="+mn-ea"/>
              </a:rPr>
              <a:t>Tx and Rx: Horn, </a:t>
            </a:r>
            <a:r>
              <a:rPr lang="en-US" altLang="zh-CN" sz="1200" dirty="0" smtClean="0">
                <a:latin typeface="+mn-ea"/>
                <a:ea typeface="+mn-ea"/>
              </a:rPr>
              <a:t>Cross-Pol</a:t>
            </a:r>
            <a:endParaRPr lang="zh-CN" altLang="en-US" sz="1200" dirty="0">
              <a:latin typeface="+mn-ea"/>
              <a:ea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10306" y="6051325"/>
            <a:ext cx="247558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+mn-ea"/>
                <a:ea typeface="+mn-ea"/>
              </a:rPr>
              <a:t>(c) </a:t>
            </a:r>
            <a:r>
              <a:rPr lang="en-US" altLang="zh-CN" sz="1200" dirty="0">
                <a:latin typeface="+mn-ea"/>
                <a:ea typeface="+mn-ea"/>
              </a:rPr>
              <a:t>Tx and Rx: </a:t>
            </a:r>
            <a:r>
              <a:rPr lang="en-US" altLang="zh-CN" sz="1200" dirty="0" smtClean="0">
                <a:latin typeface="+mn-ea"/>
                <a:ea typeface="+mn-ea"/>
              </a:rPr>
              <a:t>SIW, Cross-Pol</a:t>
            </a:r>
            <a:endParaRPr lang="en-US" altLang="zh-CN" sz="1200" dirty="0">
              <a:latin typeface="+mn-ea"/>
              <a:ea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85800" y="1268760"/>
            <a:ext cx="37265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 smtClean="0">
                <a:latin typeface="+mn-ea"/>
                <a:ea typeface="+mn-ea"/>
              </a:rPr>
              <a:t>Cross polarization loss can be observed from the illustration.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 smtClean="0">
                <a:latin typeface="+mn-ea"/>
                <a:ea typeface="+mn-ea"/>
              </a:rPr>
              <a:t>The loss decreases as antennas beam width increases. 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 smtClean="0">
                <a:latin typeface="+mn-ea"/>
                <a:ea typeface="+mn-ea"/>
              </a:rPr>
              <a:t>Wider beam width antenna has larger fluctuation.</a:t>
            </a:r>
            <a:endParaRPr lang="zh-CN" altLang="zh-CN" dirty="0">
              <a:latin typeface="+mn-ea"/>
              <a:ea typeface="+mn-ea"/>
            </a:endParaRPr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zh-CN" dirty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</a:t>
            </a:r>
            <a:r>
              <a:rPr lang="en-US" altLang="zh-CN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2014</a:t>
            </a:r>
            <a:endParaRPr lang="en-GB" dirty="0"/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23</a:t>
            </a:fld>
            <a:endParaRPr lang="en-GB" dirty="0"/>
          </a:p>
        </p:txBody>
      </p:sp>
      <p:sp>
        <p:nvSpPr>
          <p:cNvPr id="17" name="TextBox 8"/>
          <p:cNvSpPr txBox="1"/>
          <p:nvPr/>
        </p:nvSpPr>
        <p:spPr>
          <a:xfrm>
            <a:off x="5271541" y="3552921"/>
            <a:ext cx="247558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+mn-ea"/>
                <a:ea typeface="+mn-ea"/>
              </a:rPr>
              <a:t>(b) </a:t>
            </a:r>
            <a:r>
              <a:rPr lang="en-US" altLang="zh-CN" sz="1200" dirty="0">
                <a:latin typeface="+mn-ea"/>
                <a:ea typeface="+mn-ea"/>
              </a:rPr>
              <a:t>Tx and Rx: </a:t>
            </a:r>
            <a:r>
              <a:rPr lang="en-US" altLang="zh-CN" sz="1200" dirty="0" smtClean="0">
                <a:latin typeface="+mn-ea"/>
                <a:ea typeface="+mn-ea"/>
              </a:rPr>
              <a:t>OEW, Cross-Pol</a:t>
            </a:r>
            <a:endParaRPr lang="en-US" altLang="zh-CN" sz="1200" dirty="0">
              <a:latin typeface="+mn-ea"/>
              <a:ea typeface="+mn-ea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003" y="3790197"/>
            <a:ext cx="4171659" cy="225476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00" y="3788832"/>
            <a:ext cx="4171660" cy="225612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003" y="1268760"/>
            <a:ext cx="4149624" cy="2276714"/>
          </a:xfrm>
          <a:prstGeom prst="rect">
            <a:avLst/>
          </a:prstGeom>
        </p:spPr>
      </p:pic>
      <p:cxnSp>
        <p:nvCxnSpPr>
          <p:cNvPr id="13" name="直接箭头连接符 12"/>
          <p:cNvCxnSpPr/>
          <p:nvPr/>
        </p:nvCxnSpPr>
        <p:spPr bwMode="auto">
          <a:xfrm>
            <a:off x="1187624" y="4725144"/>
            <a:ext cx="8716" cy="75363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7"/>
          <p:cNvSpPr txBox="1"/>
          <p:nvPr/>
        </p:nvSpPr>
        <p:spPr>
          <a:xfrm>
            <a:off x="1182947" y="4963462"/>
            <a:ext cx="585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rgbClr val="FF0000"/>
                </a:solidFill>
              </a:rPr>
              <a:t>25 dB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cxnSp>
        <p:nvCxnSpPr>
          <p:cNvPr id="19" name="直接箭头连接符 18"/>
          <p:cNvCxnSpPr/>
          <p:nvPr/>
        </p:nvCxnSpPr>
        <p:spPr bwMode="auto">
          <a:xfrm flipH="1">
            <a:off x="3923936" y="4404360"/>
            <a:ext cx="364" cy="69760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7"/>
          <p:cNvSpPr txBox="1"/>
          <p:nvPr/>
        </p:nvSpPr>
        <p:spPr>
          <a:xfrm>
            <a:off x="3321183" y="4686463"/>
            <a:ext cx="585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rgbClr val="FF0000"/>
                </a:solidFill>
              </a:rPr>
              <a:t>21 dB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cxnSp>
        <p:nvCxnSpPr>
          <p:cNvPr id="23" name="直接箭头连接符 22"/>
          <p:cNvCxnSpPr/>
          <p:nvPr/>
        </p:nvCxnSpPr>
        <p:spPr bwMode="auto">
          <a:xfrm>
            <a:off x="5303520" y="2293620"/>
            <a:ext cx="0" cy="69342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Box 17"/>
          <p:cNvSpPr txBox="1"/>
          <p:nvPr/>
        </p:nvSpPr>
        <p:spPr>
          <a:xfrm>
            <a:off x="5290127" y="2471722"/>
            <a:ext cx="585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rgbClr val="FF0000"/>
                </a:solidFill>
              </a:rPr>
              <a:t>21 dB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cxnSp>
        <p:nvCxnSpPr>
          <p:cNvPr id="25" name="直接箭头连接符 24"/>
          <p:cNvCxnSpPr/>
          <p:nvPr/>
        </p:nvCxnSpPr>
        <p:spPr bwMode="auto">
          <a:xfrm flipH="1">
            <a:off x="8028384" y="1867704"/>
            <a:ext cx="364" cy="69760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TextBox 17"/>
          <p:cNvSpPr txBox="1"/>
          <p:nvPr/>
        </p:nvSpPr>
        <p:spPr>
          <a:xfrm>
            <a:off x="7425631" y="2149807"/>
            <a:ext cx="585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rgbClr val="FF0000"/>
                </a:solidFill>
              </a:rPr>
              <a:t>21 dB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cxnSp>
        <p:nvCxnSpPr>
          <p:cNvPr id="27" name="直接箭头连接符 26"/>
          <p:cNvCxnSpPr/>
          <p:nvPr/>
        </p:nvCxnSpPr>
        <p:spPr bwMode="auto">
          <a:xfrm flipH="1">
            <a:off x="5303520" y="5090160"/>
            <a:ext cx="7620" cy="38862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Box 17"/>
          <p:cNvSpPr txBox="1"/>
          <p:nvPr/>
        </p:nvSpPr>
        <p:spPr>
          <a:xfrm>
            <a:off x="5290127" y="5201781"/>
            <a:ext cx="585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rgbClr val="FF0000"/>
                </a:solidFill>
              </a:rPr>
              <a:t>12 dB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cxnSp>
        <p:nvCxnSpPr>
          <p:cNvPr id="30" name="直接箭头连接符 29"/>
          <p:cNvCxnSpPr/>
          <p:nvPr/>
        </p:nvCxnSpPr>
        <p:spPr bwMode="auto">
          <a:xfrm>
            <a:off x="8095596" y="4653136"/>
            <a:ext cx="0" cy="42969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Box 17"/>
          <p:cNvSpPr txBox="1"/>
          <p:nvPr/>
        </p:nvSpPr>
        <p:spPr>
          <a:xfrm>
            <a:off x="7523936" y="4789220"/>
            <a:ext cx="585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rgbClr val="FF0000"/>
                </a:solidFill>
              </a:rPr>
              <a:t>12 dB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51862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163" y="3782465"/>
            <a:ext cx="4168800" cy="2264400"/>
          </a:xfrm>
          <a:prstGeom prst="rect">
            <a:avLst/>
          </a:prstGeom>
        </p:spPr>
      </p:pic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zh-CN" dirty="0" smtClean="0"/>
              <a:t>Haiming Wang, et al. (SEU/CWPAN)</a:t>
            </a:r>
            <a:endParaRPr lang="en-US" altLang="zh-CN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82960"/>
          </a:xfrm>
        </p:spPr>
        <p:txBody>
          <a:bodyPr/>
          <a:lstStyle/>
          <a:p>
            <a:r>
              <a:rPr lang="en-US" altLang="zh-CN" dirty="0"/>
              <a:t>Fitting </a:t>
            </a:r>
            <a:r>
              <a:rPr lang="en-US" altLang="zh-CN" dirty="0" smtClean="0"/>
              <a:t>plot-Cubicle room-AP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75656" y="6051326"/>
            <a:ext cx="208627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latin typeface="+mn-ea"/>
                <a:ea typeface="+mn-ea"/>
              </a:rPr>
              <a:t>(a) </a:t>
            </a:r>
            <a:r>
              <a:rPr lang="en-US" altLang="zh-CN" sz="1200" dirty="0">
                <a:latin typeface="+mn-ea"/>
                <a:ea typeface="+mn-ea"/>
              </a:rPr>
              <a:t>Tx and Rx: Horn, </a:t>
            </a:r>
            <a:r>
              <a:rPr lang="en-US" altLang="zh-CN" sz="1200" dirty="0" smtClean="0">
                <a:latin typeface="+mn-ea"/>
                <a:ea typeface="+mn-ea"/>
              </a:rPr>
              <a:t>Co-Pol</a:t>
            </a:r>
            <a:endParaRPr lang="zh-CN" altLang="en-US" sz="1200" dirty="0">
              <a:latin typeface="+mn-ea"/>
              <a:ea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10306" y="6051325"/>
            <a:ext cx="247558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+mn-ea"/>
                <a:ea typeface="+mn-ea"/>
              </a:rPr>
              <a:t>(c) </a:t>
            </a:r>
            <a:r>
              <a:rPr lang="en-US" altLang="zh-CN" sz="1200" dirty="0">
                <a:latin typeface="+mn-ea"/>
                <a:ea typeface="+mn-ea"/>
              </a:rPr>
              <a:t>Tx and Rx: </a:t>
            </a:r>
            <a:r>
              <a:rPr lang="en-US" altLang="zh-CN" sz="1200" dirty="0" smtClean="0">
                <a:latin typeface="+mn-ea"/>
                <a:ea typeface="+mn-ea"/>
              </a:rPr>
              <a:t>SIW, Co-Pol</a:t>
            </a:r>
            <a:endParaRPr lang="en-US" altLang="zh-CN" sz="1200" dirty="0">
              <a:latin typeface="+mn-ea"/>
              <a:ea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85800" y="1288521"/>
            <a:ext cx="372659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>
                <a:latin typeface="+mn-ea"/>
              </a:rPr>
              <a:t>Fitting of Path-loss fading for five different frequencies.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 smtClean="0">
                <a:latin typeface="+mn-ea"/>
                <a:ea typeface="+mn-ea"/>
              </a:rPr>
              <a:t>Path-loss increases as frequency increases.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 smtClean="0">
                <a:latin typeface="+mn-ea"/>
                <a:ea typeface="+mn-ea"/>
              </a:rPr>
              <a:t>Fluctuation appears as wide beam width antennas are used for reflection mainly from the ground.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zh-CN" altLang="zh-CN" dirty="0">
              <a:latin typeface="+mn-ea"/>
              <a:ea typeface="+mn-ea"/>
            </a:endParaRPr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zh-CN" dirty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</a:t>
            </a:r>
            <a:r>
              <a:rPr lang="en-US" altLang="zh-CN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2014</a:t>
            </a:r>
            <a:endParaRPr lang="en-GB" dirty="0"/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24</a:t>
            </a:fld>
            <a:endParaRPr lang="en-GB" dirty="0"/>
          </a:p>
        </p:txBody>
      </p:sp>
      <p:sp>
        <p:nvSpPr>
          <p:cNvPr id="17" name="TextBox 8"/>
          <p:cNvSpPr txBox="1"/>
          <p:nvPr/>
        </p:nvSpPr>
        <p:spPr>
          <a:xfrm>
            <a:off x="5271541" y="3552921"/>
            <a:ext cx="247558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+mn-ea"/>
                <a:ea typeface="+mn-ea"/>
              </a:rPr>
              <a:t>(b) </a:t>
            </a:r>
            <a:r>
              <a:rPr lang="en-US" altLang="zh-CN" sz="1200" dirty="0">
                <a:latin typeface="+mn-ea"/>
                <a:ea typeface="+mn-ea"/>
              </a:rPr>
              <a:t>Tx and Rx: </a:t>
            </a:r>
            <a:r>
              <a:rPr lang="en-US" altLang="zh-CN" sz="1200" dirty="0" smtClean="0">
                <a:latin typeface="+mn-ea"/>
                <a:ea typeface="+mn-ea"/>
              </a:rPr>
              <a:t>OEW, Co-Pol</a:t>
            </a:r>
            <a:endParaRPr lang="en-US" altLang="zh-CN" sz="1200" dirty="0">
              <a:latin typeface="+mn-ea"/>
              <a:ea typeface="+mn-ea"/>
            </a:endParaRPr>
          </a:p>
        </p:txBody>
      </p:sp>
      <p:pic>
        <p:nvPicPr>
          <p:cNvPr id="13" name="图片 1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163" y="1288521"/>
            <a:ext cx="4168800" cy="2264400"/>
          </a:xfrm>
          <a:prstGeom prst="rect">
            <a:avLst/>
          </a:prstGeom>
        </p:spPr>
      </p:pic>
      <p:pic>
        <p:nvPicPr>
          <p:cNvPr id="15" name="图片 14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67" y="3786925"/>
            <a:ext cx="4168800" cy="226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69951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503" y="3787448"/>
            <a:ext cx="4168800" cy="2264400"/>
          </a:xfrm>
          <a:prstGeom prst="rect">
            <a:avLst/>
          </a:prstGeom>
        </p:spPr>
      </p:pic>
      <p:pic>
        <p:nvPicPr>
          <p:cNvPr id="5" name="图片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503" y="1290651"/>
            <a:ext cx="4168800" cy="2264400"/>
          </a:xfrm>
          <a:prstGeom prst="rect">
            <a:avLst/>
          </a:prstGeom>
        </p:spPr>
      </p:pic>
      <p:pic>
        <p:nvPicPr>
          <p:cNvPr id="3" name="图片 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49" y="3783919"/>
            <a:ext cx="4168800" cy="2264400"/>
          </a:xfrm>
          <a:prstGeom prst="rect">
            <a:avLst/>
          </a:prstGeom>
        </p:spPr>
      </p:pic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zh-CN" dirty="0" smtClean="0"/>
              <a:t>Haiming Wang, et al. (SEU/CWPAN)</a:t>
            </a:r>
            <a:endParaRPr lang="en-US" altLang="zh-CN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82960"/>
          </a:xfrm>
        </p:spPr>
        <p:txBody>
          <a:bodyPr/>
          <a:lstStyle/>
          <a:p>
            <a:r>
              <a:rPr lang="en-US" altLang="zh-CN" dirty="0" smtClean="0"/>
              <a:t>Fitting plot-Cubicle room-STA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75656" y="6051326"/>
            <a:ext cx="208627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latin typeface="+mn-ea"/>
                <a:ea typeface="+mn-ea"/>
              </a:rPr>
              <a:t>(a) </a:t>
            </a:r>
            <a:r>
              <a:rPr lang="en-US" altLang="zh-CN" sz="1200" dirty="0">
                <a:latin typeface="+mn-ea"/>
                <a:ea typeface="+mn-ea"/>
              </a:rPr>
              <a:t>Tx and Rx: Horn, Co-Pol</a:t>
            </a:r>
            <a:endParaRPr lang="zh-CN" altLang="en-US" sz="1200" dirty="0">
              <a:latin typeface="+mn-ea"/>
              <a:ea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10306" y="6051325"/>
            <a:ext cx="247558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+mn-ea"/>
                <a:ea typeface="+mn-ea"/>
              </a:rPr>
              <a:t>(c) </a:t>
            </a:r>
            <a:r>
              <a:rPr lang="en-US" altLang="zh-CN" sz="1200" dirty="0">
                <a:latin typeface="+mn-ea"/>
                <a:ea typeface="+mn-ea"/>
              </a:rPr>
              <a:t>Tx and Rx: </a:t>
            </a:r>
            <a:r>
              <a:rPr lang="en-US" altLang="zh-CN" sz="1200" dirty="0" smtClean="0">
                <a:latin typeface="+mn-ea"/>
                <a:ea typeface="+mn-ea"/>
              </a:rPr>
              <a:t>SIW, Co-Pol</a:t>
            </a:r>
            <a:endParaRPr lang="en-US" altLang="zh-CN" sz="1200" dirty="0">
              <a:latin typeface="+mn-ea"/>
              <a:ea typeface="+mn-ea"/>
            </a:endParaRPr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zh-CN" dirty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</a:t>
            </a:r>
            <a:r>
              <a:rPr lang="en-US" altLang="zh-CN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2014</a:t>
            </a:r>
            <a:endParaRPr lang="en-GB" dirty="0"/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25</a:t>
            </a:fld>
            <a:endParaRPr lang="en-GB" dirty="0"/>
          </a:p>
        </p:txBody>
      </p:sp>
      <p:sp>
        <p:nvSpPr>
          <p:cNvPr id="17" name="TextBox 8"/>
          <p:cNvSpPr txBox="1"/>
          <p:nvPr/>
        </p:nvSpPr>
        <p:spPr>
          <a:xfrm>
            <a:off x="5271541" y="3552921"/>
            <a:ext cx="247558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+mn-ea"/>
                <a:ea typeface="+mn-ea"/>
              </a:rPr>
              <a:t>(b) </a:t>
            </a:r>
            <a:r>
              <a:rPr lang="en-US" altLang="zh-CN" sz="1200" dirty="0">
                <a:latin typeface="+mn-ea"/>
                <a:ea typeface="+mn-ea"/>
              </a:rPr>
              <a:t>Tx and Rx: </a:t>
            </a:r>
            <a:r>
              <a:rPr lang="en-US" altLang="zh-CN" sz="1200" dirty="0" smtClean="0">
                <a:latin typeface="+mn-ea"/>
                <a:ea typeface="+mn-ea"/>
              </a:rPr>
              <a:t>OEW, Co-Pol</a:t>
            </a:r>
            <a:endParaRPr lang="en-US" altLang="zh-CN" sz="1200" dirty="0">
              <a:latin typeface="+mn-ea"/>
              <a:ea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96912" y="1268760"/>
            <a:ext cx="372659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 smtClean="0">
                <a:latin typeface="+mn-ea"/>
              </a:rPr>
              <a:t>Frequency </a:t>
            </a:r>
            <a:r>
              <a:rPr lang="zh-CN" altLang="en-US" dirty="0">
                <a:latin typeface="+mn-ea"/>
              </a:rPr>
              <a:t>：</a:t>
            </a:r>
            <a:r>
              <a:rPr lang="en-US" altLang="zh-CN" dirty="0">
                <a:latin typeface="+mn-ea"/>
              </a:rPr>
              <a:t>44.955GHz</a:t>
            </a:r>
            <a:endParaRPr lang="zh-CN" altLang="zh-CN" dirty="0"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 smtClean="0">
                <a:latin typeface="+mn-ea"/>
                <a:ea typeface="+mn-ea"/>
              </a:rPr>
              <a:t>Heights of </a:t>
            </a:r>
            <a:r>
              <a:rPr lang="en-US" altLang="zh-CN" dirty="0">
                <a:latin typeface="+mn-ea"/>
                <a:ea typeface="+mn-ea"/>
              </a:rPr>
              <a:t> </a:t>
            </a:r>
            <a:r>
              <a:rPr lang="en-US" altLang="zh-CN" dirty="0" smtClean="0">
                <a:latin typeface="+mn-ea"/>
                <a:ea typeface="+mn-ea"/>
              </a:rPr>
              <a:t>Tx antenna is 1.45 m while Rx 1 m.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 smtClean="0">
                <a:latin typeface="+mn-ea"/>
                <a:ea typeface="+mn-ea"/>
              </a:rPr>
              <a:t>TR distance is from 1 m to 8 m with 14 positions.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 smtClean="0">
                <a:latin typeface="+mn-ea"/>
                <a:ea typeface="+mn-ea"/>
              </a:rPr>
              <a:t> </a:t>
            </a:r>
            <a:r>
              <a:rPr lang="en-US" altLang="zh-CN" dirty="0">
                <a:latin typeface="+mn-ea"/>
                <a:ea typeface="+mn-ea"/>
              </a:rPr>
              <a:t>5×5 points are measured with interval 1cm at </a:t>
            </a:r>
            <a:r>
              <a:rPr lang="en-US" altLang="zh-CN" dirty="0" smtClean="0">
                <a:latin typeface="+mn-ea"/>
                <a:ea typeface="+mn-ea"/>
              </a:rPr>
              <a:t>each position.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>
                <a:latin typeface="+mn-ea"/>
              </a:rPr>
              <a:t>The fitted line agree well with free space fading model</a:t>
            </a:r>
            <a:r>
              <a:rPr lang="en-US" altLang="zh-CN" dirty="0" smtClean="0">
                <a:latin typeface="+mn-ea"/>
              </a:rPr>
              <a:t>.</a:t>
            </a:r>
            <a:endParaRPr lang="en-US" altLang="zh-CN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1307786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003" y="3790109"/>
            <a:ext cx="4168800" cy="2264400"/>
          </a:xfrm>
          <a:prstGeom prst="rect">
            <a:avLst/>
          </a:prstGeom>
        </p:spPr>
      </p:pic>
      <p:pic>
        <p:nvPicPr>
          <p:cNvPr id="5" name="图片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003" y="1267750"/>
            <a:ext cx="4168800" cy="2264400"/>
          </a:xfrm>
          <a:prstGeom prst="rect">
            <a:avLst/>
          </a:prstGeom>
        </p:spPr>
      </p:pic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zh-CN" dirty="0" smtClean="0"/>
              <a:t>Haiming Wang, et al. (SEU/CWPAN)</a:t>
            </a:r>
            <a:endParaRPr lang="en-US" altLang="zh-CN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82960"/>
          </a:xfrm>
        </p:spPr>
        <p:txBody>
          <a:bodyPr/>
          <a:lstStyle/>
          <a:p>
            <a:r>
              <a:rPr lang="en-US" altLang="zh-CN" dirty="0"/>
              <a:t>Fitting </a:t>
            </a:r>
            <a:r>
              <a:rPr lang="en-US" altLang="zh-CN" dirty="0" smtClean="0"/>
              <a:t>plot-Cubicle room-STA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75656" y="6051326"/>
            <a:ext cx="229146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latin typeface="+mn-ea"/>
                <a:ea typeface="+mn-ea"/>
              </a:rPr>
              <a:t>(a) </a:t>
            </a:r>
            <a:r>
              <a:rPr lang="en-US" altLang="zh-CN" sz="1200" dirty="0">
                <a:latin typeface="+mn-ea"/>
                <a:ea typeface="+mn-ea"/>
              </a:rPr>
              <a:t>Tx and Rx: Horn, </a:t>
            </a:r>
            <a:r>
              <a:rPr lang="en-US" altLang="zh-CN" sz="1200" dirty="0" smtClean="0">
                <a:latin typeface="+mn-ea"/>
                <a:ea typeface="+mn-ea"/>
              </a:rPr>
              <a:t>Cross-Pol</a:t>
            </a:r>
            <a:endParaRPr lang="zh-CN" altLang="en-US" sz="1200" dirty="0">
              <a:latin typeface="+mn-ea"/>
              <a:ea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10306" y="6051325"/>
            <a:ext cx="247558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+mn-ea"/>
                <a:ea typeface="+mn-ea"/>
              </a:rPr>
              <a:t>(c) </a:t>
            </a:r>
            <a:r>
              <a:rPr lang="en-US" altLang="zh-CN" sz="1200" dirty="0">
                <a:latin typeface="+mn-ea"/>
                <a:ea typeface="+mn-ea"/>
              </a:rPr>
              <a:t>Tx and Rx: </a:t>
            </a:r>
            <a:r>
              <a:rPr lang="en-US" altLang="zh-CN" sz="1200" dirty="0" smtClean="0">
                <a:latin typeface="+mn-ea"/>
                <a:ea typeface="+mn-ea"/>
              </a:rPr>
              <a:t>SIW, Cross-Pol</a:t>
            </a:r>
            <a:endParaRPr lang="en-US" altLang="zh-CN" sz="1200" dirty="0">
              <a:latin typeface="+mn-ea"/>
              <a:ea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96105" y="1522787"/>
            <a:ext cx="37265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 smtClean="0">
                <a:latin typeface="+mn-ea"/>
                <a:ea typeface="+mn-ea"/>
              </a:rPr>
              <a:t>Cross polarization loss can be observed from the illustration.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 smtClean="0">
                <a:latin typeface="+mn-ea"/>
                <a:ea typeface="+mn-ea"/>
              </a:rPr>
              <a:t>The loss decreases as antennas beam width increases. 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 smtClean="0">
                <a:latin typeface="+mn-ea"/>
                <a:ea typeface="+mn-ea"/>
              </a:rPr>
              <a:t>Wider beam width antenna has larger fluctuation.</a:t>
            </a:r>
            <a:endParaRPr lang="zh-CN" altLang="zh-CN" dirty="0">
              <a:latin typeface="+mn-ea"/>
              <a:ea typeface="+mn-ea"/>
            </a:endParaRPr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zh-CN" dirty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</a:t>
            </a:r>
            <a:r>
              <a:rPr lang="en-US" altLang="zh-CN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2014</a:t>
            </a:r>
            <a:endParaRPr lang="en-GB" dirty="0"/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26</a:t>
            </a:fld>
            <a:endParaRPr lang="en-GB" dirty="0"/>
          </a:p>
        </p:txBody>
      </p:sp>
      <p:sp>
        <p:nvSpPr>
          <p:cNvPr id="17" name="TextBox 8"/>
          <p:cNvSpPr txBox="1"/>
          <p:nvPr/>
        </p:nvSpPr>
        <p:spPr>
          <a:xfrm>
            <a:off x="5271541" y="3552921"/>
            <a:ext cx="247558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+mn-ea"/>
                <a:ea typeface="+mn-ea"/>
              </a:rPr>
              <a:t>(b) </a:t>
            </a:r>
            <a:r>
              <a:rPr lang="en-US" altLang="zh-CN" sz="1200" dirty="0">
                <a:latin typeface="+mn-ea"/>
                <a:ea typeface="+mn-ea"/>
              </a:rPr>
              <a:t>Tx and Rx: </a:t>
            </a:r>
            <a:r>
              <a:rPr lang="en-US" altLang="zh-CN" sz="1200" dirty="0" smtClean="0">
                <a:latin typeface="+mn-ea"/>
                <a:ea typeface="+mn-ea"/>
              </a:rPr>
              <a:t>OEW, Cross-Pol</a:t>
            </a:r>
            <a:endParaRPr lang="en-US" altLang="zh-CN" sz="1200" dirty="0">
              <a:latin typeface="+mn-ea"/>
              <a:ea typeface="+mn-ea"/>
            </a:endParaRPr>
          </a:p>
        </p:txBody>
      </p:sp>
      <p:pic>
        <p:nvPicPr>
          <p:cNvPr id="3" name="图片 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60" y="3786925"/>
            <a:ext cx="4168800" cy="2264400"/>
          </a:xfrm>
          <a:prstGeom prst="rect">
            <a:avLst/>
          </a:prstGeom>
        </p:spPr>
      </p:pic>
      <p:cxnSp>
        <p:nvCxnSpPr>
          <p:cNvPr id="13" name="直接箭头连接符 12"/>
          <p:cNvCxnSpPr/>
          <p:nvPr/>
        </p:nvCxnSpPr>
        <p:spPr bwMode="auto">
          <a:xfrm>
            <a:off x="1331640" y="4797152"/>
            <a:ext cx="0" cy="7920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7"/>
          <p:cNvSpPr txBox="1"/>
          <p:nvPr/>
        </p:nvSpPr>
        <p:spPr>
          <a:xfrm>
            <a:off x="1331640" y="5054696"/>
            <a:ext cx="585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rgbClr val="FF0000"/>
                </a:solidFill>
              </a:rPr>
              <a:t>23 dB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cxnSp>
        <p:nvCxnSpPr>
          <p:cNvPr id="16" name="直接箭头连接符 15"/>
          <p:cNvCxnSpPr/>
          <p:nvPr/>
        </p:nvCxnSpPr>
        <p:spPr bwMode="auto">
          <a:xfrm>
            <a:off x="3909060" y="4457700"/>
            <a:ext cx="1483" cy="7354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3346986" y="4759773"/>
            <a:ext cx="585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rgbClr val="FF0000"/>
                </a:solidFill>
              </a:rPr>
              <a:t>22 dB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cxnSp>
        <p:nvCxnSpPr>
          <p:cNvPr id="19" name="直接箭头连接符 18"/>
          <p:cNvCxnSpPr/>
          <p:nvPr/>
        </p:nvCxnSpPr>
        <p:spPr bwMode="auto">
          <a:xfrm>
            <a:off x="5459026" y="2269313"/>
            <a:ext cx="0" cy="7920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7"/>
          <p:cNvSpPr txBox="1"/>
          <p:nvPr/>
        </p:nvSpPr>
        <p:spPr>
          <a:xfrm>
            <a:off x="5459026" y="2526857"/>
            <a:ext cx="585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rgbClr val="FF0000"/>
                </a:solidFill>
              </a:rPr>
              <a:t>23 dB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cxnSp>
        <p:nvCxnSpPr>
          <p:cNvPr id="21" name="直接箭头连接符 20"/>
          <p:cNvCxnSpPr/>
          <p:nvPr/>
        </p:nvCxnSpPr>
        <p:spPr bwMode="auto">
          <a:xfrm>
            <a:off x="8031480" y="1920240"/>
            <a:ext cx="1483" cy="7354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Box 17"/>
          <p:cNvSpPr txBox="1"/>
          <p:nvPr/>
        </p:nvSpPr>
        <p:spPr>
          <a:xfrm>
            <a:off x="7469406" y="2222313"/>
            <a:ext cx="585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rgbClr val="FF0000"/>
                </a:solidFill>
              </a:rPr>
              <a:t>22 dB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23" name="TextBox 17"/>
          <p:cNvSpPr txBox="1"/>
          <p:nvPr/>
        </p:nvSpPr>
        <p:spPr>
          <a:xfrm>
            <a:off x="4959728" y="5450740"/>
            <a:ext cx="5322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rgbClr val="FF0000"/>
                </a:solidFill>
              </a:rPr>
              <a:t>1 dB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45017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88" y="3777600"/>
            <a:ext cx="4168800" cy="2264400"/>
          </a:xfrm>
          <a:prstGeom prst="rect">
            <a:avLst/>
          </a:prstGeom>
        </p:spPr>
      </p:pic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zh-CN" dirty="0" smtClean="0"/>
              <a:t>Haiming Wang, et al. (SEU/CWPAN)</a:t>
            </a:r>
            <a:endParaRPr lang="en-US" altLang="zh-CN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82960"/>
          </a:xfrm>
        </p:spPr>
        <p:txBody>
          <a:bodyPr/>
          <a:lstStyle/>
          <a:p>
            <a:r>
              <a:rPr lang="en-US" altLang="zh-CN" dirty="0"/>
              <a:t>Fitting </a:t>
            </a:r>
            <a:r>
              <a:rPr lang="en-US" altLang="zh-CN" dirty="0" smtClean="0"/>
              <a:t>plot-Cubicle room-STA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75656" y="6051326"/>
            <a:ext cx="208627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latin typeface="+mn-ea"/>
                <a:ea typeface="+mn-ea"/>
              </a:rPr>
              <a:t>(a) </a:t>
            </a:r>
            <a:r>
              <a:rPr lang="en-US" altLang="zh-CN" sz="1200" dirty="0">
                <a:latin typeface="+mn-ea"/>
                <a:ea typeface="+mn-ea"/>
              </a:rPr>
              <a:t>Tx and Rx: Horn, </a:t>
            </a:r>
            <a:r>
              <a:rPr lang="en-US" altLang="zh-CN" sz="1200" dirty="0" smtClean="0">
                <a:latin typeface="+mn-ea"/>
                <a:ea typeface="+mn-ea"/>
              </a:rPr>
              <a:t>Co-Pol</a:t>
            </a:r>
            <a:endParaRPr lang="zh-CN" altLang="en-US" sz="1200" dirty="0">
              <a:latin typeface="+mn-ea"/>
              <a:ea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10306" y="6051325"/>
            <a:ext cx="247558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+mn-ea"/>
                <a:ea typeface="+mn-ea"/>
              </a:rPr>
              <a:t>(c) </a:t>
            </a:r>
            <a:r>
              <a:rPr lang="en-US" altLang="zh-CN" sz="1200" dirty="0">
                <a:latin typeface="+mn-ea"/>
                <a:ea typeface="+mn-ea"/>
              </a:rPr>
              <a:t>Tx and Rx: </a:t>
            </a:r>
            <a:r>
              <a:rPr lang="en-US" altLang="zh-CN" sz="1200" dirty="0" smtClean="0">
                <a:latin typeface="+mn-ea"/>
                <a:ea typeface="+mn-ea"/>
              </a:rPr>
              <a:t>SIW, Co-Pol</a:t>
            </a:r>
            <a:endParaRPr lang="en-US" altLang="zh-CN" sz="1200" dirty="0">
              <a:latin typeface="+mn-ea"/>
              <a:ea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96913" y="1286089"/>
            <a:ext cx="37265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>
                <a:latin typeface="+mn-ea"/>
              </a:rPr>
              <a:t>Fitting of Path-loss fading for five different frequencies.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 smtClean="0">
                <a:latin typeface="+mn-ea"/>
                <a:ea typeface="+mn-ea"/>
              </a:rPr>
              <a:t>Path-loss increases as frequency increases.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>
                <a:latin typeface="+mn-ea"/>
              </a:rPr>
              <a:t>Fluctuation appears as wide beam width antennas are used for reflection mainly from the ground</a:t>
            </a:r>
            <a:r>
              <a:rPr lang="en-US" altLang="zh-CN" dirty="0" smtClean="0">
                <a:latin typeface="+mn-ea"/>
              </a:rPr>
              <a:t>.</a:t>
            </a:r>
            <a:endParaRPr lang="en-US" altLang="zh-CN" dirty="0">
              <a:latin typeface="+mn-ea"/>
            </a:endParaRPr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zh-CN" dirty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</a:t>
            </a:r>
            <a:r>
              <a:rPr lang="en-US" altLang="zh-CN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2014</a:t>
            </a:r>
            <a:endParaRPr lang="en-GB" dirty="0"/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27</a:t>
            </a:fld>
            <a:endParaRPr lang="en-GB" dirty="0"/>
          </a:p>
        </p:txBody>
      </p:sp>
      <p:sp>
        <p:nvSpPr>
          <p:cNvPr id="17" name="TextBox 8"/>
          <p:cNvSpPr txBox="1"/>
          <p:nvPr/>
        </p:nvSpPr>
        <p:spPr>
          <a:xfrm>
            <a:off x="5271541" y="3552921"/>
            <a:ext cx="247558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+mn-ea"/>
                <a:ea typeface="+mn-ea"/>
              </a:rPr>
              <a:t>(b) </a:t>
            </a:r>
            <a:r>
              <a:rPr lang="en-US" altLang="zh-CN" sz="1200" dirty="0">
                <a:latin typeface="+mn-ea"/>
                <a:ea typeface="+mn-ea"/>
              </a:rPr>
              <a:t>Tx and Rx: </a:t>
            </a:r>
            <a:r>
              <a:rPr lang="en-US" altLang="zh-CN" sz="1200" dirty="0" smtClean="0">
                <a:latin typeface="+mn-ea"/>
                <a:ea typeface="+mn-ea"/>
              </a:rPr>
              <a:t>OEW, Co-Pol</a:t>
            </a:r>
            <a:endParaRPr lang="en-US" altLang="zh-CN" sz="1200" dirty="0">
              <a:latin typeface="+mn-ea"/>
              <a:ea typeface="+mn-ea"/>
            </a:endParaRPr>
          </a:p>
        </p:txBody>
      </p:sp>
      <p:pic>
        <p:nvPicPr>
          <p:cNvPr id="11" name="图片 10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376" y="3777600"/>
            <a:ext cx="4168800" cy="2264400"/>
          </a:xfrm>
          <a:prstGeom prst="rect">
            <a:avLst/>
          </a:prstGeom>
        </p:spPr>
      </p:pic>
      <p:pic>
        <p:nvPicPr>
          <p:cNvPr id="7" name="图片 6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376" y="1286089"/>
            <a:ext cx="4168800" cy="226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13395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685800" y="2362200"/>
            <a:ext cx="7772400" cy="10668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zh-CN" sz="3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Living Room</a:t>
            </a:r>
            <a:endParaRPr lang="zh-CN" altLang="en-US" sz="36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January 2014</a:t>
            </a:r>
            <a:endParaRPr lang="en-GB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Haiming Wang, et al. (SEU/CWPAN)</a:t>
            </a:r>
            <a:endParaRPr lang="en-GB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591183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000" y="3777254"/>
            <a:ext cx="4168800" cy="2264400"/>
          </a:xfrm>
          <a:prstGeom prst="rect">
            <a:avLst/>
          </a:prstGeom>
        </p:spPr>
      </p:pic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zh-CN" dirty="0" smtClean="0"/>
              <a:t>Haiming Wang, et al. (SEU/CWPAN)</a:t>
            </a:r>
            <a:endParaRPr lang="en-US" altLang="zh-CN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82960"/>
          </a:xfrm>
        </p:spPr>
        <p:txBody>
          <a:bodyPr/>
          <a:lstStyle/>
          <a:p>
            <a:r>
              <a:rPr lang="en-US" altLang="zh-CN" dirty="0"/>
              <a:t>Fitting </a:t>
            </a:r>
            <a:r>
              <a:rPr lang="en-US" altLang="zh-CN" dirty="0" smtClean="0"/>
              <a:t>plot-Living room-AP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75656" y="6051326"/>
            <a:ext cx="208627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latin typeface="+mn-ea"/>
                <a:ea typeface="+mn-ea"/>
              </a:rPr>
              <a:t>(a) </a:t>
            </a:r>
            <a:r>
              <a:rPr lang="en-US" altLang="zh-CN" sz="1200" dirty="0">
                <a:latin typeface="+mn-ea"/>
                <a:ea typeface="+mn-ea"/>
              </a:rPr>
              <a:t>Tx and Rx: Horn, </a:t>
            </a:r>
            <a:r>
              <a:rPr lang="en-US" altLang="zh-CN" sz="1200" dirty="0" smtClean="0">
                <a:latin typeface="+mn-ea"/>
                <a:ea typeface="+mn-ea"/>
              </a:rPr>
              <a:t>Co-Pol</a:t>
            </a:r>
            <a:endParaRPr lang="zh-CN" altLang="en-US" sz="1200" dirty="0">
              <a:latin typeface="+mn-ea"/>
              <a:ea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10306" y="6051325"/>
            <a:ext cx="247558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+mn-ea"/>
                <a:ea typeface="+mn-ea"/>
              </a:rPr>
              <a:t>(c) </a:t>
            </a:r>
            <a:r>
              <a:rPr lang="en-US" altLang="zh-CN" sz="1200" dirty="0">
                <a:latin typeface="+mn-ea"/>
                <a:ea typeface="+mn-ea"/>
              </a:rPr>
              <a:t>Tx and Rx: </a:t>
            </a:r>
            <a:r>
              <a:rPr lang="en-US" altLang="zh-CN" sz="1200" dirty="0" smtClean="0">
                <a:latin typeface="+mn-ea"/>
                <a:ea typeface="+mn-ea"/>
              </a:rPr>
              <a:t>SIW, Co-Pol</a:t>
            </a:r>
            <a:endParaRPr lang="en-US" altLang="zh-CN" sz="1200" dirty="0">
              <a:latin typeface="+mn-ea"/>
              <a:ea typeface="+mn-ea"/>
            </a:endParaRPr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zh-CN" dirty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</a:t>
            </a:r>
            <a:r>
              <a:rPr lang="en-US" altLang="zh-CN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2014</a:t>
            </a:r>
            <a:endParaRPr lang="en-GB" dirty="0"/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29</a:t>
            </a:fld>
            <a:endParaRPr lang="en-GB" dirty="0"/>
          </a:p>
        </p:txBody>
      </p:sp>
      <p:sp>
        <p:nvSpPr>
          <p:cNvPr id="17" name="TextBox 8"/>
          <p:cNvSpPr txBox="1"/>
          <p:nvPr/>
        </p:nvSpPr>
        <p:spPr>
          <a:xfrm>
            <a:off x="5271541" y="3552921"/>
            <a:ext cx="247558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+mn-ea"/>
                <a:ea typeface="+mn-ea"/>
              </a:rPr>
              <a:t>(b) </a:t>
            </a:r>
            <a:r>
              <a:rPr lang="en-US" altLang="zh-CN" sz="1200" dirty="0">
                <a:latin typeface="+mn-ea"/>
                <a:ea typeface="+mn-ea"/>
              </a:rPr>
              <a:t>Tx and Rx: </a:t>
            </a:r>
            <a:r>
              <a:rPr lang="en-US" altLang="zh-CN" sz="1200" dirty="0" smtClean="0">
                <a:latin typeface="+mn-ea"/>
                <a:ea typeface="+mn-ea"/>
              </a:rPr>
              <a:t>OEW, Co-Pol</a:t>
            </a:r>
            <a:endParaRPr lang="en-US" altLang="zh-CN" sz="1200" dirty="0">
              <a:latin typeface="+mn-ea"/>
              <a:ea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96913" y="1268774"/>
            <a:ext cx="372659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>
                <a:latin typeface="+mn-ea"/>
              </a:rPr>
              <a:t>Frequency </a:t>
            </a:r>
            <a:r>
              <a:rPr lang="zh-CN" altLang="en-US" dirty="0">
                <a:latin typeface="+mn-ea"/>
              </a:rPr>
              <a:t>：</a:t>
            </a:r>
            <a:r>
              <a:rPr lang="en-US" altLang="zh-CN" dirty="0" smtClean="0">
                <a:latin typeface="+mn-ea"/>
              </a:rPr>
              <a:t>44.955GHz</a:t>
            </a:r>
            <a:endParaRPr lang="en-US" altLang="zh-CN" dirty="0" smtClean="0">
              <a:latin typeface="+mn-ea"/>
              <a:ea typeface="+mn-ea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 smtClean="0">
                <a:latin typeface="+mn-ea"/>
                <a:ea typeface="+mn-ea"/>
              </a:rPr>
              <a:t>Heights of </a:t>
            </a:r>
            <a:r>
              <a:rPr lang="en-US" altLang="zh-CN" dirty="0">
                <a:latin typeface="+mn-ea"/>
                <a:ea typeface="+mn-ea"/>
              </a:rPr>
              <a:t> </a:t>
            </a:r>
            <a:r>
              <a:rPr lang="en-US" altLang="zh-CN" dirty="0" smtClean="0">
                <a:latin typeface="+mn-ea"/>
                <a:ea typeface="+mn-ea"/>
              </a:rPr>
              <a:t>Tx antenna is 1.45 m while Rx 1 m.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 smtClean="0">
                <a:latin typeface="+mn-ea"/>
                <a:ea typeface="+mn-ea"/>
              </a:rPr>
              <a:t>TR distance is from </a:t>
            </a:r>
            <a:r>
              <a:rPr lang="en-US" altLang="zh-CN" dirty="0">
                <a:latin typeface="+mn-ea"/>
                <a:ea typeface="+mn-ea"/>
              </a:rPr>
              <a:t>2</a:t>
            </a:r>
            <a:r>
              <a:rPr lang="en-US" altLang="zh-CN" dirty="0" smtClean="0">
                <a:latin typeface="+mn-ea"/>
                <a:ea typeface="+mn-ea"/>
              </a:rPr>
              <a:t> m to 8 m with 12 positions.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 smtClean="0">
                <a:latin typeface="+mn-ea"/>
                <a:ea typeface="+mn-ea"/>
              </a:rPr>
              <a:t> </a:t>
            </a:r>
            <a:r>
              <a:rPr lang="en-US" altLang="zh-CN" dirty="0">
                <a:latin typeface="+mn-ea"/>
                <a:ea typeface="+mn-ea"/>
              </a:rPr>
              <a:t>5×5 points are measured with interval 1cm at </a:t>
            </a:r>
            <a:r>
              <a:rPr lang="en-US" altLang="zh-CN" dirty="0" smtClean="0">
                <a:latin typeface="+mn-ea"/>
                <a:ea typeface="+mn-ea"/>
              </a:rPr>
              <a:t>each position.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>
                <a:latin typeface="+mn-ea"/>
              </a:rPr>
              <a:t>The fitted line agree well with free space fading model</a:t>
            </a:r>
            <a:r>
              <a:rPr lang="en-US" altLang="zh-CN" dirty="0" smtClean="0">
                <a:latin typeface="+mn-ea"/>
              </a:rPr>
              <a:t>.</a:t>
            </a:r>
            <a:endParaRPr lang="en-US" altLang="zh-CN" dirty="0">
              <a:latin typeface="+mn-ea"/>
            </a:endParaRPr>
          </a:p>
        </p:txBody>
      </p:sp>
      <p:pic>
        <p:nvPicPr>
          <p:cNvPr id="7" name="图片 6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86" y="3777254"/>
            <a:ext cx="4168800" cy="2264400"/>
          </a:xfrm>
          <a:prstGeom prst="rect">
            <a:avLst/>
          </a:prstGeom>
        </p:spPr>
      </p:pic>
      <p:pic>
        <p:nvPicPr>
          <p:cNvPr id="10" name="图片 9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163" y="1288521"/>
            <a:ext cx="4168800" cy="226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3381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Channel Measurement Scheme</a:t>
            </a:r>
          </a:p>
          <a:p>
            <a:pPr lvl="1"/>
            <a:r>
              <a:rPr lang="en-US" altLang="zh-CN" dirty="0" smtClean="0"/>
              <a:t>Transmission Scenarios</a:t>
            </a:r>
          </a:p>
          <a:p>
            <a:pPr lvl="1"/>
            <a:r>
              <a:rPr lang="en-US" altLang="zh-CN" dirty="0" smtClean="0"/>
              <a:t>Channel measurement setup</a:t>
            </a:r>
          </a:p>
          <a:p>
            <a:r>
              <a:rPr lang="en-US" altLang="zh-CN" dirty="0" smtClean="0"/>
              <a:t>Large-Scale Characteristics at 45 GHz band</a:t>
            </a:r>
          </a:p>
          <a:p>
            <a:pPr lvl="1"/>
            <a:r>
              <a:rPr lang="en-US" altLang="zh-CN" dirty="0" smtClean="0"/>
              <a:t>Path-loss Fading</a:t>
            </a:r>
          </a:p>
          <a:p>
            <a:pPr lvl="1"/>
            <a:r>
              <a:rPr lang="en-US" altLang="zh-CN" dirty="0" smtClean="0"/>
              <a:t>Shadow Fading 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zh-CN" dirty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</a:t>
            </a:r>
            <a:r>
              <a:rPr lang="en-US" altLang="zh-CN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2014</a:t>
            </a:r>
            <a:endParaRPr lang="en-GB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/>
              <a:t>Haiming Wang, et al. (SEU/CWPAN)</a:t>
            </a:r>
            <a:endParaRPr lang="en-GB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252003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zh-CN" dirty="0" smtClean="0"/>
              <a:t>Haiming Wang, et al. (SEU/CWPAN)</a:t>
            </a:r>
            <a:endParaRPr lang="en-US" altLang="zh-CN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82960"/>
          </a:xfrm>
        </p:spPr>
        <p:txBody>
          <a:bodyPr/>
          <a:lstStyle/>
          <a:p>
            <a:r>
              <a:rPr lang="en-US" altLang="zh-CN" dirty="0"/>
              <a:t>Fitting </a:t>
            </a:r>
            <a:r>
              <a:rPr lang="en-US" altLang="zh-CN" dirty="0" smtClean="0"/>
              <a:t>plot-Living room-AP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75656" y="6051326"/>
            <a:ext cx="229146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latin typeface="+mn-ea"/>
                <a:ea typeface="+mn-ea"/>
              </a:rPr>
              <a:t>(a) </a:t>
            </a:r>
            <a:r>
              <a:rPr lang="en-US" altLang="zh-CN" sz="1200" dirty="0">
                <a:latin typeface="+mn-ea"/>
                <a:ea typeface="+mn-ea"/>
              </a:rPr>
              <a:t>Tx and Rx: Horn, </a:t>
            </a:r>
            <a:r>
              <a:rPr lang="en-US" altLang="zh-CN" sz="1200" dirty="0" smtClean="0">
                <a:latin typeface="+mn-ea"/>
                <a:ea typeface="+mn-ea"/>
              </a:rPr>
              <a:t>Cross-Pol</a:t>
            </a:r>
            <a:endParaRPr lang="zh-CN" altLang="en-US" sz="1200" dirty="0">
              <a:latin typeface="+mn-ea"/>
              <a:ea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10306" y="6051325"/>
            <a:ext cx="247558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+mn-ea"/>
                <a:ea typeface="+mn-ea"/>
              </a:rPr>
              <a:t>(c) </a:t>
            </a:r>
            <a:r>
              <a:rPr lang="en-US" altLang="zh-CN" sz="1200" dirty="0">
                <a:latin typeface="+mn-ea"/>
                <a:ea typeface="+mn-ea"/>
              </a:rPr>
              <a:t>Tx and Rx: </a:t>
            </a:r>
            <a:r>
              <a:rPr lang="en-US" altLang="zh-CN" sz="1200" dirty="0" smtClean="0">
                <a:latin typeface="+mn-ea"/>
                <a:ea typeface="+mn-ea"/>
              </a:rPr>
              <a:t>SIW, Cross-Pol</a:t>
            </a:r>
            <a:endParaRPr lang="en-US" altLang="zh-CN" sz="1200" dirty="0">
              <a:latin typeface="+mn-ea"/>
              <a:ea typeface="+mn-ea"/>
            </a:endParaRPr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zh-CN" dirty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</a:t>
            </a:r>
            <a:r>
              <a:rPr lang="en-US" altLang="zh-CN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2014</a:t>
            </a:r>
            <a:endParaRPr lang="en-GB" dirty="0"/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30</a:t>
            </a:fld>
            <a:endParaRPr lang="en-GB" dirty="0"/>
          </a:p>
        </p:txBody>
      </p:sp>
      <p:sp>
        <p:nvSpPr>
          <p:cNvPr id="17" name="TextBox 8"/>
          <p:cNvSpPr txBox="1"/>
          <p:nvPr/>
        </p:nvSpPr>
        <p:spPr>
          <a:xfrm>
            <a:off x="5271541" y="3552921"/>
            <a:ext cx="247558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+mn-ea"/>
                <a:ea typeface="+mn-ea"/>
              </a:rPr>
              <a:t>(b) </a:t>
            </a:r>
            <a:r>
              <a:rPr lang="en-US" altLang="zh-CN" sz="1200" dirty="0">
                <a:latin typeface="+mn-ea"/>
                <a:ea typeface="+mn-ea"/>
              </a:rPr>
              <a:t>Tx and Rx: </a:t>
            </a:r>
            <a:r>
              <a:rPr lang="en-US" altLang="zh-CN" sz="1200" dirty="0" smtClean="0">
                <a:latin typeface="+mn-ea"/>
                <a:ea typeface="+mn-ea"/>
              </a:rPr>
              <a:t>OEW, Cross-Pol</a:t>
            </a:r>
            <a:endParaRPr lang="en-US" altLang="zh-CN" sz="1200" dirty="0">
              <a:latin typeface="+mn-ea"/>
              <a:ea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15028" y="1439317"/>
            <a:ext cx="37265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 smtClean="0">
                <a:latin typeface="+mn-ea"/>
                <a:ea typeface="+mn-ea"/>
              </a:rPr>
              <a:t>Cross polarization loss can be observed from the illustration.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 smtClean="0">
                <a:latin typeface="+mn-ea"/>
                <a:ea typeface="+mn-ea"/>
              </a:rPr>
              <a:t>The loss decreases as antennas beam width increases. 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 smtClean="0">
                <a:latin typeface="+mn-ea"/>
                <a:ea typeface="+mn-ea"/>
              </a:rPr>
              <a:t>Wider beam width antenna has larger fluctuation.</a:t>
            </a:r>
            <a:endParaRPr lang="zh-CN" altLang="zh-CN" dirty="0">
              <a:latin typeface="+mn-ea"/>
              <a:ea typeface="+mn-ea"/>
            </a:endParaRPr>
          </a:p>
        </p:txBody>
      </p:sp>
      <p:pic>
        <p:nvPicPr>
          <p:cNvPr id="3" name="图片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86" y="3776503"/>
            <a:ext cx="4168800" cy="2264400"/>
          </a:xfrm>
          <a:prstGeom prst="rect">
            <a:avLst/>
          </a:prstGeom>
        </p:spPr>
      </p:pic>
      <p:pic>
        <p:nvPicPr>
          <p:cNvPr id="5" name="图片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219" y="1297964"/>
            <a:ext cx="4168800" cy="2264400"/>
          </a:xfrm>
          <a:prstGeom prst="rect">
            <a:avLst/>
          </a:prstGeom>
        </p:spPr>
      </p:pic>
      <p:pic>
        <p:nvPicPr>
          <p:cNvPr id="7" name="图片 6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983" y="3776503"/>
            <a:ext cx="4168800" cy="2264400"/>
          </a:xfrm>
          <a:prstGeom prst="rect">
            <a:avLst/>
          </a:prstGeom>
        </p:spPr>
      </p:pic>
      <p:cxnSp>
        <p:nvCxnSpPr>
          <p:cNvPr id="15" name="直接箭头连接符 14"/>
          <p:cNvCxnSpPr/>
          <p:nvPr/>
        </p:nvCxnSpPr>
        <p:spPr bwMode="auto">
          <a:xfrm>
            <a:off x="1043608" y="4725144"/>
            <a:ext cx="0" cy="7920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7"/>
          <p:cNvSpPr txBox="1"/>
          <p:nvPr/>
        </p:nvSpPr>
        <p:spPr>
          <a:xfrm>
            <a:off x="1043608" y="4982688"/>
            <a:ext cx="585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rgbClr val="FF0000"/>
                </a:solidFill>
              </a:rPr>
              <a:t>23 dB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cxnSp>
        <p:nvCxnSpPr>
          <p:cNvPr id="18" name="直接箭头连接符 17"/>
          <p:cNvCxnSpPr/>
          <p:nvPr/>
        </p:nvCxnSpPr>
        <p:spPr bwMode="auto">
          <a:xfrm>
            <a:off x="3542968" y="4420344"/>
            <a:ext cx="0" cy="7920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7"/>
          <p:cNvSpPr txBox="1"/>
          <p:nvPr/>
        </p:nvSpPr>
        <p:spPr>
          <a:xfrm>
            <a:off x="2957179" y="4677888"/>
            <a:ext cx="585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rgbClr val="FF0000"/>
                </a:solidFill>
              </a:rPr>
              <a:t>23 dB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cxnSp>
        <p:nvCxnSpPr>
          <p:cNvPr id="20" name="直接箭头连接符 19"/>
          <p:cNvCxnSpPr/>
          <p:nvPr/>
        </p:nvCxnSpPr>
        <p:spPr bwMode="auto">
          <a:xfrm>
            <a:off x="5151120" y="2316480"/>
            <a:ext cx="0" cy="71628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Box 17"/>
          <p:cNvSpPr txBox="1"/>
          <p:nvPr/>
        </p:nvSpPr>
        <p:spPr>
          <a:xfrm>
            <a:off x="5148064" y="2564904"/>
            <a:ext cx="585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rgbClr val="FF0000"/>
                </a:solidFill>
              </a:rPr>
              <a:t>21 dB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cxnSp>
        <p:nvCxnSpPr>
          <p:cNvPr id="22" name="直接箭头连接符 21"/>
          <p:cNvCxnSpPr/>
          <p:nvPr/>
        </p:nvCxnSpPr>
        <p:spPr bwMode="auto">
          <a:xfrm>
            <a:off x="7678069" y="1920436"/>
            <a:ext cx="0" cy="7920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17"/>
          <p:cNvSpPr txBox="1"/>
          <p:nvPr/>
        </p:nvSpPr>
        <p:spPr>
          <a:xfrm>
            <a:off x="7092280" y="2177980"/>
            <a:ext cx="585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rgbClr val="FF0000"/>
                </a:solidFill>
              </a:rPr>
              <a:t>23 dB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24" name="TextBox 17"/>
          <p:cNvSpPr txBox="1"/>
          <p:nvPr/>
        </p:nvSpPr>
        <p:spPr>
          <a:xfrm>
            <a:off x="5073291" y="5347785"/>
            <a:ext cx="585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rgbClr val="FF0000"/>
                </a:solidFill>
              </a:rPr>
              <a:t>2 dB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25" name="TextBox 17"/>
          <p:cNvSpPr txBox="1"/>
          <p:nvPr/>
        </p:nvSpPr>
        <p:spPr>
          <a:xfrm>
            <a:off x="7279944" y="5069994"/>
            <a:ext cx="585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rgbClr val="FF0000"/>
                </a:solidFill>
              </a:rPr>
              <a:t>2 dB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48072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86" y="3776403"/>
            <a:ext cx="4168800" cy="2264400"/>
          </a:xfrm>
          <a:prstGeom prst="rect">
            <a:avLst/>
          </a:prstGeom>
        </p:spPr>
      </p:pic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zh-CN" dirty="0" smtClean="0"/>
              <a:t>Haiming Wang, et al. (SEU/CWPAN)</a:t>
            </a:r>
            <a:endParaRPr lang="en-US" altLang="zh-CN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82960"/>
          </a:xfrm>
        </p:spPr>
        <p:txBody>
          <a:bodyPr/>
          <a:lstStyle/>
          <a:p>
            <a:r>
              <a:rPr lang="en-US" altLang="zh-CN" dirty="0"/>
              <a:t>Fitting </a:t>
            </a:r>
            <a:r>
              <a:rPr lang="en-US" altLang="zh-CN" dirty="0" smtClean="0"/>
              <a:t>plot-Living room-AP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75656" y="6051326"/>
            <a:ext cx="208627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latin typeface="+mn-ea"/>
                <a:ea typeface="+mn-ea"/>
              </a:rPr>
              <a:t>(a) </a:t>
            </a:r>
            <a:r>
              <a:rPr lang="en-US" altLang="zh-CN" sz="1200" dirty="0">
                <a:latin typeface="+mn-ea"/>
                <a:ea typeface="+mn-ea"/>
              </a:rPr>
              <a:t>Tx and Rx: Horn, </a:t>
            </a:r>
            <a:r>
              <a:rPr lang="en-US" altLang="zh-CN" sz="1200" dirty="0" smtClean="0">
                <a:latin typeface="+mn-ea"/>
                <a:ea typeface="+mn-ea"/>
              </a:rPr>
              <a:t>Co-Pol</a:t>
            </a:r>
            <a:endParaRPr lang="zh-CN" altLang="en-US" sz="1200" dirty="0">
              <a:latin typeface="+mn-ea"/>
              <a:ea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10306" y="6051325"/>
            <a:ext cx="247558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+mn-ea"/>
                <a:ea typeface="+mn-ea"/>
              </a:rPr>
              <a:t>(c) </a:t>
            </a:r>
            <a:r>
              <a:rPr lang="en-US" altLang="zh-CN" sz="1200" dirty="0">
                <a:latin typeface="+mn-ea"/>
                <a:ea typeface="+mn-ea"/>
              </a:rPr>
              <a:t>Tx and Rx: </a:t>
            </a:r>
            <a:r>
              <a:rPr lang="en-US" altLang="zh-CN" sz="1200" dirty="0" smtClean="0">
                <a:latin typeface="+mn-ea"/>
                <a:ea typeface="+mn-ea"/>
              </a:rPr>
              <a:t>SIW, Co-Pol</a:t>
            </a:r>
            <a:endParaRPr lang="en-US" altLang="zh-CN" sz="1200" dirty="0">
              <a:latin typeface="+mn-ea"/>
              <a:ea typeface="+mn-ea"/>
            </a:endParaRPr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zh-CN" dirty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</a:t>
            </a:r>
            <a:r>
              <a:rPr lang="en-US" altLang="zh-CN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2014</a:t>
            </a:r>
            <a:endParaRPr lang="en-GB" dirty="0"/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31</a:t>
            </a:fld>
            <a:endParaRPr lang="en-GB" dirty="0"/>
          </a:p>
        </p:txBody>
      </p:sp>
      <p:sp>
        <p:nvSpPr>
          <p:cNvPr id="17" name="TextBox 8"/>
          <p:cNvSpPr txBox="1"/>
          <p:nvPr/>
        </p:nvSpPr>
        <p:spPr>
          <a:xfrm>
            <a:off x="5271541" y="3552921"/>
            <a:ext cx="247558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+mn-ea"/>
                <a:ea typeface="+mn-ea"/>
              </a:rPr>
              <a:t>(b) </a:t>
            </a:r>
            <a:r>
              <a:rPr lang="en-US" altLang="zh-CN" sz="1200" dirty="0">
                <a:latin typeface="+mn-ea"/>
                <a:ea typeface="+mn-ea"/>
              </a:rPr>
              <a:t>Tx and Rx: </a:t>
            </a:r>
            <a:r>
              <a:rPr lang="en-US" altLang="zh-CN" sz="1200" dirty="0" smtClean="0">
                <a:latin typeface="+mn-ea"/>
                <a:ea typeface="+mn-ea"/>
              </a:rPr>
              <a:t>OEW, Co-Pol</a:t>
            </a:r>
            <a:endParaRPr lang="en-US" altLang="zh-CN" sz="1200" dirty="0">
              <a:latin typeface="+mn-ea"/>
              <a:ea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85800" y="1290743"/>
            <a:ext cx="37265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>
                <a:latin typeface="+mn-ea"/>
              </a:rPr>
              <a:t>Fitting of Path-loss fading for five different frequencies.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 smtClean="0">
                <a:latin typeface="+mn-ea"/>
                <a:ea typeface="+mn-ea"/>
              </a:rPr>
              <a:t>Path-loss increases as frequency increases.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>
                <a:latin typeface="+mn-ea"/>
              </a:rPr>
              <a:t>Fluctuation appears as wide beam width antennas are used for reflection mainly from the ground</a:t>
            </a:r>
            <a:r>
              <a:rPr lang="en-US" altLang="zh-CN" dirty="0" smtClean="0">
                <a:latin typeface="+mn-ea"/>
              </a:rPr>
              <a:t>.</a:t>
            </a:r>
            <a:endParaRPr lang="en-US" altLang="zh-CN" dirty="0">
              <a:latin typeface="+mn-ea"/>
            </a:endParaRPr>
          </a:p>
        </p:txBody>
      </p:sp>
      <p:pic>
        <p:nvPicPr>
          <p:cNvPr id="10" name="图片 9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935" y="1291138"/>
            <a:ext cx="4168800" cy="2264400"/>
          </a:xfrm>
          <a:prstGeom prst="rect">
            <a:avLst/>
          </a:prstGeom>
        </p:spPr>
      </p:pic>
      <p:pic>
        <p:nvPicPr>
          <p:cNvPr id="11" name="图片 10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935" y="3776403"/>
            <a:ext cx="4168800" cy="226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69472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86" y="3777254"/>
            <a:ext cx="4168800" cy="2264400"/>
          </a:xfrm>
          <a:prstGeom prst="rect">
            <a:avLst/>
          </a:prstGeom>
        </p:spPr>
      </p:pic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zh-CN" dirty="0" smtClean="0"/>
              <a:t>Haiming Wang, et al. (SEU/CWPAN)</a:t>
            </a:r>
            <a:endParaRPr lang="en-US" altLang="zh-CN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82960"/>
          </a:xfrm>
        </p:spPr>
        <p:txBody>
          <a:bodyPr/>
          <a:lstStyle/>
          <a:p>
            <a:r>
              <a:rPr lang="en-US" altLang="zh-CN" dirty="0"/>
              <a:t>Fitting </a:t>
            </a:r>
            <a:r>
              <a:rPr lang="en-US" altLang="zh-CN" dirty="0" smtClean="0"/>
              <a:t>plot-Living room-STA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75656" y="6051326"/>
            <a:ext cx="208627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latin typeface="+mn-ea"/>
                <a:ea typeface="+mn-ea"/>
              </a:rPr>
              <a:t>(a) </a:t>
            </a:r>
            <a:r>
              <a:rPr lang="en-US" altLang="zh-CN" sz="1200" dirty="0">
                <a:latin typeface="+mn-ea"/>
                <a:ea typeface="+mn-ea"/>
              </a:rPr>
              <a:t>Tx and Rx: Horn, </a:t>
            </a:r>
            <a:r>
              <a:rPr lang="en-US" altLang="zh-CN" sz="1200" dirty="0" smtClean="0">
                <a:latin typeface="+mn-ea"/>
                <a:ea typeface="+mn-ea"/>
              </a:rPr>
              <a:t>Co-Pol</a:t>
            </a:r>
            <a:endParaRPr lang="zh-CN" altLang="en-US" sz="1200" dirty="0">
              <a:latin typeface="+mn-ea"/>
              <a:ea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10306" y="6051325"/>
            <a:ext cx="247558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+mn-ea"/>
                <a:ea typeface="+mn-ea"/>
              </a:rPr>
              <a:t>(c) </a:t>
            </a:r>
            <a:r>
              <a:rPr lang="en-US" altLang="zh-CN" sz="1200" dirty="0">
                <a:latin typeface="+mn-ea"/>
                <a:ea typeface="+mn-ea"/>
              </a:rPr>
              <a:t>Tx and Rx: </a:t>
            </a:r>
            <a:r>
              <a:rPr lang="en-US" altLang="zh-CN" sz="1200" dirty="0" smtClean="0">
                <a:latin typeface="+mn-ea"/>
                <a:ea typeface="+mn-ea"/>
              </a:rPr>
              <a:t>SIW, Co-Pol</a:t>
            </a:r>
            <a:endParaRPr lang="en-US" altLang="zh-CN" sz="1200" dirty="0">
              <a:latin typeface="+mn-ea"/>
              <a:ea typeface="+mn-ea"/>
            </a:endParaRPr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zh-CN" dirty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</a:t>
            </a:r>
            <a:r>
              <a:rPr lang="en-US" altLang="zh-CN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2014</a:t>
            </a:r>
            <a:endParaRPr lang="en-GB" dirty="0"/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32</a:t>
            </a:fld>
            <a:endParaRPr lang="en-GB" dirty="0"/>
          </a:p>
        </p:txBody>
      </p:sp>
      <p:sp>
        <p:nvSpPr>
          <p:cNvPr id="17" name="TextBox 8"/>
          <p:cNvSpPr txBox="1"/>
          <p:nvPr/>
        </p:nvSpPr>
        <p:spPr>
          <a:xfrm>
            <a:off x="5271541" y="3552921"/>
            <a:ext cx="247558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+mn-ea"/>
                <a:ea typeface="+mn-ea"/>
              </a:rPr>
              <a:t>(b) </a:t>
            </a:r>
            <a:r>
              <a:rPr lang="en-US" altLang="zh-CN" sz="1200" dirty="0">
                <a:latin typeface="+mn-ea"/>
                <a:ea typeface="+mn-ea"/>
              </a:rPr>
              <a:t>Tx and Rx: </a:t>
            </a:r>
            <a:r>
              <a:rPr lang="en-US" altLang="zh-CN" sz="1200" dirty="0" smtClean="0">
                <a:latin typeface="+mn-ea"/>
                <a:ea typeface="+mn-ea"/>
              </a:rPr>
              <a:t>OEW, Co-Pol</a:t>
            </a:r>
            <a:endParaRPr lang="en-US" altLang="zh-CN" sz="1200" dirty="0">
              <a:latin typeface="+mn-ea"/>
              <a:ea typeface="+mn-ea"/>
            </a:endParaRPr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163" y="1293357"/>
            <a:ext cx="4168800" cy="2264400"/>
          </a:xfrm>
          <a:prstGeom prst="rect">
            <a:avLst/>
          </a:prstGeom>
        </p:spPr>
      </p:pic>
      <p:pic>
        <p:nvPicPr>
          <p:cNvPr id="7" name="图片 6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163" y="3777254"/>
            <a:ext cx="4168800" cy="2264400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685800" y="1293357"/>
            <a:ext cx="372659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>
                <a:latin typeface="+mn-ea"/>
              </a:rPr>
              <a:t>Frequency </a:t>
            </a:r>
            <a:r>
              <a:rPr lang="zh-CN" altLang="en-US" dirty="0">
                <a:latin typeface="+mn-ea"/>
              </a:rPr>
              <a:t>：</a:t>
            </a:r>
            <a:r>
              <a:rPr lang="en-US" altLang="zh-CN" dirty="0" smtClean="0">
                <a:latin typeface="+mn-ea"/>
              </a:rPr>
              <a:t>44.955GHz</a:t>
            </a:r>
            <a:endParaRPr lang="en-US" altLang="zh-CN" dirty="0" smtClean="0">
              <a:latin typeface="+mn-ea"/>
              <a:ea typeface="+mn-ea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 smtClean="0">
                <a:latin typeface="+mn-ea"/>
                <a:ea typeface="+mn-ea"/>
              </a:rPr>
              <a:t>Heights of </a:t>
            </a:r>
            <a:r>
              <a:rPr lang="en-US" altLang="zh-CN" dirty="0">
                <a:latin typeface="+mn-ea"/>
                <a:ea typeface="+mn-ea"/>
              </a:rPr>
              <a:t> </a:t>
            </a:r>
            <a:r>
              <a:rPr lang="en-US" altLang="zh-CN" dirty="0" smtClean="0">
                <a:latin typeface="+mn-ea"/>
                <a:ea typeface="+mn-ea"/>
              </a:rPr>
              <a:t>Tx antenna is 1.45 m while Rx 1 m.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 smtClean="0">
                <a:latin typeface="+mn-ea"/>
                <a:ea typeface="+mn-ea"/>
              </a:rPr>
              <a:t>TR distance is from </a:t>
            </a:r>
            <a:r>
              <a:rPr lang="en-US" altLang="zh-CN" dirty="0">
                <a:latin typeface="+mn-ea"/>
                <a:ea typeface="+mn-ea"/>
              </a:rPr>
              <a:t>2</a:t>
            </a:r>
            <a:r>
              <a:rPr lang="en-US" altLang="zh-CN" dirty="0" smtClean="0">
                <a:latin typeface="+mn-ea"/>
                <a:ea typeface="+mn-ea"/>
              </a:rPr>
              <a:t> m to 8 m with 12 positions.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 smtClean="0">
                <a:latin typeface="+mn-ea"/>
                <a:ea typeface="+mn-ea"/>
              </a:rPr>
              <a:t> </a:t>
            </a:r>
            <a:r>
              <a:rPr lang="en-US" altLang="zh-CN" dirty="0">
                <a:latin typeface="+mn-ea"/>
                <a:ea typeface="+mn-ea"/>
              </a:rPr>
              <a:t>5×5 points are measured with interval 1cm at </a:t>
            </a:r>
            <a:r>
              <a:rPr lang="en-US" altLang="zh-CN" dirty="0" smtClean="0">
                <a:latin typeface="+mn-ea"/>
                <a:ea typeface="+mn-ea"/>
              </a:rPr>
              <a:t>each position.</a:t>
            </a:r>
          </a:p>
        </p:txBody>
      </p:sp>
    </p:spTree>
    <p:extLst>
      <p:ext uri="{BB962C8B-B14F-4D97-AF65-F5344CB8AC3E}">
        <p14:creationId xmlns:p14="http://schemas.microsoft.com/office/powerpoint/2010/main" val="391418428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219" y="3776503"/>
            <a:ext cx="4168800" cy="2264400"/>
          </a:xfrm>
          <a:prstGeom prst="rect">
            <a:avLst/>
          </a:prstGeom>
        </p:spPr>
      </p:pic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zh-CN" dirty="0" smtClean="0"/>
              <a:t>Haiming Wang, et al. (SEU/CWPAN)</a:t>
            </a:r>
            <a:endParaRPr lang="en-US" altLang="zh-CN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82960"/>
          </a:xfrm>
        </p:spPr>
        <p:txBody>
          <a:bodyPr/>
          <a:lstStyle/>
          <a:p>
            <a:r>
              <a:rPr lang="en-US" altLang="zh-CN" dirty="0"/>
              <a:t>Fitting </a:t>
            </a:r>
            <a:r>
              <a:rPr lang="en-US" altLang="zh-CN" dirty="0" smtClean="0"/>
              <a:t>plot-Living room-STA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75656" y="6051326"/>
            <a:ext cx="229146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latin typeface="+mn-ea"/>
                <a:ea typeface="+mn-ea"/>
              </a:rPr>
              <a:t>(a) </a:t>
            </a:r>
            <a:r>
              <a:rPr lang="en-US" altLang="zh-CN" sz="1200" dirty="0">
                <a:latin typeface="+mn-ea"/>
                <a:ea typeface="+mn-ea"/>
              </a:rPr>
              <a:t>Tx and Rx: Horn, </a:t>
            </a:r>
            <a:r>
              <a:rPr lang="en-US" altLang="zh-CN" sz="1200" dirty="0" smtClean="0">
                <a:latin typeface="+mn-ea"/>
                <a:ea typeface="+mn-ea"/>
              </a:rPr>
              <a:t>Cross-Pol</a:t>
            </a:r>
            <a:endParaRPr lang="zh-CN" altLang="en-US" sz="1200" dirty="0">
              <a:latin typeface="+mn-ea"/>
              <a:ea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10306" y="6051325"/>
            <a:ext cx="247558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+mn-ea"/>
                <a:ea typeface="+mn-ea"/>
              </a:rPr>
              <a:t>(c) </a:t>
            </a:r>
            <a:r>
              <a:rPr lang="en-US" altLang="zh-CN" sz="1200" dirty="0">
                <a:latin typeface="+mn-ea"/>
                <a:ea typeface="+mn-ea"/>
              </a:rPr>
              <a:t>Tx and Rx: </a:t>
            </a:r>
            <a:r>
              <a:rPr lang="en-US" altLang="zh-CN" sz="1200" dirty="0" smtClean="0">
                <a:latin typeface="+mn-ea"/>
                <a:ea typeface="+mn-ea"/>
              </a:rPr>
              <a:t>SIW, Cross-Pol</a:t>
            </a:r>
            <a:endParaRPr lang="en-US" altLang="zh-CN" sz="1200" dirty="0">
              <a:latin typeface="+mn-ea"/>
              <a:ea typeface="+mn-ea"/>
            </a:endParaRPr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zh-CN" dirty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</a:t>
            </a:r>
            <a:r>
              <a:rPr lang="en-US" altLang="zh-CN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2014</a:t>
            </a:r>
            <a:endParaRPr lang="en-GB" dirty="0"/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33</a:t>
            </a:fld>
            <a:endParaRPr lang="en-GB" dirty="0"/>
          </a:p>
        </p:txBody>
      </p:sp>
      <p:sp>
        <p:nvSpPr>
          <p:cNvPr id="17" name="TextBox 8"/>
          <p:cNvSpPr txBox="1"/>
          <p:nvPr/>
        </p:nvSpPr>
        <p:spPr>
          <a:xfrm>
            <a:off x="5271541" y="3552921"/>
            <a:ext cx="247558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+mn-ea"/>
                <a:ea typeface="+mn-ea"/>
              </a:rPr>
              <a:t>(b) </a:t>
            </a:r>
            <a:r>
              <a:rPr lang="en-US" altLang="zh-CN" sz="1200" dirty="0">
                <a:latin typeface="+mn-ea"/>
                <a:ea typeface="+mn-ea"/>
              </a:rPr>
              <a:t>Tx and Rx: </a:t>
            </a:r>
            <a:r>
              <a:rPr lang="en-US" altLang="zh-CN" sz="1200" dirty="0" smtClean="0">
                <a:latin typeface="+mn-ea"/>
                <a:ea typeface="+mn-ea"/>
              </a:rPr>
              <a:t>OEW, Cross-Pol</a:t>
            </a:r>
            <a:endParaRPr lang="en-US" altLang="zh-CN" sz="1200" dirty="0">
              <a:latin typeface="+mn-ea"/>
              <a:ea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85800" y="1268760"/>
            <a:ext cx="37265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 smtClean="0">
                <a:latin typeface="+mn-ea"/>
                <a:ea typeface="+mn-ea"/>
              </a:rPr>
              <a:t>Cross polarization loss can be observed from the illustration.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 smtClean="0">
                <a:latin typeface="+mn-ea"/>
                <a:ea typeface="+mn-ea"/>
              </a:rPr>
              <a:t>The loss decreases as antennas beam width increases. 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 smtClean="0">
                <a:latin typeface="+mn-ea"/>
                <a:ea typeface="+mn-ea"/>
              </a:rPr>
              <a:t>Wider beam width antenna has larger fluctuation.</a:t>
            </a:r>
            <a:endParaRPr lang="zh-CN" altLang="zh-CN" dirty="0">
              <a:latin typeface="+mn-ea"/>
              <a:ea typeface="+mn-ea"/>
            </a:endParaRPr>
          </a:p>
        </p:txBody>
      </p:sp>
      <p:pic>
        <p:nvPicPr>
          <p:cNvPr id="11" name="图片 10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86" y="3776503"/>
            <a:ext cx="4168800" cy="2264400"/>
          </a:xfrm>
          <a:prstGeom prst="rect">
            <a:avLst/>
          </a:prstGeom>
        </p:spPr>
      </p:pic>
      <p:pic>
        <p:nvPicPr>
          <p:cNvPr id="15" name="图片 14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219" y="1294848"/>
            <a:ext cx="4168800" cy="2264400"/>
          </a:xfrm>
          <a:prstGeom prst="rect">
            <a:avLst/>
          </a:prstGeom>
        </p:spPr>
      </p:pic>
      <p:cxnSp>
        <p:nvCxnSpPr>
          <p:cNvPr id="16" name="直接箭头连接符 15"/>
          <p:cNvCxnSpPr/>
          <p:nvPr/>
        </p:nvCxnSpPr>
        <p:spPr bwMode="auto">
          <a:xfrm>
            <a:off x="1402080" y="4533900"/>
            <a:ext cx="1568" cy="99857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7"/>
          <p:cNvSpPr txBox="1"/>
          <p:nvPr/>
        </p:nvSpPr>
        <p:spPr>
          <a:xfrm>
            <a:off x="1403648" y="5013176"/>
            <a:ext cx="585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rgbClr val="FF0000"/>
                </a:solidFill>
              </a:rPr>
              <a:t>28 dB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cxnSp>
        <p:nvCxnSpPr>
          <p:cNvPr id="20" name="直接箭头连接符 19"/>
          <p:cNvCxnSpPr/>
          <p:nvPr/>
        </p:nvCxnSpPr>
        <p:spPr bwMode="auto">
          <a:xfrm>
            <a:off x="3626049" y="4173860"/>
            <a:ext cx="1568" cy="99857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Box 17"/>
          <p:cNvSpPr txBox="1"/>
          <p:nvPr/>
        </p:nvSpPr>
        <p:spPr>
          <a:xfrm>
            <a:off x="3040632" y="4673148"/>
            <a:ext cx="585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rgbClr val="FF0000"/>
                </a:solidFill>
              </a:rPr>
              <a:t>28 dB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cxnSp>
        <p:nvCxnSpPr>
          <p:cNvPr id="22" name="直接箭头连接符 21"/>
          <p:cNvCxnSpPr/>
          <p:nvPr/>
        </p:nvCxnSpPr>
        <p:spPr bwMode="auto">
          <a:xfrm>
            <a:off x="5510010" y="2347700"/>
            <a:ext cx="7620" cy="6858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17"/>
          <p:cNvSpPr txBox="1"/>
          <p:nvPr/>
        </p:nvSpPr>
        <p:spPr>
          <a:xfrm>
            <a:off x="5513820" y="2552101"/>
            <a:ext cx="585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rgbClr val="FF0000"/>
                </a:solidFill>
              </a:rPr>
              <a:t>18 dB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cxnSp>
        <p:nvCxnSpPr>
          <p:cNvPr id="24" name="直接箭头连接符 23"/>
          <p:cNvCxnSpPr/>
          <p:nvPr/>
        </p:nvCxnSpPr>
        <p:spPr bwMode="auto">
          <a:xfrm>
            <a:off x="7681276" y="1795196"/>
            <a:ext cx="2308" cy="88890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Box 17"/>
          <p:cNvSpPr txBox="1"/>
          <p:nvPr/>
        </p:nvSpPr>
        <p:spPr>
          <a:xfrm>
            <a:off x="7080619" y="2302104"/>
            <a:ext cx="585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rgbClr val="FF0000"/>
                </a:solidFill>
              </a:rPr>
              <a:t>19 dB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cxnSp>
        <p:nvCxnSpPr>
          <p:cNvPr id="27" name="直接箭头连接符 26"/>
          <p:cNvCxnSpPr/>
          <p:nvPr/>
        </p:nvCxnSpPr>
        <p:spPr bwMode="auto">
          <a:xfrm flipH="1">
            <a:off x="7681276" y="4949449"/>
            <a:ext cx="4094" cy="22298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Box 17"/>
          <p:cNvSpPr txBox="1"/>
          <p:nvPr/>
        </p:nvSpPr>
        <p:spPr>
          <a:xfrm>
            <a:off x="7707126" y="4943252"/>
            <a:ext cx="585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rgbClr val="FF0000"/>
                </a:solidFill>
              </a:rPr>
              <a:t>5 dB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77742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zh-CN" dirty="0" smtClean="0"/>
              <a:t>Haiming Wang, et al. (SEU/CWPAN)</a:t>
            </a:r>
            <a:endParaRPr lang="en-US" altLang="zh-CN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82960"/>
          </a:xfrm>
        </p:spPr>
        <p:txBody>
          <a:bodyPr/>
          <a:lstStyle/>
          <a:p>
            <a:r>
              <a:rPr lang="en-US" altLang="zh-CN" dirty="0"/>
              <a:t>Fitting </a:t>
            </a:r>
            <a:r>
              <a:rPr lang="en-US" altLang="zh-CN" dirty="0" smtClean="0"/>
              <a:t>plot-Living room-STA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75656" y="6051326"/>
            <a:ext cx="208627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latin typeface="+mn-ea"/>
                <a:ea typeface="+mn-ea"/>
              </a:rPr>
              <a:t>(a) </a:t>
            </a:r>
            <a:r>
              <a:rPr lang="en-US" altLang="zh-CN" sz="1200" dirty="0">
                <a:latin typeface="+mn-ea"/>
                <a:ea typeface="+mn-ea"/>
              </a:rPr>
              <a:t>Tx and Rx: Horn, </a:t>
            </a:r>
            <a:r>
              <a:rPr lang="en-US" altLang="zh-CN" sz="1200" dirty="0" smtClean="0">
                <a:latin typeface="+mn-ea"/>
                <a:ea typeface="+mn-ea"/>
              </a:rPr>
              <a:t>Co-Pol</a:t>
            </a:r>
            <a:endParaRPr lang="zh-CN" altLang="en-US" sz="1200" dirty="0">
              <a:latin typeface="+mn-ea"/>
              <a:ea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10306" y="6051325"/>
            <a:ext cx="247558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+mn-ea"/>
                <a:ea typeface="+mn-ea"/>
              </a:rPr>
              <a:t>(c) </a:t>
            </a:r>
            <a:r>
              <a:rPr lang="en-US" altLang="zh-CN" sz="1200" dirty="0">
                <a:latin typeface="+mn-ea"/>
                <a:ea typeface="+mn-ea"/>
              </a:rPr>
              <a:t>Tx and Rx: </a:t>
            </a:r>
            <a:r>
              <a:rPr lang="en-US" altLang="zh-CN" sz="1200" dirty="0" smtClean="0">
                <a:latin typeface="+mn-ea"/>
                <a:ea typeface="+mn-ea"/>
              </a:rPr>
              <a:t>SIW, Co-Pol</a:t>
            </a:r>
            <a:endParaRPr lang="en-US" altLang="zh-CN" sz="1200" dirty="0">
              <a:latin typeface="+mn-ea"/>
              <a:ea typeface="+mn-ea"/>
            </a:endParaRPr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zh-CN" dirty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</a:t>
            </a:r>
            <a:r>
              <a:rPr lang="en-US" altLang="zh-CN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2014</a:t>
            </a:r>
            <a:endParaRPr lang="en-GB" dirty="0"/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34</a:t>
            </a:fld>
            <a:endParaRPr lang="en-GB" dirty="0"/>
          </a:p>
        </p:txBody>
      </p:sp>
      <p:sp>
        <p:nvSpPr>
          <p:cNvPr id="17" name="TextBox 8"/>
          <p:cNvSpPr txBox="1"/>
          <p:nvPr/>
        </p:nvSpPr>
        <p:spPr>
          <a:xfrm>
            <a:off x="5271541" y="3552921"/>
            <a:ext cx="247558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+mn-ea"/>
                <a:ea typeface="+mn-ea"/>
              </a:rPr>
              <a:t>(b) </a:t>
            </a:r>
            <a:r>
              <a:rPr lang="en-US" altLang="zh-CN" sz="1200" dirty="0">
                <a:latin typeface="+mn-ea"/>
                <a:ea typeface="+mn-ea"/>
              </a:rPr>
              <a:t>Tx and Rx: </a:t>
            </a:r>
            <a:r>
              <a:rPr lang="en-US" altLang="zh-CN" sz="1200" dirty="0" smtClean="0">
                <a:latin typeface="+mn-ea"/>
                <a:ea typeface="+mn-ea"/>
              </a:rPr>
              <a:t>OEW, Co-Pol</a:t>
            </a:r>
            <a:endParaRPr lang="en-US" altLang="zh-CN" sz="1200" dirty="0">
              <a:latin typeface="+mn-ea"/>
              <a:ea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85800" y="1293755"/>
            <a:ext cx="37265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 smtClean="0">
                <a:latin typeface="+mn-ea"/>
                <a:ea typeface="+mn-ea"/>
              </a:rPr>
              <a:t>Path-loss fitting of five different frequencies.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>
                <a:latin typeface="+mn-ea"/>
                <a:ea typeface="+mn-ea"/>
              </a:rPr>
              <a:t>P</a:t>
            </a:r>
            <a:r>
              <a:rPr lang="en-US" altLang="zh-CN" dirty="0" smtClean="0">
                <a:latin typeface="+mn-ea"/>
                <a:ea typeface="+mn-ea"/>
              </a:rPr>
              <a:t>ath-loss increases as frequency increases.</a:t>
            </a:r>
            <a:endParaRPr lang="zh-CN" altLang="zh-CN" dirty="0">
              <a:latin typeface="+mn-ea"/>
              <a:ea typeface="+mn-ea"/>
            </a:endParaRPr>
          </a:p>
        </p:txBody>
      </p:sp>
      <p:pic>
        <p:nvPicPr>
          <p:cNvPr id="3" name="图片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86" y="3776503"/>
            <a:ext cx="4168800" cy="2264400"/>
          </a:xfrm>
          <a:prstGeom prst="rect">
            <a:avLst/>
          </a:prstGeom>
        </p:spPr>
      </p:pic>
      <p:pic>
        <p:nvPicPr>
          <p:cNvPr id="5" name="图片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219" y="1293755"/>
            <a:ext cx="4168800" cy="2264400"/>
          </a:xfrm>
          <a:prstGeom prst="rect">
            <a:avLst/>
          </a:prstGeom>
        </p:spPr>
      </p:pic>
      <p:pic>
        <p:nvPicPr>
          <p:cNvPr id="7" name="图片 6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503" y="3781664"/>
            <a:ext cx="4168800" cy="226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21666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59" y="1166904"/>
            <a:ext cx="7772400" cy="3870079"/>
          </a:xfrm>
        </p:spPr>
      </p:pic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zh-CN" dirty="0" smtClean="0"/>
              <a:t>Haiming Wang, et al. (SEU/CWPAN)</a:t>
            </a:r>
            <a:endParaRPr lang="en-US" altLang="zh-CN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82960"/>
          </a:xfrm>
        </p:spPr>
        <p:txBody>
          <a:bodyPr/>
          <a:lstStyle/>
          <a:p>
            <a:r>
              <a:rPr lang="en-US" altLang="zh-CN" sz="2800" dirty="0" smtClean="0"/>
              <a:t>Shadow Fading </a:t>
            </a:r>
            <a:r>
              <a:rPr lang="en-US" altLang="zh-CN" sz="2800" dirty="0" smtClean="0"/>
              <a:t>Distribution in Cubicle Room</a:t>
            </a:r>
            <a:endParaRPr lang="zh-CN" altLang="en-US" sz="2800" dirty="0"/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zh-CN" dirty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</a:t>
            </a:r>
            <a:r>
              <a:rPr lang="en-US" altLang="zh-CN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2014</a:t>
            </a:r>
            <a:endParaRPr lang="en-GB" dirty="0"/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35</a:t>
            </a:fld>
            <a:endParaRPr lang="en-GB" dirty="0"/>
          </a:p>
        </p:txBody>
      </p:sp>
      <p:sp>
        <p:nvSpPr>
          <p:cNvPr id="17" name="文本框 16"/>
          <p:cNvSpPr txBox="1"/>
          <p:nvPr/>
        </p:nvSpPr>
        <p:spPr>
          <a:xfrm>
            <a:off x="899592" y="5036983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+mn-ea"/>
                <a:ea typeface="+mn-ea"/>
              </a:rPr>
              <a:t>Three dotted lines represent measurement deviation from fitted values of three antennas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dirty="0">
                <a:latin typeface="+mn-ea"/>
              </a:rPr>
              <a:t>Shadow fading </a:t>
            </a:r>
            <a:r>
              <a:rPr lang="en-US" altLang="zh-CN" dirty="0" smtClean="0">
                <a:latin typeface="+mn-ea"/>
              </a:rPr>
              <a:t>agrees </a:t>
            </a:r>
            <a:r>
              <a:rPr lang="en-US" altLang="zh-CN" dirty="0">
                <a:latin typeface="+mn-ea"/>
              </a:rPr>
              <a:t>well with </a:t>
            </a:r>
            <a:r>
              <a:rPr lang="en-US" altLang="zh-CN" dirty="0" smtClean="0">
                <a:latin typeface="+mn-ea"/>
              </a:rPr>
              <a:t>the log-normal </a:t>
            </a:r>
            <a:r>
              <a:rPr lang="en-US" altLang="zh-CN" dirty="0" smtClean="0">
                <a:latin typeface="+mn-ea"/>
              </a:rPr>
              <a:t>distribution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zh-CN" dirty="0">
              <a:latin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013379" y="197096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+mn-ea"/>
                <a:ea typeface="+mn-ea"/>
              </a:rPr>
              <a:t>Horn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805467" y="209787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+mn-ea"/>
                <a:ea typeface="+mn-ea"/>
              </a:rPr>
              <a:t>OEW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729277" y="252316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+mn-ea"/>
                <a:ea typeface="+mn-ea"/>
              </a:rPr>
              <a:t>SIW</a:t>
            </a:r>
            <a:endParaRPr lang="en-US" altLang="zh-CN" dirty="0" smtClean="0">
              <a:latin typeface="+mn-ea"/>
              <a:ea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矩形 7"/>
              <p:cNvSpPr/>
              <p:nvPr/>
            </p:nvSpPr>
            <p:spPr>
              <a:xfrm>
                <a:off x="1656920" y="1909937"/>
                <a:ext cx="1927002" cy="10150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zh-CN" altLang="en-US" i="1" smtClean="0">
                              <a:latin typeface="Cambria Math"/>
                              <a:ea typeface="+mn-ea"/>
                            </a:rPr>
                          </m:ctrlPr>
                        </m:eqArrPr>
                        <m:e>
                          <m:sSub>
                            <m:sSubPr>
                              <m:ctrlPr>
                                <a:rPr lang="zh-CN" altLang="en-US" i="1">
                                  <a:latin typeface="Cambria Math"/>
                                  <a:ea typeface="+mn-ea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/>
                                  <a:ea typeface="+mn-ea"/>
                                </a:rPr>
                                <m:t>𝜇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zh-CN" altLang="en-US" i="1">
                                  <a:latin typeface="+mn-ea"/>
                                  <a:ea typeface="+mn-ea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zh-CN" altLang="en-US">
                              <a:latin typeface="+mn-ea"/>
                              <a:ea typeface="+mn-ea"/>
                            </a:rPr>
                            <m:t>=0</m:t>
                          </m:r>
                          <m:r>
                            <a:rPr lang="zh-CN" altLang="en-US" i="0">
                              <a:latin typeface="Cambria Math"/>
                              <a:ea typeface="+mn-ea"/>
                            </a:rPr>
                            <m:t>，</m:t>
                          </m:r>
                          <m:sSub>
                            <m:sSubPr>
                              <m:ctrlPr>
                                <a:rPr lang="zh-CN" altLang="en-US" i="1">
                                  <a:latin typeface="Cambria Math"/>
                                  <a:ea typeface="+mn-ea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/>
                                  <a:ea typeface="+mn-ea"/>
                                </a:rPr>
                                <m:t>𝜎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zh-CN" altLang="en-US" i="1">
                                  <a:latin typeface="+mn-ea"/>
                                  <a:ea typeface="+mn-ea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zh-CN" altLang="en-US">
                              <a:latin typeface="+mn-ea"/>
                              <a:ea typeface="+mn-ea"/>
                            </a:rPr>
                            <m:t>=0.37</m:t>
                          </m:r>
                        </m:e>
                        <m:e>
                          <m:sSub>
                            <m:sSubPr>
                              <m:ctrlPr>
                                <a:rPr lang="zh-CN" altLang="en-US" i="1">
                                  <a:latin typeface="Cambria Math"/>
                                  <a:ea typeface="+mn-ea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/>
                                  <a:ea typeface="+mn-ea"/>
                                </a:rPr>
                                <m:t>𝜇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altLang="zh-CN" b="0" i="1" smtClean="0">
                                  <a:latin typeface="+mn-ea"/>
                                  <a:ea typeface="+mn-ea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zh-CN" altLang="en-US" i="1">
                              <a:latin typeface="+mn-ea"/>
                              <a:ea typeface="+mn-ea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zh-CN" altLang="en-US">
                              <a:latin typeface="+mn-ea"/>
                              <a:ea typeface="+mn-ea"/>
                            </a:rPr>
                            <m:t>1.3</m:t>
                          </m:r>
                          <m:r>
                            <a:rPr lang="zh-CN" altLang="en-US" i="0">
                              <a:latin typeface="Cambria Math"/>
                              <a:ea typeface="+mn-ea"/>
                            </a:rPr>
                            <m:t>，</m:t>
                          </m:r>
                          <m:sSub>
                            <m:sSubPr>
                              <m:ctrlPr>
                                <a:rPr lang="zh-CN" altLang="en-US" i="1">
                                  <a:latin typeface="Cambria Math"/>
                                  <a:ea typeface="+mn-ea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/>
                                  <a:ea typeface="+mn-ea"/>
                                </a:rPr>
                                <m:t>𝜎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altLang="zh-CN" b="0" i="1" smtClean="0">
                                  <a:latin typeface="+mn-ea"/>
                                  <a:ea typeface="+mn-ea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zh-CN" altLang="en-US">
                              <a:latin typeface="+mn-ea"/>
                              <a:ea typeface="+mn-ea"/>
                            </a:rPr>
                            <m:t>=2.5</m:t>
                          </m:r>
                        </m:e>
                        <m:e>
                          <m:sSub>
                            <m:sSubPr>
                              <m:ctrlPr>
                                <a:rPr lang="zh-CN" altLang="en-US" i="1">
                                  <a:latin typeface="Cambria Math"/>
                                  <a:ea typeface="+mn-ea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/>
                                  <a:ea typeface="+mn-ea"/>
                                </a:rPr>
                                <m:t>𝜇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altLang="zh-CN" b="0" i="1" smtClean="0">
                                  <a:latin typeface="+mn-ea"/>
                                  <a:ea typeface="+mn-ea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zh-CN" altLang="en-US">
                              <a:latin typeface="+mn-ea"/>
                              <a:ea typeface="+mn-ea"/>
                            </a:rPr>
                            <m:t>=2.5</m:t>
                          </m:r>
                          <m:r>
                            <a:rPr lang="zh-CN" altLang="en-US" i="0">
                              <a:latin typeface="Cambria Math"/>
                              <a:ea typeface="+mn-ea"/>
                            </a:rPr>
                            <m:t>，</m:t>
                          </m:r>
                          <m:sSub>
                            <m:sSubPr>
                              <m:ctrlPr>
                                <a:rPr lang="zh-CN" altLang="en-US" i="1">
                                  <a:latin typeface="Cambria Math"/>
                                  <a:ea typeface="+mn-ea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/>
                                  <a:ea typeface="+mn-ea"/>
                                </a:rPr>
                                <m:t>𝜎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altLang="zh-CN" b="0" i="1" smtClean="0">
                                  <a:latin typeface="+mn-ea"/>
                                  <a:ea typeface="+mn-ea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zh-CN" altLang="en-US">
                              <a:latin typeface="+mn-ea"/>
                              <a:ea typeface="+mn-ea"/>
                            </a:rPr>
                            <m:t>=3.7</m:t>
                          </m:r>
                        </m:e>
                      </m:eqArr>
                    </m:oMath>
                  </m:oMathPara>
                </a14:m>
                <a:endParaRPr lang="zh-CN" altLang="en-US" dirty="0">
                  <a:latin typeface="+mn-ea"/>
                  <a:ea typeface="+mn-ea"/>
                </a:endParaRPr>
              </a:p>
            </p:txBody>
          </p:sp>
        </mc:Choice>
        <mc:Fallback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6920" y="1909937"/>
                <a:ext cx="1927002" cy="101508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402848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0" y="1844824"/>
            <a:ext cx="7772400" cy="4400128"/>
          </a:xfrm>
        </p:spPr>
        <p:txBody>
          <a:bodyPr/>
          <a:lstStyle/>
          <a:p>
            <a:r>
              <a:rPr lang="en-US" altLang="zh-CN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0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value increases when the antenna beam width increases</a:t>
            </a:r>
          </a:p>
          <a:p>
            <a:r>
              <a:rPr lang="en-US" altLang="zh-CN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NLoS scenario, the </a:t>
            </a:r>
            <a:r>
              <a:rPr lang="en-US" altLang="zh-CN" sz="20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altLang="zh-CN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value is around zero, indicating a </a:t>
            </a:r>
            <a:r>
              <a:rPr lang="en-US" altLang="zh-CN" sz="2000" b="0" dirty="0" smtClean="0"/>
              <a:t>homogeneous distribution of field strength in the room</a:t>
            </a:r>
            <a:endParaRPr lang="en-US" altLang="zh-CN" sz="20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measured path loss is close to the theoretical path loss in free space when Tx and Rx both use antennas with co-polarization.</a:t>
            </a:r>
          </a:p>
          <a:p>
            <a:r>
              <a:rPr lang="en-US" altLang="zh-CN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average additional loss due to cross-polarization is about 24 dB, 22 dB and  2.6 dB for horn, OEW and SIW antennas, respectively. </a:t>
            </a:r>
          </a:p>
          <a:p>
            <a:r>
              <a:rPr lang="en-US" altLang="zh-CN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deviation increased when larger HPBW antenna is configured in the measurement</a:t>
            </a:r>
          </a:p>
          <a:p>
            <a:r>
              <a:rPr lang="en-US" altLang="zh-CN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deviation of reference path-loss constant </a:t>
            </a:r>
            <a:r>
              <a:rPr lang="en-US" altLang="zh-CN" sz="20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000" b="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more stable than </a:t>
            </a:r>
            <a:r>
              <a:rPr lang="en-US" altLang="zh-CN" sz="20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en-US" altLang="zh-CN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0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000" b="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0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zh-CN" dirty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</a:t>
            </a:r>
            <a:r>
              <a:rPr lang="en-US" altLang="zh-CN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2014</a:t>
            </a:r>
            <a:endParaRPr lang="en-GB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zh-CN" smtClean="0"/>
              <a:t>Haiming Wang, et al. (SEU/CWPAN)</a:t>
            </a:r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36</a:t>
            </a:fld>
            <a:endParaRPr lang="en-GB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0374215"/>
              </p:ext>
            </p:extLst>
          </p:nvPr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3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910329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Future Work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0" dirty="0" smtClean="0"/>
              <a:t>Continue large-scale channel measurement in scenarios of obstruction and movement.</a:t>
            </a:r>
          </a:p>
          <a:p>
            <a:r>
              <a:rPr lang="en-US" altLang="zh-CN" b="0" dirty="0" smtClean="0"/>
              <a:t>Resume the small-scale channel measurement in all three transmission scenarios.</a:t>
            </a:r>
          </a:p>
          <a:p>
            <a:r>
              <a:rPr lang="en-US" altLang="zh-CN" b="0" dirty="0" smtClean="0"/>
              <a:t>Finish the channel models based on our channel measurement.</a:t>
            </a:r>
          </a:p>
          <a:p>
            <a:pPr marL="0" indent="0">
              <a:buNone/>
            </a:pPr>
            <a:endParaRPr lang="en-US" altLang="zh-CN" b="0" u="sng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zh-CN" dirty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</a:t>
            </a:r>
            <a:r>
              <a:rPr lang="en-US" altLang="zh-CN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2014</a:t>
            </a:r>
            <a:endParaRPr lang="en-GB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Haiming Wang, et al. (SEU/CWPAN)</a:t>
            </a:r>
            <a:endParaRPr lang="en-GB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385320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548680"/>
            <a:ext cx="7772400" cy="648072"/>
          </a:xfrm>
        </p:spPr>
        <p:txBody>
          <a:bodyPr/>
          <a:lstStyle/>
          <a:p>
            <a:r>
              <a:rPr lang="en-US" altLang="zh-CN" dirty="0" smtClean="0"/>
              <a:t>Conference Room Characteristics</a:t>
            </a:r>
            <a:endParaRPr lang="zh-CN" altLang="en-US" dirty="0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3911833"/>
              </p:ext>
            </p:extLst>
          </p:nvPr>
        </p:nvGraphicFramePr>
        <p:xfrm>
          <a:off x="827584" y="1196752"/>
          <a:ext cx="7630616" cy="4824534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663532"/>
                <a:gridCol w="663532"/>
                <a:gridCol w="663532"/>
                <a:gridCol w="884709"/>
                <a:gridCol w="774120"/>
                <a:gridCol w="1105886"/>
                <a:gridCol w="995298"/>
                <a:gridCol w="884709"/>
                <a:gridCol w="995298"/>
              </a:tblGrid>
              <a:tr h="18555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Environment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Scenario1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Scenario2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Antenna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Pol</a:t>
                      </a:r>
                    </a:p>
                  </a:txBody>
                  <a:tcPr marL="9525" marR="9525" marT="9525" marB="0" anchor="ctr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Frequency average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855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PL0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Ac</a:t>
                      </a:r>
                    </a:p>
                  </a:txBody>
                  <a:tcPr marL="9525" marR="9525" marT="9525" marB="0" anchor="ctr"/>
                </a:tc>
              </a:tr>
              <a:tr h="185559">
                <a:tc rowSpan="2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Conference_room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vert="vert270" anchor="ctr"/>
                </a:tc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LoS</a:t>
                      </a:r>
                    </a:p>
                  </a:txBody>
                  <a:tcPr marL="9525" marR="9525" marT="9525" marB="0" vert="vert270" anchor="ctr"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STA-STA</a:t>
                      </a:r>
                    </a:p>
                  </a:txBody>
                  <a:tcPr marL="9525" marR="9525" marT="9525" marB="0" vert="vert27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P-P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co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1.139749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73.82214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0.35163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40.74653</a:t>
                      </a:r>
                    </a:p>
                  </a:txBody>
                  <a:tcPr marL="9525" marR="9525" marT="9525" marB="0" anchor="b"/>
                </a:tc>
              </a:tr>
              <a:tr h="1855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cross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1.511144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97.52996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0.588878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64.45435</a:t>
                      </a:r>
                    </a:p>
                  </a:txBody>
                  <a:tcPr marL="9525" marR="9525" marT="9525" marB="0" anchor="b"/>
                </a:tc>
              </a:tr>
              <a:tr h="1855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O-O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co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2.630479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61.0116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0.78206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27.93598</a:t>
                      </a:r>
                    </a:p>
                  </a:txBody>
                  <a:tcPr marL="9525" marR="9525" marT="9525" marB="0" anchor="b"/>
                </a:tc>
              </a:tr>
              <a:tr h="1855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cross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1.577574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87.18569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0.886897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54.11007</a:t>
                      </a:r>
                    </a:p>
                  </a:txBody>
                  <a:tcPr marL="9525" marR="9525" marT="9525" marB="0" anchor="b"/>
                </a:tc>
              </a:tr>
              <a:tr h="1855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S-S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co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2.56263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63.11556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0.927394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30.16818</a:t>
                      </a:r>
                    </a:p>
                  </a:txBody>
                  <a:tcPr marL="9525" marR="9525" marT="9525" marB="0" anchor="b"/>
                </a:tc>
              </a:tr>
              <a:tr h="1855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cross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1.845868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67.78648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1.139117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34.8391</a:t>
                      </a:r>
                    </a:p>
                  </a:txBody>
                  <a:tcPr marL="9525" marR="9525" marT="9525" marB="0" anchor="b"/>
                </a:tc>
              </a:tr>
              <a:tr h="1855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AP-STA</a:t>
                      </a:r>
                    </a:p>
                  </a:txBody>
                  <a:tcPr marL="9525" marR="9525" marT="9525" marB="0" vert="vert27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P-P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co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1.304055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70.27431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0.415879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37.1987</a:t>
                      </a:r>
                    </a:p>
                  </a:txBody>
                  <a:tcPr marL="9525" marR="9525" marT="9525" marB="0" anchor="b"/>
                </a:tc>
              </a:tr>
              <a:tr h="1855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cross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2.938059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88.46472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1.023065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55.38911</a:t>
                      </a:r>
                    </a:p>
                  </a:txBody>
                  <a:tcPr marL="9525" marR="9525" marT="9525" marB="0" anchor="b"/>
                </a:tc>
              </a:tr>
              <a:tr h="1855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O-O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co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2.245392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63.76319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1.396849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30.68758</a:t>
                      </a:r>
                    </a:p>
                  </a:txBody>
                  <a:tcPr marL="9525" marR="9525" marT="9525" marB="0" anchor="b"/>
                </a:tc>
              </a:tr>
              <a:tr h="1855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cross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1.972381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85.43296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1.468228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52.35734</a:t>
                      </a:r>
                    </a:p>
                  </a:txBody>
                  <a:tcPr marL="9525" marR="9525" marT="9525" marB="0" anchor="b"/>
                </a:tc>
              </a:tr>
              <a:tr h="1855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S-S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co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2.476442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62.29575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0.893249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29.34837</a:t>
                      </a:r>
                    </a:p>
                  </a:txBody>
                  <a:tcPr marL="9525" marR="9525" marT="9525" marB="0" anchor="b"/>
                </a:tc>
              </a:tr>
              <a:tr h="1855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cross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2.389663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62.17207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1.645918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29.22468</a:t>
                      </a:r>
                    </a:p>
                  </a:txBody>
                  <a:tcPr marL="9525" marR="9525" marT="9525" marB="0" anchor="b"/>
                </a:tc>
              </a:tr>
              <a:tr h="1855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NLoS</a:t>
                      </a:r>
                    </a:p>
                  </a:txBody>
                  <a:tcPr marL="9525" marR="9525" marT="9525" marB="0" vert="vert270" anchor="ctr"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STA-STA</a:t>
                      </a:r>
                    </a:p>
                  </a:txBody>
                  <a:tcPr marL="9525" marR="9525" marT="9525" marB="0" vert="vert27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P-P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co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0.309017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91.40559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1.4048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58.45821</a:t>
                      </a:r>
                    </a:p>
                  </a:txBody>
                  <a:tcPr marL="9525" marR="9525" marT="9525" marB="0" anchor="b"/>
                </a:tc>
              </a:tr>
              <a:tr h="1855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cross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0.305875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124.8957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1.476564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91.94828</a:t>
                      </a:r>
                    </a:p>
                  </a:txBody>
                  <a:tcPr marL="9525" marR="9525" marT="9525" marB="0" anchor="b"/>
                </a:tc>
              </a:tr>
              <a:tr h="1855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O-O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co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1.419084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84.64103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1.428556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51.69365</a:t>
                      </a:r>
                    </a:p>
                  </a:txBody>
                  <a:tcPr marL="9525" marR="9525" marT="9525" marB="0" anchor="b"/>
                </a:tc>
              </a:tr>
              <a:tr h="1855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cross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-0.15111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104.8941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1.242671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71.94672</a:t>
                      </a:r>
                    </a:p>
                  </a:txBody>
                  <a:tcPr marL="9525" marR="9525" marT="9525" marB="0" anchor="b"/>
                </a:tc>
              </a:tr>
              <a:tr h="1855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S-S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co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1.155316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86.4047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1.474105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53.45732</a:t>
                      </a:r>
                    </a:p>
                  </a:txBody>
                  <a:tcPr marL="9525" marR="9525" marT="9525" marB="0" anchor="b"/>
                </a:tc>
              </a:tr>
              <a:tr h="1855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cross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0.089013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93.49527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0.758909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60.54789</a:t>
                      </a:r>
                    </a:p>
                  </a:txBody>
                  <a:tcPr marL="9525" marR="9525" marT="9525" marB="0" anchor="b"/>
                </a:tc>
              </a:tr>
              <a:tr h="1855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AP-STA</a:t>
                      </a:r>
                    </a:p>
                  </a:txBody>
                  <a:tcPr marL="9525" marR="9525" marT="9525" marB="0" vert="vert27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P-P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co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-0.08935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97.37172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1.278552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64.42434</a:t>
                      </a:r>
                    </a:p>
                  </a:txBody>
                  <a:tcPr marL="9525" marR="9525" marT="9525" marB="0" anchor="b"/>
                </a:tc>
              </a:tr>
              <a:tr h="1855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cross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-0.03463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121.7664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1.450245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88.819</a:t>
                      </a:r>
                    </a:p>
                  </a:txBody>
                  <a:tcPr marL="9525" marR="9525" marT="9525" marB="0" anchor="b"/>
                </a:tc>
              </a:tr>
              <a:tr h="1855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O-O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co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0.183341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93.58295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1.039485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60.63557</a:t>
                      </a:r>
                    </a:p>
                  </a:txBody>
                  <a:tcPr marL="9525" marR="9525" marT="9525" marB="0" anchor="b"/>
                </a:tc>
              </a:tr>
              <a:tr h="1855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cross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1.015959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95.8668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0.6578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62.91942</a:t>
                      </a:r>
                    </a:p>
                  </a:txBody>
                  <a:tcPr marL="9525" marR="9525" marT="9525" marB="0" anchor="b"/>
                </a:tc>
              </a:tr>
              <a:tr h="1855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S-S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co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0.626734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89.42338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1.039081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56.476</a:t>
                      </a:r>
                    </a:p>
                  </a:txBody>
                  <a:tcPr marL="9525" marR="9525" marT="9525" marB="0" anchor="b"/>
                </a:tc>
              </a:tr>
              <a:tr h="1855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cross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0.218608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94.19642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1.172416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61.24904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zh-CN" dirty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</a:t>
            </a:r>
            <a:r>
              <a:rPr lang="en-US" altLang="zh-CN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2014</a:t>
            </a:r>
            <a:endParaRPr lang="en-GB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zh-CN" smtClean="0"/>
              <a:t>Haiming Wang, et al. (SEU/CWPAN)</a:t>
            </a:r>
            <a:endParaRPr lang="en-US" altLang="zh-CN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38</a:t>
            </a:fld>
            <a:endParaRPr lang="en-GB" dirty="0"/>
          </a:p>
        </p:txBody>
      </p:sp>
      <p:sp>
        <p:nvSpPr>
          <p:cNvPr id="7" name="内容占位符 2"/>
          <p:cNvSpPr txBox="1">
            <a:spLocks/>
          </p:cNvSpPr>
          <p:nvPr/>
        </p:nvSpPr>
        <p:spPr bwMode="auto">
          <a:xfrm>
            <a:off x="731193" y="6093296"/>
            <a:ext cx="8058224" cy="216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latinLnBrk="1">
              <a:buNone/>
            </a:pPr>
            <a:r>
              <a:rPr lang="en-US" altLang="zh-CN" sz="1200" b="0" kern="0" dirty="0" smtClean="0"/>
              <a:t>H-H: horn to horn; O-O: OEW to OEW; S-S: SIW-SIW; co: co-polarization; cross: cross-polarization</a:t>
            </a:r>
          </a:p>
          <a:p>
            <a:pPr marL="0" indent="0" latinLnBrk="1">
              <a:buFontTx/>
              <a:buNone/>
            </a:pPr>
            <a:endParaRPr lang="en-US" altLang="zh-CN" sz="1800" b="0" kern="0" dirty="0"/>
          </a:p>
        </p:txBody>
      </p:sp>
    </p:spTree>
    <p:extLst>
      <p:ext uri="{BB962C8B-B14F-4D97-AF65-F5344CB8AC3E}">
        <p14:creationId xmlns:p14="http://schemas.microsoft.com/office/powerpoint/2010/main" val="362893939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548680"/>
            <a:ext cx="7772400" cy="648072"/>
          </a:xfrm>
        </p:spPr>
        <p:txBody>
          <a:bodyPr/>
          <a:lstStyle/>
          <a:p>
            <a:r>
              <a:rPr lang="en-US" altLang="zh-CN" dirty="0" smtClean="0"/>
              <a:t>Cubicle Room Characteristics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zh-CN" dirty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</a:t>
            </a:r>
            <a:r>
              <a:rPr lang="en-US" altLang="zh-CN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2014</a:t>
            </a:r>
            <a:endParaRPr lang="en-GB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zh-CN" smtClean="0"/>
              <a:t>Haiming Wang, et al. (SEU/CWPAN)</a:t>
            </a:r>
            <a:endParaRPr lang="en-US" altLang="zh-CN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39</a:t>
            </a:fld>
            <a:endParaRPr lang="en-GB" dirty="0"/>
          </a:p>
        </p:txBody>
      </p:sp>
      <p:sp>
        <p:nvSpPr>
          <p:cNvPr id="9" name="内容占位符 2"/>
          <p:cNvSpPr txBox="1">
            <a:spLocks/>
          </p:cNvSpPr>
          <p:nvPr/>
        </p:nvSpPr>
        <p:spPr bwMode="auto">
          <a:xfrm>
            <a:off x="731193" y="6093296"/>
            <a:ext cx="8058224" cy="216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latinLnBrk="1">
              <a:buNone/>
            </a:pPr>
            <a:r>
              <a:rPr lang="en-US" altLang="zh-CN" sz="1200" b="0" kern="0" dirty="0"/>
              <a:t>H-H: horn to horn; O-O: OEW to OEW; S-S: </a:t>
            </a:r>
            <a:r>
              <a:rPr lang="en-US" altLang="zh-CN" sz="1200" b="0" kern="0" dirty="0" smtClean="0"/>
              <a:t>SIW-SIW;OLoS: obstructed line of sight</a:t>
            </a:r>
            <a:endParaRPr lang="en-US" altLang="zh-CN" sz="1200" b="0" kern="0" dirty="0"/>
          </a:p>
        </p:txBody>
      </p:sp>
      <p:graphicFrame>
        <p:nvGraphicFramePr>
          <p:cNvPr id="11" name="内容占位符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5010132"/>
              </p:ext>
            </p:extLst>
          </p:nvPr>
        </p:nvGraphicFramePr>
        <p:xfrm>
          <a:off x="827584" y="1196752"/>
          <a:ext cx="7630616" cy="4824534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663532"/>
                <a:gridCol w="663532"/>
                <a:gridCol w="663532"/>
                <a:gridCol w="884709"/>
                <a:gridCol w="774120"/>
                <a:gridCol w="1105886"/>
                <a:gridCol w="995298"/>
                <a:gridCol w="884709"/>
                <a:gridCol w="995298"/>
              </a:tblGrid>
              <a:tr h="18555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Environment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Scenario1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Scenario2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Antenna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Pol</a:t>
                      </a:r>
                    </a:p>
                  </a:txBody>
                  <a:tcPr marL="9525" marR="9525" marT="9525" marB="0" anchor="ctr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Frequency average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855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PL0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Ac</a:t>
                      </a:r>
                    </a:p>
                  </a:txBody>
                  <a:tcPr marL="9525" marR="9525" marT="9525" marB="0" anchor="ctr"/>
                </a:tc>
              </a:tr>
              <a:tr h="185559">
                <a:tc rowSpan="2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Cubicle_room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vert="vert270" anchor="ctr"/>
                </a:tc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LoS</a:t>
                      </a:r>
                    </a:p>
                  </a:txBody>
                  <a:tcPr marL="9525" marR="9525" marT="9525" marB="0" vert="vert270" anchor="ctr"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STA-STA</a:t>
                      </a:r>
                    </a:p>
                  </a:txBody>
                  <a:tcPr marL="9525" marR="9525" marT="9525" marB="0" vert="vert27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P-P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co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1.79569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68.73988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0.0638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35.66426</a:t>
                      </a:r>
                    </a:p>
                  </a:txBody>
                  <a:tcPr marL="9525" marR="9525" marT="9525" marB="0" anchor="b"/>
                </a:tc>
              </a:tr>
              <a:tr h="1855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cross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1.606904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91.79041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0.112075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58.71479</a:t>
                      </a:r>
                    </a:p>
                  </a:txBody>
                  <a:tcPr marL="9525" marR="9525" marT="9525" marB="0" anchor="b"/>
                </a:tc>
              </a:tr>
              <a:tr h="1855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O-O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co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1.987251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68.57695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0.735821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35.50133</a:t>
                      </a:r>
                    </a:p>
                  </a:txBody>
                  <a:tcPr marL="9525" marR="9525" marT="9525" marB="0" anchor="b"/>
                </a:tc>
              </a:tr>
              <a:tr h="1855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cross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1.587652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92.96078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1.345013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59.88516</a:t>
                      </a:r>
                    </a:p>
                  </a:txBody>
                  <a:tcPr marL="9525" marR="9525" marT="9525" marB="0" anchor="b"/>
                </a:tc>
              </a:tr>
              <a:tr h="1855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S-S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co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2.482227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66.32985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0.885278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33.38247</a:t>
                      </a:r>
                    </a:p>
                  </a:txBody>
                  <a:tcPr marL="9525" marR="9525" marT="9525" marB="0" anchor="b"/>
                </a:tc>
              </a:tr>
              <a:tr h="1855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cross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2.390764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67.77112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1.42207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34.82373</a:t>
                      </a:r>
                    </a:p>
                  </a:txBody>
                  <a:tcPr marL="9525" marR="9525" marT="9525" marB="0" anchor="b"/>
                </a:tc>
              </a:tr>
              <a:tr h="1855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AP-STA</a:t>
                      </a:r>
                    </a:p>
                  </a:txBody>
                  <a:tcPr marL="9525" marR="9525" marT="9525" marB="0" vert="vert27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P-P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co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2.005008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65.94193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0.115975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32.86631</a:t>
                      </a:r>
                    </a:p>
                  </a:txBody>
                  <a:tcPr marL="9525" marR="9525" marT="9525" marB="0" anchor="b"/>
                </a:tc>
              </a:tr>
              <a:tr h="1855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cross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1.55109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91.45427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0.205535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58.37865</a:t>
                      </a:r>
                    </a:p>
                  </a:txBody>
                  <a:tcPr marL="9525" marR="9525" marT="9525" marB="0" anchor="b"/>
                </a:tc>
              </a:tr>
              <a:tr h="1855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O-O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co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1.9603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64.61183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0.7977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31.53622</a:t>
                      </a:r>
                    </a:p>
                  </a:txBody>
                  <a:tcPr marL="9525" marR="9525" marT="9525" marB="0" anchor="b"/>
                </a:tc>
              </a:tr>
              <a:tr h="1855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cross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2.326209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86.84695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1.174327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53.77134</a:t>
                      </a:r>
                    </a:p>
                  </a:txBody>
                  <a:tcPr marL="9525" marR="9525" marT="9525" marB="0" anchor="b"/>
                </a:tc>
              </a:tr>
              <a:tr h="1855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S-S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co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2.155971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64.73363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1.060874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31.78625</a:t>
                      </a:r>
                    </a:p>
                  </a:txBody>
                  <a:tcPr marL="9525" marR="9525" marT="9525" marB="0" anchor="b"/>
                </a:tc>
              </a:tr>
              <a:tr h="1855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cross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1.976314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69.33096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1.3203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36.38358</a:t>
                      </a:r>
                    </a:p>
                  </a:txBody>
                  <a:tcPr marL="9525" marR="9525" marT="9525" marB="0" anchor="b"/>
                </a:tc>
              </a:tr>
              <a:tr h="1855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NLoS</a:t>
                      </a:r>
                    </a:p>
                  </a:txBody>
                  <a:tcPr marL="9525" marR="9525" marT="9525" marB="0" vert="vert270" anchor="ctr"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STA-STA</a:t>
                      </a:r>
                    </a:p>
                  </a:txBody>
                  <a:tcPr marL="9525" marR="9525" marT="9525" marB="0" vert="vert27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P-P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co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2.095542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69.22941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0.702625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36.1538</a:t>
                      </a:r>
                    </a:p>
                  </a:txBody>
                  <a:tcPr marL="9525" marR="9525" marT="9525" marB="0" anchor="b"/>
                </a:tc>
              </a:tr>
              <a:tr h="1855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cross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0.934477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100.3316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0.826368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67.25597</a:t>
                      </a:r>
                    </a:p>
                  </a:txBody>
                  <a:tcPr marL="9525" marR="9525" marT="9525" marB="0" anchor="b"/>
                </a:tc>
              </a:tr>
              <a:tr h="1855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O-O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co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1.476295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74.5536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1.634227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41.47799</a:t>
                      </a:r>
                    </a:p>
                  </a:txBody>
                  <a:tcPr marL="9525" marR="9525" marT="9525" marB="0" anchor="b"/>
                </a:tc>
              </a:tr>
              <a:tr h="1855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cross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1.229472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94.59532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0.621439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61.5197</a:t>
                      </a:r>
                    </a:p>
                  </a:txBody>
                  <a:tcPr marL="9525" marR="9525" marT="9525" marB="0" anchor="b"/>
                </a:tc>
              </a:tr>
              <a:tr h="1855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S-S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co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2.178841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74.30523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0.952263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41.35785</a:t>
                      </a:r>
                    </a:p>
                  </a:txBody>
                  <a:tcPr marL="9525" marR="9525" marT="9525" marB="0" anchor="b"/>
                </a:tc>
              </a:tr>
              <a:tr h="1855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cross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2.167594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84.23814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0.841976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51.29075</a:t>
                      </a:r>
                    </a:p>
                  </a:txBody>
                  <a:tcPr marL="9525" marR="9525" marT="9525" marB="0" anchor="b"/>
                </a:tc>
              </a:tr>
              <a:tr h="1855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AP-STA</a:t>
                      </a:r>
                    </a:p>
                  </a:txBody>
                  <a:tcPr marL="9525" marR="9525" marT="9525" marB="0" vert="vert27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P-P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co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2.46548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63.2624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0.326308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30.18679</a:t>
                      </a:r>
                    </a:p>
                  </a:txBody>
                  <a:tcPr marL="9525" marR="9525" marT="9525" marB="0" anchor="b"/>
                </a:tc>
              </a:tr>
              <a:tr h="1855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cross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2.632257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82.60221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0.18978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49.52659</a:t>
                      </a:r>
                    </a:p>
                  </a:txBody>
                  <a:tcPr marL="9525" marR="9525" marT="9525" marB="0" anchor="b"/>
                </a:tc>
              </a:tr>
              <a:tr h="1855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O-O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co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1.935346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66.71061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0.414967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33.63499</a:t>
                      </a:r>
                    </a:p>
                  </a:txBody>
                  <a:tcPr marL="9525" marR="9525" marT="9525" marB="0" anchor="b"/>
                </a:tc>
              </a:tr>
              <a:tr h="1855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cross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2.892114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79.22749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0.912131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46.15187</a:t>
                      </a:r>
                    </a:p>
                  </a:txBody>
                  <a:tcPr marL="9525" marR="9525" marT="9525" marB="0" anchor="b"/>
                </a:tc>
              </a:tr>
              <a:tr h="1855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S-S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co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1.7684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70.30398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0.455573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37.3566</a:t>
                      </a:r>
                    </a:p>
                  </a:txBody>
                  <a:tcPr marL="9525" marR="9525" marT="9525" marB="0" anchor="b"/>
                </a:tc>
              </a:tr>
              <a:tr h="1855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cross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1.44843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85.58861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1.366867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52.64123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980620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438944"/>
          </a:xfrm>
        </p:spPr>
        <p:txBody>
          <a:bodyPr/>
          <a:lstStyle/>
          <a:p>
            <a:r>
              <a:rPr lang="en-US" altLang="zh-CN" dirty="0" smtClean="0"/>
              <a:t>Transmission Scenarios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Conference room</a:t>
            </a:r>
          </a:p>
          <a:p>
            <a:r>
              <a:rPr lang="en-US" altLang="zh-CN" dirty="0" smtClean="0"/>
              <a:t>Cubicle room</a:t>
            </a:r>
          </a:p>
          <a:p>
            <a:r>
              <a:rPr lang="en-US" altLang="zh-CN" dirty="0" smtClean="0"/>
              <a:t>Living room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zh-CN" dirty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</a:t>
            </a:r>
            <a:r>
              <a:rPr lang="en-US" altLang="zh-CN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2014</a:t>
            </a:r>
            <a:endParaRPr lang="en-GB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zh-CN" smtClean="0">
                <a:solidFill>
                  <a:prstClr val="black"/>
                </a:solidFill>
              </a:rPr>
              <a:t>Haiming Wang, et al. (SEU/CWPAN)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573016"/>
            <a:ext cx="3656600" cy="2833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165" y="4063330"/>
            <a:ext cx="3746035" cy="2333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164" y="1268760"/>
            <a:ext cx="3746035" cy="264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777370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548680"/>
            <a:ext cx="7772400" cy="648072"/>
          </a:xfrm>
        </p:spPr>
        <p:txBody>
          <a:bodyPr/>
          <a:lstStyle/>
          <a:p>
            <a:r>
              <a:rPr lang="en-US" altLang="zh-CN" dirty="0" smtClean="0"/>
              <a:t>Living Room Characteristics</a:t>
            </a:r>
            <a:endParaRPr lang="zh-CN" altLang="en-US" dirty="0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9204800"/>
              </p:ext>
            </p:extLst>
          </p:nvPr>
        </p:nvGraphicFramePr>
        <p:xfrm>
          <a:off x="827584" y="1196752"/>
          <a:ext cx="7630616" cy="4824534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663532"/>
                <a:gridCol w="663532"/>
                <a:gridCol w="663532"/>
                <a:gridCol w="884709"/>
                <a:gridCol w="774120"/>
                <a:gridCol w="1105886"/>
                <a:gridCol w="995298"/>
                <a:gridCol w="884709"/>
                <a:gridCol w="995298"/>
              </a:tblGrid>
              <a:tr h="18555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Environment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Scenario1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Scenario2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Antenna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Pol</a:t>
                      </a:r>
                    </a:p>
                  </a:txBody>
                  <a:tcPr marL="9525" marR="9525" marT="9525" marB="0" anchor="ctr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Frequency average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855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PL0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Ac</a:t>
                      </a:r>
                    </a:p>
                  </a:txBody>
                  <a:tcPr marL="9525" marR="9525" marT="9525" marB="0" anchor="ctr"/>
                </a:tc>
              </a:tr>
              <a:tr h="185559">
                <a:tc rowSpan="2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Living_room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vert="vert270" anchor="ctr"/>
                </a:tc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LoS</a:t>
                      </a:r>
                    </a:p>
                  </a:txBody>
                  <a:tcPr marL="9525" marR="9525" marT="9525" marB="0" vert="vert270" anchor="ctr"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STA-STA</a:t>
                      </a:r>
                    </a:p>
                  </a:txBody>
                  <a:tcPr marL="9525" marR="9525" marT="9525" marB="0" vert="vert27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P-P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co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2.231738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64.62093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0.109134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31.54532</a:t>
                      </a:r>
                    </a:p>
                  </a:txBody>
                  <a:tcPr marL="9525" marR="9525" marT="9525" marB="0" anchor="b"/>
                </a:tc>
              </a:tr>
              <a:tr h="1855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cross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1.993172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92.27755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0.12008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59.20193</a:t>
                      </a:r>
                    </a:p>
                  </a:txBody>
                  <a:tcPr marL="9525" marR="9525" marT="9525" marB="0" anchor="b"/>
                </a:tc>
              </a:tr>
              <a:tr h="1855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O-O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co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2.412787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62.80727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0.513327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29.73165</a:t>
                      </a:r>
                    </a:p>
                  </a:txBody>
                  <a:tcPr marL="9525" marR="9525" marT="9525" marB="0" anchor="b"/>
                </a:tc>
              </a:tr>
              <a:tr h="1855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cross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2.115442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86.9178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1.313205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53.84218</a:t>
                      </a:r>
                    </a:p>
                  </a:txBody>
                  <a:tcPr marL="9525" marR="9525" marT="9525" marB="0" anchor="b"/>
                </a:tc>
              </a:tr>
              <a:tr h="1855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S-S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co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2.544253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62.50163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2.073575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29.55425</a:t>
                      </a:r>
                    </a:p>
                  </a:txBody>
                  <a:tcPr marL="9525" marR="9525" marT="9525" marB="0" anchor="b"/>
                </a:tc>
              </a:tr>
              <a:tr h="1855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cross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2.596201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64.2595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2.245281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31.31212</a:t>
                      </a:r>
                    </a:p>
                  </a:txBody>
                  <a:tcPr marL="9525" marR="9525" marT="9525" marB="0" anchor="b"/>
                </a:tc>
              </a:tr>
              <a:tr h="1855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AP-STA</a:t>
                      </a:r>
                    </a:p>
                  </a:txBody>
                  <a:tcPr marL="9525" marR="9525" marT="9525" marB="0" vert="vert27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P-P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co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2.075801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65.70149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0.043349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32.62588</a:t>
                      </a:r>
                    </a:p>
                  </a:txBody>
                  <a:tcPr marL="9525" marR="9525" marT="9525" marB="0" anchor="b"/>
                </a:tc>
              </a:tr>
              <a:tr h="1855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cross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2.024144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88.83036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0.157892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55.75475</a:t>
                      </a:r>
                    </a:p>
                  </a:txBody>
                  <a:tcPr marL="9525" marR="9525" marT="9525" marB="0" anchor="b"/>
                </a:tc>
              </a:tr>
              <a:tr h="1855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O-O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co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2.406526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63.84632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0.355291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30.7707</a:t>
                      </a:r>
                    </a:p>
                  </a:txBody>
                  <a:tcPr marL="9525" marR="9525" marT="9525" marB="0" anchor="b"/>
                </a:tc>
              </a:tr>
              <a:tr h="1855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cross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3.110935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81.87936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1.955085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48.80375</a:t>
                      </a:r>
                    </a:p>
                  </a:txBody>
                  <a:tcPr marL="9525" marR="9525" marT="9525" marB="0" anchor="b"/>
                </a:tc>
              </a:tr>
              <a:tr h="1855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S-S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co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2.286152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65.19459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2.053458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32.2472</a:t>
                      </a:r>
                    </a:p>
                  </a:txBody>
                  <a:tcPr marL="9525" marR="9525" marT="9525" marB="0" anchor="b"/>
                </a:tc>
              </a:tr>
              <a:tr h="1855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cross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2.516595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65.90757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2.686096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32.96019</a:t>
                      </a:r>
                    </a:p>
                  </a:txBody>
                  <a:tcPr marL="9525" marR="9525" marT="9525" marB="0" anchor="b"/>
                </a:tc>
              </a:tr>
              <a:tr h="1855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NLoS</a:t>
                      </a:r>
                    </a:p>
                  </a:txBody>
                  <a:tcPr marL="9525" marR="9525" marT="9525" marB="0" vert="vert270" anchor="ctr"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STA-STA</a:t>
                      </a:r>
                    </a:p>
                  </a:txBody>
                  <a:tcPr marL="9525" marR="9525" marT="9525" marB="0" vert="vert27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P-P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co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-0.43859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99.56027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0.546746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66.48465</a:t>
                      </a:r>
                    </a:p>
                  </a:txBody>
                  <a:tcPr marL="9525" marR="9525" marT="9525" marB="0" anchor="b"/>
                </a:tc>
              </a:tr>
              <a:tr h="1855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cross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-0.46102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123.9658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0.806784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90.89018</a:t>
                      </a:r>
                    </a:p>
                  </a:txBody>
                  <a:tcPr marL="9525" marR="9525" marT="9525" marB="0" anchor="b"/>
                </a:tc>
              </a:tr>
              <a:tr h="1855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O-O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co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0.657759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93.34336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1.488326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60.26774</a:t>
                      </a:r>
                    </a:p>
                  </a:txBody>
                  <a:tcPr marL="9525" marR="9525" marT="9525" marB="0" anchor="b"/>
                </a:tc>
              </a:tr>
              <a:tr h="1855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cross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0.31636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104.366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1.410035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71.29041</a:t>
                      </a:r>
                    </a:p>
                  </a:txBody>
                  <a:tcPr marL="9525" marR="9525" marT="9525" marB="0" anchor="b"/>
                </a:tc>
              </a:tr>
              <a:tr h="1855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S-S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co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0.19743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94.47523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1.29829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61.52784</a:t>
                      </a:r>
                    </a:p>
                  </a:txBody>
                  <a:tcPr marL="9525" marR="9525" marT="9525" marB="0" anchor="b"/>
                </a:tc>
              </a:tr>
              <a:tr h="1855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cross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-0.28265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100.3553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1.152425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67.40792</a:t>
                      </a:r>
                    </a:p>
                  </a:txBody>
                  <a:tcPr marL="9525" marR="9525" marT="9525" marB="0" anchor="b"/>
                </a:tc>
              </a:tr>
              <a:tr h="1855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AP-STA</a:t>
                      </a:r>
                    </a:p>
                  </a:txBody>
                  <a:tcPr marL="9525" marR="9525" marT="9525" marB="0" vert="vert27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P-P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co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1.524857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84.94494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0.286436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51.86933</a:t>
                      </a:r>
                    </a:p>
                  </a:txBody>
                  <a:tcPr marL="9525" marR="9525" marT="9525" marB="0" anchor="b"/>
                </a:tc>
              </a:tr>
              <a:tr h="1855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cross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0.097595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128.5621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0.681437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95.48653</a:t>
                      </a:r>
                    </a:p>
                  </a:txBody>
                  <a:tcPr marL="9525" marR="9525" marT="9525" marB="0" anchor="b"/>
                </a:tc>
              </a:tr>
              <a:tr h="1855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O-O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co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0.387018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92.98406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1.944789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59.90845</a:t>
                      </a:r>
                    </a:p>
                  </a:txBody>
                  <a:tcPr marL="9525" marR="9525" marT="9525" marB="0" anchor="b"/>
                </a:tc>
              </a:tr>
              <a:tr h="1855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cross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0.533777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102.8803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1.938324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69.8047</a:t>
                      </a:r>
                    </a:p>
                  </a:txBody>
                  <a:tcPr marL="9525" marR="9525" marT="9525" marB="0" anchor="b"/>
                </a:tc>
              </a:tr>
              <a:tr h="1855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S-S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co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0.204226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95.09873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1.037752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62.15135</a:t>
                      </a:r>
                    </a:p>
                  </a:txBody>
                  <a:tcPr marL="9525" marR="9525" marT="9525" marB="0" anchor="b"/>
                </a:tc>
              </a:tr>
              <a:tr h="1855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cross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-1.54134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107.258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1.714575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74.31063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zh-CN" dirty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</a:t>
            </a:r>
            <a:r>
              <a:rPr lang="en-US" altLang="zh-CN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2014</a:t>
            </a:r>
            <a:endParaRPr lang="en-GB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zh-CN" smtClean="0"/>
              <a:t>Haiming Wang, et al. (SEU/CWPAN)</a:t>
            </a:r>
            <a:endParaRPr lang="en-US" altLang="zh-CN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40</a:t>
            </a:fld>
            <a:endParaRPr lang="en-GB" dirty="0"/>
          </a:p>
        </p:txBody>
      </p:sp>
      <p:sp>
        <p:nvSpPr>
          <p:cNvPr id="9" name="内容占位符 2"/>
          <p:cNvSpPr txBox="1">
            <a:spLocks/>
          </p:cNvSpPr>
          <p:nvPr/>
        </p:nvSpPr>
        <p:spPr bwMode="auto">
          <a:xfrm>
            <a:off x="731193" y="6093296"/>
            <a:ext cx="8058224" cy="216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latinLnBrk="1">
              <a:buNone/>
            </a:pPr>
            <a:r>
              <a:rPr lang="en-US" altLang="zh-CN" sz="1200" b="0" kern="0" dirty="0" smtClean="0"/>
              <a:t>H-H: horn to horn; O-O: OEW to OEW; S-S: SIW-SIW</a:t>
            </a:r>
          </a:p>
          <a:p>
            <a:pPr marL="0" indent="0" latinLnBrk="1">
              <a:buFontTx/>
              <a:buNone/>
            </a:pPr>
            <a:endParaRPr lang="en-US" altLang="zh-CN" sz="1800" b="0" kern="0" dirty="0"/>
          </a:p>
        </p:txBody>
      </p:sp>
    </p:spTree>
    <p:extLst>
      <p:ext uri="{BB962C8B-B14F-4D97-AF65-F5344CB8AC3E}">
        <p14:creationId xmlns:p14="http://schemas.microsoft.com/office/powerpoint/2010/main" val="175327007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99186"/>
          </a:xfrm>
        </p:spPr>
        <p:txBody>
          <a:bodyPr/>
          <a:lstStyle/>
          <a:p>
            <a:r>
              <a:rPr lang="en-US" altLang="zh-CN" dirty="0" smtClean="0"/>
              <a:t>Layout</a:t>
            </a:r>
            <a:endParaRPr lang="zh-CN" altLang="en-US" dirty="0"/>
          </a:p>
        </p:txBody>
      </p:sp>
      <p:pic>
        <p:nvPicPr>
          <p:cNvPr id="3" name="内容占位符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13" y="1484784"/>
            <a:ext cx="3378572" cy="3981045"/>
          </a:xfrm>
        </p:spPr>
      </p:pic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zh-CN" dirty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</a:t>
            </a:r>
            <a:r>
              <a:rPr lang="en-US" altLang="zh-CN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2014</a:t>
            </a:r>
            <a:endParaRPr lang="en-GB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zh-CN" dirty="0" smtClean="0">
                <a:solidFill>
                  <a:prstClr val="black"/>
                </a:solidFill>
              </a:rPr>
              <a:t>Haiming Wang, et al. (SEU/CWPAN)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340768"/>
            <a:ext cx="3318345" cy="277534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03673" y="3212248"/>
            <a:ext cx="2339484" cy="399867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380312" y="2246655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+mn-ea"/>
                <a:ea typeface="+mn-ea"/>
              </a:rPr>
              <a:t>Cubicle Room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884368" y="5590500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+mn-ea"/>
                <a:ea typeface="+mn-ea"/>
              </a:rPr>
              <a:t>Living Room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040168" y="5424701"/>
            <a:ext cx="2106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+mn-ea"/>
                <a:ea typeface="+mn-ea"/>
              </a:rPr>
              <a:t>Conference Room</a:t>
            </a:r>
          </a:p>
        </p:txBody>
      </p:sp>
    </p:spTree>
    <p:extLst>
      <p:ext uri="{BB962C8B-B14F-4D97-AF65-F5344CB8AC3E}">
        <p14:creationId xmlns:p14="http://schemas.microsoft.com/office/powerpoint/2010/main" val="209573334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332656"/>
            <a:ext cx="7772400" cy="1066800"/>
          </a:xfrm>
        </p:spPr>
        <p:txBody>
          <a:bodyPr/>
          <a:lstStyle/>
          <a:p>
            <a:r>
              <a:rPr lang="en-US" altLang="zh-CN" sz="2800" dirty="0" smtClean="0"/>
              <a:t>Channel Measurement Setup</a:t>
            </a:r>
            <a:endParaRPr lang="zh-CN" altLang="en-US" sz="2800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zh-CN" dirty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</a:t>
            </a:r>
            <a:r>
              <a:rPr lang="en-US" altLang="zh-CN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2014</a:t>
            </a:r>
            <a:endParaRPr lang="en-GB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zh-CN" smtClean="0"/>
              <a:t>Haiming Wang, et al. (SEU/CWPAN)</a:t>
            </a:r>
            <a:endParaRPr lang="en-US" altLang="zh-CN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4841865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l"/>
            </a:pPr>
            <a:r>
              <a:rPr lang="en-US" altLang="zh-CN" sz="1600" dirty="0" smtClean="0">
                <a:latin typeface="+mj-lt"/>
              </a:rPr>
              <a:t>A PC is used to not only control the rotary table with an RS-232 port but also control the signal generator and vector network analyzer (VNA) with LAN ports.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lang="en-US" altLang="zh-CN" sz="1600" dirty="0" smtClean="0">
                <a:latin typeface="+mj-lt"/>
              </a:rPr>
              <a:t>The signal generator transmits CW signal at each frequency, then Rx power and channel frequency </a:t>
            </a:r>
            <a:r>
              <a:rPr lang="en-US" altLang="zh-CN" sz="1600" dirty="0">
                <a:latin typeface="+mj-lt"/>
              </a:rPr>
              <a:t>response are obtained by the </a:t>
            </a:r>
            <a:r>
              <a:rPr lang="en-US" altLang="zh-CN" sz="1600" dirty="0" smtClean="0">
                <a:latin typeface="+mj-lt"/>
              </a:rPr>
              <a:t>VNA. The positions of Tx and Rx antennas and measured data </a:t>
            </a:r>
            <a:r>
              <a:rPr lang="en-US" altLang="zh-CN" sz="1600" dirty="0">
                <a:latin typeface="+mj-lt"/>
              </a:rPr>
              <a:t>are simultaneously </a:t>
            </a:r>
            <a:r>
              <a:rPr lang="en-US" altLang="zh-CN" sz="1600" dirty="0" smtClean="0">
                <a:latin typeface="+mj-lt"/>
              </a:rPr>
              <a:t>recorded.</a:t>
            </a:r>
            <a:endParaRPr lang="zh-CN" altLang="en-US" sz="1600" dirty="0">
              <a:latin typeface="+mj-lt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16" y="1268760"/>
            <a:ext cx="7439025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024700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417984"/>
            <a:ext cx="7772400" cy="1066800"/>
          </a:xfrm>
        </p:spPr>
        <p:txBody>
          <a:bodyPr/>
          <a:lstStyle/>
          <a:p>
            <a:r>
              <a:rPr lang="en-US" altLang="zh-CN" dirty="0" smtClean="0"/>
              <a:t>Antennas for Channel Measurement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0" y="3570312"/>
            <a:ext cx="7564016" cy="2667000"/>
          </a:xfrm>
        </p:spPr>
        <p:txBody>
          <a:bodyPr/>
          <a:lstStyle/>
          <a:p>
            <a:pPr eaLnBrk="0" hangingPunct="0">
              <a:buClr>
                <a:schemeClr val="hlink"/>
              </a:buClr>
              <a:buFont typeface="Wingdings" pitchFamily="2" charset="2"/>
              <a:buChar char="§"/>
            </a:pPr>
            <a:r>
              <a:rPr lang="en-US" altLang="zh-CN" sz="2000" kern="1200" dirty="0">
                <a:cs typeface="宋体" charset="0"/>
              </a:rPr>
              <a:t>Type II: Open-ended waveguide (OEW) antenna with 6-dBi gain</a:t>
            </a:r>
            <a:endParaRPr lang="zh-CN" altLang="en-US" sz="2000" kern="1200" dirty="0">
              <a:cs typeface="宋体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zh-CN" dirty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</a:t>
            </a:r>
            <a:r>
              <a:rPr lang="en-US" altLang="zh-CN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2014</a:t>
            </a:r>
            <a:endParaRPr lang="en-GB" dirty="0"/>
          </a:p>
        </p:txBody>
      </p:sp>
      <p:sp>
        <p:nvSpPr>
          <p:cNvPr id="13" name="页脚占位符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zh-CN" smtClean="0"/>
              <a:t>Haiming Wang, et al. (SEU/CWPAN)</a:t>
            </a:r>
            <a:endParaRPr lang="en-US" altLang="zh-CN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733" y="4023066"/>
            <a:ext cx="3125755" cy="234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05064"/>
            <a:ext cx="3173760" cy="23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685800" y="1412776"/>
            <a:ext cx="31661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en-US" altLang="zh-CN" sz="2000" b="1" dirty="0">
                <a:latin typeface="+mn-lt"/>
                <a:ea typeface="+mn-ea"/>
                <a:cs typeface="宋体" charset="0"/>
              </a:rPr>
              <a:t>Type I: </a:t>
            </a:r>
            <a:r>
              <a:rPr lang="en-US" altLang="zh-CN" sz="2000" b="1" dirty="0" smtClean="0">
                <a:latin typeface="+mn-lt"/>
                <a:ea typeface="+mn-ea"/>
                <a:cs typeface="宋体" charset="0"/>
              </a:rPr>
              <a:t>Horn antenna with 23.7-dBi </a:t>
            </a:r>
            <a:r>
              <a:rPr lang="en-US" altLang="zh-CN" sz="2000" b="1" dirty="0">
                <a:latin typeface="+mn-lt"/>
                <a:ea typeface="+mn-ea"/>
                <a:cs typeface="宋体" charset="0"/>
              </a:rPr>
              <a:t>gain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4134545" y="1359912"/>
            <a:ext cx="3965847" cy="2285112"/>
            <a:chOff x="3923929" y="1359912"/>
            <a:chExt cx="3965847" cy="2285112"/>
          </a:xfrm>
        </p:grpSpPr>
        <p:pic>
          <p:nvPicPr>
            <p:cNvPr id="41988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847"/>
            <a:stretch/>
          </p:blipFill>
          <p:spPr bwMode="auto">
            <a:xfrm>
              <a:off x="3923929" y="1359912"/>
              <a:ext cx="3965847" cy="2285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5533204" y="3375700"/>
              <a:ext cx="1032655" cy="21600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 anchor="ctr">
              <a:spAutoFit/>
            </a:bodyPr>
            <a:lstStyle/>
            <a:p>
              <a:r>
                <a:rPr lang="en-US" altLang="zh-CN" sz="1100" dirty="0" smtClean="0"/>
                <a:t>Angle (degree)</a:t>
              </a:r>
              <a:endParaRPr lang="zh-CN" altLang="en-US" sz="1100" dirty="0"/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3616954" y="2295816"/>
              <a:ext cx="875561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 anchor="ctr">
              <a:spAutoFit/>
            </a:bodyPr>
            <a:lstStyle/>
            <a:p>
              <a:r>
                <a:rPr lang="en-US" altLang="zh-CN" sz="1100" dirty="0" smtClean="0"/>
                <a:t>Pattern (dB)</a:t>
              </a:r>
              <a:endParaRPr lang="zh-CN" altLang="en-US" sz="1100" dirty="0"/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6772547" y="1451838"/>
              <a:ext cx="820078" cy="511679"/>
              <a:chOff x="7889776" y="1446297"/>
              <a:chExt cx="820078" cy="511679"/>
            </a:xfrm>
            <a:solidFill>
              <a:schemeClr val="bg1"/>
            </a:solidFill>
          </p:grpSpPr>
          <p:cxnSp>
            <p:nvCxnSpPr>
              <p:cNvPr id="9" name="直接连接符 8"/>
              <p:cNvCxnSpPr/>
              <p:nvPr/>
            </p:nvCxnSpPr>
            <p:spPr bwMode="auto">
              <a:xfrm>
                <a:off x="7889776" y="1831018"/>
                <a:ext cx="354632" cy="0"/>
              </a:xfrm>
              <a:prstGeom prst="line">
                <a:avLst/>
              </a:prstGeom>
              <a:grpFill/>
              <a:ln w="12700" cap="flat" cmpd="sng" algn="ctr">
                <a:solidFill>
                  <a:srgbClr val="FF0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" name="直接连接符 13"/>
              <p:cNvCxnSpPr/>
              <p:nvPr/>
            </p:nvCxnSpPr>
            <p:spPr bwMode="auto">
              <a:xfrm>
                <a:off x="7889776" y="1569408"/>
                <a:ext cx="354632" cy="0"/>
              </a:xfrm>
              <a:prstGeom prst="line">
                <a:avLst/>
              </a:prstGeom>
              <a:grpFill/>
              <a:ln w="12700" cap="flat" cmpd="sng" algn="ctr">
                <a:solidFill>
                  <a:srgbClr val="05437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5" name="TextBox 14"/>
              <p:cNvSpPr txBox="1"/>
              <p:nvPr/>
            </p:nvSpPr>
            <p:spPr>
              <a:xfrm>
                <a:off x="8100392" y="1446297"/>
                <a:ext cx="606256" cy="246221"/>
              </a:xfrm>
              <a:prstGeom prst="rect">
                <a:avLst/>
              </a:prstGeom>
              <a:grpFill/>
            </p:spPr>
            <p:txBody>
              <a:bodyPr wrap="none" rtlCol="0" anchor="ctr">
                <a:spAutoFit/>
              </a:bodyPr>
              <a:lstStyle/>
              <a:p>
                <a:r>
                  <a:rPr lang="en-US" altLang="zh-CN" sz="1000" dirty="0" smtClean="0"/>
                  <a:t>H-Plane</a:t>
                </a:r>
                <a:endParaRPr lang="zh-CN" altLang="en-US" sz="1000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8100392" y="1704060"/>
                <a:ext cx="609462" cy="253916"/>
              </a:xfrm>
              <a:prstGeom prst="rect">
                <a:avLst/>
              </a:prstGeom>
              <a:grpFill/>
            </p:spPr>
            <p:txBody>
              <a:bodyPr wrap="none" rtlCol="0" anchor="ctr">
                <a:spAutoFit/>
              </a:bodyPr>
              <a:lstStyle/>
              <a:p>
                <a:r>
                  <a:rPr lang="en-US" altLang="zh-CN" sz="1000" dirty="0" smtClean="0"/>
                  <a:t>E-Plane</a:t>
                </a:r>
                <a:endParaRPr lang="zh-CN" altLang="en-US" sz="1000" dirty="0"/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881638" y="4077072"/>
            <a:ext cx="1080000" cy="2261091"/>
            <a:chOff x="896733" y="4077072"/>
            <a:chExt cx="1080000" cy="2261091"/>
          </a:xfrm>
        </p:grpSpPr>
        <p:pic>
          <p:nvPicPr>
            <p:cNvPr id="41989" name="Picture 5" descr="F:\Communications\mmWave Commun\Implementation\CH Meas\v1\Antenna Pattern\Open-ended waveguide-2.JPG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96733" y="5279312"/>
              <a:ext cx="1080000" cy="105885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990" name="Picture 6" descr="F:\Communications\mmWave Commun\Implementation\CH Meas\v1\Antenna Pattern\Open-ended waveguide-1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6733" y="4077072"/>
              <a:ext cx="1080000" cy="117965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1991" name="Picture 7" descr="F:\Communications\mmWave Commun\Implementation\CH Meas\v1\Antenna Pattern\Q-band Horn_Antenn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38" y="2276872"/>
            <a:ext cx="3114298" cy="11886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093267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417984"/>
            <a:ext cx="7772400" cy="1066800"/>
          </a:xfrm>
        </p:spPr>
        <p:txBody>
          <a:bodyPr/>
          <a:lstStyle/>
          <a:p>
            <a:r>
              <a:rPr lang="en-US" altLang="zh-CN" dirty="0" smtClean="0"/>
              <a:t>Antennas for Channel Measurement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zh-CN" dirty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</a:t>
            </a:r>
            <a:r>
              <a:rPr lang="en-US" altLang="zh-CN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2014</a:t>
            </a:r>
            <a:endParaRPr lang="en-GB" dirty="0"/>
          </a:p>
        </p:txBody>
      </p:sp>
      <p:sp>
        <p:nvSpPr>
          <p:cNvPr id="13" name="页脚占位符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zh-CN" smtClean="0"/>
              <a:t>Haiming Wang, et al. (SEU/CWPAN)</a:t>
            </a:r>
            <a:endParaRPr lang="en-US" altLang="zh-CN" dirty="0"/>
          </a:p>
        </p:txBody>
      </p:sp>
      <p:sp>
        <p:nvSpPr>
          <p:cNvPr id="6" name="矩形 5"/>
          <p:cNvSpPr/>
          <p:nvPr/>
        </p:nvSpPr>
        <p:spPr>
          <a:xfrm>
            <a:off x="826776" y="1478902"/>
            <a:ext cx="37244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en-US" altLang="zh-CN" sz="2000" b="1" dirty="0">
                <a:latin typeface="+mn-lt"/>
                <a:ea typeface="+mn-ea"/>
                <a:cs typeface="宋体" charset="0"/>
              </a:rPr>
              <a:t>Type Ⅲ</a:t>
            </a:r>
            <a:r>
              <a:rPr lang="en-US" altLang="zh-CN" sz="2000" b="1" dirty="0" smtClean="0">
                <a:latin typeface="+mn-lt"/>
                <a:ea typeface="+mn-ea"/>
                <a:cs typeface="宋体" charset="0"/>
              </a:rPr>
              <a:t>: SIW</a:t>
            </a:r>
            <a:r>
              <a:rPr lang="en-US" altLang="zh-CN" sz="2000" b="1" dirty="0">
                <a:latin typeface="+mn-lt"/>
                <a:ea typeface="+mn-ea"/>
                <a:cs typeface="宋体" charset="0"/>
              </a:rPr>
              <a:t> </a:t>
            </a:r>
            <a:r>
              <a:rPr lang="en-US" altLang="zh-CN" sz="2000" b="1" dirty="0" smtClean="0">
                <a:latin typeface="+mn-lt"/>
                <a:ea typeface="+mn-ea"/>
                <a:cs typeface="宋体" charset="0"/>
              </a:rPr>
              <a:t> antenna </a:t>
            </a:r>
            <a:r>
              <a:rPr lang="en-US" altLang="zh-CN" sz="2000" b="1" dirty="0">
                <a:latin typeface="+mn-lt"/>
                <a:ea typeface="+mn-ea"/>
                <a:cs typeface="宋体" charset="0"/>
              </a:rPr>
              <a:t>with </a:t>
            </a:r>
            <a:r>
              <a:rPr lang="en-US" altLang="zh-CN" sz="2000" b="1" dirty="0" smtClean="0">
                <a:latin typeface="+mn-lt"/>
                <a:ea typeface="+mn-ea"/>
                <a:cs typeface="宋体" charset="0"/>
              </a:rPr>
              <a:t>3-dBi gain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en-US" altLang="zh-CN" sz="2000" b="1" dirty="0" smtClean="0">
                <a:latin typeface="+mn-lt"/>
                <a:ea typeface="+mn-ea"/>
                <a:cs typeface="宋体" charset="0"/>
              </a:rPr>
              <a:t>Three antennas are linear polarized</a:t>
            </a:r>
            <a:endParaRPr lang="en-US" altLang="zh-CN" sz="2000" b="1" dirty="0">
              <a:latin typeface="+mn-lt"/>
              <a:ea typeface="+mn-ea"/>
              <a:cs typeface="宋体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579" y="1487744"/>
            <a:ext cx="2163288" cy="1428313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378563" y="2934823"/>
            <a:ext cx="8386873" cy="3245513"/>
            <a:chOff x="408474" y="2687822"/>
            <a:chExt cx="8386873" cy="3245513"/>
          </a:xfrm>
        </p:grpSpPr>
        <p:sp>
          <p:nvSpPr>
            <p:cNvPr id="3" name="文本框 2"/>
            <p:cNvSpPr txBox="1"/>
            <p:nvPr/>
          </p:nvSpPr>
          <p:spPr>
            <a:xfrm rot="10800000">
              <a:off x="426598" y="4149080"/>
              <a:ext cx="461665" cy="638154"/>
            </a:xfrm>
            <a:prstGeom prst="rect">
              <a:avLst/>
            </a:prstGeom>
            <a:solidFill>
              <a:schemeClr val="bg1"/>
            </a:solidFill>
          </p:spPr>
          <p:txBody>
            <a:bodyPr vert="eaVert" wrap="square" rtlCol="0">
              <a:spAutoFit/>
            </a:bodyPr>
            <a:lstStyle/>
            <a:p>
              <a:r>
                <a:rPr lang="en-US" altLang="zh-CN" dirty="0" smtClean="0">
                  <a:latin typeface="+mn-lt"/>
                </a:rPr>
                <a:t>Gain</a:t>
              </a:r>
              <a:endParaRPr lang="zh-CN" altLang="en-US" dirty="0">
                <a:latin typeface="+mn-lt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502942" y="2687822"/>
              <a:ext cx="8292405" cy="3245513"/>
              <a:chOff x="502942" y="2687822"/>
              <a:chExt cx="8292405" cy="3245513"/>
            </a:xfrm>
          </p:grpSpPr>
          <p:pic>
            <p:nvPicPr>
              <p:cNvPr id="8" name="Picture 1" descr="图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02942" y="2687822"/>
                <a:ext cx="8292405" cy="3117441"/>
              </a:xfrm>
              <a:prstGeom prst="rect">
                <a:avLst/>
              </a:prstGeom>
              <a:noFill/>
            </p:spPr>
          </p:pic>
          <p:sp>
            <p:nvSpPr>
              <p:cNvPr id="10" name="文本框 9"/>
              <p:cNvSpPr txBox="1"/>
              <p:nvPr/>
            </p:nvSpPr>
            <p:spPr>
              <a:xfrm rot="16200000">
                <a:off x="2232321" y="5097383"/>
                <a:ext cx="430887" cy="12241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eaVert" wrap="square" rtlCol="0">
                <a:spAutoFit/>
              </a:bodyPr>
              <a:lstStyle/>
              <a:p>
                <a:pPr algn="r"/>
                <a:r>
                  <a:rPr lang="en-US" altLang="zh-CN" sz="1600" dirty="0" smtClean="0">
                    <a:latin typeface="+mn-ea"/>
                    <a:ea typeface="+mn-ea"/>
                  </a:rPr>
                  <a:t>Angle (deg)</a:t>
                </a:r>
                <a:endParaRPr lang="zh-CN" altLang="en-US" sz="1600" dirty="0">
                  <a:latin typeface="+mn-ea"/>
                  <a:ea typeface="+mn-ea"/>
                </a:endParaRP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 rot="16200000">
                <a:off x="6552801" y="5105823"/>
                <a:ext cx="430887" cy="12241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eaVert" wrap="square" rtlCol="0">
                <a:spAutoFit/>
              </a:bodyPr>
              <a:lstStyle/>
              <a:p>
                <a:pPr algn="r"/>
                <a:r>
                  <a:rPr lang="en-US" altLang="zh-CN" sz="1600" dirty="0" smtClean="0">
                    <a:latin typeface="+mn-ea"/>
                    <a:ea typeface="+mn-ea"/>
                  </a:rPr>
                  <a:t>Angle (deg)</a:t>
                </a:r>
                <a:endParaRPr lang="zh-CN" altLang="en-US" sz="1600" dirty="0">
                  <a:latin typeface="+mn-ea"/>
                  <a:ea typeface="+mn-ea"/>
                </a:endParaRPr>
              </a:p>
            </p:txBody>
          </p:sp>
        </p:grpSp>
        <p:sp>
          <p:nvSpPr>
            <p:cNvPr id="12" name="文本框 11"/>
            <p:cNvSpPr txBox="1"/>
            <p:nvPr/>
          </p:nvSpPr>
          <p:spPr>
            <a:xfrm rot="10800000">
              <a:off x="408474" y="4096407"/>
              <a:ext cx="461665" cy="638154"/>
            </a:xfrm>
            <a:prstGeom prst="rect">
              <a:avLst/>
            </a:prstGeom>
            <a:solidFill>
              <a:schemeClr val="bg1"/>
            </a:solidFill>
          </p:spPr>
          <p:txBody>
            <a:bodyPr vert="eaVert" wrap="square" rtlCol="0">
              <a:spAutoFit/>
            </a:bodyPr>
            <a:lstStyle/>
            <a:p>
              <a:r>
                <a:rPr lang="en-US" altLang="zh-CN" dirty="0" smtClean="0">
                  <a:latin typeface="+mn-lt"/>
                </a:rPr>
                <a:t>Gain</a:t>
              </a:r>
              <a:endParaRPr lang="zh-CN" altLang="en-US" dirty="0">
                <a:latin typeface="+mn-lt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 rot="16200000">
              <a:off x="3551906" y="5105823"/>
              <a:ext cx="430887" cy="1224137"/>
            </a:xfrm>
            <a:prstGeom prst="rect">
              <a:avLst/>
            </a:prstGeom>
            <a:solidFill>
              <a:schemeClr val="bg1"/>
            </a:solidFill>
          </p:spPr>
          <p:txBody>
            <a:bodyPr vert="eaVert" wrap="square" rtlCol="0">
              <a:spAutoFit/>
            </a:bodyPr>
            <a:lstStyle/>
            <a:p>
              <a:pPr algn="r"/>
              <a:endParaRPr lang="zh-CN" altLang="en-US" sz="1600" dirty="0">
                <a:latin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 rot="16200000">
              <a:off x="7845403" y="5105823"/>
              <a:ext cx="430887" cy="1224137"/>
            </a:xfrm>
            <a:prstGeom prst="rect">
              <a:avLst/>
            </a:prstGeom>
            <a:solidFill>
              <a:schemeClr val="bg1"/>
            </a:solidFill>
          </p:spPr>
          <p:txBody>
            <a:bodyPr vert="eaVert" wrap="square" rtlCol="0">
              <a:spAutoFit/>
            </a:bodyPr>
            <a:lstStyle/>
            <a:p>
              <a:pPr algn="r"/>
              <a:endParaRPr lang="zh-CN" altLang="en-US" sz="1600" dirty="0">
                <a:latin typeface="+mn-lt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 rot="16200000">
              <a:off x="2094292" y="2530176"/>
              <a:ext cx="173124" cy="1080121"/>
            </a:xfrm>
            <a:prstGeom prst="rect">
              <a:avLst/>
            </a:prstGeom>
            <a:solidFill>
              <a:schemeClr val="bg1"/>
            </a:solidFill>
          </p:spPr>
          <p:txBody>
            <a:bodyPr vert="eaVert" wrap="square" rtlCol="0">
              <a:spAutoFit/>
            </a:bodyPr>
            <a:lstStyle/>
            <a:p>
              <a:pPr algn="r"/>
              <a:endParaRPr lang="zh-CN" altLang="en-US" sz="1050" dirty="0">
                <a:latin typeface="+mn-lt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 rot="16200000">
              <a:off x="6361046" y="2518579"/>
              <a:ext cx="173124" cy="1080121"/>
            </a:xfrm>
            <a:prstGeom prst="rect">
              <a:avLst/>
            </a:prstGeom>
            <a:solidFill>
              <a:schemeClr val="bg1"/>
            </a:solidFill>
          </p:spPr>
          <p:txBody>
            <a:bodyPr vert="eaVert" wrap="square" rtlCol="0">
              <a:spAutoFit/>
            </a:bodyPr>
            <a:lstStyle/>
            <a:p>
              <a:pPr algn="r"/>
              <a:endParaRPr lang="zh-CN" altLang="en-US" sz="1050" dirty="0">
                <a:latin typeface="+mn-lt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 rot="16200000">
              <a:off x="2044416" y="2518580"/>
              <a:ext cx="346249" cy="108012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r"/>
              <a:r>
                <a:rPr lang="en-US" altLang="zh-CN" sz="1050" dirty="0" smtClean="0">
                  <a:latin typeface="+mn-lt"/>
                </a:rPr>
                <a:t>Maximum Gain</a:t>
              </a:r>
              <a:endParaRPr lang="zh-CN" altLang="en-US" sz="1050" dirty="0">
                <a:latin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 rot="16200000">
              <a:off x="6314508" y="2501925"/>
              <a:ext cx="346249" cy="108012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r"/>
              <a:r>
                <a:rPr lang="en-US" altLang="zh-CN" sz="1050" dirty="0" smtClean="0">
                  <a:latin typeface="+mn-lt"/>
                </a:rPr>
                <a:t>Maximum Gain</a:t>
              </a:r>
              <a:endParaRPr lang="zh-CN" altLang="en-US" sz="1050" dirty="0">
                <a:latin typeface="+mn-lt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 rot="10800000">
              <a:off x="4581151" y="4096407"/>
              <a:ext cx="461665" cy="638154"/>
            </a:xfrm>
            <a:prstGeom prst="rect">
              <a:avLst/>
            </a:prstGeom>
            <a:solidFill>
              <a:schemeClr val="bg1"/>
            </a:solidFill>
          </p:spPr>
          <p:txBody>
            <a:bodyPr vert="eaVert" wrap="square" rtlCol="0">
              <a:spAutoFit/>
            </a:bodyPr>
            <a:lstStyle/>
            <a:p>
              <a:endParaRPr lang="zh-CN" altLang="en-US" dirty="0">
                <a:latin typeface="+mn-lt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 rot="10800000">
              <a:off x="4675620" y="4045819"/>
              <a:ext cx="461665" cy="63815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dirty="0" smtClean="0">
                  <a:latin typeface="+mn-lt"/>
                </a:rPr>
                <a:t>Gain</a:t>
              </a:r>
              <a:endParaRPr lang="zh-CN" altLang="en-US" dirty="0">
                <a:latin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299768" y="4806978"/>
              <a:ext cx="84229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zh-CN" altLang="en-US" dirty="0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6487632" y="4790525"/>
              <a:ext cx="84229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4190366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Scenarios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0" y="1844824"/>
            <a:ext cx="7772400" cy="4480520"/>
          </a:xfrm>
        </p:spPr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Three indoor environments: Conference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room, Cubicle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room, Living room</a:t>
            </a:r>
          </a:p>
          <a:p>
            <a:pPr eaLnBrk="1" hangingPunct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sets of scenarios: AP-STA, STA-STA; LoS, NLoS</a:t>
            </a:r>
            <a:endParaRPr lang="en-US" altLang="zh-C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1" hangingPunct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Six antenna configurations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>
              <a:buSzPct val="100000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Tx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Rx: Horn,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Co-pol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SzPct val="100000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Tx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Rx: Horn,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Cross-pol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SzPct val="100000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Tx and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Rx: OEW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Co-pol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SzPct val="100000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Tx and Rx: OEW, Cross-pol; </a:t>
            </a:r>
          </a:p>
          <a:p>
            <a:pPr lvl="1">
              <a:buSzPct val="100000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Tx and Rx: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SIW, Co-pol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SzPct val="100000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Tx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Rx: SIW, Cross-Pol</a:t>
            </a:r>
          </a:p>
          <a:p>
            <a:pPr lvl="1">
              <a:buSzPct val="100000"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SzPct val="100000"/>
            </a:pP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zh-CN" dirty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</a:t>
            </a:r>
            <a:r>
              <a:rPr lang="en-US" altLang="zh-CN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2014</a:t>
            </a:r>
            <a:endParaRPr lang="en-GB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zh-CN" smtClean="0"/>
              <a:t>Haiming Wang, et al. (SEU/CWPAN)</a:t>
            </a:r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565550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280&quot;&gt;&lt;property id=&quot;20148&quot; value=&quot;5&quot;/&gt;&lt;property id=&quot;20300&quot; value=&quot;Slide 1 - &amp;quot;Large-Scale Characteristics of 45 GHz Based on Channel Measurement&amp;quot;&quot;/&gt;&lt;property id=&quot;20307&quot; value=&quot;390&quot;/&gt;&lt;/object&gt;&lt;object type=&quot;3&quot; unique_id=&quot;10281&quot;&gt;&lt;property id=&quot;20148&quot; value=&quot;5&quot;/&gt;&lt;property id=&quot;20300&quot; value=&quot;Slide 2 - &amp;quot;Abstract&amp;quot;&quot;/&gt;&lt;property id=&quot;20307&quot; value=&quot;391&quot;/&gt;&lt;/object&gt;&lt;object type=&quot;3&quot; unique_id=&quot;10282&quot;&gt;&lt;property id=&quot;20148&quot; value=&quot;5&quot;/&gt;&lt;property id=&quot;20300&quot; value=&quot;Slide 3 - &amp;quot;Outline&amp;quot;&quot;/&gt;&lt;property id=&quot;20307&quot; value=&quot;392&quot;/&gt;&lt;/object&gt;&lt;object type=&quot;3&quot; unique_id=&quot;10283&quot;&gt;&lt;property id=&quot;20148&quot; value=&quot;5&quot;/&gt;&lt;property id=&quot;20300&quot; value=&quot;Slide 4 - &amp;quot;Transmission Scenarios&amp;quot;&quot;/&gt;&lt;property id=&quot;20307&quot; value=&quot;425&quot;/&gt;&lt;/object&gt;&lt;object type=&quot;3&quot; unique_id=&quot;10284&quot;&gt;&lt;property id=&quot;20148&quot; value=&quot;5&quot;/&gt;&lt;property id=&quot;20300&quot; value=&quot;Slide 5 - &amp;quot;Scenario Setup&amp;quot;&quot;/&gt;&lt;property id=&quot;20307&quot; value=&quot;394&quot;/&gt;&lt;/object&gt;&lt;object type=&quot;3&quot; unique_id=&quot;10285&quot;&gt;&lt;property id=&quot;20148&quot; value=&quot;5&quot;/&gt;&lt;property id=&quot;20300&quot; value=&quot;Slide 6 - &amp;quot;Channel Measurement Setup&amp;quot;&quot;/&gt;&lt;property id=&quot;20307&quot; value=&quot;395&quot;/&gt;&lt;/object&gt;&lt;object type=&quot;3&quot; unique_id=&quot;10286&quot;&gt;&lt;property id=&quot;20148&quot; value=&quot;5&quot;/&gt;&lt;property id=&quot;20300&quot; value=&quot;Slide 7 - &amp;quot;Antennas for Channel Measurement&amp;quot;&quot;/&gt;&lt;property id=&quot;20307&quot; value=&quot;396&quot;/&gt;&lt;/object&gt;&lt;object type=&quot;3&quot; unique_id=&quot;10287&quot;&gt;&lt;property id=&quot;20148&quot; value=&quot;5&quot;/&gt;&lt;property id=&quot;20300&quot; value=&quot;Slide 8 - &amp;quot;Antennas for Channel Measurement&amp;quot;&quot;/&gt;&lt;property id=&quot;20307&quot; value=&quot;407&quot;/&gt;&lt;/object&gt;&lt;object type=&quot;3&quot; unique_id=&quot;10288&quot;&gt;&lt;property id=&quot;20148&quot; value=&quot;5&quot;/&gt;&lt;property id=&quot;20300&quot; value=&quot;Slide 9 - &amp;quot;Scenarios&amp;quot;&quot;/&gt;&lt;property id=&quot;20307&quot; value=&quot;412&quot;/&gt;&lt;/object&gt;&lt;object type=&quot;3&quot; unique_id=&quot;10289&quot;&gt;&lt;property id=&quot;20148&quot; value=&quot;5&quot;/&gt;&lt;property id=&quot;20300&quot; value=&quot;Slide 10 - &amp;quot;Scenarios&amp;quot;&quot;/&gt;&lt;property id=&quot;20307&quot; value=&quot;413&quot;/&gt;&lt;/object&gt;&lt;object type=&quot;3&quot; unique_id=&quot;10290&quot;&gt;&lt;property id=&quot;20148&quot; value=&quot;5&quot;/&gt;&lt;property id=&quot;20300&quot; value=&quot;Slide 11 - &amp;quot;Path-Loss Model&amp;quot;&quot;/&gt;&lt;property id=&quot;20307&quot; value=&quot;421&quot;/&gt;&lt;/object&gt;&lt;object type=&quot;3&quot; unique_id=&quot;10291&quot;&gt;&lt;property id=&quot;20148&quot; value=&quot;5&quot;/&gt;&lt;property id=&quot;20300&quot; value=&quot;Slide 12 - &amp;quot;Fitting plot-Conference room-AP&amp;quot;&quot;/&gt;&lt;property id=&quot;20307&quot; value=&quot;417&quot;/&gt;&lt;/object&gt;&lt;object type=&quot;3&quot; unique_id=&quot;10292&quot;&gt;&lt;property id=&quot;20148&quot; value=&quot;5&quot;/&gt;&lt;property id=&quot;20300&quot; value=&quot;Slide 13 - &amp;quot;Fitting plot-Conference room-AP&amp;quot;&quot;/&gt;&lt;property id=&quot;20307&quot; value=&quot;428&quot;/&gt;&lt;/object&gt;&lt;object type=&quot;3&quot; unique_id=&quot;10293&quot;&gt;&lt;property id=&quot;20148&quot; value=&quot;5&quot;/&gt;&lt;property id=&quot;20300&quot; value=&quot;Slide 14 - &amp;quot;Fitting plot-Conference room-AP&amp;quot;&quot;/&gt;&lt;property id=&quot;20307&quot; value=&quot;429&quot;/&gt;&lt;/object&gt;&lt;object type=&quot;3&quot; unique_id=&quot;10294&quot;&gt;&lt;property id=&quot;20148&quot; value=&quot;5&quot;/&gt;&lt;property id=&quot;20300&quot; value=&quot;Slide 15 - &amp;quot;Fitting plot-Conf-NLoS-AP&amp;quot;&quot;/&gt;&lt;property id=&quot;20307&quot; value=&quot;430&quot;/&gt;&lt;/object&gt;&lt;object type=&quot;3&quot; unique_id=&quot;10295&quot;&gt;&lt;property id=&quot;20148&quot; value=&quot;5&quot;/&gt;&lt;property id=&quot;20300&quot; value=&quot;Slide 16 - &amp;quot;Fitting plot-Conference room-STA&amp;quot;&quot;/&gt;&lt;property id=&quot;20307&quot; value=&quot;427&quot;/&gt;&lt;/object&gt;&lt;object type=&quot;3&quot; unique_id=&quot;10296&quot;&gt;&lt;property id=&quot;20148&quot; value=&quot;5&quot;/&gt;&lt;property id=&quot;20300&quot; value=&quot;Slide 17 - &amp;quot;Fitting plot-Conference room-STA&amp;quot;&quot;/&gt;&lt;property id=&quot;20307&quot; value=&quot;418&quot;/&gt;&lt;/object&gt;&lt;object type=&quot;3&quot; unique_id=&quot;10297&quot;&gt;&lt;property id=&quot;20148&quot; value=&quot;5&quot;/&gt;&lt;property id=&quot;20300&quot; value=&quot;Slide 18 - &amp;quot;Fitting plot-Conference room-STA&amp;quot;&quot;/&gt;&lt;property id=&quot;20307&quot; value=&quot;419&quot;/&gt;&lt;/object&gt;&lt;object type=&quot;3&quot; unique_id=&quot;10298&quot;&gt;&lt;property id=&quot;20148&quot; value=&quot;5&quot;/&gt;&lt;property id=&quot;20300&quot; value=&quot;Slide 19 - &amp;quot;Fitting plot-NLoS-STA&amp;quot;&quot;/&gt;&lt;property id=&quot;20307&quot; value=&quot;422&quot;/&gt;&lt;/object&gt;&lt;object type=&quot;3&quot; unique_id=&quot;10299&quot;&gt;&lt;property id=&quot;20148&quot; value=&quot;5&quot;/&gt;&lt;property id=&quot;20300&quot; value=&quot;Slide 20 - &amp;quot;Fitting plot-Cubicle room-AP&amp;quot;&quot;/&gt;&lt;property id=&quot;20307&quot; value=&quot;415&quot;/&gt;&lt;/object&gt;&lt;object type=&quot;3&quot; unique_id=&quot;10300&quot;&gt;&lt;property id=&quot;20148&quot; value=&quot;5&quot;/&gt;&lt;property id=&quot;20300&quot; value=&quot;Slide 21 - &amp;quot;Fitting plot-Cubicle room-AP&amp;quot;&quot;/&gt;&lt;property id=&quot;20307&quot; value=&quot;398&quot;/&gt;&lt;/object&gt;&lt;object type=&quot;3&quot; unique_id=&quot;10301&quot;&gt;&lt;property id=&quot;20148&quot; value=&quot;5&quot;/&gt;&lt;property id=&quot;20300&quot; value=&quot;Slide 22 - &amp;quot;Fitting plot-Cubicle room-AP&amp;quot;&quot;/&gt;&lt;property id=&quot;20307&quot; value=&quot;416&quot;/&gt;&lt;/object&gt;&lt;object type=&quot;3&quot; unique_id=&quot;10302&quot;&gt;&lt;property id=&quot;20148&quot; value=&quot;5&quot;/&gt;&lt;property id=&quot;20300&quot; value=&quot;Slide 23 - &amp;quot;Fitting plot-Cubicle room-STA&amp;quot;&quot;/&gt;&lt;property id=&quot;20307&quot; value=&quot;434&quot;/&gt;&lt;/object&gt;&lt;object type=&quot;3&quot; unique_id=&quot;10303&quot;&gt;&lt;property id=&quot;20148&quot; value=&quot;5&quot;/&gt;&lt;property id=&quot;20300&quot; value=&quot;Slide 24 - &amp;quot;Fitting plot-Cubicle room-STA&amp;quot;&quot;/&gt;&lt;property id=&quot;20307&quot; value=&quot;435&quot;/&gt;&lt;/object&gt;&lt;object type=&quot;3&quot; unique_id=&quot;10304&quot;&gt;&lt;property id=&quot;20148&quot; value=&quot;5&quot;/&gt;&lt;property id=&quot;20300&quot; value=&quot;Slide 25 - &amp;quot;Fitting plot-Cubicle room-STA&amp;quot;&quot;/&gt;&lt;property id=&quot;20307&quot; value=&quot;436&quot;/&gt;&lt;/object&gt;&lt;object type=&quot;3&quot; unique_id=&quot;10305&quot;&gt;&lt;property id=&quot;20148&quot; value=&quot;5&quot;/&gt;&lt;property id=&quot;20300&quot; value=&quot;Slide 26 - &amp;quot;Fitting plot-Living room-AP&amp;quot;&quot;/&gt;&lt;property id=&quot;20307&quot; value=&quot;423&quot;/&gt;&lt;/object&gt;&lt;object type=&quot;3&quot; unique_id=&quot;10306&quot;&gt;&lt;property id=&quot;20148&quot; value=&quot;5&quot;/&gt;&lt;property id=&quot;20300&quot; value=&quot;Slide 27 - &amp;quot;Fitting plot-Living room-AP&amp;quot;&quot;/&gt;&lt;property id=&quot;20307&quot; value=&quot;424&quot;/&gt;&lt;/object&gt;&lt;object type=&quot;3&quot; unique_id=&quot;10307&quot;&gt;&lt;property id=&quot;20148&quot; value=&quot;5&quot;/&gt;&lt;property id=&quot;20300&quot; value=&quot;Slide 28 - &amp;quot;Fitting plot-Living room-AP&amp;quot;&quot;/&gt;&lt;property id=&quot;20307&quot; value=&quot;426&quot;/&gt;&lt;/object&gt;&lt;object type=&quot;3&quot; unique_id=&quot;10308&quot;&gt;&lt;property id=&quot;20148&quot; value=&quot;5&quot;/&gt;&lt;property id=&quot;20300&quot; value=&quot;Slide 29 - &amp;quot;Fitting plot-Living room-STA&amp;quot;&quot;/&gt;&lt;property id=&quot;20307&quot; value=&quot;431&quot;/&gt;&lt;/object&gt;&lt;object type=&quot;3&quot; unique_id=&quot;10309&quot;&gt;&lt;property id=&quot;20148&quot; value=&quot;5&quot;/&gt;&lt;property id=&quot;20300&quot; value=&quot;Slide 30 - &amp;quot;Fitting plot-Living room-STA&amp;quot;&quot;/&gt;&lt;property id=&quot;20307&quot; value=&quot;432&quot;/&gt;&lt;/object&gt;&lt;object type=&quot;3&quot; unique_id=&quot;10310&quot;&gt;&lt;property id=&quot;20148&quot; value=&quot;5&quot;/&gt;&lt;property id=&quot;20300&quot; value=&quot;Slide 31 - &amp;quot;Fitting plot-Living room-STA&amp;quot;&quot;/&gt;&lt;property id=&quot;20307&quot; value=&quot;433&quot;/&gt;&lt;/object&gt;&lt;object type=&quot;3&quot; unique_id=&quot;10311&quot;&gt;&lt;property id=&quot;20148&quot; value=&quot;5&quot;/&gt;&lt;property id=&quot;20300&quot; value=&quot;Slide 32 - &amp;quot;Conference Room Characteristics&amp;quot;&quot;/&gt;&lt;property id=&quot;20307&quot; value=&quot;411&quot;/&gt;&lt;/object&gt;&lt;object type=&quot;3&quot; unique_id=&quot;10312&quot;&gt;&lt;property id=&quot;20148&quot; value=&quot;5&quot;/&gt;&lt;property id=&quot;20300&quot; value=&quot;Slide 33 - &amp;quot;Cubicle Room Characteristics&amp;quot;&quot;/&gt;&lt;property id=&quot;20307&quot; value=&quot;410&quot;/&gt;&lt;/object&gt;&lt;object type=&quot;3&quot; unique_id=&quot;10313&quot;&gt;&lt;property id=&quot;20148&quot; value=&quot;5&quot;/&gt;&lt;property id=&quot;20300&quot; value=&quot;Slide 34 - &amp;quot;Living Room Characteristics&amp;quot;&quot;/&gt;&lt;property id=&quot;20307&quot; value=&quot;399&quot;/&gt;&lt;/object&gt;&lt;object type=&quot;3&quot; unique_id=&quot;10314&quot;&gt;&lt;property id=&quot;20148&quot; value=&quot;5&quot;/&gt;&lt;property id=&quot;20300&quot; value=&quot;Slide 35 - &amp;quot;Conclusion&amp;quot;&quot;/&gt;&lt;property id=&quot;20307&quot; value=&quot;400&quot;/&gt;&lt;/object&gt;&lt;object type=&quot;3&quot; unique_id=&quot;10315&quot;&gt;&lt;property id=&quot;20148&quot; value=&quot;5&quot;/&gt;&lt;property id=&quot;20300&quot; value=&quot;Slide 36 - &amp;quot;Shadow Fading Distribution&amp;quot;&quot;/&gt;&lt;property id=&quot;20307&quot; value=&quot;414&quot;/&gt;&lt;/object&gt;&lt;object type=&quot;3&quot; unique_id=&quot;10316&quot;&gt;&lt;property id=&quot;20148&quot; value=&quot;5&quot;/&gt;&lt;property id=&quot;20300&quot; value=&quot;Slide 37 - &amp;quot;Future Work&amp;quot;&quot;/&gt;&lt;property id=&quot;20307&quot; value=&quot;405&quot;/&gt;&lt;/object&gt;&lt;/object&gt;&lt;object type=&quot;8&quot; unique_id=&quot;1003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NewTechnique_DTA_1364r0</Template>
  <TotalTime>26230</TotalTime>
  <Words>3108</Words>
  <Application>Microsoft Office PowerPoint</Application>
  <PresentationFormat>全屏显示(4:3)</PresentationFormat>
  <Paragraphs>873</Paragraphs>
  <Slides>40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40</vt:i4>
      </vt:variant>
    </vt:vector>
  </HeadingPairs>
  <TitlesOfParts>
    <vt:vector size="42" baseType="lpstr">
      <vt:lpstr>Default Design</vt:lpstr>
      <vt:lpstr>Equation</vt:lpstr>
      <vt:lpstr>Large-Scale Characteristics of 45 GHz Based on Channel Measurement</vt:lpstr>
      <vt:lpstr>Abstract</vt:lpstr>
      <vt:lpstr>Outline</vt:lpstr>
      <vt:lpstr>Transmission Scenarios</vt:lpstr>
      <vt:lpstr>Layout</vt:lpstr>
      <vt:lpstr>Channel Measurement Setup</vt:lpstr>
      <vt:lpstr>Antennas for Channel Measurement</vt:lpstr>
      <vt:lpstr>Antennas for Channel Measurement</vt:lpstr>
      <vt:lpstr>Scenarios</vt:lpstr>
      <vt:lpstr>Scenarios</vt:lpstr>
      <vt:lpstr>Path-Loss Model</vt:lpstr>
      <vt:lpstr>Conference Room</vt:lpstr>
      <vt:lpstr>Fitting plot-Conference room-AP</vt:lpstr>
      <vt:lpstr>Fitting plot-Conference room-AP</vt:lpstr>
      <vt:lpstr>Fitting plot-Conference room-AP</vt:lpstr>
      <vt:lpstr>Fitting plot-Conference-NLoS-AP</vt:lpstr>
      <vt:lpstr>Fitting plot-Conference room-STA</vt:lpstr>
      <vt:lpstr>Fitting plot-Conference room-STA</vt:lpstr>
      <vt:lpstr>Fitting plot-Conference room-STA</vt:lpstr>
      <vt:lpstr>Fitting plot-NLoS-STA</vt:lpstr>
      <vt:lpstr>Cubicle Room</vt:lpstr>
      <vt:lpstr>Fitting plot-Cubicle room-AP</vt:lpstr>
      <vt:lpstr>Fitting plot-Cubicle room-AP</vt:lpstr>
      <vt:lpstr>Fitting plot-Cubicle room-AP</vt:lpstr>
      <vt:lpstr>Fitting plot-Cubicle room-STA</vt:lpstr>
      <vt:lpstr>Fitting plot-Cubicle room-STA</vt:lpstr>
      <vt:lpstr>Fitting plot-Cubicle room-STA</vt:lpstr>
      <vt:lpstr>Living Room</vt:lpstr>
      <vt:lpstr>Fitting plot-Living room-AP</vt:lpstr>
      <vt:lpstr>Fitting plot-Living room-AP</vt:lpstr>
      <vt:lpstr>Fitting plot-Living room-AP</vt:lpstr>
      <vt:lpstr>Fitting plot-Living room-STA</vt:lpstr>
      <vt:lpstr>Fitting plot-Living room-STA</vt:lpstr>
      <vt:lpstr>Fitting plot-Living room-STA</vt:lpstr>
      <vt:lpstr>Shadow Fading Distribution in Cubicle Room</vt:lpstr>
      <vt:lpstr>Conclusion</vt:lpstr>
      <vt:lpstr>Future Work</vt:lpstr>
      <vt:lpstr>Conference Room Characteristics</vt:lpstr>
      <vt:lpstr>Cubicle Room Characteristics</vt:lpstr>
      <vt:lpstr>Living Room Characteristics</vt:lpstr>
    </vt:vector>
  </TitlesOfParts>
  <Company>xyz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Chinese WPAN WG</dc:title>
  <dc:creator>Vinno_staff</dc:creator>
  <cp:lastModifiedBy>Haiming Wang</cp:lastModifiedBy>
  <cp:revision>948</cp:revision>
  <dcterms:created xsi:type="dcterms:W3CDTF">2006-02-24T01:46:22Z</dcterms:created>
  <dcterms:modified xsi:type="dcterms:W3CDTF">2014-03-19T05:46:44Z</dcterms:modified>
</cp:coreProperties>
</file>