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notesMasterIdLst>
    <p:notesMasterId r:id="rId19"/>
  </p:notesMasterIdLst>
  <p:handoutMasterIdLst>
    <p:handoutMasterId r:id="rId20"/>
  </p:handout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388" r:id="rId18"/>
  </p:sldIdLst>
  <p:sldSz cx="9144000" cy="6858000" type="screen4x3"/>
  <p:notesSz cx="9874250" cy="6797675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00FF"/>
    <a:srgbClr val="CC0000"/>
    <a:srgbClr val="FF0000"/>
    <a:srgbClr val="003399"/>
    <a:srgbClr val="FF00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9685D83-D925-48DA-86A9-5CCCD974A3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75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13F25E8-F77A-4AD4-AC19-2CC6EF8414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504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《40</a:t>
            </a:r>
            <a:r>
              <a:rPr lang="zh-CN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—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50</a:t>
            </a:r>
            <a:r>
              <a:rPr lang="zh-CN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吉赫兹频段移动业务中宽带无线接入系统频率使用相关事宜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Times New Roman" pitchFamily="18" charset="0"/>
                <a:ea typeface="黑体" panose="02010609060101010101" pitchFamily="49" charset="-122"/>
                <a:cs typeface="宋体" charset="0"/>
              </a:rPr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F25E8-F77A-4AD4-AC19-2CC6EF84145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3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283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0410" y="6475413"/>
            <a:ext cx="136351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Slide </a:t>
            </a:r>
            <a:fld id="{F3BB3F6E-9F5F-48DE-92BA-C5254949954A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17399" y="6492293"/>
            <a:ext cx="182652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79536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02439"/>
            <a:ext cx="164372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smtClean="0"/>
              <a:t>January 2014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43167" y="6475413"/>
            <a:ext cx="1600758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IEEE </a:t>
            </a:r>
            <a:r>
              <a:rPr lang="en-US" sz="1800" b="1" dirty="0" smtClean="0">
                <a:latin typeface="+mj-lt"/>
              </a:rPr>
              <a:t>802.11-14/</a:t>
            </a:r>
            <a:r>
              <a:rPr lang="en-US" altLang="zh-CN" sz="1800" b="1" dirty="0" smtClean="0">
                <a:effectLst/>
                <a:latin typeface="+mj-lt"/>
              </a:rPr>
              <a:t>0015r0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30243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/>
              <a:t>Large-Scale Characteristics of 45 GHz Based on Channel Measurement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575555" y="2828579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445" y="2060848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</a:t>
            </a:r>
            <a:r>
              <a:rPr lang="en-US" altLang="zh-CN" sz="2000" dirty="0" smtClean="0">
                <a:latin typeface="+mj-lt"/>
              </a:rPr>
              <a:t>2014-01-08</a:t>
            </a:r>
            <a:endParaRPr lang="en-US" altLang="zh-CN" sz="2000" dirty="0" smtClean="0">
              <a:latin typeface="+mj-lt"/>
            </a:endParaRPr>
          </a:p>
          <a:p>
            <a:r>
              <a:rPr lang="en-US" altLang="zh-CN" sz="2000" dirty="0" smtClean="0">
                <a:latin typeface="+mj-lt"/>
              </a:rPr>
              <a:t>Presenter: Haiming WANG</a:t>
            </a:r>
            <a:endParaRPr lang="zh-CN" altLang="en-US" sz="2000" dirty="0">
              <a:latin typeface="+mj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65679"/>
              </p:ext>
            </p:extLst>
          </p:nvPr>
        </p:nvGraphicFramePr>
        <p:xfrm>
          <a:off x="611560" y="3296047"/>
          <a:ext cx="7848870" cy="2797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5"/>
                <a:gridCol w="972109"/>
                <a:gridCol w="1152128"/>
                <a:gridCol w="2340259"/>
                <a:gridCol w="1980219"/>
              </a:tblGrid>
              <a:tr h="399607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Name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Company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Address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Phone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Email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Haiming WANG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altLang="zh-CN" sz="1400" dirty="0" smtClean="0"/>
                        <a:t>SEU/CWPAN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altLang="zh-CN" sz="1400" dirty="0" smtClean="0"/>
                        <a:t>2 </a:t>
                      </a:r>
                      <a:r>
                        <a:rPr lang="en-US" altLang="zh-CN" sz="1400" dirty="0" err="1" smtClean="0"/>
                        <a:t>Sipailou</a:t>
                      </a:r>
                      <a:r>
                        <a:rPr lang="en-US" altLang="zh-CN" sz="1400" dirty="0" smtClean="0"/>
                        <a:t>, Nanjing 210096, China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1653-301(ext.)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hmwang@seu.edu.cn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 HONG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</a:t>
                      </a:r>
                      <a:r>
                        <a:rPr lang="en-US" altLang="zh-CN" sz="1400" baseline="0" dirty="0" smtClean="0"/>
                        <a:t> 1650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weihong@seu.edu.cn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Jixin</a:t>
                      </a:r>
                      <a:r>
                        <a:rPr lang="en-US" altLang="zh-CN" sz="1400" dirty="0" smtClean="0"/>
                        <a:t> CHEN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1653-403(ext.)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jxchen@seu.edu.cn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Shiwen</a:t>
                      </a:r>
                      <a:r>
                        <a:rPr lang="en-US" altLang="zh-CN" sz="1400" dirty="0" smtClean="0"/>
                        <a:t> HE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1653-3121(ext.)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hesw01@seu.edu.cn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Nianzu</a:t>
                      </a:r>
                      <a:r>
                        <a:rPr lang="en-US" altLang="zh-CN" sz="1400" dirty="0" smtClean="0"/>
                        <a:t> ZHANG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1653-320 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nzzhang@seu.edu.cn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Guangqi</a:t>
                      </a:r>
                      <a:r>
                        <a:rPr lang="en-US" altLang="zh-CN" sz="1400" dirty="0" smtClean="0"/>
                        <a:t> YANG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1653-211(ext.)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gq.yang@seu.edu.cn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674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48072"/>
          </a:xfrm>
        </p:spPr>
        <p:txBody>
          <a:bodyPr/>
          <a:lstStyle/>
          <a:p>
            <a:r>
              <a:rPr lang="en-US" altLang="zh-CN" dirty="0" smtClean="0"/>
              <a:t>STA-STA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72441"/>
              </p:ext>
            </p:extLst>
          </p:nvPr>
        </p:nvGraphicFramePr>
        <p:xfrm>
          <a:off x="323528" y="1196752"/>
          <a:ext cx="8496943" cy="499196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84831"/>
                <a:gridCol w="964014"/>
                <a:gridCol w="964014"/>
                <a:gridCol w="964014"/>
                <a:gridCol w="964014"/>
                <a:gridCol w="964014"/>
                <a:gridCol w="964014"/>
                <a:gridCol w="964014"/>
                <a:gridCol w="964014"/>
              </a:tblGrid>
              <a:tr h="6423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OEW,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OEW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3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16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42.795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-68.6890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2.3638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-93.0875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-85.6179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-106.866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2.1378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-68.7501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2.2039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-93.7773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2.2489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-84.4544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1.9448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-104.352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-69.3433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2.2344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-93.9981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2.1707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-84.8523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1.8585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-103.866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1.8747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-70.1376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2.1358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-94.2795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2.1078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-85.4511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1.8603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-104.058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44.955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1.8695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-70.4212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1.9839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-95.7345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-87.3143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1.7193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-105.838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45.495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1.7960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-70.2936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2.0173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-94.7180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1.9462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-87.4034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1.5930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-106.247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1.7494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-70.3742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1.9399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-94.8080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1.8752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-87.0325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1.6499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-105.122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1.7047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-70.4991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1.8805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-94.9216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1.9972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-86.3310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1.4921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-106.436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47.530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1.6242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-71.0165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1.8232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-95.7375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1.7887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-88.0258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1.3393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-108.339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40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48.070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1.5777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-70.6783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1.9137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-94.6527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1.8709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-87.9001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-107.220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121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STA-STA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decreases when the carrier frequency increases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of cross-polarization is bigger tha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that of co-polarization.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path loss is very close to the theoretical path loss in free space when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Rx both use OEW antennas.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additional loss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cross-polarization is about 30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032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/>
          <a:lstStyle/>
          <a:p>
            <a:pPr eaLnBrk="1" hangingPunct="1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Position: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(10.56m, 3.00m, 2.64m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roof, the antenna direction to the center of the conference room</a:t>
            </a:r>
          </a:p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Rx Position: (1.00m, 3.00m, 1.00m) –(10.00m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3.00m,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1.00m)</a:t>
            </a:r>
          </a:p>
          <a:p>
            <a:pPr lvl="0"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antenna configurations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Horn, Co-Pol;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Horn,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-Pol;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Horn, Rx: OEW, Co-Pol</a:t>
            </a: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OEW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Co-pol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Pct val="100000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Rx: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-Pol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00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6735"/>
          <a:stretch/>
        </p:blipFill>
        <p:spPr bwMode="auto">
          <a:xfrm>
            <a:off x="524730" y="1050370"/>
            <a:ext cx="8014566" cy="396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45220"/>
          </a:xfrm>
        </p:spPr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618416" y="52292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Additional path loss occurs due to cross-polarization</a:t>
            </a:r>
            <a:endParaRPr lang="zh-CN" altLang="zh-CN" dirty="0"/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path loss is approximately unchanged when</a:t>
            </a:r>
            <a:r>
              <a:rPr lang="en-US" altLang="zh-CN" dirty="0"/>
              <a:t> </a:t>
            </a:r>
            <a:r>
              <a:rPr lang="en-US" altLang="zh-CN" dirty="0" smtClean="0"/>
              <a:t>the TR distance increases</a:t>
            </a:r>
            <a:endParaRPr lang="zh-CN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403484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(a)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5166" y="1403484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(b)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7454" y="1403484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(c)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347700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(d)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3338408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(e)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890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32129"/>
              </p:ext>
            </p:extLst>
          </p:nvPr>
        </p:nvGraphicFramePr>
        <p:xfrm>
          <a:off x="179511" y="1412776"/>
          <a:ext cx="8712968" cy="45259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04784"/>
                <a:gridCol w="988523"/>
                <a:gridCol w="988523"/>
                <a:gridCol w="988523"/>
                <a:gridCol w="988523"/>
                <a:gridCol w="988523"/>
                <a:gridCol w="988523"/>
                <a:gridCol w="988523"/>
                <a:gridCol w="988523"/>
              </a:tblGrid>
              <a:tr h="5431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</a:t>
                      </a:r>
                      <a:endParaRPr lang="en-US" altLang="zh-CN" sz="16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(GHz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Crs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OEW, Rx: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Rx: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OEW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Co-Pol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207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42.795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2.6993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-58.0590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6.7915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-57.5552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-66.5720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-67.1594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43.335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2.5176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-59.3366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4.1582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-76.4049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1.9189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-66.7769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1.6906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-66.3621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43.875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3.0071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-55.2477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5.0154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-69.0075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1.6385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-67.6855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1.5118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-66.1248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2.8323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-57.8814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4.5279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-74.8665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1.3962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-71.0565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-67.4646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44.955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-59.8066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3.8905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-78.8173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1.3040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-71.8943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1.4590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-68.6947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45.495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-60.5281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4.8252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-72.7278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1.2709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-72.0765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-72.3576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46.035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-55.8076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3.4456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-82.9572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1.2269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-72.1731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1.0783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-70.2655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46.575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2.8883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-58.1486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4.4268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-75.1521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-72.4974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1.1676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-70.5428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47.530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-58.1477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4.1062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-78.0454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1.5114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-71.5868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1.4209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-69.6995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  <a:tr h="36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48.070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8841" marR="4884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3.0225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-57.4967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4.2967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-75.1949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-70.6470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1.9185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-66.7296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608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AP-STA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ClrTx/>
              <a:buFont typeface="+mj-ea"/>
              <a:buAutoNum type="circleNumDbPlain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 value of the cross-polarization is  bigger than that of co-polarization</a:t>
            </a:r>
          </a:p>
          <a:p>
            <a:pPr marL="971550" lvl="1" indent="-514350">
              <a:buClrTx/>
              <a:buFont typeface="+mj-ea"/>
              <a:buAutoNum type="circleNumDbPlain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 value is smaller when wide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beamwidth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antennas are used</a:t>
            </a:r>
          </a:p>
          <a:p>
            <a:pPr marL="971550" lvl="1" indent="-514350">
              <a:buClrTx/>
              <a:buFont typeface="+mj-ea"/>
              <a:buAutoNum type="circleNumDbPlain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loss is approximately unchanged when both OEW antennas are used 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Rx with cross-polarization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728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Continue large-scale channel measurement in Cubicle office room and living room.</a:t>
            </a:r>
          </a:p>
          <a:p>
            <a:r>
              <a:rPr lang="en-US" altLang="zh-CN" b="0" dirty="0" smtClean="0"/>
              <a:t>Resume the small-scale channel measurement in all three transmission scenarios.</a:t>
            </a:r>
          </a:p>
          <a:p>
            <a:r>
              <a:rPr lang="en-US" altLang="zh-CN" b="0" dirty="0" smtClean="0"/>
              <a:t>Finish the channel models based on our channel measurement.</a:t>
            </a:r>
          </a:p>
          <a:p>
            <a:r>
              <a:rPr lang="en-US" altLang="zh-CN" b="0" dirty="0" smtClean="0"/>
              <a:t>The complete channel models will be available in IEEE 802 </a:t>
            </a:r>
            <a:r>
              <a:rPr lang="en-US" altLang="zh-CN" b="0" dirty="0"/>
              <a:t>Beijing </a:t>
            </a:r>
            <a:r>
              <a:rPr lang="en-US" altLang="zh-CN" b="0" dirty="0" smtClean="0"/>
              <a:t>plenary session in March 2014.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53201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576064"/>
          </a:xfrm>
        </p:spPr>
        <p:txBody>
          <a:bodyPr/>
          <a:lstStyle/>
          <a:p>
            <a:r>
              <a:rPr lang="en-US" altLang="zh-CN" sz="3600" b="1" dirty="0" smtClean="0"/>
              <a:t>Reference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3886200" cy="4724400"/>
          </a:xfrm>
        </p:spPr>
        <p:txBody>
          <a:bodyPr/>
          <a:lstStyle/>
          <a:p>
            <a:pPr marL="539750" indent="-539750">
              <a:buNone/>
            </a:pPr>
            <a:r>
              <a:rPr lang="en-US" altLang="zh-CN" b="0" dirty="0">
                <a:latin typeface="+mj-lt"/>
                <a:ea typeface="黑体" panose="02010609060101010101" pitchFamily="49" charset="-122"/>
              </a:rPr>
              <a:t>[1] </a:t>
            </a:r>
            <a:r>
              <a:rPr lang="en-US" altLang="zh-CN" b="0" dirty="0" smtClean="0">
                <a:latin typeface="+mj-lt"/>
                <a:ea typeface="黑体" panose="02010609060101010101" pitchFamily="49" charset="-122"/>
              </a:rPr>
              <a:t>MIIT, </a:t>
            </a:r>
            <a:r>
              <a:rPr lang="en-US" altLang="zh-CN" b="0" dirty="0" smtClean="0">
                <a:ea typeface="黑体" panose="02010609060101010101" pitchFamily="49" charset="-122"/>
              </a:rPr>
              <a:t>The </a:t>
            </a:r>
            <a:r>
              <a:rPr lang="en-US" altLang="zh-CN" b="0" dirty="0">
                <a:ea typeface="黑体" panose="02010609060101010101" pitchFamily="49" charset="-122"/>
              </a:rPr>
              <a:t>usage of 40-50 GHz frequency band for mobile services in broadband wireless access </a:t>
            </a:r>
            <a:r>
              <a:rPr lang="en-US" altLang="zh-CN" b="0" dirty="0" smtClean="0">
                <a:ea typeface="黑体" panose="02010609060101010101" pitchFamily="49" charset="-122"/>
              </a:rPr>
              <a:t>systems, </a:t>
            </a:r>
            <a:r>
              <a:rPr lang="en-US" altLang="zh-CN" b="0" dirty="0" smtClean="0">
                <a:latin typeface="+mj-lt"/>
                <a:ea typeface="黑体" panose="02010609060101010101" pitchFamily="49" charset="-122"/>
              </a:rPr>
              <a:t>n15635784, http</a:t>
            </a:r>
            <a:r>
              <a:rPr lang="en-US" altLang="zh-CN" b="0" dirty="0">
                <a:latin typeface="+mj-lt"/>
                <a:ea typeface="黑体" panose="02010609060101010101" pitchFamily="49" charset="-122"/>
              </a:rPr>
              <a:t>://www.miit.gov.cn</a:t>
            </a:r>
            <a:r>
              <a:rPr lang="en-US" altLang="zh-CN" b="0" dirty="0" smtClean="0">
                <a:latin typeface="+mj-lt"/>
                <a:ea typeface="黑体" panose="02010609060101010101" pitchFamily="49" charset="-122"/>
              </a:rPr>
              <a:t>/ n11293472/n11293832/n12845605/n13916913/15636214.html</a:t>
            </a:r>
            <a:endParaRPr lang="zh-CN" altLang="en-US" b="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536641" cy="46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425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This presentation gives </a:t>
            </a:r>
            <a:r>
              <a:rPr lang="en-US" altLang="zh-CN" b="0" dirty="0" smtClean="0"/>
              <a:t>large-scale characteristics of 45 GHz band based on channel measurement.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177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Channel Measurement Scheme</a:t>
            </a:r>
          </a:p>
          <a:p>
            <a:pPr lvl="1"/>
            <a:r>
              <a:rPr lang="en-US" altLang="zh-CN" dirty="0" smtClean="0"/>
              <a:t>Transmission Scenarios</a:t>
            </a:r>
          </a:p>
          <a:p>
            <a:pPr lvl="1"/>
            <a:r>
              <a:rPr lang="en-US" altLang="zh-CN" dirty="0" smtClean="0"/>
              <a:t>Channel measurement setup</a:t>
            </a:r>
          </a:p>
          <a:p>
            <a:r>
              <a:rPr lang="en-US" altLang="zh-CN" dirty="0" smtClean="0"/>
              <a:t>Large Characteristics at 45GHz band</a:t>
            </a:r>
          </a:p>
          <a:p>
            <a:pPr lvl="1"/>
            <a:r>
              <a:rPr lang="en-US" altLang="zh-CN" dirty="0" smtClean="0"/>
              <a:t>STA-STA</a:t>
            </a:r>
          </a:p>
          <a:p>
            <a:pPr lvl="1"/>
            <a:r>
              <a:rPr lang="en-US" altLang="zh-CN" dirty="0" smtClean="0"/>
              <a:t>AP-STA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200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Transmission Scenarios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Conference room</a:t>
            </a:r>
          </a:p>
          <a:p>
            <a:r>
              <a:rPr lang="en-US" altLang="zh-CN" dirty="0" smtClean="0"/>
              <a:t>Cubicle room</a:t>
            </a:r>
          </a:p>
          <a:p>
            <a:r>
              <a:rPr lang="en-US" altLang="zh-CN" dirty="0" smtClean="0"/>
              <a:t>Living room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7890" name="Picture 2" descr="http://www.clarku.edu/offices/events/images/facilities/Grac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4" y="3284984"/>
            <a:ext cx="3780000" cy="2833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780000" cy="264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5859"/>
            <a:ext cx="3780000" cy="23683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9186"/>
          </a:xfrm>
        </p:spPr>
        <p:txBody>
          <a:bodyPr/>
          <a:lstStyle/>
          <a:p>
            <a:r>
              <a:rPr lang="en-US" altLang="zh-CN" dirty="0" smtClean="0"/>
              <a:t>Conference Room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>
                <a:solidFill>
                  <a:prstClr val="black"/>
                </a:solidFill>
              </a:rPr>
              <a:t>Haiming Wang, et al. (SEU/CWPAN)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3011" name="Picture 3" descr="F:\Communications\mmWave Commun\Implementation\CH Meas\v1\Conf Room\DSC01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3793684"/>
            <a:ext cx="3672000" cy="244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:\Communications\mmWave Commun\Implementation\CH Meas\v1\Conf Room\DSC0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6" y="1284986"/>
            <a:ext cx="3672000" cy="244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8" y="1241889"/>
            <a:ext cx="4270682" cy="49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en-US" altLang="zh-CN" sz="2800" dirty="0" smtClean="0"/>
              <a:t>Channel Measurement Setup</a:t>
            </a:r>
            <a:endParaRPr lang="zh-CN" altLang="en-US" sz="2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683568" y="4841865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A PC is used to not only control the rotary table with an RS-232 port but also control the signal generator and network analyzer with LAN ports.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600" dirty="0" smtClean="0"/>
              <a:t>The signal generator transmits CW signal at each frequency, then Rx power and channel frequency </a:t>
            </a:r>
            <a:r>
              <a:rPr lang="en-US" altLang="zh-CN" sz="1600" dirty="0"/>
              <a:t>response are obtained by the network </a:t>
            </a:r>
            <a:r>
              <a:rPr lang="en-US" altLang="zh-CN" sz="1600" dirty="0" smtClean="0"/>
              <a:t>analyzer. The positions of </a:t>
            </a:r>
            <a:r>
              <a:rPr lang="en-US" altLang="zh-CN" sz="1600" dirty="0" err="1" smtClean="0"/>
              <a:t>Tx</a:t>
            </a:r>
            <a:r>
              <a:rPr lang="en-US" altLang="zh-CN" sz="1600" dirty="0" smtClean="0"/>
              <a:t> and Rx antennas and measured data </a:t>
            </a:r>
            <a:r>
              <a:rPr lang="en-US" altLang="zh-CN" sz="1600" dirty="0"/>
              <a:t>are simultaneously </a:t>
            </a:r>
            <a:r>
              <a:rPr lang="en-US" altLang="zh-CN" sz="1600" dirty="0" smtClean="0"/>
              <a:t>recorded.</a:t>
            </a:r>
            <a:endParaRPr lang="zh-CN" altLang="en-US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6" y="1268760"/>
            <a:ext cx="74390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47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Antennas for Channel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3570312"/>
            <a:ext cx="7564016" cy="2667000"/>
          </a:xfrm>
        </p:spPr>
        <p:txBody>
          <a:bodyPr/>
          <a:lstStyle/>
          <a:p>
            <a:r>
              <a:rPr lang="en-US" altLang="zh-CN" sz="2000" dirty="0" smtClean="0"/>
              <a:t>Type II: Open-ended waveguide (OEW) antenna with 6-dBi gain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smtClean="0"/>
              <a:t>Haiming Wang, et al. (SEU/CWPAN)</a:t>
            </a:r>
            <a:endParaRPr lang="en-US" altLang="zh-CN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3" y="4023066"/>
            <a:ext cx="3125755" cy="23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173760" cy="23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1412776"/>
            <a:ext cx="316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CN" sz="2000" b="1" dirty="0">
                <a:latin typeface="+mn-lt"/>
                <a:ea typeface="+mn-ea"/>
                <a:cs typeface="宋体" charset="0"/>
              </a:rPr>
              <a:t>Type I: Horn antenna with 23.7-dBi gain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4545" y="1359912"/>
            <a:ext cx="3965847" cy="2285112"/>
            <a:chOff x="3923929" y="1359912"/>
            <a:chExt cx="3965847" cy="2285112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7"/>
            <a:stretch/>
          </p:blipFill>
          <p:spPr bwMode="auto">
            <a:xfrm>
              <a:off x="3923929" y="1359912"/>
              <a:ext cx="3965847" cy="228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3204" y="3375700"/>
              <a:ext cx="1032655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Angle (degree)</a:t>
              </a:r>
              <a:endParaRPr lang="zh-CN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16954" y="2295816"/>
              <a:ext cx="87556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altLang="zh-CN" sz="1100" dirty="0" smtClean="0"/>
                <a:t>Pattern (dB)</a:t>
              </a:r>
              <a:endParaRPr lang="zh-CN" altLang="en-US" sz="1100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72547" y="1451838"/>
              <a:ext cx="820078" cy="511679"/>
              <a:chOff x="7889776" y="1446297"/>
              <a:chExt cx="820078" cy="511679"/>
            </a:xfrm>
            <a:solidFill>
              <a:schemeClr val="bg1"/>
            </a:solidFill>
          </p:grpSpPr>
          <p:cxnSp>
            <p:nvCxnSpPr>
              <p:cNvPr id="9" name="直接连接符 8"/>
              <p:cNvCxnSpPr/>
              <p:nvPr/>
            </p:nvCxnSpPr>
            <p:spPr bwMode="auto">
              <a:xfrm>
                <a:off x="7889776" y="183101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连接符 13"/>
              <p:cNvCxnSpPr/>
              <p:nvPr/>
            </p:nvCxnSpPr>
            <p:spPr bwMode="auto">
              <a:xfrm>
                <a:off x="7889776" y="1569408"/>
                <a:ext cx="354632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05437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100392" y="1446297"/>
                <a:ext cx="606256" cy="246221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H-Plane</a:t>
                </a:r>
                <a:endParaRPr lang="zh-CN" alt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00392" y="1704060"/>
                <a:ext cx="609462" cy="253916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1000" dirty="0" smtClean="0"/>
                  <a:t>E-Plane</a:t>
                </a:r>
                <a:endParaRPr lang="zh-CN" altLang="en-US" sz="1000" dirty="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81638" y="4077072"/>
            <a:ext cx="1080000" cy="2261091"/>
            <a:chOff x="896733" y="4077072"/>
            <a:chExt cx="1080000" cy="2261091"/>
          </a:xfrm>
        </p:grpSpPr>
        <p:pic>
          <p:nvPicPr>
            <p:cNvPr id="41989" name="Picture 5" descr="F:\Communications\mmWave Commun\Implementation\CH Meas\v1\Antenna Pattern\Open-ended waveguide-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733" y="5279312"/>
              <a:ext cx="1080000" cy="1058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F:\Communications\mmWave Commun\Implementation\CH Meas\v1\Antenna Pattern\Open-ended waveguide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33" y="4077072"/>
              <a:ext cx="1080000" cy="11796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91" name="Picture 7" descr="F:\Communications\mmWave Commun\Implementation\CH Meas\v1\Antenna Pattern\Q-band Horn_Ant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8" y="2276872"/>
            <a:ext cx="3114298" cy="118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Channel Measurement Scheme</a:t>
            </a:r>
            <a:endParaRPr lang="en-US" altLang="zh-CN" dirty="0"/>
          </a:p>
          <a:p>
            <a:pPr lvl="1"/>
            <a:r>
              <a:rPr lang="en-US" altLang="zh-CN" dirty="0" smtClean="0"/>
              <a:t>Transmission Scenarios</a:t>
            </a:r>
          </a:p>
          <a:p>
            <a:pPr lvl="1"/>
            <a:r>
              <a:rPr lang="en-US" altLang="zh-CN" dirty="0" smtClean="0"/>
              <a:t>Channel measurement setup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Large Characteristics at 45GHz band</a:t>
            </a:r>
          </a:p>
          <a:p>
            <a:pPr lvl="1"/>
            <a:r>
              <a:rPr lang="en-US" altLang="zh-CN" dirty="0" smtClean="0"/>
              <a:t>STA-STA</a:t>
            </a:r>
          </a:p>
          <a:p>
            <a:pPr lvl="1"/>
            <a:r>
              <a:rPr lang="en-US" altLang="zh-CN" dirty="0" smtClean="0"/>
              <a:t>AP-STA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Haiming Wang, et al. (SEU/CWPAN)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766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zh-CN" dirty="0" smtClean="0"/>
              <a:t>Haiming Wang, et al. (SEU/CWPAN)</a:t>
            </a:r>
            <a:endParaRPr lang="en-US" altLang="zh-CN" dirty="0"/>
          </a:p>
        </p:txBody>
      </p:sp>
      <p:pic>
        <p:nvPicPr>
          <p:cNvPr id="13" name="Picture 2" descr="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7807"/>
            <a:ext cx="8691219" cy="413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STA-STA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012175"/>
            <a:ext cx="8475195" cy="801201"/>
          </a:xfrm>
          <a:solidFill>
            <a:schemeClr val="bg1"/>
          </a:solidFill>
        </p:spPr>
        <p:txBody>
          <a:bodyPr/>
          <a:lstStyle/>
          <a:p>
            <a:pPr marL="0" indent="0" latinLnBrk="1">
              <a:buNone/>
            </a:pPr>
            <a:r>
              <a:rPr lang="en-US" altLang="zh-CN" sz="1800" b="0" dirty="0" smtClean="0"/>
              <a:t>a)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and Rx: Horn, Co-Pol; b)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</a:t>
            </a:r>
            <a:r>
              <a:rPr lang="en-US" altLang="zh-CN" sz="1800" b="0" dirty="0"/>
              <a:t>and Rx: Horn, </a:t>
            </a:r>
            <a:r>
              <a:rPr lang="en-US" altLang="zh-CN" sz="1800" b="0" dirty="0" err="1" smtClean="0"/>
              <a:t>Crs</a:t>
            </a:r>
            <a:r>
              <a:rPr lang="en-US" altLang="zh-CN" sz="1800" b="0" dirty="0" smtClean="0"/>
              <a:t>-Pol; c)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: Horn, Rx: OEW, Co-Pol</a:t>
            </a:r>
          </a:p>
          <a:p>
            <a:pPr marL="0" indent="0" latinLnBrk="1">
              <a:buNone/>
            </a:pPr>
            <a:r>
              <a:rPr lang="en-US" altLang="zh-CN" sz="1800" b="0" dirty="0" smtClean="0"/>
              <a:t>d)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and Rx: </a:t>
            </a:r>
            <a:r>
              <a:rPr lang="en-US" altLang="zh-CN" sz="1800" b="0" dirty="0" err="1" smtClean="0"/>
              <a:t>OEW,Co</a:t>
            </a:r>
            <a:r>
              <a:rPr lang="en-US" altLang="zh-CN" sz="1800" b="0" dirty="0" smtClean="0"/>
              <a:t>-pol; e) </a:t>
            </a:r>
            <a:r>
              <a:rPr lang="en-US" altLang="zh-CN" sz="1800" b="0" dirty="0" err="1" smtClean="0"/>
              <a:t>Tx</a:t>
            </a:r>
            <a:r>
              <a:rPr lang="en-US" altLang="zh-CN" sz="1800" b="0" dirty="0" smtClean="0"/>
              <a:t> and Rx: </a:t>
            </a:r>
            <a:r>
              <a:rPr lang="en-US" altLang="zh-CN" sz="1800" b="0" dirty="0" err="1" smtClean="0"/>
              <a:t>Crs</a:t>
            </a:r>
            <a:r>
              <a:rPr lang="en-US" altLang="zh-CN" sz="1800" b="0" dirty="0" smtClean="0"/>
              <a:t>-Pol</a:t>
            </a:r>
          </a:p>
          <a:p>
            <a:pPr marL="0" indent="0" latinLnBrk="1">
              <a:buNone/>
            </a:pPr>
            <a:endParaRPr lang="en-US" altLang="zh-CN" sz="1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34888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(a)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34888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(b)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4205" y="4374396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(d)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9182" y="4365104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(e)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55576" y="1331476"/>
            <a:ext cx="5922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Heights of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 and Rx antennas are all 1m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TR distance is from 1 m to 10 m.</a:t>
            </a:r>
            <a:endParaRPr lang="zh-CN" altLang="zh-CN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2014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2348880"/>
            <a:ext cx="453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(c)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86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无线个域网 标准工作组&amp;#x0D;&amp;#x0A;&amp;#x0D;&amp;#x0A;文件编号:  WPAN-W-13-023-00&amp;#x0D;&amp;#x0A;&amp;#x0D;&amp;#x0A;标题： 设立45GHz无线个域网标准任务组的建议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85&quot;/&gt;&lt;/object&gt;&lt;object type=&quot;3&quot; unique_id=&quot;10005&quot;&gt;&lt;property id=&quot;20148&quot; value=&quot;5&quot;/&gt;&lt;property id=&quot;20300&quot; value=&quot;Slide 3 - &amp;quot;背景&amp;quot;&quot;/&gt;&lt;property id=&quot;20307&quot; value=&quot;386&quot;/&gt;&lt;/object&gt;&lt;object type=&quot;3&quot; unique_id=&quot;10006&quot;&gt;&lt;property id=&quot;20148&quot; value=&quot;5&quot;/&gt;&lt;property id=&quot;20300&quot; value=&quot;Slide 4 - &amp;quot;45GHz频谱规划主要参数&amp;quot;&quot;/&gt;&lt;property id=&quot;20307&quot; value=&quot;387&quot;/&gt;&lt;/object&gt;&lt;object type=&quot;3&quot; unique_id=&quot;10209&quot;&gt;&lt;property id=&quot;20148&quot; value=&quot;5&quot;/&gt;&lt;property id=&quot;20300&quot; value=&quot;Slide 6 - &amp;quot;参考资料&amp;quot;&quot;/&gt;&lt;property id=&quot;20307&quot; value=&quot;388&quot;/&gt;&lt;/object&gt;&lt;object type=&quot;3&quot; unique_id=&quot;10278&quot;&gt;&lt;property id=&quot;20148&quot; value=&quot;5&quot;/&gt;&lt;property id=&quot;20300&quot; value=&quot;Slide 5 - &amp;quot;提议&amp;quot;&quot;/&gt;&lt;property id=&quot;20307&quot; value=&quot;389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NewTechnique_DTA_1364r0</Template>
  <TotalTime>24568</TotalTime>
  <Words>1206</Words>
  <Application>Microsoft Office PowerPoint</Application>
  <PresentationFormat>全屏显示(4:3)</PresentationFormat>
  <Paragraphs>368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Default Design</vt:lpstr>
      <vt:lpstr>Large-Scale Characteristics of 45 GHz Based on Channel Measurement</vt:lpstr>
      <vt:lpstr>Abstract</vt:lpstr>
      <vt:lpstr>Outline</vt:lpstr>
      <vt:lpstr>Transmission Scenarios</vt:lpstr>
      <vt:lpstr>Conference Room</vt:lpstr>
      <vt:lpstr>Channel Measurement Setup</vt:lpstr>
      <vt:lpstr>Antennas for Channel Measurement</vt:lpstr>
      <vt:lpstr>Outline</vt:lpstr>
      <vt:lpstr>STA-STA</vt:lpstr>
      <vt:lpstr>STA-STA</vt:lpstr>
      <vt:lpstr>STA-STA</vt:lpstr>
      <vt:lpstr>AP-STA</vt:lpstr>
      <vt:lpstr>AP-STA</vt:lpstr>
      <vt:lpstr>AP-STA</vt:lpstr>
      <vt:lpstr>AP-STA</vt:lpstr>
      <vt:lpstr>Future Work</vt:lpstr>
      <vt:lpstr>Reference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801</cp:revision>
  <dcterms:created xsi:type="dcterms:W3CDTF">2006-02-24T01:46:22Z</dcterms:created>
  <dcterms:modified xsi:type="dcterms:W3CDTF">2014-01-08T06:07:02Z</dcterms:modified>
</cp:coreProperties>
</file>