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Default Extension="doc" ContentType="application/msword"/>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9"/>
  </p:notesMasterIdLst>
  <p:handoutMasterIdLst>
    <p:handoutMasterId r:id="rId20"/>
  </p:handoutMasterIdLst>
  <p:sldIdLst>
    <p:sldId id="269" r:id="rId2"/>
    <p:sldId id="257" r:id="rId3"/>
    <p:sldId id="273" r:id="rId4"/>
    <p:sldId id="265" r:id="rId5"/>
    <p:sldId id="274" r:id="rId6"/>
    <p:sldId id="266" r:id="rId7"/>
    <p:sldId id="277" r:id="rId8"/>
    <p:sldId id="276" r:id="rId9"/>
    <p:sldId id="278" r:id="rId10"/>
    <p:sldId id="275" r:id="rId11"/>
    <p:sldId id="271" r:id="rId12"/>
    <p:sldId id="272" r:id="rId13"/>
    <p:sldId id="280" r:id="rId14"/>
    <p:sldId id="279" r:id="rId15"/>
    <p:sldId id="281" r:id="rId16"/>
    <p:sldId id="282" r:id="rId17"/>
    <p:sldId id="270" r:id="rId18"/>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Times New Roman" pitchFamily="18" charset="0"/>
        <a:ea typeface="+mn-ea"/>
        <a:cs typeface="+mn-cs"/>
      </a:defRPr>
    </a:lvl6pPr>
    <a:lvl7pPr marL="2743200" algn="l" defTabSz="914400" rtl="0" eaLnBrk="1" latinLnBrk="0" hangingPunct="1">
      <a:defRPr sz="1200" kern="1200">
        <a:solidFill>
          <a:schemeClr val="tx1"/>
        </a:solidFill>
        <a:latin typeface="Times New Roman" pitchFamily="18" charset="0"/>
        <a:ea typeface="+mn-ea"/>
        <a:cs typeface="+mn-cs"/>
      </a:defRPr>
    </a:lvl7pPr>
    <a:lvl8pPr marL="3200400" algn="l" defTabSz="914400" rtl="0" eaLnBrk="1" latinLnBrk="0" hangingPunct="1">
      <a:defRPr sz="1200" kern="1200">
        <a:solidFill>
          <a:schemeClr val="tx1"/>
        </a:solidFill>
        <a:latin typeface="Times New Roman" pitchFamily="18" charset="0"/>
        <a:ea typeface="+mn-ea"/>
        <a:cs typeface="+mn-cs"/>
      </a:defRPr>
    </a:lvl8pPr>
    <a:lvl9pPr marL="3657600" algn="l" defTabSz="914400" rtl="0" eaLnBrk="1" latinLnBrk="0" hangingPunct="1">
      <a:defRPr sz="12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6" y="-8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r>
              <a:rPr lang="en-US"/>
              <a:t>doc.: IEEE 802.11-yy/xxxxr0</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r>
              <a:rPr lang="en-US"/>
              <a:t>Month Year</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r>
              <a:rPr lang="en-US"/>
              <a:t>John Doe, Some Company</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r>
              <a:rPr lang="en-US"/>
              <a:t>Page </a:t>
            </a:r>
            <a:fld id="{2D584586-2194-4C39-8143-3E3E33A93CF8}" type="slidenum">
              <a:rPr lang="en-US"/>
              <a:pPr/>
              <a:t>‹#›</a:t>
            </a:fld>
            <a:endParaRPr lang="en-US"/>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spAutoFit/>
          </a:bodyPr>
          <a:lstStyle/>
          <a:p>
            <a:pPr defTabSz="933450"/>
            <a:r>
              <a:rPr lang="en-US"/>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lstStyle/>
          <a:p>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r>
              <a:rPr lang="en-US"/>
              <a:t>doc.: IEEE 802.11-yy/xxxxr0</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r>
              <a:rPr lang="en-US"/>
              <a:t>Month Year</a:t>
            </a:r>
          </a:p>
        </p:txBody>
      </p:sp>
      <p:sp>
        <p:nvSpPr>
          <p:cNvPr id="205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a:defRPr/>
            </a:lvl5pPr>
          </a:lstStyle>
          <a:p>
            <a:pPr lvl="4"/>
            <a:r>
              <a:rPr lang="en-US"/>
              <a:t>John Doe, Some Company</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r>
              <a:rPr lang="en-US"/>
              <a:t>Page </a:t>
            </a:r>
            <a:fld id="{6EC0686C-9B66-49B2-98FB-0996E60E432C}" type="slidenum">
              <a:rPr lang="en-US"/>
              <a:pPr/>
              <a:t>‹#›</a:t>
            </a:fld>
            <a:endParaRPr lang="en-US"/>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spAutoFit/>
          </a:bodyPr>
          <a:lstStyle/>
          <a:p>
            <a:r>
              <a:rPr lang="en-US"/>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lstStyle/>
          <a:p>
            <a:endParaRPr 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2286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3429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457200" algn="l" defTabSz="9334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doc.: IEEE 802.11-yy/xxxxr0</a:t>
            </a:r>
          </a:p>
        </p:txBody>
      </p:sp>
      <p:sp>
        <p:nvSpPr>
          <p:cNvPr id="5" name="Rectangle 3"/>
          <p:cNvSpPr>
            <a:spLocks noGrp="1" noChangeArrowheads="1"/>
          </p:cNvSpPr>
          <p:nvPr>
            <p:ph type="dt" idx="1"/>
          </p:nvPr>
        </p:nvSpPr>
        <p:spPr>
          <a:ln/>
        </p:spPr>
        <p:txBody>
          <a:bodyPr/>
          <a:lstStyle/>
          <a:p>
            <a:r>
              <a:rPr lang="en-US"/>
              <a:t>Month Year</a:t>
            </a:r>
          </a:p>
        </p:txBody>
      </p:sp>
      <p:sp>
        <p:nvSpPr>
          <p:cNvPr id="6" name="Rectangle 6"/>
          <p:cNvSpPr>
            <a:spLocks noGrp="1" noChangeArrowheads="1"/>
          </p:cNvSpPr>
          <p:nvPr>
            <p:ph type="ftr" sz="quarter" idx="4"/>
          </p:nvPr>
        </p:nvSpPr>
        <p:spPr>
          <a:ln/>
        </p:spPr>
        <p:txBody>
          <a:bodyPr/>
          <a:lstStyle/>
          <a:p>
            <a:pPr lvl="4"/>
            <a:r>
              <a:rPr lang="en-US"/>
              <a:t>John Doe, Some Company</a:t>
            </a:r>
          </a:p>
        </p:txBody>
      </p:sp>
      <p:sp>
        <p:nvSpPr>
          <p:cNvPr id="7" name="Rectangle 7"/>
          <p:cNvSpPr>
            <a:spLocks noGrp="1" noChangeArrowheads="1"/>
          </p:cNvSpPr>
          <p:nvPr>
            <p:ph type="sldNum" sz="quarter" idx="5"/>
          </p:nvPr>
        </p:nvSpPr>
        <p:spPr>
          <a:ln/>
        </p:spPr>
        <p:txBody>
          <a:bodyPr/>
          <a:lstStyle/>
          <a:p>
            <a:r>
              <a:rPr lang="en-US"/>
              <a:t>Page </a:t>
            </a:r>
            <a:fld id="{93DAA090-33D8-4E5A-A4BB-0A5636DBDFFC}" type="slidenum">
              <a:rPr lang="en-US"/>
              <a:pPr/>
              <a:t>1</a:t>
            </a:fld>
            <a:endParaRPr lang="en-US"/>
          </a:p>
        </p:txBody>
      </p:sp>
      <p:sp>
        <p:nvSpPr>
          <p:cNvPr id="31746" name="Rectangle 2"/>
          <p:cNvSpPr>
            <a:spLocks noGrp="1" noRot="1" noChangeAspect="1" noChangeArrowheads="1" noTextEdit="1"/>
          </p:cNvSpPr>
          <p:nvPr>
            <p:ph type="sldImg"/>
          </p:nvPr>
        </p:nvSpPr>
        <p:spPr>
          <a:xfrm>
            <a:off x="1154113" y="701675"/>
            <a:ext cx="4625975" cy="3468688"/>
          </a:xfrm>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doc.: IEEE 802.11-yy/xxxxr0</a:t>
            </a:r>
          </a:p>
        </p:txBody>
      </p:sp>
      <p:sp>
        <p:nvSpPr>
          <p:cNvPr id="5" name="Rectangle 3"/>
          <p:cNvSpPr>
            <a:spLocks noGrp="1" noChangeArrowheads="1"/>
          </p:cNvSpPr>
          <p:nvPr>
            <p:ph type="dt" idx="1"/>
          </p:nvPr>
        </p:nvSpPr>
        <p:spPr>
          <a:ln/>
        </p:spPr>
        <p:txBody>
          <a:bodyPr/>
          <a:lstStyle/>
          <a:p>
            <a:r>
              <a:rPr lang="en-US"/>
              <a:t>Month Year</a:t>
            </a:r>
          </a:p>
        </p:txBody>
      </p:sp>
      <p:sp>
        <p:nvSpPr>
          <p:cNvPr id="6" name="Rectangle 6"/>
          <p:cNvSpPr>
            <a:spLocks noGrp="1" noChangeArrowheads="1"/>
          </p:cNvSpPr>
          <p:nvPr>
            <p:ph type="ftr" sz="quarter" idx="4"/>
          </p:nvPr>
        </p:nvSpPr>
        <p:spPr>
          <a:ln/>
        </p:spPr>
        <p:txBody>
          <a:bodyPr/>
          <a:lstStyle/>
          <a:p>
            <a:pPr lvl="4"/>
            <a:r>
              <a:rPr lang="en-US"/>
              <a:t>John Doe, Some Company</a:t>
            </a:r>
          </a:p>
        </p:txBody>
      </p:sp>
      <p:sp>
        <p:nvSpPr>
          <p:cNvPr id="7" name="Rectangle 7"/>
          <p:cNvSpPr>
            <a:spLocks noGrp="1" noChangeArrowheads="1"/>
          </p:cNvSpPr>
          <p:nvPr>
            <p:ph type="sldNum" sz="quarter" idx="5"/>
          </p:nvPr>
        </p:nvSpPr>
        <p:spPr>
          <a:ln/>
        </p:spPr>
        <p:txBody>
          <a:bodyPr/>
          <a:lstStyle/>
          <a:p>
            <a:r>
              <a:rPr lang="en-US"/>
              <a:t>Page </a:t>
            </a:r>
            <a:fld id="{E9DEB9BE-8D56-43EA-8319-F6626DE42027}" type="slidenum">
              <a:rPr lang="en-US"/>
              <a:pPr/>
              <a:t>2</a:t>
            </a:fld>
            <a:endParaRPr lang="en-US"/>
          </a:p>
        </p:txBody>
      </p:sp>
      <p:sp>
        <p:nvSpPr>
          <p:cNvPr id="6146" name="Rectangle 2"/>
          <p:cNvSpPr>
            <a:spLocks noGrp="1" noRot="1" noChangeAspect="1" noChangeArrowheads="1" noTextEdit="1"/>
          </p:cNvSpPr>
          <p:nvPr>
            <p:ph type="sldImg"/>
          </p:nvPr>
        </p:nvSpPr>
        <p:spPr>
          <a:xfrm>
            <a:off x="1154113" y="701675"/>
            <a:ext cx="4625975" cy="3468688"/>
          </a:xfrm>
          <a:ln cap="flat"/>
        </p:spPr>
      </p:sp>
      <p:sp>
        <p:nvSpPr>
          <p:cNvPr id="6147" name="Rectangle 3"/>
          <p:cNvSpPr>
            <a:spLocks noGrp="1" noChangeArrowheads="1"/>
          </p:cNvSpPr>
          <p:nvPr>
            <p:ph type="body" idx="1"/>
          </p:nvPr>
        </p:nvSpPr>
        <p:spPr>
          <a:ln/>
        </p:spPr>
        <p:txBody>
          <a:bodyPr lIns="95250" rIns="95250"/>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US" smtClean="0"/>
              <a:t>January 2014</a:t>
            </a:r>
            <a:endParaRPr lang="en-US"/>
          </a:p>
        </p:txBody>
      </p:sp>
      <p:sp>
        <p:nvSpPr>
          <p:cNvPr id="5" name="Footer Placeholder 4"/>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8D4359C5-E9BE-4F6A-90F5-CDF8D1005DA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January 2014</a:t>
            </a:r>
            <a:endParaRPr lang="en-US"/>
          </a:p>
        </p:txBody>
      </p:sp>
      <p:sp>
        <p:nvSpPr>
          <p:cNvPr id="5" name="Footer Placeholder 4"/>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5F74E954-C752-4832-B61B-1A8C6525E87D}"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85800"/>
            <a:ext cx="1943100" cy="5410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85800"/>
            <a:ext cx="567690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January 2014</a:t>
            </a:r>
            <a:endParaRPr lang="en-US"/>
          </a:p>
        </p:txBody>
      </p:sp>
      <p:sp>
        <p:nvSpPr>
          <p:cNvPr id="5" name="Footer Placeholder 4"/>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7C452CC1-5549-499D-A67E-161DAABBBE4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r>
              <a:rPr lang="en-US" smtClean="0"/>
              <a:t>January 2014</a:t>
            </a:r>
            <a:endParaRPr lang="en-US"/>
          </a:p>
        </p:txBody>
      </p:sp>
      <p:sp>
        <p:nvSpPr>
          <p:cNvPr id="5" name="Footer Placeholder 4"/>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07349522-3CCF-4D3D-9CA8-1D6EF64D9202}"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r>
              <a:rPr lang="en-US" smtClean="0"/>
              <a:t>January 2014</a:t>
            </a:r>
            <a:endParaRPr lang="en-US"/>
          </a:p>
        </p:txBody>
      </p:sp>
      <p:sp>
        <p:nvSpPr>
          <p:cNvPr id="5" name="Footer Placeholder 4"/>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lvl1pPr>
              <a:defRPr/>
            </a:lvl1pPr>
          </a:lstStyle>
          <a:p>
            <a:r>
              <a:rPr lang="en-US"/>
              <a:t>Slide </a:t>
            </a:r>
            <a:fld id="{57BB25FE-6B75-4820-A955-BA59FE7FF2FE}"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r>
              <a:rPr lang="en-US" smtClean="0"/>
              <a:t>January 2014</a:t>
            </a:r>
            <a:endParaRPr lang="en-US"/>
          </a:p>
        </p:txBody>
      </p:sp>
      <p:sp>
        <p:nvSpPr>
          <p:cNvPr id="6" name="Footer Placeholder 5"/>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8B72D323-9ABA-4CC9-A165-43FB0F35F5B6}"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r>
              <a:rPr lang="en-US" smtClean="0"/>
              <a:t>January 2014</a:t>
            </a:r>
            <a:endParaRPr lang="en-US"/>
          </a:p>
        </p:txBody>
      </p:sp>
      <p:sp>
        <p:nvSpPr>
          <p:cNvPr id="8" name="Footer Placeholder 7"/>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9" name="Slide Number Placeholder 8"/>
          <p:cNvSpPr>
            <a:spLocks noGrp="1"/>
          </p:cNvSpPr>
          <p:nvPr>
            <p:ph type="sldNum" sz="quarter" idx="12"/>
          </p:nvPr>
        </p:nvSpPr>
        <p:spPr/>
        <p:txBody>
          <a:bodyPr/>
          <a:lstStyle>
            <a:lvl1pPr>
              <a:defRPr/>
            </a:lvl1pPr>
          </a:lstStyle>
          <a:p>
            <a:r>
              <a:rPr lang="en-US"/>
              <a:t>Slide </a:t>
            </a:r>
            <a:fld id="{450DBD8F-439F-46AB-850D-62565548E778}"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r>
              <a:rPr lang="en-US" smtClean="0"/>
              <a:t>January 2014</a:t>
            </a:r>
            <a:endParaRPr lang="en-US"/>
          </a:p>
        </p:txBody>
      </p:sp>
      <p:sp>
        <p:nvSpPr>
          <p:cNvPr id="4" name="Footer Placeholder 3"/>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5" name="Slide Number Placeholder 4"/>
          <p:cNvSpPr>
            <a:spLocks noGrp="1"/>
          </p:cNvSpPr>
          <p:nvPr>
            <p:ph type="sldNum" sz="quarter" idx="12"/>
          </p:nvPr>
        </p:nvSpPr>
        <p:spPr/>
        <p:txBody>
          <a:bodyPr/>
          <a:lstStyle>
            <a:lvl1pPr>
              <a:defRPr/>
            </a:lvl1pPr>
          </a:lstStyle>
          <a:p>
            <a:r>
              <a:rPr lang="en-US"/>
              <a:t>Slide </a:t>
            </a:r>
            <a:fld id="{2FFA1C71-BB64-4242-AACA-EEDB95228CA4}"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r>
              <a:rPr lang="en-US" smtClean="0"/>
              <a:t>January 2014</a:t>
            </a:r>
            <a:endParaRPr lang="en-US"/>
          </a:p>
        </p:txBody>
      </p:sp>
      <p:sp>
        <p:nvSpPr>
          <p:cNvPr id="3" name="Footer Placeholder 2"/>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4" name="Slide Number Placeholder 3"/>
          <p:cNvSpPr>
            <a:spLocks noGrp="1"/>
          </p:cNvSpPr>
          <p:nvPr>
            <p:ph type="sldNum" sz="quarter" idx="12"/>
          </p:nvPr>
        </p:nvSpPr>
        <p:spPr/>
        <p:txBody>
          <a:bodyPr/>
          <a:lstStyle>
            <a:lvl1pPr>
              <a:defRPr/>
            </a:lvl1pPr>
          </a:lstStyle>
          <a:p>
            <a:r>
              <a:rPr lang="en-US"/>
              <a:t>Slide </a:t>
            </a:r>
            <a:fld id="{EC2DC651-BF1A-493A-9FE0-932D75252DC6}"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January 2014</a:t>
            </a:r>
            <a:endParaRPr lang="en-US"/>
          </a:p>
        </p:txBody>
      </p:sp>
      <p:sp>
        <p:nvSpPr>
          <p:cNvPr id="6" name="Footer Placeholder 5"/>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4687468B-34CE-42E4-ABB5-E4F7A112722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r>
              <a:rPr lang="en-US" smtClean="0"/>
              <a:t>January 2014</a:t>
            </a:r>
            <a:endParaRPr lang="en-US"/>
          </a:p>
        </p:txBody>
      </p:sp>
      <p:sp>
        <p:nvSpPr>
          <p:cNvPr id="6" name="Footer Placeholder 5"/>
          <p:cNvSpPr>
            <a:spLocks noGrp="1"/>
          </p:cNvSpPr>
          <p:nvPr>
            <p:ph type="ftr" sz="quarter" idx="11"/>
          </p:nvPr>
        </p:nvSpPr>
        <p:spPr/>
        <p:txBody>
          <a:bodyPr/>
          <a:lstStyle>
            <a:lvl1pPr>
              <a:defRPr/>
            </a:lvl1pPr>
          </a:lstStyle>
          <a:p>
            <a:r>
              <a:rPr lang="en-US" smtClean="0"/>
              <a:t>Osama Aboul-Magd, Huawei Technologies</a:t>
            </a:r>
            <a:endParaRPr lang="en-US"/>
          </a:p>
        </p:txBody>
      </p:sp>
      <p:sp>
        <p:nvSpPr>
          <p:cNvPr id="7" name="Slide Number Placeholder 6"/>
          <p:cNvSpPr>
            <a:spLocks noGrp="1"/>
          </p:cNvSpPr>
          <p:nvPr>
            <p:ph type="sldNum" sz="quarter" idx="12"/>
          </p:nvPr>
        </p:nvSpPr>
        <p:spPr/>
        <p:txBody>
          <a:bodyPr/>
          <a:lstStyle>
            <a:lvl1pPr>
              <a:defRPr/>
            </a:lvl1pPr>
          </a:lstStyle>
          <a:p>
            <a:r>
              <a:rPr lang="en-US"/>
              <a:t>Slide </a:t>
            </a:r>
            <a:fld id="{3ADF2034-1A45-4E7A-B0F7-9DEB16A8410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96913" y="334963"/>
            <a:ext cx="1066800" cy="274637"/>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r>
              <a:rPr lang="en-US" smtClean="0"/>
              <a:t>January 2014</a:t>
            </a:r>
            <a:endParaRPr lang="en-US"/>
          </a:p>
        </p:txBody>
      </p:sp>
      <p:sp>
        <p:nvSpPr>
          <p:cNvPr id="1029" name="Rectangle 5"/>
          <p:cNvSpPr>
            <a:spLocks noGrp="1" noChangeArrowheads="1"/>
          </p:cNvSpPr>
          <p:nvPr>
            <p:ph type="ftr" sz="quarter" idx="3"/>
          </p:nvPr>
        </p:nvSpPr>
        <p:spPr bwMode="auto">
          <a:xfrm>
            <a:off x="8077200" y="6475413"/>
            <a:ext cx="4667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r>
              <a:rPr lang="en-US" smtClean="0"/>
              <a:t>Osama Aboul-Magd, Huawei Technologies</a:t>
            </a:r>
            <a:endParaRPr lang="en-US"/>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r>
              <a:rPr lang="en-US"/>
              <a:t>Slide </a:t>
            </a:r>
            <a:fld id="{2D2062C0-C847-4A13-8FA5-E3D8EB01C832}" type="slidenum">
              <a:rPr lang="en-US"/>
              <a:pPr/>
              <a:t>‹#›</a:t>
            </a:fld>
            <a:endParaRPr lang="en-US"/>
          </a:p>
        </p:txBody>
      </p:sp>
      <p:sp>
        <p:nvSpPr>
          <p:cNvPr id="1031" name="Rectangle 7"/>
          <p:cNvSpPr>
            <a:spLocks noChangeArrowheads="1"/>
          </p:cNvSpPr>
          <p:nvPr/>
        </p:nvSpPr>
        <p:spPr bwMode="auto">
          <a:xfrm>
            <a:off x="5162485" y="332601"/>
            <a:ext cx="3283015" cy="276999"/>
          </a:xfrm>
          <a:prstGeom prst="rect">
            <a:avLst/>
          </a:prstGeom>
          <a:noFill/>
          <a:ln w="9525">
            <a:noFill/>
            <a:miter lim="800000"/>
            <a:headEnd/>
            <a:tailEnd/>
          </a:ln>
          <a:effectLst/>
        </p:spPr>
        <p:txBody>
          <a:bodyPr wrap="none" lIns="0" tIns="0" rIns="0" bIns="0" anchor="b">
            <a:spAutoFit/>
          </a:bodyPr>
          <a:lstStyle/>
          <a:p>
            <a:pPr marL="457200" lvl="4" algn="r"/>
            <a:r>
              <a:rPr lang="en-US" sz="1800" b="1" dirty="0"/>
              <a:t>doc.: IEEE </a:t>
            </a:r>
            <a:r>
              <a:rPr lang="en-US" sz="1800" b="1" dirty="0" smtClean="0"/>
              <a:t>802.11-14/0013r0</a:t>
            </a:r>
            <a:endParaRPr lang="en-US" sz="18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lstStyle/>
          <a:p>
            <a:endParaRPr lang="en-US"/>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spAutoFit/>
          </a:bodyPr>
          <a:lstStyle/>
          <a:p>
            <a:r>
              <a:rPr lang="en-US"/>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1" fontAlgn="base" hangingPunct="1">
        <a:spcBef>
          <a:spcPct val="0"/>
        </a:spcBef>
        <a:spcAft>
          <a:spcPct val="0"/>
        </a:spcAft>
        <a:defRPr sz="3200" b="1">
          <a:solidFill>
            <a:schemeClr val="tx2"/>
          </a:solidFill>
          <a:latin typeface="+mj-lt"/>
          <a:ea typeface="+mj-ea"/>
          <a:cs typeface="+mj-cs"/>
        </a:defRPr>
      </a:lvl1pPr>
      <a:lvl2pPr algn="ctr" rtl="0" eaLnBrk="1" fontAlgn="base" hangingPunct="1">
        <a:spcBef>
          <a:spcPct val="0"/>
        </a:spcBef>
        <a:spcAft>
          <a:spcPct val="0"/>
        </a:spcAft>
        <a:defRPr sz="3200" b="1">
          <a:solidFill>
            <a:schemeClr val="tx2"/>
          </a:solidFill>
          <a:latin typeface="Times New Roman" pitchFamily="18" charset="0"/>
        </a:defRPr>
      </a:lvl2pPr>
      <a:lvl3pPr algn="ctr" rtl="0" eaLnBrk="1" fontAlgn="base" hangingPunct="1">
        <a:spcBef>
          <a:spcPct val="0"/>
        </a:spcBef>
        <a:spcAft>
          <a:spcPct val="0"/>
        </a:spcAft>
        <a:defRPr sz="3200" b="1">
          <a:solidFill>
            <a:schemeClr val="tx2"/>
          </a:solidFill>
          <a:latin typeface="Times New Roman" pitchFamily="18" charset="0"/>
        </a:defRPr>
      </a:lvl3pPr>
      <a:lvl4pPr algn="ctr" rtl="0" eaLnBrk="1" fontAlgn="base" hangingPunct="1">
        <a:spcBef>
          <a:spcPct val="0"/>
        </a:spcBef>
        <a:spcAft>
          <a:spcPct val="0"/>
        </a:spcAft>
        <a:defRPr sz="3200" b="1">
          <a:solidFill>
            <a:schemeClr val="tx2"/>
          </a:solidFill>
          <a:latin typeface="Times New Roman" pitchFamily="18" charset="0"/>
        </a:defRPr>
      </a:lvl4pPr>
      <a:lvl5pPr algn="ctr" rtl="0" eaLnBrk="1" fontAlgn="base" hangingPunct="1">
        <a:spcBef>
          <a:spcPct val="0"/>
        </a:spcBef>
        <a:spcAft>
          <a:spcPct val="0"/>
        </a:spcAft>
        <a:defRPr sz="3200" b="1">
          <a:solidFill>
            <a:schemeClr val="tx2"/>
          </a:solidFill>
          <a:latin typeface="Times New Roman" pitchFamily="18" charset="0"/>
        </a:defRPr>
      </a:lvl5pPr>
      <a:lvl6pPr marL="457200" algn="ctr" rtl="0" eaLnBrk="1" fontAlgn="base" hangingPunct="1">
        <a:spcBef>
          <a:spcPct val="0"/>
        </a:spcBef>
        <a:spcAft>
          <a:spcPct val="0"/>
        </a:spcAft>
        <a:defRPr sz="3200" b="1">
          <a:solidFill>
            <a:schemeClr val="tx2"/>
          </a:solidFill>
          <a:latin typeface="Times New Roman" pitchFamily="18" charset="0"/>
        </a:defRPr>
      </a:lvl6pPr>
      <a:lvl7pPr marL="914400" algn="ctr" rtl="0" eaLnBrk="1" fontAlgn="base" hangingPunct="1">
        <a:spcBef>
          <a:spcPct val="0"/>
        </a:spcBef>
        <a:spcAft>
          <a:spcPct val="0"/>
        </a:spcAft>
        <a:defRPr sz="3200" b="1">
          <a:solidFill>
            <a:schemeClr val="tx2"/>
          </a:solidFill>
          <a:latin typeface="Times New Roman" pitchFamily="18" charset="0"/>
        </a:defRPr>
      </a:lvl7pPr>
      <a:lvl8pPr marL="1371600" algn="ctr" rtl="0" eaLnBrk="1" fontAlgn="base" hangingPunct="1">
        <a:spcBef>
          <a:spcPct val="0"/>
        </a:spcBef>
        <a:spcAft>
          <a:spcPct val="0"/>
        </a:spcAft>
        <a:defRPr sz="3200" b="1">
          <a:solidFill>
            <a:schemeClr val="tx2"/>
          </a:solidFill>
          <a:latin typeface="Times New Roman" pitchFamily="18" charset="0"/>
        </a:defRPr>
      </a:lvl8pPr>
      <a:lvl9pPr marL="1828800" algn="ctr" rtl="0" eaLnBrk="1" fontAlgn="base" hangingPunct="1">
        <a:spcBef>
          <a:spcPct val="0"/>
        </a:spcBef>
        <a:spcAft>
          <a:spcPct val="0"/>
        </a:spcAft>
        <a:defRPr sz="3200" b="1">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har char="•"/>
        <a:defRPr sz="2400" b="1">
          <a:solidFill>
            <a:schemeClr val="tx1"/>
          </a:solidFill>
          <a:latin typeface="+mn-lt"/>
          <a:ea typeface="+mn-ea"/>
          <a:cs typeface="+mn-cs"/>
        </a:defRPr>
      </a:lvl1pPr>
      <a:lvl2pPr marL="742950" indent="-285750" algn="l" rtl="0" eaLnBrk="1" fontAlgn="base" hangingPunct="1">
        <a:spcBef>
          <a:spcPct val="20000"/>
        </a:spcBef>
        <a:spcAft>
          <a:spcPct val="0"/>
        </a:spcAft>
        <a:buChar char="–"/>
        <a:defRPr sz="2000">
          <a:solidFill>
            <a:schemeClr val="tx1"/>
          </a:solidFill>
          <a:latin typeface="+mn-lt"/>
        </a:defRPr>
      </a:lvl2pPr>
      <a:lvl3pPr marL="1085850" indent="-228600" algn="l" rtl="0" eaLnBrk="1" fontAlgn="base" hangingPunct="1">
        <a:spcBef>
          <a:spcPct val="20000"/>
        </a:spcBef>
        <a:spcAft>
          <a:spcPct val="0"/>
        </a:spcAft>
        <a:buChar char="•"/>
        <a:defRPr>
          <a:solidFill>
            <a:schemeClr val="tx1"/>
          </a:solidFill>
          <a:latin typeface="+mn-lt"/>
        </a:defRPr>
      </a:lvl3pPr>
      <a:lvl4pPr marL="1428750" indent="-228600" algn="l" rtl="0" eaLnBrk="1" fontAlgn="base" hangingPunct="1">
        <a:spcBef>
          <a:spcPct val="20000"/>
        </a:spcBef>
        <a:spcAft>
          <a:spcPct val="0"/>
        </a:spcAft>
        <a:buChar char="–"/>
        <a:defRPr sz="1600">
          <a:solidFill>
            <a:schemeClr val="tx1"/>
          </a:solidFill>
          <a:latin typeface="+mn-lt"/>
        </a:defRPr>
      </a:lvl4pPr>
      <a:lvl5pPr marL="1771650" indent="-228600" algn="l" rtl="0" eaLnBrk="1" fontAlgn="base" hangingPunct="1">
        <a:spcBef>
          <a:spcPct val="20000"/>
        </a:spcBef>
        <a:spcAft>
          <a:spcPct val="0"/>
        </a:spcAft>
        <a:buChar char="•"/>
        <a:defRPr sz="1600">
          <a:solidFill>
            <a:schemeClr val="tx1"/>
          </a:solidFill>
          <a:latin typeface="+mn-lt"/>
        </a:defRPr>
      </a:lvl5pPr>
      <a:lvl6pPr marL="2228850" indent="-228600" algn="l" rtl="0" eaLnBrk="1" fontAlgn="base" hangingPunct="1">
        <a:spcBef>
          <a:spcPct val="20000"/>
        </a:spcBef>
        <a:spcAft>
          <a:spcPct val="0"/>
        </a:spcAft>
        <a:buChar char="•"/>
        <a:defRPr sz="1600">
          <a:solidFill>
            <a:schemeClr val="tx1"/>
          </a:solidFill>
          <a:latin typeface="+mn-lt"/>
        </a:defRPr>
      </a:lvl6pPr>
      <a:lvl7pPr marL="2686050" indent="-228600" algn="l" rtl="0" eaLnBrk="1" fontAlgn="base" hangingPunct="1">
        <a:spcBef>
          <a:spcPct val="20000"/>
        </a:spcBef>
        <a:spcAft>
          <a:spcPct val="0"/>
        </a:spcAft>
        <a:buChar char="•"/>
        <a:defRPr sz="1600">
          <a:solidFill>
            <a:schemeClr val="tx1"/>
          </a:solidFill>
          <a:latin typeface="+mn-lt"/>
        </a:defRPr>
      </a:lvl7pPr>
      <a:lvl8pPr marL="3143250" indent="-228600" algn="l" rtl="0" eaLnBrk="1" fontAlgn="base" hangingPunct="1">
        <a:spcBef>
          <a:spcPct val="20000"/>
        </a:spcBef>
        <a:spcAft>
          <a:spcPct val="0"/>
        </a:spcAft>
        <a:buChar char="•"/>
        <a:defRPr sz="1600">
          <a:solidFill>
            <a:schemeClr val="tx1"/>
          </a:solidFill>
          <a:latin typeface="+mn-lt"/>
        </a:defRPr>
      </a:lvl8pPr>
      <a:lvl9pPr marL="360045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p:cNvSpPr>
            <a:spLocks noGrp="1"/>
          </p:cNvSpPr>
          <p:nvPr>
            <p:ph type="dt" sz="half" idx="10"/>
          </p:nvPr>
        </p:nvSpPr>
        <p:spPr/>
        <p:txBody>
          <a:bodyPr/>
          <a:lstStyle/>
          <a:p>
            <a:r>
              <a:rPr lang="en-US" smtClean="0"/>
              <a:t>January 2014</a:t>
            </a:r>
            <a:endParaRPr lang="en-US"/>
          </a:p>
        </p:txBody>
      </p:sp>
      <p:sp>
        <p:nvSpPr>
          <p:cNvPr id="7" name="Footer Placeholder 4"/>
          <p:cNvSpPr>
            <a:spLocks noGrp="1"/>
          </p:cNvSpPr>
          <p:nvPr>
            <p:ph type="ftr" sz="quarter" idx="11"/>
          </p:nvPr>
        </p:nvSpPr>
        <p:spPr/>
        <p:txBody>
          <a:bodyPr/>
          <a:lstStyle/>
          <a:p>
            <a:r>
              <a:rPr lang="en-US" smtClean="0"/>
              <a:t>Osama Aboul-Magd, Huawei Technologies</a:t>
            </a:r>
            <a:endParaRPr lang="en-US"/>
          </a:p>
        </p:txBody>
      </p:sp>
      <p:sp>
        <p:nvSpPr>
          <p:cNvPr id="8" name="Slide Number Placeholder 5"/>
          <p:cNvSpPr>
            <a:spLocks noGrp="1"/>
          </p:cNvSpPr>
          <p:nvPr>
            <p:ph type="sldNum" sz="quarter" idx="12"/>
          </p:nvPr>
        </p:nvSpPr>
        <p:spPr/>
        <p:txBody>
          <a:bodyPr/>
          <a:lstStyle/>
          <a:p>
            <a:r>
              <a:rPr lang="en-US"/>
              <a:t>Slide </a:t>
            </a:r>
            <a:fld id="{3F11A38B-7206-40F8-B396-B54F8ABE510B}" type="slidenum">
              <a:rPr lang="en-US"/>
              <a:pPr/>
              <a:t>1</a:t>
            </a:fld>
            <a:endParaRPr lang="en-US"/>
          </a:p>
        </p:txBody>
      </p:sp>
      <p:sp>
        <p:nvSpPr>
          <p:cNvPr id="30722" name="Rectangle 2"/>
          <p:cNvSpPr>
            <a:spLocks noGrp="1" noChangeArrowheads="1"/>
          </p:cNvSpPr>
          <p:nvPr>
            <p:ph type="title"/>
          </p:nvPr>
        </p:nvSpPr>
        <p:spPr>
          <a:noFill/>
          <a:ln/>
        </p:spPr>
        <p:txBody>
          <a:bodyPr/>
          <a:lstStyle/>
          <a:p>
            <a:r>
              <a:rPr lang="en-US" dirty="0" smtClean="0"/>
              <a:t>CC11 Comments Analysis</a:t>
            </a:r>
            <a:endParaRPr lang="en-US" dirty="0"/>
          </a:p>
        </p:txBody>
      </p:sp>
      <p:sp>
        <p:nvSpPr>
          <p:cNvPr id="30726" name="Rectangle 6"/>
          <p:cNvSpPr>
            <a:spLocks noGrp="1" noChangeArrowheads="1"/>
          </p:cNvSpPr>
          <p:nvPr>
            <p:ph type="body" idx="1"/>
          </p:nvPr>
        </p:nvSpPr>
        <p:spPr>
          <a:xfrm>
            <a:off x="685800" y="1524000"/>
            <a:ext cx="7772400" cy="381000"/>
          </a:xfrm>
          <a:noFill/>
          <a:ln/>
        </p:spPr>
        <p:txBody>
          <a:bodyPr/>
          <a:lstStyle/>
          <a:p>
            <a:pPr algn="ctr">
              <a:buFontTx/>
              <a:buNone/>
            </a:pPr>
            <a:r>
              <a:rPr lang="en-US" sz="2000" dirty="0"/>
              <a:t>Date:</a:t>
            </a:r>
            <a:r>
              <a:rPr lang="en-US" sz="2000" b="0" dirty="0"/>
              <a:t> </a:t>
            </a:r>
            <a:r>
              <a:rPr lang="en-US" sz="2000" b="0" dirty="0" smtClean="0"/>
              <a:t>2014</a:t>
            </a:r>
            <a:r>
              <a:rPr lang="en-US" sz="2000" b="0" dirty="0" smtClean="0"/>
              <a:t>-01-07</a:t>
            </a:r>
            <a:endParaRPr lang="en-US" sz="2000" b="0" dirty="0"/>
          </a:p>
        </p:txBody>
      </p:sp>
      <p:graphicFrame>
        <p:nvGraphicFramePr>
          <p:cNvPr id="30731" name="Object 11"/>
          <p:cNvGraphicFramePr>
            <a:graphicFrameLocks noChangeAspect="1"/>
          </p:cNvGraphicFramePr>
          <p:nvPr/>
        </p:nvGraphicFramePr>
        <p:xfrm>
          <a:off x="514350" y="2276475"/>
          <a:ext cx="8077200" cy="2476500"/>
        </p:xfrm>
        <a:graphic>
          <a:graphicData uri="http://schemas.openxmlformats.org/presentationml/2006/ole">
            <p:oleObj spid="_x0000_s30731" name="Document" r:id="rId4" imgW="8258040" imgH="2539270" progId="Word.Document.8">
              <p:embed/>
            </p:oleObj>
          </a:graphicData>
        </a:graphic>
      </p:graphicFrame>
      <p:sp>
        <p:nvSpPr>
          <p:cNvPr id="30732" name="Rectangle 12"/>
          <p:cNvSpPr>
            <a:spLocks noChangeArrowheads="1"/>
          </p:cNvSpPr>
          <p:nvPr/>
        </p:nvSpPr>
        <p:spPr bwMode="auto">
          <a:xfrm>
            <a:off x="533400" y="1939925"/>
            <a:ext cx="1447800" cy="381000"/>
          </a:xfrm>
          <a:prstGeom prst="rect">
            <a:avLst/>
          </a:prstGeom>
          <a:noFill/>
          <a:ln w="9525">
            <a:noFill/>
            <a:miter lim="800000"/>
            <a:headEnd/>
            <a:tailEnd/>
          </a:ln>
          <a:effectLst/>
        </p:spPr>
        <p:txBody>
          <a:bodyPr lIns="92075" tIns="46038" rIns="92075" bIns="46038"/>
          <a:lstStyle/>
          <a:p>
            <a:pPr marL="342900" indent="-342900">
              <a:spcBef>
                <a:spcPct val="20000"/>
              </a:spcBef>
            </a:pPr>
            <a:r>
              <a:rPr lang="en-US" sz="2000" b="1"/>
              <a:t>Authors:</a:t>
            </a:r>
            <a:endParaRPr lang="en-US" sz="20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a:t>
            </a:r>
            <a:endParaRPr lang="en-US" dirty="0"/>
          </a:p>
        </p:txBody>
      </p:sp>
      <p:sp>
        <p:nvSpPr>
          <p:cNvPr id="3" name="Date Placeholder 2"/>
          <p:cNvSpPr>
            <a:spLocks noGrp="1"/>
          </p:cNvSpPr>
          <p:nvPr>
            <p:ph type="dt" sz="half" idx="10"/>
          </p:nvPr>
        </p:nvSpPr>
        <p:spPr/>
        <p:txBody>
          <a:bodyPr/>
          <a:lstStyle/>
          <a:p>
            <a:r>
              <a:rPr lang="en-US" smtClean="0"/>
              <a:t>January 2014</a:t>
            </a:r>
            <a:endParaRPr lang="en-US"/>
          </a:p>
        </p:txBody>
      </p:sp>
      <p:sp>
        <p:nvSpPr>
          <p:cNvPr id="4" name="Footer Placeholder 3"/>
          <p:cNvSpPr>
            <a:spLocks noGrp="1"/>
          </p:cNvSpPr>
          <p:nvPr>
            <p:ph type="ftr" sz="quarter" idx="11"/>
          </p:nvPr>
        </p:nvSpPr>
        <p:spPr/>
        <p:txBody>
          <a:bodyPr/>
          <a:lstStyle/>
          <a:p>
            <a:r>
              <a:rPr lang="en-US" smtClean="0"/>
              <a:t>Osama Aboul-Magd, Huawei Technologies</a:t>
            </a:r>
            <a:endParaRPr lang="en-US"/>
          </a:p>
        </p:txBody>
      </p:sp>
      <p:sp>
        <p:nvSpPr>
          <p:cNvPr id="5" name="Slide Number Placeholder 4"/>
          <p:cNvSpPr>
            <a:spLocks noGrp="1"/>
          </p:cNvSpPr>
          <p:nvPr>
            <p:ph type="sldNum" sz="quarter" idx="12"/>
          </p:nvPr>
        </p:nvSpPr>
        <p:spPr/>
        <p:txBody>
          <a:bodyPr/>
          <a:lstStyle/>
          <a:p>
            <a:r>
              <a:rPr lang="en-US" smtClean="0"/>
              <a:t>Slide </a:t>
            </a:r>
            <a:fld id="{2FFA1C71-BB64-4242-AACA-EEDB95228CA4}" type="slidenum">
              <a:rPr lang="en-US" smtClean="0"/>
              <a:pPr/>
              <a:t>10</a:t>
            </a:fld>
            <a:endParaRPr lang="en-US"/>
          </a:p>
        </p:txBody>
      </p:sp>
      <p:graphicFrame>
        <p:nvGraphicFramePr>
          <p:cNvPr id="6" name="Table 5"/>
          <p:cNvGraphicFramePr>
            <a:graphicFrameLocks noGrp="1"/>
          </p:cNvGraphicFramePr>
          <p:nvPr/>
        </p:nvGraphicFramePr>
        <p:xfrm>
          <a:off x="457200" y="2428240"/>
          <a:ext cx="8229600" cy="2204720"/>
        </p:xfrm>
        <a:graphic>
          <a:graphicData uri="http://schemas.openxmlformats.org/drawingml/2006/table">
            <a:tbl>
              <a:tblPr firstRow="1" bandRow="1">
                <a:tableStyleId>{00A15C55-8517-42AA-B614-E9B94910E393}</a:tableStyleId>
              </a:tblPr>
              <a:tblGrid>
                <a:gridCol w="3657600"/>
                <a:gridCol w="1295400"/>
                <a:gridCol w="3276600"/>
              </a:tblGrid>
              <a:tr h="370840">
                <a:tc>
                  <a:txBody>
                    <a:bodyPr/>
                    <a:lstStyle/>
                    <a:p>
                      <a:pPr algn="ctr"/>
                      <a:r>
                        <a:rPr lang="en-US" dirty="0" smtClean="0"/>
                        <a:t>Issue</a:t>
                      </a:r>
                      <a:endParaRPr lang="en-US" dirty="0"/>
                    </a:p>
                  </a:txBody>
                  <a:tcPr/>
                </a:tc>
                <a:tc>
                  <a:txBody>
                    <a:bodyPr/>
                    <a:lstStyle/>
                    <a:p>
                      <a:pPr algn="ctr"/>
                      <a:r>
                        <a:rPr lang="en-US" dirty="0" smtClean="0"/>
                        <a:t>CID</a:t>
                      </a:r>
                      <a:endParaRPr lang="en-US" dirty="0"/>
                    </a:p>
                  </a:txBody>
                  <a:tcPr/>
                </a:tc>
                <a:tc>
                  <a:txBody>
                    <a:bodyPr/>
                    <a:lstStyle/>
                    <a:p>
                      <a:pPr algn="ctr"/>
                      <a:r>
                        <a:rPr lang="en-US" dirty="0" smtClean="0"/>
                        <a:t>Options</a:t>
                      </a:r>
                      <a:endParaRPr lang="en-US" dirty="0"/>
                    </a:p>
                  </a:txBody>
                  <a:tcPr/>
                </a:tc>
              </a:tr>
              <a:tr h="370840">
                <a:tc>
                  <a:txBody>
                    <a:bodyPr/>
                    <a:lstStyle/>
                    <a:p>
                      <a:r>
                        <a:rPr lang="en-US" sz="1400" dirty="0" smtClean="0"/>
                        <a:t>Outdoor should be limited to pedestrian speeds</a:t>
                      </a:r>
                      <a:endParaRPr lang="en-US" sz="1400" dirty="0"/>
                    </a:p>
                  </a:txBody>
                  <a:tcPr/>
                </a:tc>
                <a:tc>
                  <a:txBody>
                    <a:bodyPr/>
                    <a:lstStyle/>
                    <a:p>
                      <a:r>
                        <a:rPr lang="en-US" sz="1400" dirty="0" smtClean="0"/>
                        <a:t>15,</a:t>
                      </a:r>
                      <a:r>
                        <a:rPr lang="en-US" sz="1400" baseline="0" dirty="0" smtClean="0"/>
                        <a:t> 98</a:t>
                      </a:r>
                      <a:endParaRPr lang="en-US" sz="1400" dirty="0"/>
                    </a:p>
                  </a:txBody>
                  <a:tcPr/>
                </a:tc>
                <a:tc>
                  <a:txBody>
                    <a:bodyPr/>
                    <a:lstStyle/>
                    <a:p>
                      <a:r>
                        <a:rPr lang="en-US" sz="1400" dirty="0" smtClean="0"/>
                        <a:t>- Limit outdoor</a:t>
                      </a:r>
                      <a:r>
                        <a:rPr lang="en-US" sz="1400" baseline="0" dirty="0" smtClean="0"/>
                        <a:t> to pedestrian speeds</a:t>
                      </a:r>
                      <a:endParaRPr lang="en-US" sz="1400" dirty="0"/>
                    </a:p>
                  </a:txBody>
                  <a:tcPr/>
                </a:tc>
              </a:tr>
              <a:tr h="370840">
                <a:tc>
                  <a:txBody>
                    <a:bodyPr/>
                    <a:lstStyle/>
                    <a:p>
                      <a:r>
                        <a:rPr lang="en-US" sz="1400" dirty="0" smtClean="0"/>
                        <a:t>Support of 802.11ac in 2.4 GHz band (256 QAM, MU-MIMO, VHT</a:t>
                      </a:r>
                      <a:r>
                        <a:rPr lang="en-US" sz="1400" baseline="0" dirty="0" smtClean="0"/>
                        <a:t> preamble, etc.</a:t>
                      </a:r>
                      <a:r>
                        <a:rPr lang="en-US" sz="1400" dirty="0" smtClean="0"/>
                        <a:t>)</a:t>
                      </a:r>
                      <a:endParaRPr lang="en-US" sz="1400" dirty="0"/>
                    </a:p>
                  </a:txBody>
                  <a:tcPr/>
                </a:tc>
                <a:tc>
                  <a:txBody>
                    <a:bodyPr/>
                    <a:lstStyle/>
                    <a:p>
                      <a:r>
                        <a:rPr lang="en-US" sz="1400" dirty="0" smtClean="0"/>
                        <a:t>30</a:t>
                      </a:r>
                      <a:endParaRPr lang="en-US" sz="1400" dirty="0"/>
                    </a:p>
                  </a:txBody>
                  <a:tcPr/>
                </a:tc>
                <a:tc>
                  <a:txBody>
                    <a:bodyPr/>
                    <a:lstStyle/>
                    <a:p>
                      <a:pPr>
                        <a:buFontTx/>
                        <a:buChar char="-"/>
                      </a:pPr>
                      <a:r>
                        <a:rPr lang="en-US" sz="1400" dirty="0" smtClean="0"/>
                        <a:t>Do nothing.</a:t>
                      </a:r>
                      <a:r>
                        <a:rPr lang="en-US" sz="1400" baseline="0" dirty="0" smtClean="0"/>
                        <a:t> The subject is already covered by HEW scope</a:t>
                      </a:r>
                    </a:p>
                    <a:p>
                      <a:pPr>
                        <a:buFontTx/>
                        <a:buChar char="-"/>
                      </a:pPr>
                      <a:r>
                        <a:rPr lang="en-US" sz="1400" baseline="0" dirty="0" smtClean="0"/>
                        <a:t> draft a separate PAR for VHT on 2.4 GHz</a:t>
                      </a:r>
                      <a:endParaRPr lang="en-US" sz="1400" dirty="0"/>
                    </a:p>
                  </a:txBody>
                  <a:tcPr/>
                </a:tc>
              </a:tr>
              <a:tr h="370840">
                <a:tc>
                  <a:txBody>
                    <a:bodyPr/>
                    <a:lstStyle/>
                    <a:p>
                      <a:r>
                        <a:rPr lang="en-US" sz="1400" dirty="0" smtClean="0"/>
                        <a:t>Relationship </a:t>
                      </a:r>
                      <a:r>
                        <a:rPr lang="en-US" sz="1400" dirty="0" smtClean="0"/>
                        <a:t>to </a:t>
                      </a:r>
                      <a:r>
                        <a:rPr lang="en-US" sz="1400" dirty="0" smtClean="0"/>
                        <a:t>cellular and 5G</a:t>
                      </a:r>
                      <a:endParaRPr lang="en-US" sz="1400" dirty="0"/>
                    </a:p>
                  </a:txBody>
                  <a:tcPr/>
                </a:tc>
                <a:tc>
                  <a:txBody>
                    <a:bodyPr/>
                    <a:lstStyle/>
                    <a:p>
                      <a:r>
                        <a:rPr lang="en-US" sz="1400" dirty="0" smtClean="0"/>
                        <a:t>1, 46</a:t>
                      </a:r>
                      <a:endParaRPr lang="en-US" sz="1400" dirty="0"/>
                    </a:p>
                  </a:txBody>
                  <a:tcPr/>
                </a:tc>
                <a:tc>
                  <a:txBody>
                    <a:bodyPr/>
                    <a:lstStyle/>
                    <a:p>
                      <a:pPr>
                        <a:buFontTx/>
                        <a:buChar char="-"/>
                      </a:pPr>
                      <a:r>
                        <a:rPr lang="en-US" sz="1400" dirty="0" smtClean="0"/>
                        <a:t>Add text to emphasize relationship to cellular </a:t>
                      </a:r>
                    </a:p>
                    <a:p>
                      <a:pPr>
                        <a:buFontTx/>
                        <a:buChar char="-"/>
                      </a:pPr>
                      <a:r>
                        <a:rPr lang="en-US" sz="1400" baseline="0" dirty="0" smtClean="0"/>
                        <a:t> do nothing</a:t>
                      </a:r>
                      <a:endParaRPr lang="en-US" sz="1400"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066800"/>
          </a:xfrm>
        </p:spPr>
        <p:txBody>
          <a:bodyPr/>
          <a:lstStyle/>
          <a:p>
            <a:r>
              <a:rPr lang="en-US" dirty="0" smtClean="0"/>
              <a:t>Miscellaneous</a:t>
            </a:r>
            <a:endParaRPr lang="en-US" dirty="0"/>
          </a:p>
        </p:txBody>
      </p:sp>
      <p:sp>
        <p:nvSpPr>
          <p:cNvPr id="3" name="Date Placeholder 2"/>
          <p:cNvSpPr>
            <a:spLocks noGrp="1"/>
          </p:cNvSpPr>
          <p:nvPr>
            <p:ph type="dt" sz="half" idx="10"/>
          </p:nvPr>
        </p:nvSpPr>
        <p:spPr/>
        <p:txBody>
          <a:bodyPr/>
          <a:lstStyle/>
          <a:p>
            <a:r>
              <a:rPr lang="en-US" smtClean="0"/>
              <a:t>January 2014</a:t>
            </a:r>
            <a:endParaRPr lang="en-US"/>
          </a:p>
        </p:txBody>
      </p:sp>
      <p:sp>
        <p:nvSpPr>
          <p:cNvPr id="4" name="Footer Placeholder 3"/>
          <p:cNvSpPr>
            <a:spLocks noGrp="1"/>
          </p:cNvSpPr>
          <p:nvPr>
            <p:ph type="ftr" sz="quarter" idx="11"/>
          </p:nvPr>
        </p:nvSpPr>
        <p:spPr/>
        <p:txBody>
          <a:bodyPr/>
          <a:lstStyle/>
          <a:p>
            <a:r>
              <a:rPr lang="en-US" smtClean="0"/>
              <a:t>Osama Aboul-Magd, Huawei Technologies</a:t>
            </a:r>
            <a:endParaRPr lang="en-US"/>
          </a:p>
        </p:txBody>
      </p:sp>
      <p:sp>
        <p:nvSpPr>
          <p:cNvPr id="5" name="Slide Number Placeholder 4"/>
          <p:cNvSpPr>
            <a:spLocks noGrp="1"/>
          </p:cNvSpPr>
          <p:nvPr>
            <p:ph type="sldNum" sz="quarter" idx="12"/>
          </p:nvPr>
        </p:nvSpPr>
        <p:spPr/>
        <p:txBody>
          <a:bodyPr/>
          <a:lstStyle/>
          <a:p>
            <a:r>
              <a:rPr lang="en-US" smtClean="0"/>
              <a:t>Slide </a:t>
            </a:r>
            <a:fld id="{2FFA1C71-BB64-4242-AACA-EEDB95228CA4}" type="slidenum">
              <a:rPr lang="en-US" smtClean="0"/>
              <a:pPr/>
              <a:t>11</a:t>
            </a:fld>
            <a:endParaRPr lang="en-US"/>
          </a:p>
        </p:txBody>
      </p:sp>
      <p:graphicFrame>
        <p:nvGraphicFramePr>
          <p:cNvPr id="6" name="Table 5"/>
          <p:cNvGraphicFramePr>
            <a:graphicFrameLocks noGrp="1"/>
          </p:cNvGraphicFramePr>
          <p:nvPr/>
        </p:nvGraphicFramePr>
        <p:xfrm>
          <a:off x="457200" y="1823720"/>
          <a:ext cx="8229600" cy="2565400"/>
        </p:xfrm>
        <a:graphic>
          <a:graphicData uri="http://schemas.openxmlformats.org/drawingml/2006/table">
            <a:tbl>
              <a:tblPr firstRow="1" bandRow="1">
                <a:tableStyleId>{00A15C55-8517-42AA-B614-E9B94910E393}</a:tableStyleId>
              </a:tblPr>
              <a:tblGrid>
                <a:gridCol w="3657600"/>
                <a:gridCol w="1295400"/>
                <a:gridCol w="3276600"/>
              </a:tblGrid>
              <a:tr h="370840">
                <a:tc>
                  <a:txBody>
                    <a:bodyPr/>
                    <a:lstStyle/>
                    <a:p>
                      <a:pPr algn="ctr"/>
                      <a:r>
                        <a:rPr lang="en-US" dirty="0" smtClean="0"/>
                        <a:t>Issue</a:t>
                      </a:r>
                      <a:endParaRPr lang="en-US" dirty="0"/>
                    </a:p>
                  </a:txBody>
                  <a:tcPr/>
                </a:tc>
                <a:tc>
                  <a:txBody>
                    <a:bodyPr/>
                    <a:lstStyle/>
                    <a:p>
                      <a:pPr algn="ctr"/>
                      <a:r>
                        <a:rPr lang="en-US" dirty="0" smtClean="0"/>
                        <a:t>CID</a:t>
                      </a:r>
                      <a:endParaRPr lang="en-US" dirty="0"/>
                    </a:p>
                  </a:txBody>
                  <a:tcPr/>
                </a:tc>
                <a:tc>
                  <a:txBody>
                    <a:bodyPr/>
                    <a:lstStyle/>
                    <a:p>
                      <a:pPr algn="ctr"/>
                      <a:r>
                        <a:rPr lang="en-US" dirty="0" smtClean="0"/>
                        <a:t>Options</a:t>
                      </a:r>
                      <a:endParaRPr lang="en-US" dirty="0"/>
                    </a:p>
                  </a:txBody>
                  <a:tcPr/>
                </a:tc>
              </a:tr>
              <a:tr h="370840">
                <a:tc>
                  <a:txBody>
                    <a:bodyPr/>
                    <a:lstStyle/>
                    <a:p>
                      <a:r>
                        <a:rPr lang="en-US" sz="1400" dirty="0" smtClean="0"/>
                        <a:t>Security and</a:t>
                      </a:r>
                      <a:r>
                        <a:rPr lang="en-US" sz="1400" baseline="0" dirty="0" smtClean="0"/>
                        <a:t> privacy</a:t>
                      </a:r>
                      <a:endParaRPr lang="en-US" sz="1400" dirty="0"/>
                    </a:p>
                  </a:txBody>
                  <a:tcPr/>
                </a:tc>
                <a:tc>
                  <a:txBody>
                    <a:bodyPr/>
                    <a:lstStyle/>
                    <a:p>
                      <a:r>
                        <a:rPr lang="en-US" sz="1400" dirty="0" smtClean="0"/>
                        <a:t>181</a:t>
                      </a:r>
                      <a:endParaRPr lang="en-US" sz="1400" dirty="0"/>
                    </a:p>
                  </a:txBody>
                  <a:tcPr/>
                </a:tc>
                <a:tc>
                  <a:txBody>
                    <a:bodyPr/>
                    <a:lstStyle/>
                    <a:p>
                      <a:r>
                        <a:rPr lang="en-US" sz="1400" dirty="0" smtClean="0"/>
                        <a:t>-</a:t>
                      </a:r>
                      <a:r>
                        <a:rPr lang="en-US" sz="1400" baseline="0" dirty="0" smtClean="0"/>
                        <a:t> Do nothing. HEW will use any security enhancements defined elsewhere in the WG</a:t>
                      </a:r>
                      <a:endParaRPr lang="en-US" sz="1400" dirty="0"/>
                    </a:p>
                  </a:txBody>
                  <a:tcPr/>
                </a:tc>
              </a:tr>
              <a:tr h="370840">
                <a:tc>
                  <a:txBody>
                    <a:bodyPr/>
                    <a:lstStyle/>
                    <a:p>
                      <a:r>
                        <a:rPr lang="en-US" sz="1400" dirty="0" smtClean="0"/>
                        <a:t>I</a:t>
                      </a:r>
                      <a:r>
                        <a:rPr lang="en-US" sz="1400" baseline="0" dirty="0" smtClean="0"/>
                        <a:t>mproved coexistence with BT and 802.15.4 operating in the same band</a:t>
                      </a:r>
                      <a:endParaRPr lang="en-US" sz="1400" dirty="0"/>
                    </a:p>
                  </a:txBody>
                  <a:tcPr/>
                </a:tc>
                <a:tc>
                  <a:txBody>
                    <a:bodyPr/>
                    <a:lstStyle/>
                    <a:p>
                      <a:r>
                        <a:rPr lang="en-US" sz="1400" dirty="0" smtClean="0"/>
                        <a:t>179</a:t>
                      </a:r>
                      <a:endParaRPr lang="en-US" sz="1400" dirty="0"/>
                    </a:p>
                  </a:txBody>
                  <a:tcPr/>
                </a:tc>
                <a:tc>
                  <a:txBody>
                    <a:bodyPr/>
                    <a:lstStyle/>
                    <a:p>
                      <a:pPr>
                        <a:buFontTx/>
                        <a:buChar char="-"/>
                      </a:pPr>
                      <a:r>
                        <a:rPr lang="en-US" sz="1400" baseline="0" dirty="0" smtClean="0"/>
                        <a:t> do nothing. Coexistence assurance document is required.</a:t>
                      </a:r>
                      <a:endParaRPr lang="en-US" sz="1400" dirty="0"/>
                    </a:p>
                  </a:txBody>
                  <a:tcPr/>
                </a:tc>
              </a:tr>
              <a:tr h="370840">
                <a:tc>
                  <a:txBody>
                    <a:bodyPr/>
                    <a:lstStyle/>
                    <a:p>
                      <a:r>
                        <a:rPr lang="en-US" sz="1400" dirty="0" smtClean="0"/>
                        <a:t>TBD</a:t>
                      </a:r>
                      <a:endParaRPr lang="en-US" sz="1400" dirty="0"/>
                    </a:p>
                  </a:txBody>
                  <a:tcPr/>
                </a:tc>
                <a:tc>
                  <a:txBody>
                    <a:bodyPr/>
                    <a:lstStyle/>
                    <a:p>
                      <a:r>
                        <a:rPr lang="en-US" sz="1400" dirty="0" smtClean="0"/>
                        <a:t>47, 180, 213, 226, 263</a:t>
                      </a:r>
                      <a:endParaRPr lang="en-US" sz="1400" dirty="0"/>
                    </a:p>
                  </a:txBody>
                  <a:tcPr/>
                </a:tc>
                <a:tc>
                  <a:txBody>
                    <a:bodyPr/>
                    <a:lstStyle/>
                    <a:p>
                      <a:pPr>
                        <a:buFontTx/>
                        <a:buChar char="-"/>
                      </a:pPr>
                      <a:r>
                        <a:rPr lang="en-US" sz="1400" dirty="0" smtClean="0"/>
                        <a:t>Replace</a:t>
                      </a:r>
                      <a:r>
                        <a:rPr lang="en-US" sz="1400" baseline="0" dirty="0" smtClean="0"/>
                        <a:t> with 2 (or 200%)</a:t>
                      </a:r>
                    </a:p>
                    <a:p>
                      <a:pPr>
                        <a:buFontTx/>
                        <a:buChar char="-"/>
                      </a:pPr>
                      <a:r>
                        <a:rPr lang="en-US" sz="1400" baseline="0" dirty="0" smtClean="0"/>
                        <a:t> replace with a different value</a:t>
                      </a:r>
                    </a:p>
                    <a:p>
                      <a:pPr>
                        <a:buFontTx/>
                        <a:buChar char="-"/>
                      </a:pPr>
                      <a:r>
                        <a:rPr lang="en-US" sz="1400" baseline="0" dirty="0" smtClean="0"/>
                        <a:t> one value or many values – one for each metric</a:t>
                      </a:r>
                      <a:endParaRPr lang="en-US" sz="1400"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Date Placeholder 2"/>
          <p:cNvSpPr>
            <a:spLocks noGrp="1"/>
          </p:cNvSpPr>
          <p:nvPr>
            <p:ph type="dt" sz="half" idx="10"/>
          </p:nvPr>
        </p:nvSpPr>
        <p:spPr/>
        <p:txBody>
          <a:bodyPr/>
          <a:lstStyle/>
          <a:p>
            <a:r>
              <a:rPr lang="en-US" smtClean="0"/>
              <a:t>January 2014</a:t>
            </a:r>
            <a:endParaRPr lang="en-US"/>
          </a:p>
        </p:txBody>
      </p:sp>
      <p:sp>
        <p:nvSpPr>
          <p:cNvPr id="4" name="Footer Placeholder 3"/>
          <p:cNvSpPr>
            <a:spLocks noGrp="1"/>
          </p:cNvSpPr>
          <p:nvPr>
            <p:ph type="ftr" sz="quarter" idx="11"/>
          </p:nvPr>
        </p:nvSpPr>
        <p:spPr/>
        <p:txBody>
          <a:bodyPr/>
          <a:lstStyle/>
          <a:p>
            <a:r>
              <a:rPr lang="en-US" smtClean="0"/>
              <a:t>Osama Aboul-Magd, Huawei Technologies</a:t>
            </a:r>
            <a:endParaRPr lang="en-US"/>
          </a:p>
        </p:txBody>
      </p:sp>
      <p:sp>
        <p:nvSpPr>
          <p:cNvPr id="5" name="Slide Number Placeholder 4"/>
          <p:cNvSpPr>
            <a:spLocks noGrp="1"/>
          </p:cNvSpPr>
          <p:nvPr>
            <p:ph type="sldNum" sz="quarter" idx="12"/>
          </p:nvPr>
        </p:nvSpPr>
        <p:spPr/>
        <p:txBody>
          <a:bodyPr/>
          <a:lstStyle/>
          <a:p>
            <a:r>
              <a:rPr lang="en-US" smtClean="0"/>
              <a:t>Slide </a:t>
            </a:r>
            <a:fld id="{2FFA1C71-BB64-4242-AACA-EEDB95228CA4}" type="slidenum">
              <a:rPr lang="en-US" smtClean="0"/>
              <a:pPr/>
              <a:t>12</a:t>
            </a:fld>
            <a:endParaRPr lang="en-US"/>
          </a:p>
        </p:txBody>
      </p:sp>
      <p:graphicFrame>
        <p:nvGraphicFramePr>
          <p:cNvPr id="6" name="Table 5"/>
          <p:cNvGraphicFramePr>
            <a:graphicFrameLocks noGrp="1"/>
          </p:cNvGraphicFramePr>
          <p:nvPr/>
        </p:nvGraphicFramePr>
        <p:xfrm>
          <a:off x="533400" y="1996440"/>
          <a:ext cx="8229600" cy="2001520"/>
        </p:xfrm>
        <a:graphic>
          <a:graphicData uri="http://schemas.openxmlformats.org/drawingml/2006/table">
            <a:tbl>
              <a:tblPr firstRow="1" bandRow="1">
                <a:tableStyleId>{00A15C55-8517-42AA-B614-E9B94910E393}</a:tableStyleId>
              </a:tblPr>
              <a:tblGrid>
                <a:gridCol w="3657600"/>
                <a:gridCol w="1295400"/>
                <a:gridCol w="3276600"/>
              </a:tblGrid>
              <a:tr h="370840">
                <a:tc>
                  <a:txBody>
                    <a:bodyPr/>
                    <a:lstStyle/>
                    <a:p>
                      <a:pPr algn="ctr"/>
                      <a:r>
                        <a:rPr lang="en-US" dirty="0" smtClean="0"/>
                        <a:t>Issue</a:t>
                      </a:r>
                      <a:endParaRPr lang="en-US" dirty="0"/>
                    </a:p>
                  </a:txBody>
                  <a:tcPr/>
                </a:tc>
                <a:tc>
                  <a:txBody>
                    <a:bodyPr/>
                    <a:lstStyle/>
                    <a:p>
                      <a:pPr algn="ctr"/>
                      <a:r>
                        <a:rPr lang="en-US" dirty="0" smtClean="0"/>
                        <a:t>CID</a:t>
                      </a:r>
                      <a:endParaRPr lang="en-US" dirty="0"/>
                    </a:p>
                  </a:txBody>
                  <a:tcPr/>
                </a:tc>
                <a:tc>
                  <a:txBody>
                    <a:bodyPr/>
                    <a:lstStyle/>
                    <a:p>
                      <a:pPr algn="ctr"/>
                      <a:r>
                        <a:rPr lang="en-US" dirty="0" smtClean="0"/>
                        <a:t>Options</a:t>
                      </a:r>
                      <a:endParaRPr lang="en-US" dirty="0"/>
                    </a:p>
                  </a:txBody>
                  <a:tcPr/>
                </a:tc>
              </a:tr>
              <a:tr h="370840">
                <a:tc>
                  <a:txBody>
                    <a:bodyPr/>
                    <a:lstStyle/>
                    <a:p>
                      <a:r>
                        <a:rPr lang="en-US" sz="1400" dirty="0" smtClean="0"/>
                        <a:t>Section 5.5 – need to focus on the need for the project not repeat what</a:t>
                      </a:r>
                      <a:r>
                        <a:rPr lang="en-US" sz="1400" baseline="0" dirty="0" smtClean="0"/>
                        <a:t> the project will do</a:t>
                      </a:r>
                      <a:endParaRPr lang="en-US" sz="1400" dirty="0"/>
                    </a:p>
                  </a:txBody>
                  <a:tcPr/>
                </a:tc>
                <a:tc>
                  <a:txBody>
                    <a:bodyPr/>
                    <a:lstStyle/>
                    <a:p>
                      <a:endParaRPr lang="en-US" sz="1400" dirty="0"/>
                    </a:p>
                  </a:txBody>
                  <a:tcPr/>
                </a:tc>
                <a:tc>
                  <a:txBody>
                    <a:bodyPr/>
                    <a:lstStyle/>
                    <a:p>
                      <a:r>
                        <a:rPr lang="en-US" sz="1400" smtClean="0"/>
                        <a:t>- rewrite</a:t>
                      </a:r>
                      <a:endParaRPr lang="en-US" sz="1400" dirty="0"/>
                    </a:p>
                  </a:txBody>
                  <a:tcPr/>
                </a:tc>
              </a:tr>
              <a:tr h="370840">
                <a:tc>
                  <a:txBody>
                    <a:bodyPr/>
                    <a:lstStyle/>
                    <a:p>
                      <a:endParaRPr lang="en-US" sz="1400" dirty="0"/>
                    </a:p>
                  </a:txBody>
                  <a:tcPr/>
                </a:tc>
                <a:tc>
                  <a:txBody>
                    <a:bodyPr/>
                    <a:lstStyle/>
                    <a:p>
                      <a:endParaRPr lang="en-US" sz="1400"/>
                    </a:p>
                  </a:txBody>
                  <a:tcPr/>
                </a:tc>
                <a:tc>
                  <a:txBody>
                    <a:bodyPr/>
                    <a:lstStyle/>
                    <a:p>
                      <a:pPr>
                        <a:buFontTx/>
                        <a:buNone/>
                      </a:pPr>
                      <a:endParaRPr lang="en-US" sz="1400" dirty="0"/>
                    </a:p>
                  </a:txBody>
                  <a:tcPr/>
                </a:tc>
              </a:tr>
              <a:tr h="370840">
                <a:tc>
                  <a:txBody>
                    <a:bodyPr/>
                    <a:lstStyle/>
                    <a:p>
                      <a:endParaRPr lang="en-US" sz="1400" dirty="0"/>
                    </a:p>
                  </a:txBody>
                  <a:tcPr/>
                </a:tc>
                <a:tc>
                  <a:txBody>
                    <a:bodyPr/>
                    <a:lstStyle/>
                    <a:p>
                      <a:endParaRPr lang="en-US" sz="1400"/>
                    </a:p>
                  </a:txBody>
                  <a:tcPr/>
                </a:tc>
                <a:tc>
                  <a:txBody>
                    <a:bodyPr/>
                    <a:lstStyle/>
                    <a:p>
                      <a:pPr>
                        <a:buFontTx/>
                        <a:buChar char="-"/>
                      </a:pPr>
                      <a:endParaRPr lang="en-US" sz="1400" dirty="0"/>
                    </a:p>
                  </a:txBody>
                  <a:tcPr/>
                </a:tc>
              </a:tr>
              <a:tr h="370840">
                <a:tc>
                  <a:txBody>
                    <a:bodyPr/>
                    <a:lstStyle/>
                    <a:p>
                      <a:endParaRPr lang="en-US" sz="1400" dirty="0"/>
                    </a:p>
                  </a:txBody>
                  <a:tcPr/>
                </a:tc>
                <a:tc>
                  <a:txBody>
                    <a:bodyPr/>
                    <a:lstStyle/>
                    <a:p>
                      <a:endParaRPr lang="en-US" sz="1400" dirty="0"/>
                    </a:p>
                  </a:txBody>
                  <a:tcPr/>
                </a:tc>
                <a:tc>
                  <a:txBody>
                    <a:bodyPr/>
                    <a:lstStyle/>
                    <a:p>
                      <a:pPr>
                        <a:buFontTx/>
                        <a:buNone/>
                      </a:pPr>
                      <a:endParaRPr lang="en-US" sz="1400" baseline="0" dirty="0" smtClean="0"/>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Proposed </a:t>
            </a:r>
            <a:r>
              <a:rPr lang="en-US" dirty="0" smtClean="0"/>
              <a:t>“Scope” </a:t>
            </a:r>
            <a:r>
              <a:rPr lang="en-US" dirty="0" smtClean="0"/>
              <a:t>(5.2b)</a:t>
            </a:r>
            <a:endParaRPr lang="en-US" dirty="0"/>
          </a:p>
        </p:txBody>
      </p:sp>
      <p:sp>
        <p:nvSpPr>
          <p:cNvPr id="7" name="Content Placeholder 6"/>
          <p:cNvSpPr>
            <a:spLocks noGrp="1"/>
          </p:cNvSpPr>
          <p:nvPr>
            <p:ph idx="1"/>
          </p:nvPr>
        </p:nvSpPr>
        <p:spPr>
          <a:xfrm>
            <a:off x="685800" y="1828800"/>
            <a:ext cx="7772400" cy="4114800"/>
          </a:xfrm>
        </p:spPr>
        <p:txBody>
          <a:bodyPr/>
          <a:lstStyle/>
          <a:p>
            <a:r>
              <a:rPr lang="en-GB" sz="2000" dirty="0" smtClean="0"/>
              <a:t>This amendment defines standardized modifications to both the 802.11 physical layers (PHY) and the 802.11 Medium Access Control Layer (MAC) that enable modes of operation capable of supporting </a:t>
            </a:r>
            <a:r>
              <a:rPr lang="en-GB" sz="2000" dirty="0" smtClean="0">
                <a:solidFill>
                  <a:srgbClr val="FF0000"/>
                </a:solidFill>
              </a:rPr>
              <a:t>at least </a:t>
            </a:r>
            <a:r>
              <a:rPr lang="en-GB" sz="2000" dirty="0" smtClean="0">
                <a:solidFill>
                  <a:srgbClr val="FF0000"/>
                </a:solidFill>
              </a:rPr>
              <a:t>two (2)</a:t>
            </a:r>
            <a:r>
              <a:rPr lang="en-GB" sz="2000" dirty="0" smtClean="0"/>
              <a:t> </a:t>
            </a:r>
            <a:r>
              <a:rPr lang="en-GB" sz="2000" dirty="0" smtClean="0"/>
              <a:t>times improvements in the average throughput per station </a:t>
            </a:r>
            <a:r>
              <a:rPr lang="en-GB" sz="2000" dirty="0" smtClean="0">
                <a:solidFill>
                  <a:srgbClr val="FF0000"/>
                </a:solidFill>
              </a:rPr>
              <a:t>(measured at the MAC data service access point) </a:t>
            </a:r>
            <a:r>
              <a:rPr lang="en-GB" sz="2000" dirty="0" smtClean="0"/>
              <a:t>in </a:t>
            </a:r>
            <a:r>
              <a:rPr lang="en-GB" sz="2000" dirty="0" smtClean="0">
                <a:solidFill>
                  <a:srgbClr val="FF0000"/>
                </a:solidFill>
              </a:rPr>
              <a:t>dense</a:t>
            </a:r>
            <a:r>
              <a:rPr lang="en-GB" sz="2000" dirty="0" smtClean="0"/>
              <a:t> indoor</a:t>
            </a:r>
            <a:r>
              <a:rPr lang="en-GB" sz="2000" strike="sngStrike" dirty="0" smtClean="0"/>
              <a:t>,</a:t>
            </a:r>
            <a:r>
              <a:rPr lang="en-GB" sz="2000" dirty="0" smtClean="0"/>
              <a:t> </a:t>
            </a:r>
            <a:r>
              <a:rPr lang="en-GB" sz="2000" dirty="0" smtClean="0">
                <a:solidFill>
                  <a:srgbClr val="FF0000"/>
                </a:solidFill>
              </a:rPr>
              <a:t>and</a:t>
            </a:r>
            <a:r>
              <a:rPr lang="en-GB" sz="2000" dirty="0" smtClean="0"/>
              <a:t> </a:t>
            </a:r>
            <a:r>
              <a:rPr lang="en-GB" sz="2000" dirty="0" smtClean="0">
                <a:solidFill>
                  <a:srgbClr val="FF0000"/>
                </a:solidFill>
              </a:rPr>
              <a:t>pedestrian-speed</a:t>
            </a:r>
            <a:r>
              <a:rPr lang="en-GB" sz="2000" dirty="0" smtClean="0"/>
              <a:t> outdoor</a:t>
            </a:r>
            <a:r>
              <a:rPr lang="en-GB" sz="2000" strike="sngStrike" dirty="0" smtClean="0"/>
              <a:t>, and dense </a:t>
            </a:r>
            <a:r>
              <a:rPr lang="en-GB" sz="2000" dirty="0" smtClean="0"/>
              <a:t>deployment scenarios.</a:t>
            </a:r>
            <a:endParaRPr lang="en-US" sz="2000" dirty="0" smtClean="0"/>
          </a:p>
          <a:p>
            <a:pPr>
              <a:buNone/>
            </a:pPr>
            <a:r>
              <a:rPr lang="en-GB" sz="2000" dirty="0" smtClean="0"/>
              <a:t> </a:t>
            </a:r>
            <a:endParaRPr lang="en-US" sz="2000" dirty="0" smtClean="0"/>
          </a:p>
          <a:p>
            <a:r>
              <a:rPr lang="en-GB" sz="2000" dirty="0" smtClean="0"/>
              <a:t>The new standard operates </a:t>
            </a:r>
            <a:r>
              <a:rPr lang="en-GB" sz="2000" dirty="0" smtClean="0">
                <a:solidFill>
                  <a:srgbClr val="FF0000"/>
                </a:solidFill>
              </a:rPr>
              <a:t>in the 2.4 GHz and 5 GHz frequency bands.</a:t>
            </a:r>
            <a:r>
              <a:rPr lang="en-GB" sz="2000" strike="sngStrike" dirty="0" smtClean="0">
                <a:solidFill>
                  <a:srgbClr val="FF0000"/>
                </a:solidFill>
              </a:rPr>
              <a:t> </a:t>
            </a:r>
            <a:r>
              <a:rPr lang="en-GB" sz="2000" strike="sngStrike" dirty="0" smtClean="0"/>
              <a:t>below 6 GHz carrier frequency while ensuring</a:t>
            </a:r>
            <a:r>
              <a:rPr lang="en-GB" sz="2000" dirty="0" smtClean="0"/>
              <a:t> </a:t>
            </a:r>
            <a:r>
              <a:rPr lang="en-GB" sz="2000" dirty="0" smtClean="0">
                <a:solidFill>
                  <a:srgbClr val="FF0000"/>
                </a:solidFill>
              </a:rPr>
              <a:t>The new amendment shall include a mode of operation ensuring</a:t>
            </a:r>
            <a:r>
              <a:rPr lang="en-GB" sz="2000" dirty="0" smtClean="0"/>
              <a:t>  backward compatibility and coexistence with </a:t>
            </a:r>
            <a:r>
              <a:rPr lang="en-GB" sz="2000" u="sng" dirty="0" smtClean="0"/>
              <a:t>legacy IEEE802.11 devices </a:t>
            </a:r>
            <a:r>
              <a:rPr lang="en-GB" sz="2000" strike="sngStrike" dirty="0" smtClean="0"/>
              <a:t>in the 2.4 GHz and 5 GHz unlicensed bands </a:t>
            </a:r>
            <a:r>
              <a:rPr lang="en-GB" sz="2000" dirty="0" smtClean="0">
                <a:solidFill>
                  <a:srgbClr val="FF0000"/>
                </a:solidFill>
              </a:rPr>
              <a:t>operating in the same bands.</a:t>
            </a:r>
            <a:endParaRPr lang="en-US" sz="2000" dirty="0">
              <a:solidFill>
                <a:srgbClr val="FF0000"/>
              </a:solidFill>
            </a:endParaRPr>
          </a:p>
        </p:txBody>
      </p:sp>
      <p:sp>
        <p:nvSpPr>
          <p:cNvPr id="3" name="Date Placeholder 2"/>
          <p:cNvSpPr>
            <a:spLocks noGrp="1"/>
          </p:cNvSpPr>
          <p:nvPr>
            <p:ph type="dt" sz="half" idx="10"/>
          </p:nvPr>
        </p:nvSpPr>
        <p:spPr/>
        <p:txBody>
          <a:bodyPr/>
          <a:lstStyle/>
          <a:p>
            <a:r>
              <a:rPr lang="en-US" smtClean="0"/>
              <a:t>January 2014</a:t>
            </a:r>
            <a:endParaRPr lang="en-US"/>
          </a:p>
        </p:txBody>
      </p:sp>
      <p:sp>
        <p:nvSpPr>
          <p:cNvPr id="4" name="Footer Placeholder 3"/>
          <p:cNvSpPr>
            <a:spLocks noGrp="1"/>
          </p:cNvSpPr>
          <p:nvPr>
            <p:ph type="ftr" sz="quarter" idx="11"/>
          </p:nvPr>
        </p:nvSpPr>
        <p:spPr/>
        <p:txBody>
          <a:bodyPr/>
          <a:lstStyle/>
          <a:p>
            <a:r>
              <a:rPr lang="en-US" smtClean="0"/>
              <a:t>Osama Aboul-Magd, Huawei Technologies</a:t>
            </a:r>
            <a:endParaRPr lang="en-US"/>
          </a:p>
        </p:txBody>
      </p:sp>
      <p:sp>
        <p:nvSpPr>
          <p:cNvPr id="5" name="Slide Number Placeholder 4"/>
          <p:cNvSpPr>
            <a:spLocks noGrp="1"/>
          </p:cNvSpPr>
          <p:nvPr>
            <p:ph type="sldNum" sz="quarter" idx="12"/>
          </p:nvPr>
        </p:nvSpPr>
        <p:spPr/>
        <p:txBody>
          <a:bodyPr/>
          <a:lstStyle/>
          <a:p>
            <a:r>
              <a:rPr lang="en-US" smtClean="0"/>
              <a:t>Slide </a:t>
            </a:r>
            <a:fld id="{2FFA1C71-BB64-4242-AACA-EEDB95228CA4}"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Proposed </a:t>
            </a:r>
            <a:r>
              <a:rPr lang="en-US" dirty="0" smtClean="0"/>
              <a:t>“Need </a:t>
            </a:r>
            <a:r>
              <a:rPr lang="en-US" dirty="0" smtClean="0"/>
              <a:t>for the </a:t>
            </a:r>
            <a:r>
              <a:rPr lang="en-US" dirty="0" smtClean="0"/>
              <a:t>Project” </a:t>
            </a:r>
            <a:r>
              <a:rPr lang="en-US" dirty="0" smtClean="0"/>
              <a:t>(5.5)</a:t>
            </a:r>
            <a:endParaRPr lang="en-US" dirty="0"/>
          </a:p>
        </p:txBody>
      </p:sp>
      <p:sp>
        <p:nvSpPr>
          <p:cNvPr id="7" name="Content Placeholder 6"/>
          <p:cNvSpPr>
            <a:spLocks noGrp="1"/>
          </p:cNvSpPr>
          <p:nvPr>
            <p:ph idx="1"/>
          </p:nvPr>
        </p:nvSpPr>
        <p:spPr>
          <a:xfrm>
            <a:off x="685800" y="1828800"/>
            <a:ext cx="7772400" cy="4114800"/>
          </a:xfrm>
        </p:spPr>
        <p:txBody>
          <a:bodyPr/>
          <a:lstStyle/>
          <a:p>
            <a:r>
              <a:rPr lang="en-GB" sz="1400" dirty="0" smtClean="0"/>
              <a:t>WLAN devices are currently </a:t>
            </a:r>
            <a:r>
              <a:rPr lang="en-GB" sz="1400" dirty="0" smtClean="0">
                <a:solidFill>
                  <a:srgbClr val="FF0000"/>
                </a:solidFill>
              </a:rPr>
              <a:t>being</a:t>
            </a:r>
            <a:r>
              <a:rPr lang="en-GB" sz="1400" dirty="0" smtClean="0"/>
              <a:t> </a:t>
            </a:r>
            <a:r>
              <a:rPr lang="en-GB" sz="1400" strike="sngStrike" dirty="0" smtClean="0"/>
              <a:t>been</a:t>
            </a:r>
            <a:r>
              <a:rPr lang="en-GB" sz="1400" dirty="0" smtClean="0"/>
              <a:t> deployed in diverse environments </a:t>
            </a:r>
            <a:r>
              <a:rPr lang="en-GB" sz="1400" strike="sngStrike" dirty="0" smtClean="0"/>
              <a:t>scenarios</a:t>
            </a:r>
            <a:r>
              <a:rPr lang="en-GB" sz="1400" dirty="0" smtClean="0"/>
              <a:t>. </a:t>
            </a:r>
            <a:r>
              <a:rPr lang="en-GB" sz="1400" dirty="0" smtClean="0">
                <a:solidFill>
                  <a:srgbClr val="FF0000"/>
                </a:solidFill>
              </a:rPr>
              <a:t>These environments are characterized by the existence of many access points and many stations in a geographically limited areas. Increased interference from neighbouring devices gives rise to performance degradation. Additionally WLAN devices are increasingly required to support a variety of applications such as video, cloud access, and offloading. With the real-time performance requirements of some of these application, WLAN users demand improved reliability in delivering their applications.</a:t>
            </a:r>
            <a:r>
              <a:rPr lang="en-GB" sz="1400" dirty="0" smtClean="0"/>
              <a:t>  </a:t>
            </a:r>
            <a:r>
              <a:rPr lang="en-GB" sz="1400" dirty="0" smtClean="0">
                <a:solidFill>
                  <a:srgbClr val="FF0000"/>
                </a:solidFill>
              </a:rPr>
              <a:t>Unlike previous amendments where the focus was on improving aggregate throughput, this amendment will focus on improving metrics that are affecting user experience, such as average per station </a:t>
            </a:r>
            <a:r>
              <a:rPr lang="en-GB" sz="1400" dirty="0" smtClean="0">
                <a:solidFill>
                  <a:srgbClr val="FF0000"/>
                </a:solidFill>
              </a:rPr>
              <a:t>throughput, the 5</a:t>
            </a:r>
            <a:r>
              <a:rPr lang="en-GB" sz="1400" baseline="30000" dirty="0" smtClean="0">
                <a:solidFill>
                  <a:srgbClr val="FF0000"/>
                </a:solidFill>
              </a:rPr>
              <a:t>th</a:t>
            </a:r>
            <a:r>
              <a:rPr lang="en-GB" sz="1400" dirty="0" smtClean="0">
                <a:solidFill>
                  <a:srgbClr val="FF0000"/>
                </a:solidFill>
              </a:rPr>
              <a:t> percentile of per station throughput, </a:t>
            </a:r>
            <a:r>
              <a:rPr lang="en-GB" sz="1400" dirty="0" smtClean="0">
                <a:solidFill>
                  <a:srgbClr val="FF0000"/>
                </a:solidFill>
              </a:rPr>
              <a:t>and area throughput.  </a:t>
            </a:r>
            <a:r>
              <a:rPr lang="en-GB" sz="1400" strike="sngStrike" dirty="0" smtClean="0"/>
              <a:t>Previous amendments have focused on increasing peak rates and have shown modes of operation capable of supporting several </a:t>
            </a:r>
            <a:r>
              <a:rPr lang="en-GB" sz="1400" strike="sngStrike" dirty="0" err="1" smtClean="0"/>
              <a:t>Gbps</a:t>
            </a:r>
            <a:r>
              <a:rPr lang="en-GB" sz="1400" strike="sngStrike" dirty="0" smtClean="0"/>
              <a:t> rates. This project will focus on the need for efficiency improvements in high density deployments</a:t>
            </a:r>
            <a:r>
              <a:rPr lang="en-GB" sz="1400" dirty="0" smtClean="0"/>
              <a:t>.  </a:t>
            </a:r>
            <a:r>
              <a:rPr lang="en-GB" sz="1400" strike="sngStrike" dirty="0" smtClean="0"/>
              <a:t>In addition, </a:t>
            </a:r>
            <a:r>
              <a:rPr lang="en-GB" sz="1400" dirty="0" smtClean="0"/>
              <a:t>Improvements will be made to support environments such as wireless corporate office, outdoor hotspot, dense residential apartments, or stadiums.  </a:t>
            </a:r>
            <a:r>
              <a:rPr lang="en-GB" sz="1400" strike="sngStrike" dirty="0" smtClean="0"/>
              <a:t>Improvements will target increasing the area throughput and/or average throughput per station.  Quality of experience for the user will be addressed by improving the minimum average data rate, or maximum connection setup delay, or maximum packet transmission delay.</a:t>
            </a:r>
            <a:endParaRPr lang="en-US" sz="1400" strike="sngStrike" dirty="0" smtClean="0"/>
          </a:p>
          <a:p>
            <a:endParaRPr lang="en-US" sz="1400" dirty="0"/>
          </a:p>
        </p:txBody>
      </p:sp>
      <p:sp>
        <p:nvSpPr>
          <p:cNvPr id="3" name="Date Placeholder 2"/>
          <p:cNvSpPr>
            <a:spLocks noGrp="1"/>
          </p:cNvSpPr>
          <p:nvPr>
            <p:ph type="dt" sz="half" idx="10"/>
          </p:nvPr>
        </p:nvSpPr>
        <p:spPr/>
        <p:txBody>
          <a:bodyPr/>
          <a:lstStyle/>
          <a:p>
            <a:r>
              <a:rPr lang="en-US" smtClean="0"/>
              <a:t>January 2014</a:t>
            </a:r>
            <a:endParaRPr lang="en-US"/>
          </a:p>
        </p:txBody>
      </p:sp>
      <p:sp>
        <p:nvSpPr>
          <p:cNvPr id="4" name="Footer Placeholder 3"/>
          <p:cNvSpPr>
            <a:spLocks noGrp="1"/>
          </p:cNvSpPr>
          <p:nvPr>
            <p:ph type="ftr" sz="quarter" idx="11"/>
          </p:nvPr>
        </p:nvSpPr>
        <p:spPr/>
        <p:txBody>
          <a:bodyPr/>
          <a:lstStyle/>
          <a:p>
            <a:r>
              <a:rPr lang="en-US" smtClean="0"/>
              <a:t>Osama Aboul-Magd, Huawei Technologies</a:t>
            </a:r>
            <a:endParaRPr lang="en-US"/>
          </a:p>
        </p:txBody>
      </p:sp>
      <p:sp>
        <p:nvSpPr>
          <p:cNvPr id="5" name="Slide Number Placeholder 4"/>
          <p:cNvSpPr>
            <a:spLocks noGrp="1"/>
          </p:cNvSpPr>
          <p:nvPr>
            <p:ph type="sldNum" sz="quarter" idx="12"/>
          </p:nvPr>
        </p:nvSpPr>
        <p:spPr/>
        <p:txBody>
          <a:bodyPr/>
          <a:lstStyle/>
          <a:p>
            <a:r>
              <a:rPr lang="en-US" smtClean="0"/>
              <a:t>Slide </a:t>
            </a:r>
            <a:fld id="{2FFA1C71-BB64-4242-AACA-EEDB95228CA4}"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a:t>
            </a:r>
            <a:r>
              <a:rPr lang="en-US" dirty="0" smtClean="0"/>
              <a:t>“Explanatory Notes” </a:t>
            </a:r>
            <a:r>
              <a:rPr lang="en-US" dirty="0" smtClean="0"/>
              <a:t>(8.1)</a:t>
            </a:r>
            <a:endParaRPr lang="en-US" dirty="0"/>
          </a:p>
        </p:txBody>
      </p:sp>
      <p:sp>
        <p:nvSpPr>
          <p:cNvPr id="3" name="Content Placeholder 2"/>
          <p:cNvSpPr>
            <a:spLocks noGrp="1"/>
          </p:cNvSpPr>
          <p:nvPr>
            <p:ph idx="1"/>
          </p:nvPr>
        </p:nvSpPr>
        <p:spPr/>
        <p:txBody>
          <a:bodyPr/>
          <a:lstStyle/>
          <a:p>
            <a:pPr marL="0" indent="0">
              <a:buNone/>
            </a:pPr>
            <a:r>
              <a:rPr lang="en-US" sz="1600" strike="sngStrike" dirty="0" smtClean="0"/>
              <a:t>Unlike previously developed IEEE 802.11 amendments, this amendment will focus on system-level metrics representative of the performance obtained by stations in typical deployment environments. Previous amendments focused on peak theoretical throughput achieved in ideal conditions.</a:t>
            </a:r>
            <a:endParaRPr lang="en-US" sz="1600" dirty="0" smtClean="0"/>
          </a:p>
          <a:p>
            <a:pPr marL="0" indent="0">
              <a:buNone/>
            </a:pPr>
            <a:r>
              <a:rPr lang="en-US" sz="1600" u="sng" dirty="0" smtClean="0"/>
              <a:t>5.2.b</a:t>
            </a:r>
          </a:p>
          <a:p>
            <a:pPr marL="0" indent="0">
              <a:buNone/>
            </a:pPr>
            <a:r>
              <a:rPr lang="en-US" sz="1600" dirty="0" smtClean="0">
                <a:solidFill>
                  <a:srgbClr val="FF0000"/>
                </a:solidFill>
              </a:rPr>
              <a:t>Average throughput per station is related to both aggregate throughput and area throughput. To ensure even distribution of throughput among a number of stations in an area, the 5</a:t>
            </a:r>
            <a:r>
              <a:rPr lang="en-US" sz="1600" baseline="30000" dirty="0" smtClean="0">
                <a:solidFill>
                  <a:srgbClr val="FF0000"/>
                </a:solidFill>
              </a:rPr>
              <a:t>th</a:t>
            </a:r>
            <a:r>
              <a:rPr lang="en-US" sz="1600" dirty="0" smtClean="0">
                <a:solidFill>
                  <a:srgbClr val="FF0000"/>
                </a:solidFill>
              </a:rPr>
              <a:t> percentile measure of  the per station throughput will be used.</a:t>
            </a:r>
          </a:p>
          <a:p>
            <a:pPr marL="0" indent="0">
              <a:buNone/>
            </a:pPr>
            <a:r>
              <a:rPr lang="en-US" sz="1600" dirty="0" smtClean="0"/>
              <a:t>Since the values of the</a:t>
            </a:r>
            <a:r>
              <a:rPr lang="en-US" sz="1600" strike="sngStrike" dirty="0" smtClean="0"/>
              <a:t>se</a:t>
            </a:r>
            <a:r>
              <a:rPr lang="en-US" sz="1600" dirty="0" smtClean="0"/>
              <a:t> metrics </a:t>
            </a:r>
            <a:r>
              <a:rPr lang="en-US" sz="1600" dirty="0" smtClean="0">
                <a:solidFill>
                  <a:srgbClr val="FF0000"/>
                </a:solidFill>
              </a:rPr>
              <a:t>of interest</a:t>
            </a:r>
            <a:r>
              <a:rPr lang="en-US" sz="1600" strike="sngStrike" dirty="0" smtClean="0">
                <a:solidFill>
                  <a:srgbClr val="FF0000"/>
                </a:solidFill>
              </a:rPr>
              <a:t> </a:t>
            </a:r>
            <a:r>
              <a:rPr lang="en-US" sz="1600" strike="sngStrike" dirty="0" smtClean="0"/>
              <a:t>will </a:t>
            </a:r>
            <a:r>
              <a:rPr lang="en-US" sz="1600" dirty="0" smtClean="0"/>
              <a:t>depend on the scenario, the focus will be on the relative improvement of these metrics compared to previous 802.11 amendments (802.11n in 2.4GHz and 802.11ac in 5GHz).</a:t>
            </a:r>
          </a:p>
          <a:p>
            <a:pPr marL="0" indent="0">
              <a:buNone/>
            </a:pPr>
            <a:r>
              <a:rPr lang="en-US" sz="1600" dirty="0" smtClean="0"/>
              <a:t>The amendment will be evaluated with a set of typical deployment scenarios representative of the main expected usage models that are expected to suffer bottlenecks in the coming years: residential, enterprise, indoor and outdoor hotspots. HEW SG has initiated the creation of a high-level simulation scenario working document (ref: </a:t>
            </a:r>
            <a:r>
              <a:rPr lang="en-US" sz="1600" dirty="0" smtClean="0">
                <a:solidFill>
                  <a:srgbClr val="FF0000"/>
                </a:solidFill>
              </a:rPr>
              <a:t>11-</a:t>
            </a:r>
            <a:r>
              <a:rPr lang="en-US" sz="1600" dirty="0" smtClean="0"/>
              <a:t>13/</a:t>
            </a:r>
            <a:r>
              <a:rPr lang="en-US" sz="1600" strike="sngStrike" dirty="0" smtClean="0"/>
              <a:t>0657r6</a:t>
            </a:r>
            <a:r>
              <a:rPr lang="en-US" sz="1600" dirty="0" smtClean="0">
                <a:solidFill>
                  <a:srgbClr val="FF0000"/>
                </a:solidFill>
              </a:rPr>
              <a:t>1001r5</a:t>
            </a:r>
            <a:r>
              <a:rPr lang="en-US" sz="1600" dirty="0" smtClean="0"/>
              <a:t>) to model these scenarios.</a:t>
            </a:r>
          </a:p>
          <a:p>
            <a:pPr marL="0" indent="0">
              <a:buNone/>
            </a:pPr>
            <a:endParaRPr lang="en-US" sz="1600" dirty="0"/>
          </a:p>
        </p:txBody>
      </p:sp>
      <p:sp>
        <p:nvSpPr>
          <p:cNvPr id="4" name="Date Placeholder 3"/>
          <p:cNvSpPr>
            <a:spLocks noGrp="1"/>
          </p:cNvSpPr>
          <p:nvPr>
            <p:ph type="dt" sz="half" idx="10"/>
          </p:nvPr>
        </p:nvSpPr>
        <p:spPr/>
        <p:txBody>
          <a:bodyPr/>
          <a:lstStyle/>
          <a:p>
            <a:r>
              <a:rPr lang="en-US" smtClean="0"/>
              <a:t>January 2014</a:t>
            </a:r>
            <a:endParaRPr lang="en-US"/>
          </a:p>
        </p:txBody>
      </p:sp>
      <p:sp>
        <p:nvSpPr>
          <p:cNvPr id="5" name="Footer Placeholder 4"/>
          <p:cNvSpPr>
            <a:spLocks noGrp="1"/>
          </p:cNvSpPr>
          <p:nvPr>
            <p:ph type="ftr" sz="quarter" idx="11"/>
          </p:nvPr>
        </p:nvSpPr>
        <p:spPr/>
        <p:txBody>
          <a:body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07349522-3CCF-4D3D-9CA8-1D6EF64D9202}"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Explanatory Notes (8.1)- </a:t>
            </a:r>
            <a:r>
              <a:rPr lang="en-US" dirty="0" err="1" smtClean="0"/>
              <a:t>cntd</a:t>
            </a:r>
            <a:endParaRPr lang="en-US" dirty="0"/>
          </a:p>
        </p:txBody>
      </p:sp>
      <p:sp>
        <p:nvSpPr>
          <p:cNvPr id="3" name="Content Placeholder 2"/>
          <p:cNvSpPr>
            <a:spLocks noGrp="1"/>
          </p:cNvSpPr>
          <p:nvPr>
            <p:ph idx="1"/>
          </p:nvPr>
        </p:nvSpPr>
        <p:spPr>
          <a:xfrm>
            <a:off x="685800" y="1752600"/>
            <a:ext cx="7772400" cy="4114800"/>
          </a:xfrm>
        </p:spPr>
        <p:txBody>
          <a:bodyPr/>
          <a:lstStyle/>
          <a:p>
            <a:pPr marL="0" indent="0">
              <a:buNone/>
            </a:pPr>
            <a:r>
              <a:rPr lang="en-US" sz="1600" dirty="0" smtClean="0"/>
              <a:t>These scenarios highlight three categories of objectives to improve WLAN efficiency in WLANs:</a:t>
            </a:r>
          </a:p>
          <a:p>
            <a:pPr marL="400050" lvl="1" indent="0"/>
            <a:r>
              <a:rPr lang="en-US" sz="1400" strike="sngStrike" dirty="0" smtClean="0"/>
              <a:t>Significantly increase airtime usage efficiency </a:t>
            </a:r>
            <a:r>
              <a:rPr lang="en-US" sz="1400" dirty="0" smtClean="0">
                <a:solidFill>
                  <a:srgbClr val="FF0000"/>
                </a:solidFill>
              </a:rPr>
              <a:t>Efficient use of spectrum resources</a:t>
            </a:r>
            <a:r>
              <a:rPr lang="en-US" sz="1400" dirty="0" smtClean="0"/>
              <a:t> in scenarios with a high density of STAs per BSS.</a:t>
            </a:r>
          </a:p>
          <a:p>
            <a:pPr marL="400050" lvl="1" indent="0"/>
            <a:r>
              <a:rPr lang="en-US" sz="1400" dirty="0" smtClean="0"/>
              <a:t>Significantly Increase spectral reuse and manage interference between neighboring OBSS in scenarios with a high density of both STAs and BSSs, in cases where they may or may  not share the same management entity</a:t>
            </a:r>
          </a:p>
          <a:p>
            <a:pPr marL="400050" lvl="1" indent="0"/>
            <a:r>
              <a:rPr lang="en-US" sz="1400" dirty="0" smtClean="0"/>
              <a:t>Increase</a:t>
            </a:r>
            <a:r>
              <a:rPr lang="en-US" sz="1400" dirty="0" smtClean="0">
                <a:solidFill>
                  <a:srgbClr val="FF0000"/>
                </a:solidFill>
              </a:rPr>
              <a:t>d</a:t>
            </a:r>
            <a:r>
              <a:rPr lang="en-US" sz="1400" dirty="0" smtClean="0"/>
              <a:t> robustness to outdoor propagation characteristics and increase uplink transmission reliability</a:t>
            </a:r>
          </a:p>
          <a:p>
            <a:pPr marL="0" indent="0">
              <a:buNone/>
            </a:pPr>
            <a:r>
              <a:rPr lang="en-US" sz="1600" dirty="0" smtClean="0"/>
              <a:t>The metrics will directly correspond to the user experience in the identified scenarios, including overall throughputs, distribution of throughputs (e.g. 5th percentile of user throughput CDF), and satisfaction of </a:t>
            </a:r>
            <a:r>
              <a:rPr lang="en-US" sz="1600" dirty="0" smtClean="0">
                <a:solidFill>
                  <a:srgbClr val="FF0000"/>
                </a:solidFill>
              </a:rPr>
              <a:t>packet delay and </a:t>
            </a:r>
            <a:r>
              <a:rPr lang="en-US" sz="1600" strike="sngStrike" dirty="0" smtClean="0"/>
              <a:t>latency/jitter/</a:t>
            </a:r>
            <a:r>
              <a:rPr lang="en-US" sz="1600" dirty="0" smtClean="0"/>
              <a:t>packet loss </a:t>
            </a:r>
            <a:r>
              <a:rPr lang="en-US" sz="1600" strike="sngStrike" dirty="0" smtClean="0"/>
              <a:t>constraints</a:t>
            </a:r>
            <a:r>
              <a:rPr lang="en-US" sz="1600" dirty="0" smtClean="0"/>
              <a:t> </a:t>
            </a:r>
            <a:r>
              <a:rPr lang="en-US" sz="1600" dirty="0" smtClean="0">
                <a:solidFill>
                  <a:srgbClr val="FF0000"/>
                </a:solidFill>
              </a:rPr>
              <a:t>requirements</a:t>
            </a:r>
            <a:r>
              <a:rPr lang="en-US" sz="1600" dirty="0" smtClean="0"/>
              <a:t> of </a:t>
            </a:r>
            <a:r>
              <a:rPr lang="en-US" sz="1600" dirty="0" smtClean="0"/>
              <a:t>applications.</a:t>
            </a:r>
          </a:p>
          <a:p>
            <a:pPr marL="0" indent="0">
              <a:buNone/>
            </a:pPr>
            <a:r>
              <a:rPr lang="en-US" sz="1600" dirty="0" smtClean="0"/>
              <a:t>This amendment may include the capability to handle multiple simultaneous communications in both the spatial and frequency domains, in both the UL and DL.</a:t>
            </a:r>
          </a:p>
          <a:p>
            <a:pPr marL="0" indent="0">
              <a:buNone/>
            </a:pPr>
            <a:r>
              <a:rPr lang="en-US" sz="1600" dirty="0" smtClean="0">
                <a:solidFill>
                  <a:srgbClr val="FF0000"/>
                </a:solidFill>
              </a:rPr>
              <a:t>This </a:t>
            </a:r>
            <a:r>
              <a:rPr lang="en-US" sz="1600" dirty="0" smtClean="0">
                <a:solidFill>
                  <a:srgbClr val="FF0000"/>
                </a:solidFill>
              </a:rPr>
              <a:t>amendment may include modes of operation that improve the power consumption of battery- operated devices.</a:t>
            </a:r>
          </a:p>
          <a:p>
            <a:endParaRPr lang="en-US" sz="1600" dirty="0"/>
          </a:p>
        </p:txBody>
      </p:sp>
      <p:sp>
        <p:nvSpPr>
          <p:cNvPr id="4" name="Date Placeholder 3"/>
          <p:cNvSpPr>
            <a:spLocks noGrp="1"/>
          </p:cNvSpPr>
          <p:nvPr>
            <p:ph type="dt" sz="half" idx="10"/>
          </p:nvPr>
        </p:nvSpPr>
        <p:spPr/>
        <p:txBody>
          <a:bodyPr/>
          <a:lstStyle/>
          <a:p>
            <a:r>
              <a:rPr lang="en-US" smtClean="0"/>
              <a:t>January 2014</a:t>
            </a:r>
            <a:endParaRPr lang="en-US"/>
          </a:p>
        </p:txBody>
      </p:sp>
      <p:sp>
        <p:nvSpPr>
          <p:cNvPr id="5" name="Footer Placeholder 4"/>
          <p:cNvSpPr>
            <a:spLocks noGrp="1"/>
          </p:cNvSpPr>
          <p:nvPr>
            <p:ph type="ftr" sz="quarter" idx="11"/>
          </p:nvPr>
        </p:nvSpPr>
        <p:spPr/>
        <p:txBody>
          <a:body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07349522-3CCF-4D3D-9CA8-1D6EF64D9202}"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January 2014</a:t>
            </a:r>
            <a:endParaRPr lang="en-US"/>
          </a:p>
        </p:txBody>
      </p:sp>
      <p:sp>
        <p:nvSpPr>
          <p:cNvPr id="5" name="Footer Placeholder 4"/>
          <p:cNvSpPr>
            <a:spLocks noGrp="1"/>
          </p:cNvSpPr>
          <p:nvPr>
            <p:ph type="ftr" sz="quarter" idx="11"/>
          </p:nvPr>
        </p:nvSpPr>
        <p:spPr/>
        <p:txBody>
          <a:body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p>
            <a:r>
              <a:rPr lang="en-US"/>
              <a:t>Slide </a:t>
            </a:r>
            <a:fld id="{4EEB6892-4B9C-4CA9-B6F7-83F5C83DC82F}" type="slidenum">
              <a:rPr lang="en-US"/>
              <a:pPr/>
              <a:t>17</a:t>
            </a:fld>
            <a:endParaRPr lang="en-US"/>
          </a:p>
        </p:txBody>
      </p:sp>
      <p:sp>
        <p:nvSpPr>
          <p:cNvPr id="32770" name="Rectangle 2"/>
          <p:cNvSpPr>
            <a:spLocks noGrp="1" noChangeArrowheads="1"/>
          </p:cNvSpPr>
          <p:nvPr>
            <p:ph type="title"/>
          </p:nvPr>
        </p:nvSpPr>
        <p:spPr/>
        <p:txBody>
          <a:bodyPr/>
          <a:lstStyle/>
          <a:p>
            <a:r>
              <a:rPr lang="en-GB"/>
              <a:t>References</a:t>
            </a:r>
          </a:p>
        </p:txBody>
      </p:sp>
      <p:sp>
        <p:nvSpPr>
          <p:cNvPr id="32771" name="Rectangle 3"/>
          <p:cNvSpPr>
            <a:spLocks noGrp="1" noChangeArrowheads="1"/>
          </p:cNvSpPr>
          <p:nvPr>
            <p:ph type="body"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January 2014</a:t>
            </a:r>
            <a:endParaRPr lang="en-US"/>
          </a:p>
        </p:txBody>
      </p:sp>
      <p:sp>
        <p:nvSpPr>
          <p:cNvPr id="5" name="Footer Placeholder 4"/>
          <p:cNvSpPr>
            <a:spLocks noGrp="1"/>
          </p:cNvSpPr>
          <p:nvPr>
            <p:ph type="ftr" sz="quarter" idx="11"/>
          </p:nvPr>
        </p:nvSpPr>
        <p:spPr/>
        <p:txBody>
          <a:body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p>
            <a:r>
              <a:rPr lang="en-US"/>
              <a:t>Slide </a:t>
            </a:r>
            <a:fld id="{0CE56206-307E-45F0-AE4C-0F1D20EBB32A}" type="slidenum">
              <a:rPr lang="en-US"/>
              <a:pPr/>
              <a:t>2</a:t>
            </a:fld>
            <a:endParaRPr lang="en-US"/>
          </a:p>
        </p:txBody>
      </p:sp>
      <p:sp>
        <p:nvSpPr>
          <p:cNvPr id="5122" name="Rectangle 2"/>
          <p:cNvSpPr>
            <a:spLocks noGrp="1" noChangeArrowheads="1"/>
          </p:cNvSpPr>
          <p:nvPr>
            <p:ph type="title"/>
          </p:nvPr>
        </p:nvSpPr>
        <p:spPr>
          <a:noFill/>
          <a:ln/>
        </p:spPr>
        <p:txBody>
          <a:bodyPr/>
          <a:lstStyle/>
          <a:p>
            <a:r>
              <a:rPr lang="en-US"/>
              <a:t>Abstract</a:t>
            </a:r>
          </a:p>
        </p:txBody>
      </p:sp>
      <p:sp>
        <p:nvSpPr>
          <p:cNvPr id="5123" name="Rectangle 3"/>
          <p:cNvSpPr>
            <a:spLocks noGrp="1" noChangeArrowheads="1"/>
          </p:cNvSpPr>
          <p:nvPr>
            <p:ph type="body" idx="1"/>
          </p:nvPr>
        </p:nvSpPr>
        <p:spPr>
          <a:noFill/>
          <a:ln/>
        </p:spPr>
        <p:txBody>
          <a:bodyPr/>
          <a:lstStyle/>
          <a:p>
            <a:pPr>
              <a:buFontTx/>
              <a:buNone/>
            </a:pPr>
            <a:r>
              <a:rPr lang="en-US" dirty="0" smtClean="0"/>
              <a:t>This submission provides an analysis of comments received on the draft PAR (11-13/1410r1). Subsections analyzed are: </a:t>
            </a:r>
          </a:p>
          <a:p>
            <a:pPr lvl="1"/>
            <a:r>
              <a:rPr lang="en-US" dirty="0" smtClean="0"/>
              <a:t>5.2b </a:t>
            </a:r>
            <a:r>
              <a:rPr lang="en-US" dirty="0" smtClean="0"/>
              <a:t>and 5.5 (scope and </a:t>
            </a:r>
            <a:r>
              <a:rPr lang="en-US" dirty="0" smtClean="0"/>
              <a:t>need)</a:t>
            </a:r>
            <a:endParaRPr lang="en-US" dirty="0" smtClean="0"/>
          </a:p>
          <a:p>
            <a:pPr lvl="1"/>
            <a:r>
              <a:rPr lang="en-US" dirty="0" smtClean="0"/>
              <a:t>8.1 (explanatory notes)</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Changes in 11-13/1410r2</a:t>
            </a:r>
            <a:endParaRPr lang="en-US" dirty="0"/>
          </a:p>
        </p:txBody>
      </p:sp>
      <p:sp>
        <p:nvSpPr>
          <p:cNvPr id="3" name="Content Placeholder 2"/>
          <p:cNvSpPr>
            <a:spLocks noGrp="1"/>
          </p:cNvSpPr>
          <p:nvPr>
            <p:ph idx="1"/>
          </p:nvPr>
        </p:nvSpPr>
        <p:spPr/>
        <p:txBody>
          <a:bodyPr/>
          <a:lstStyle/>
          <a:p>
            <a:r>
              <a:rPr lang="en-US" dirty="0" smtClean="0"/>
              <a:t>IEEE 802.11 scope </a:t>
            </a:r>
            <a:r>
              <a:rPr lang="en-US" dirty="0" smtClean="0">
                <a:sym typeface="Wingdings" pitchFamily="2" charset="2"/>
              </a:rPr>
              <a:t> 5.2a (r2)</a:t>
            </a:r>
          </a:p>
          <a:p>
            <a:r>
              <a:rPr lang="en-US" dirty="0" smtClean="0">
                <a:sym typeface="Wingdings" pitchFamily="2" charset="2"/>
              </a:rPr>
              <a:t>5.2.a (r1)  5.2b (r2)</a:t>
            </a:r>
          </a:p>
          <a:p>
            <a:r>
              <a:rPr lang="en-US" dirty="0" smtClean="0">
                <a:sym typeface="Wingdings" pitchFamily="2" charset="2"/>
              </a:rPr>
              <a:t>5.2b (r1)  deleted</a:t>
            </a:r>
          </a:p>
          <a:p>
            <a:r>
              <a:rPr lang="en-US" dirty="0" smtClean="0">
                <a:sym typeface="Wingdings" pitchFamily="2" charset="2"/>
              </a:rPr>
              <a:t>IEEE 802.11 purpose  5.4 (r2)</a:t>
            </a:r>
          </a:p>
          <a:p>
            <a:r>
              <a:rPr lang="en-US" dirty="0" smtClean="0">
                <a:sym typeface="Wingdings" pitchFamily="2" charset="2"/>
              </a:rPr>
              <a:t>5.4 (r1)  5.5 (r2)</a:t>
            </a:r>
          </a:p>
          <a:p>
            <a:r>
              <a:rPr lang="en-US" dirty="0" smtClean="0">
                <a:sym typeface="Wingdings" pitchFamily="2" charset="2"/>
              </a:rPr>
              <a:t>5.5 (r1)  deleted</a:t>
            </a:r>
            <a:endParaRPr lang="en-US" dirty="0"/>
          </a:p>
        </p:txBody>
      </p:sp>
      <p:sp>
        <p:nvSpPr>
          <p:cNvPr id="4" name="Date Placeholder 3"/>
          <p:cNvSpPr>
            <a:spLocks noGrp="1"/>
          </p:cNvSpPr>
          <p:nvPr>
            <p:ph type="dt" sz="half" idx="10"/>
          </p:nvPr>
        </p:nvSpPr>
        <p:spPr/>
        <p:txBody>
          <a:bodyPr/>
          <a:lstStyle/>
          <a:p>
            <a:r>
              <a:rPr lang="en-US" smtClean="0"/>
              <a:t>January 2014</a:t>
            </a:r>
            <a:endParaRPr lang="en-US"/>
          </a:p>
        </p:txBody>
      </p:sp>
      <p:sp>
        <p:nvSpPr>
          <p:cNvPr id="5" name="Footer Placeholder 4"/>
          <p:cNvSpPr>
            <a:spLocks noGrp="1"/>
          </p:cNvSpPr>
          <p:nvPr>
            <p:ph type="ftr" sz="quarter" idx="11"/>
          </p:nvPr>
        </p:nvSpPr>
        <p:spPr/>
        <p:txBody>
          <a:body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07349522-3CCF-4D3D-9CA8-1D6EF64D9202}"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r>
              <a:rPr lang="en-US" smtClean="0"/>
              <a:t>January 2014</a:t>
            </a:r>
            <a:endParaRPr lang="en-US"/>
          </a:p>
        </p:txBody>
      </p:sp>
      <p:sp>
        <p:nvSpPr>
          <p:cNvPr id="5" name="Footer Placeholder 4"/>
          <p:cNvSpPr>
            <a:spLocks noGrp="1"/>
          </p:cNvSpPr>
          <p:nvPr>
            <p:ph type="ftr" sz="quarter" idx="11"/>
          </p:nvPr>
        </p:nvSpPr>
        <p:spPr/>
        <p:txBody>
          <a:body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p>
            <a:r>
              <a:rPr lang="en-US"/>
              <a:t>Slide </a:t>
            </a:r>
            <a:fld id="{99783956-40A6-4DB6-9652-E6E99179BF5E}" type="slidenum">
              <a:rPr lang="en-US"/>
              <a:pPr/>
              <a:t>4</a:t>
            </a:fld>
            <a:endParaRPr lang="en-US"/>
          </a:p>
        </p:txBody>
      </p:sp>
      <p:sp>
        <p:nvSpPr>
          <p:cNvPr id="20482" name="Rectangle 2"/>
          <p:cNvSpPr>
            <a:spLocks noGrp="1" noChangeArrowheads="1"/>
          </p:cNvSpPr>
          <p:nvPr>
            <p:ph type="title"/>
          </p:nvPr>
        </p:nvSpPr>
        <p:spPr/>
        <p:txBody>
          <a:bodyPr/>
          <a:lstStyle/>
          <a:p>
            <a:r>
              <a:rPr lang="en-US" dirty="0" smtClean="0"/>
              <a:t>Section 5.2b -Current Scope</a:t>
            </a:r>
            <a:endParaRPr lang="en-US" dirty="0"/>
          </a:p>
        </p:txBody>
      </p:sp>
      <p:sp>
        <p:nvSpPr>
          <p:cNvPr id="20483" name="Rectangle 3"/>
          <p:cNvSpPr>
            <a:spLocks noGrp="1" noChangeArrowheads="1"/>
          </p:cNvSpPr>
          <p:nvPr>
            <p:ph type="body" idx="1"/>
          </p:nvPr>
        </p:nvSpPr>
        <p:spPr>
          <a:xfrm>
            <a:off x="609600" y="1828800"/>
            <a:ext cx="7772400" cy="1905000"/>
          </a:xfrm>
        </p:spPr>
        <p:txBody>
          <a:bodyPr/>
          <a:lstStyle/>
          <a:p>
            <a:r>
              <a:rPr lang="en-GB" dirty="0"/>
              <a:t>This amendment defines standardized modifications to both the 802.11 physical layers (PHY) and the 802.11 Medium Access Control Layer (MAC) that enable modes of operation capable of supporting TBD times improvements in the average throughput per station in indoor, outdoor, and dense deployment scenarios.</a:t>
            </a:r>
            <a:endParaRPr lang="en-US" dirty="0"/>
          </a:p>
          <a:p>
            <a:pPr>
              <a:buNone/>
            </a:pPr>
            <a:r>
              <a:rPr lang="en-GB" dirty="0"/>
              <a:t> </a:t>
            </a:r>
            <a:endParaRPr lang="en-US" dirty="0"/>
          </a:p>
          <a:p>
            <a:r>
              <a:rPr lang="en-GB" dirty="0"/>
              <a:t>The new standard operates below 6 GHz carrier frequency while ensuring backward compatibility and coexistence with legacy IEEE802.11 devices in the 2.4 GHz and 5 GHz unlicensed bands.</a:t>
            </a:r>
            <a:br>
              <a:rPr lang="en-GB" dirty="0"/>
            </a:b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5.5 - Purpose</a:t>
            </a:r>
            <a:endParaRPr lang="en-US" dirty="0"/>
          </a:p>
        </p:txBody>
      </p:sp>
      <p:sp>
        <p:nvSpPr>
          <p:cNvPr id="3" name="Content Placeholder 2"/>
          <p:cNvSpPr>
            <a:spLocks noGrp="1"/>
          </p:cNvSpPr>
          <p:nvPr>
            <p:ph idx="1"/>
          </p:nvPr>
        </p:nvSpPr>
        <p:spPr/>
        <p:txBody>
          <a:bodyPr/>
          <a:lstStyle/>
          <a:p>
            <a:r>
              <a:rPr lang="en-GB" sz="2000" dirty="0" smtClean="0"/>
              <a:t>WLAN devices are currently been deployed in diverse scenarios. Previous amendments have focused on increasing peak rates and have shown modes of operation capable of supporting several </a:t>
            </a:r>
            <a:r>
              <a:rPr lang="en-GB" sz="2000" dirty="0" err="1" smtClean="0"/>
              <a:t>Gbps</a:t>
            </a:r>
            <a:r>
              <a:rPr lang="en-GB" sz="2000" dirty="0" smtClean="0"/>
              <a:t> rates. This project will focus on the need for efficiency improvements in high density deployments.  In addition, improvements will be made to support environments such as wireless corporate office, outdoor hotspot, dense residential apartments, or stadiums.  Improvements will target increasing the area throughput and/or average throughput per station.  Quality of experience for the user will be addressed by improving the minimum average data rate, or maximum connection setup delay, or maximum packet transmission delay.</a:t>
            </a:r>
            <a:endParaRPr lang="en-US" sz="2000" dirty="0"/>
          </a:p>
        </p:txBody>
      </p:sp>
      <p:sp>
        <p:nvSpPr>
          <p:cNvPr id="4" name="Date Placeholder 3"/>
          <p:cNvSpPr>
            <a:spLocks noGrp="1"/>
          </p:cNvSpPr>
          <p:nvPr>
            <p:ph type="dt" sz="half" idx="10"/>
          </p:nvPr>
        </p:nvSpPr>
        <p:spPr/>
        <p:txBody>
          <a:bodyPr/>
          <a:lstStyle/>
          <a:p>
            <a:r>
              <a:rPr lang="en-US" smtClean="0"/>
              <a:t>January 2014</a:t>
            </a:r>
            <a:endParaRPr lang="en-US"/>
          </a:p>
        </p:txBody>
      </p:sp>
      <p:sp>
        <p:nvSpPr>
          <p:cNvPr id="5" name="Footer Placeholder 4"/>
          <p:cNvSpPr>
            <a:spLocks noGrp="1"/>
          </p:cNvSpPr>
          <p:nvPr>
            <p:ph type="ftr" sz="quarter" idx="11"/>
          </p:nvPr>
        </p:nvSpPr>
        <p:spPr/>
        <p:txBody>
          <a:body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p>
            <a:r>
              <a:rPr lang="en-US" smtClean="0"/>
              <a:t>Slide </a:t>
            </a:r>
            <a:fld id="{07349522-3CCF-4D3D-9CA8-1D6EF64D9202}"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dirty="0" smtClean="0"/>
              <a:t>Power Efficiency</a:t>
            </a:r>
            <a:endParaRPr lang="en-GB" dirty="0"/>
          </a:p>
        </p:txBody>
      </p:sp>
      <p:sp>
        <p:nvSpPr>
          <p:cNvPr id="4" name="Date Placeholder 3"/>
          <p:cNvSpPr>
            <a:spLocks noGrp="1"/>
          </p:cNvSpPr>
          <p:nvPr>
            <p:ph type="dt" sz="half" idx="10"/>
          </p:nvPr>
        </p:nvSpPr>
        <p:spPr/>
        <p:txBody>
          <a:bodyPr/>
          <a:lstStyle/>
          <a:p>
            <a:r>
              <a:rPr lang="en-US" smtClean="0"/>
              <a:t>January 2014</a:t>
            </a:r>
            <a:endParaRPr lang="en-US"/>
          </a:p>
        </p:txBody>
      </p:sp>
      <p:sp>
        <p:nvSpPr>
          <p:cNvPr id="5" name="Footer Placeholder 4"/>
          <p:cNvSpPr>
            <a:spLocks noGrp="1"/>
          </p:cNvSpPr>
          <p:nvPr>
            <p:ph type="ftr" sz="quarter" idx="11"/>
          </p:nvPr>
        </p:nvSpPr>
        <p:spPr/>
        <p:txBody>
          <a:bodyPr/>
          <a:lstStyle/>
          <a:p>
            <a:r>
              <a:rPr lang="en-US" smtClean="0"/>
              <a:t>Osama Aboul-Magd, Huawei Technologies</a:t>
            </a:r>
            <a:endParaRPr lang="en-US"/>
          </a:p>
        </p:txBody>
      </p:sp>
      <p:sp>
        <p:nvSpPr>
          <p:cNvPr id="6" name="Slide Number Placeholder 5"/>
          <p:cNvSpPr>
            <a:spLocks noGrp="1"/>
          </p:cNvSpPr>
          <p:nvPr>
            <p:ph type="sldNum" sz="quarter" idx="12"/>
          </p:nvPr>
        </p:nvSpPr>
        <p:spPr/>
        <p:txBody>
          <a:bodyPr/>
          <a:lstStyle/>
          <a:p>
            <a:r>
              <a:rPr lang="en-US"/>
              <a:t>Slide </a:t>
            </a:r>
            <a:fld id="{18887DA5-2219-4B32-846B-796B6B15A8DD}" type="slidenum">
              <a:rPr lang="en-US"/>
              <a:pPr/>
              <a:t>6</a:t>
            </a:fld>
            <a:endParaRPr lang="en-US"/>
          </a:p>
        </p:txBody>
      </p:sp>
      <p:graphicFrame>
        <p:nvGraphicFramePr>
          <p:cNvPr id="7" name="Table 6"/>
          <p:cNvGraphicFramePr>
            <a:graphicFrameLocks noGrp="1"/>
          </p:cNvGraphicFramePr>
          <p:nvPr/>
        </p:nvGraphicFramePr>
        <p:xfrm>
          <a:off x="457200" y="1752600"/>
          <a:ext cx="8229600" cy="1529080"/>
        </p:xfrm>
        <a:graphic>
          <a:graphicData uri="http://schemas.openxmlformats.org/drawingml/2006/table">
            <a:tbl>
              <a:tblPr firstRow="1" bandRow="1">
                <a:tableStyleId>{00A15C55-8517-42AA-B614-E9B94910E393}</a:tableStyleId>
              </a:tblPr>
              <a:tblGrid>
                <a:gridCol w="3124200"/>
                <a:gridCol w="1828800"/>
                <a:gridCol w="3276600"/>
              </a:tblGrid>
              <a:tr h="370840">
                <a:tc>
                  <a:txBody>
                    <a:bodyPr/>
                    <a:lstStyle/>
                    <a:p>
                      <a:pPr algn="ctr"/>
                      <a:r>
                        <a:rPr lang="en-US" dirty="0" smtClean="0"/>
                        <a:t>Issue</a:t>
                      </a:r>
                      <a:endParaRPr lang="en-US" dirty="0"/>
                    </a:p>
                  </a:txBody>
                  <a:tcPr/>
                </a:tc>
                <a:tc>
                  <a:txBody>
                    <a:bodyPr/>
                    <a:lstStyle/>
                    <a:p>
                      <a:pPr algn="ctr"/>
                      <a:r>
                        <a:rPr lang="en-US" dirty="0" smtClean="0"/>
                        <a:t>CID</a:t>
                      </a:r>
                      <a:endParaRPr lang="en-US" dirty="0"/>
                    </a:p>
                  </a:txBody>
                  <a:tcPr/>
                </a:tc>
                <a:tc>
                  <a:txBody>
                    <a:bodyPr/>
                    <a:lstStyle/>
                    <a:p>
                      <a:pPr algn="ctr"/>
                      <a:r>
                        <a:rPr lang="en-US" dirty="0" smtClean="0"/>
                        <a:t>Options</a:t>
                      </a:r>
                      <a:endParaRPr lang="en-US" dirty="0"/>
                    </a:p>
                  </a:txBody>
                  <a:tcPr/>
                </a:tc>
              </a:tr>
              <a:tr h="370840">
                <a:tc>
                  <a:txBody>
                    <a:bodyPr/>
                    <a:lstStyle/>
                    <a:p>
                      <a:r>
                        <a:rPr lang="en-US" sz="1400" dirty="0" smtClean="0"/>
                        <a:t>Include power efficiency in the scope</a:t>
                      </a:r>
                      <a:endParaRPr lang="en-US" sz="1400" dirty="0"/>
                    </a:p>
                  </a:txBody>
                  <a:tcPr/>
                </a:tc>
                <a:tc>
                  <a:txBody>
                    <a:bodyPr/>
                    <a:lstStyle/>
                    <a:p>
                      <a:r>
                        <a:rPr lang="en-US" sz="1400" dirty="0" smtClean="0"/>
                        <a:t>6,12,62,11,29,256,182</a:t>
                      </a:r>
                      <a:endParaRPr lang="en-US" sz="1400" dirty="0"/>
                    </a:p>
                  </a:txBody>
                  <a:tcPr/>
                </a:tc>
                <a:tc>
                  <a:txBody>
                    <a:bodyPr/>
                    <a:lstStyle/>
                    <a:p>
                      <a:pPr>
                        <a:buFontTx/>
                        <a:buChar char="-"/>
                      </a:pPr>
                      <a:r>
                        <a:rPr lang="en-US" sz="1400" dirty="0" smtClean="0"/>
                        <a:t>Add some</a:t>
                      </a:r>
                      <a:r>
                        <a:rPr lang="en-US" sz="1400" baseline="0" dirty="0" smtClean="0"/>
                        <a:t> text related to power consumption </a:t>
                      </a:r>
                    </a:p>
                    <a:p>
                      <a:pPr lvl="1">
                        <a:buFontTx/>
                        <a:buChar char="-"/>
                      </a:pPr>
                      <a:r>
                        <a:rPr lang="en-US" sz="1400" baseline="0" dirty="0" smtClean="0"/>
                        <a:t> in scope</a:t>
                      </a:r>
                    </a:p>
                    <a:p>
                      <a:pPr lvl="1">
                        <a:buFontTx/>
                        <a:buChar char="-"/>
                      </a:pPr>
                      <a:r>
                        <a:rPr lang="en-US" sz="1400" baseline="0" dirty="0" smtClean="0"/>
                        <a:t> in explanatory notes</a:t>
                      </a:r>
                    </a:p>
                    <a:p>
                      <a:pPr>
                        <a:buFontTx/>
                        <a:buChar char="-"/>
                      </a:pPr>
                      <a:r>
                        <a:rPr lang="en-US" sz="1400" baseline="0" dirty="0" smtClean="0"/>
                        <a:t> do nothing</a:t>
                      </a:r>
                      <a:endParaRPr lang="en-US" sz="14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Target Frequency Bands</a:t>
            </a:r>
            <a:endParaRPr lang="en-US" dirty="0"/>
          </a:p>
        </p:txBody>
      </p:sp>
      <p:sp>
        <p:nvSpPr>
          <p:cNvPr id="3" name="Date Placeholder 2"/>
          <p:cNvSpPr>
            <a:spLocks noGrp="1"/>
          </p:cNvSpPr>
          <p:nvPr>
            <p:ph type="dt" sz="half" idx="10"/>
          </p:nvPr>
        </p:nvSpPr>
        <p:spPr/>
        <p:txBody>
          <a:bodyPr/>
          <a:lstStyle/>
          <a:p>
            <a:r>
              <a:rPr lang="en-US" smtClean="0"/>
              <a:t>January 2014</a:t>
            </a:r>
            <a:endParaRPr lang="en-US"/>
          </a:p>
        </p:txBody>
      </p:sp>
      <p:sp>
        <p:nvSpPr>
          <p:cNvPr id="4" name="Footer Placeholder 3"/>
          <p:cNvSpPr>
            <a:spLocks noGrp="1"/>
          </p:cNvSpPr>
          <p:nvPr>
            <p:ph type="ftr" sz="quarter" idx="11"/>
          </p:nvPr>
        </p:nvSpPr>
        <p:spPr/>
        <p:txBody>
          <a:bodyPr/>
          <a:lstStyle/>
          <a:p>
            <a:r>
              <a:rPr lang="en-US" smtClean="0"/>
              <a:t>Osama Aboul-Magd, Huawei Technologies</a:t>
            </a:r>
            <a:endParaRPr lang="en-US"/>
          </a:p>
        </p:txBody>
      </p:sp>
      <p:sp>
        <p:nvSpPr>
          <p:cNvPr id="5" name="Slide Number Placeholder 4"/>
          <p:cNvSpPr>
            <a:spLocks noGrp="1"/>
          </p:cNvSpPr>
          <p:nvPr>
            <p:ph type="sldNum" sz="quarter" idx="12"/>
          </p:nvPr>
        </p:nvSpPr>
        <p:spPr/>
        <p:txBody>
          <a:bodyPr/>
          <a:lstStyle/>
          <a:p>
            <a:r>
              <a:rPr lang="en-US" smtClean="0"/>
              <a:t>Slide </a:t>
            </a:r>
            <a:fld id="{2FFA1C71-BB64-4242-AACA-EEDB95228CA4}" type="slidenum">
              <a:rPr lang="en-US" smtClean="0"/>
              <a:pPr/>
              <a:t>7</a:t>
            </a:fld>
            <a:endParaRPr lang="en-US"/>
          </a:p>
        </p:txBody>
      </p:sp>
      <p:graphicFrame>
        <p:nvGraphicFramePr>
          <p:cNvPr id="6" name="Table 5"/>
          <p:cNvGraphicFramePr>
            <a:graphicFrameLocks noGrp="1"/>
          </p:cNvGraphicFramePr>
          <p:nvPr/>
        </p:nvGraphicFramePr>
        <p:xfrm>
          <a:off x="533400" y="2209800"/>
          <a:ext cx="8229600" cy="1102360"/>
        </p:xfrm>
        <a:graphic>
          <a:graphicData uri="http://schemas.openxmlformats.org/drawingml/2006/table">
            <a:tbl>
              <a:tblPr firstRow="1" bandRow="1">
                <a:tableStyleId>{00A15C55-8517-42AA-B614-E9B94910E393}</a:tableStyleId>
              </a:tblPr>
              <a:tblGrid>
                <a:gridCol w="3276600"/>
                <a:gridCol w="1676400"/>
                <a:gridCol w="3276600"/>
              </a:tblGrid>
              <a:tr h="370840">
                <a:tc>
                  <a:txBody>
                    <a:bodyPr/>
                    <a:lstStyle/>
                    <a:p>
                      <a:pPr algn="ctr"/>
                      <a:r>
                        <a:rPr lang="en-US" dirty="0" smtClean="0"/>
                        <a:t>Issue</a:t>
                      </a:r>
                      <a:endParaRPr lang="en-US" dirty="0"/>
                    </a:p>
                  </a:txBody>
                  <a:tcPr/>
                </a:tc>
                <a:tc>
                  <a:txBody>
                    <a:bodyPr/>
                    <a:lstStyle/>
                    <a:p>
                      <a:pPr algn="ctr"/>
                      <a:r>
                        <a:rPr lang="en-US" dirty="0" smtClean="0"/>
                        <a:t>CID</a:t>
                      </a:r>
                      <a:endParaRPr lang="en-US" dirty="0"/>
                    </a:p>
                  </a:txBody>
                  <a:tcPr/>
                </a:tc>
                <a:tc>
                  <a:txBody>
                    <a:bodyPr/>
                    <a:lstStyle/>
                    <a:p>
                      <a:pPr algn="ctr"/>
                      <a:r>
                        <a:rPr lang="en-US" dirty="0" smtClean="0"/>
                        <a:t>Options</a:t>
                      </a:r>
                      <a:endParaRPr lang="en-US" dirty="0"/>
                    </a:p>
                  </a:txBody>
                  <a:tcPr/>
                </a:tc>
              </a:tr>
              <a:tr h="370840">
                <a:tc>
                  <a:txBody>
                    <a:bodyPr/>
                    <a:lstStyle/>
                    <a:p>
                      <a:r>
                        <a:rPr lang="en-US" sz="1400" dirty="0" smtClean="0"/>
                        <a:t>Be specific about the bands where HEW is expected to operate</a:t>
                      </a:r>
                      <a:endParaRPr lang="en-US"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16, 99, 199,</a:t>
                      </a:r>
                      <a:r>
                        <a:rPr lang="en-US" sz="1400" baseline="0" dirty="0" smtClean="0"/>
                        <a:t> 209, 286, 227</a:t>
                      </a:r>
                      <a:endParaRPr lang="en-US" sz="1400" dirty="0" smtClean="0"/>
                    </a:p>
                    <a:p>
                      <a:endParaRPr lang="en-US" sz="1400" dirty="0"/>
                    </a:p>
                  </a:txBody>
                  <a:tcPr/>
                </a:tc>
                <a:tc>
                  <a:txBody>
                    <a:bodyPr/>
                    <a:lstStyle/>
                    <a:p>
                      <a:r>
                        <a:rPr lang="en-US" sz="1400" dirty="0" smtClean="0"/>
                        <a:t>-explicit</a:t>
                      </a:r>
                      <a:r>
                        <a:rPr lang="en-US" sz="1400" baseline="0" dirty="0" smtClean="0"/>
                        <a:t> mention of 2.4 and 5 GHz</a:t>
                      </a:r>
                    </a:p>
                    <a:p>
                      <a:pPr>
                        <a:buFontTx/>
                        <a:buChar char="-"/>
                      </a:pPr>
                      <a:r>
                        <a:rPr lang="en-US" sz="1400" baseline="0" dirty="0" smtClean="0"/>
                        <a:t>Add 60 GHz band</a:t>
                      </a:r>
                      <a:endParaRPr lang="en-US" sz="1400"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Backward </a:t>
            </a:r>
            <a:r>
              <a:rPr lang="en-US" dirty="0" smtClean="0"/>
              <a:t>Compatibility and Coexistence with Legacy 802.11 Devices</a:t>
            </a:r>
            <a:endParaRPr lang="en-US" dirty="0"/>
          </a:p>
        </p:txBody>
      </p:sp>
      <p:sp>
        <p:nvSpPr>
          <p:cNvPr id="3" name="Date Placeholder 2"/>
          <p:cNvSpPr>
            <a:spLocks noGrp="1"/>
          </p:cNvSpPr>
          <p:nvPr>
            <p:ph type="dt" sz="half" idx="10"/>
          </p:nvPr>
        </p:nvSpPr>
        <p:spPr/>
        <p:txBody>
          <a:bodyPr/>
          <a:lstStyle/>
          <a:p>
            <a:r>
              <a:rPr lang="en-US" smtClean="0"/>
              <a:t>January 2014</a:t>
            </a:r>
            <a:endParaRPr lang="en-US"/>
          </a:p>
        </p:txBody>
      </p:sp>
      <p:sp>
        <p:nvSpPr>
          <p:cNvPr id="4" name="Footer Placeholder 3"/>
          <p:cNvSpPr>
            <a:spLocks noGrp="1"/>
          </p:cNvSpPr>
          <p:nvPr>
            <p:ph type="ftr" sz="quarter" idx="11"/>
          </p:nvPr>
        </p:nvSpPr>
        <p:spPr/>
        <p:txBody>
          <a:bodyPr/>
          <a:lstStyle/>
          <a:p>
            <a:r>
              <a:rPr lang="en-US" smtClean="0"/>
              <a:t>Osama Aboul-Magd, Huawei Technologies</a:t>
            </a:r>
            <a:endParaRPr lang="en-US"/>
          </a:p>
        </p:txBody>
      </p:sp>
      <p:sp>
        <p:nvSpPr>
          <p:cNvPr id="5" name="Slide Number Placeholder 4"/>
          <p:cNvSpPr>
            <a:spLocks noGrp="1"/>
          </p:cNvSpPr>
          <p:nvPr>
            <p:ph type="sldNum" sz="quarter" idx="12"/>
          </p:nvPr>
        </p:nvSpPr>
        <p:spPr/>
        <p:txBody>
          <a:bodyPr/>
          <a:lstStyle/>
          <a:p>
            <a:r>
              <a:rPr lang="en-US" smtClean="0"/>
              <a:t>Slide </a:t>
            </a:r>
            <a:fld id="{2FFA1C71-BB64-4242-AACA-EEDB95228CA4}" type="slidenum">
              <a:rPr lang="en-US" smtClean="0"/>
              <a:pPr/>
              <a:t>8</a:t>
            </a:fld>
            <a:endParaRPr lang="en-US"/>
          </a:p>
        </p:txBody>
      </p:sp>
      <p:graphicFrame>
        <p:nvGraphicFramePr>
          <p:cNvPr id="6" name="Table 5"/>
          <p:cNvGraphicFramePr>
            <a:graphicFrameLocks noGrp="1"/>
          </p:cNvGraphicFramePr>
          <p:nvPr/>
        </p:nvGraphicFramePr>
        <p:xfrm>
          <a:off x="457200" y="2113280"/>
          <a:ext cx="8229600" cy="1315720"/>
        </p:xfrm>
        <a:graphic>
          <a:graphicData uri="http://schemas.openxmlformats.org/drawingml/2006/table">
            <a:tbl>
              <a:tblPr firstRow="1" bandRow="1">
                <a:tableStyleId>{00A15C55-8517-42AA-B614-E9B94910E393}</a:tableStyleId>
              </a:tblPr>
              <a:tblGrid>
                <a:gridCol w="2971800"/>
                <a:gridCol w="1981200"/>
                <a:gridCol w="3276600"/>
              </a:tblGrid>
              <a:tr h="370840">
                <a:tc>
                  <a:txBody>
                    <a:bodyPr/>
                    <a:lstStyle/>
                    <a:p>
                      <a:pPr algn="ctr"/>
                      <a:r>
                        <a:rPr lang="en-US" dirty="0" smtClean="0"/>
                        <a:t>Issue</a:t>
                      </a:r>
                      <a:endParaRPr lang="en-US" dirty="0"/>
                    </a:p>
                  </a:txBody>
                  <a:tcPr/>
                </a:tc>
                <a:tc>
                  <a:txBody>
                    <a:bodyPr/>
                    <a:lstStyle/>
                    <a:p>
                      <a:pPr algn="ctr"/>
                      <a:r>
                        <a:rPr lang="en-US" dirty="0" smtClean="0"/>
                        <a:t>CID</a:t>
                      </a:r>
                      <a:endParaRPr lang="en-US" dirty="0"/>
                    </a:p>
                  </a:txBody>
                  <a:tcPr/>
                </a:tc>
                <a:tc>
                  <a:txBody>
                    <a:bodyPr/>
                    <a:lstStyle/>
                    <a:p>
                      <a:pPr algn="ctr"/>
                      <a:r>
                        <a:rPr lang="en-US" dirty="0" smtClean="0"/>
                        <a:t>Options</a:t>
                      </a:r>
                      <a:endParaRPr lang="en-US" dirty="0"/>
                    </a:p>
                  </a:txBody>
                  <a:tcPr/>
                </a:tc>
              </a:tr>
              <a:tr h="370840">
                <a:tc>
                  <a:txBody>
                    <a:bodyPr/>
                    <a:lstStyle/>
                    <a:p>
                      <a:r>
                        <a:rPr lang="en-US" sz="1400" dirty="0" smtClean="0"/>
                        <a:t>What does legacy mean?</a:t>
                      </a:r>
                      <a:endParaRPr lang="en-US" sz="1400" dirty="0"/>
                    </a:p>
                  </a:txBody>
                  <a:tcPr/>
                </a:tc>
                <a:tc>
                  <a:txBody>
                    <a:bodyPr/>
                    <a:lstStyle/>
                    <a:p>
                      <a:r>
                        <a:rPr lang="en-US" sz="1400" dirty="0" smtClean="0"/>
                        <a:t>100, 200,</a:t>
                      </a:r>
                      <a:r>
                        <a:rPr lang="en-US" sz="1400" baseline="0" dirty="0" smtClean="0"/>
                        <a:t> 201, 247, 250, 259, 299</a:t>
                      </a:r>
                      <a:endParaRPr lang="en-US" sz="1400" dirty="0"/>
                    </a:p>
                  </a:txBody>
                  <a:tcPr/>
                </a:tc>
                <a:tc>
                  <a:txBody>
                    <a:bodyPr/>
                    <a:lstStyle/>
                    <a:p>
                      <a:pPr>
                        <a:buFontTx/>
                        <a:buChar char="-"/>
                      </a:pPr>
                      <a:r>
                        <a:rPr lang="en-US" sz="1400" dirty="0" smtClean="0"/>
                        <a:t>Limit backward compatibility</a:t>
                      </a:r>
                      <a:r>
                        <a:rPr lang="en-US" sz="1400" baseline="0" dirty="0" smtClean="0"/>
                        <a:t> to 11n and 11ac devices only</a:t>
                      </a:r>
                    </a:p>
                    <a:p>
                      <a:pPr>
                        <a:buFontTx/>
                        <a:buChar char="-"/>
                      </a:pPr>
                      <a:r>
                        <a:rPr lang="en-US" sz="1400" baseline="0" dirty="0" smtClean="0"/>
                        <a:t> backward compatible to OFDM devices</a:t>
                      </a:r>
                    </a:p>
                    <a:p>
                      <a:pPr>
                        <a:buFontTx/>
                        <a:buNone/>
                      </a:pPr>
                      <a:r>
                        <a:rPr lang="en-US" sz="1400" baseline="0" dirty="0" smtClean="0"/>
                        <a:t>- Backward compatibility to all devices</a:t>
                      </a:r>
                      <a:endParaRPr lang="en-US" sz="1400"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Metrics</a:t>
            </a:r>
            <a:endParaRPr lang="en-US" dirty="0"/>
          </a:p>
        </p:txBody>
      </p:sp>
      <p:sp>
        <p:nvSpPr>
          <p:cNvPr id="3" name="Date Placeholder 2"/>
          <p:cNvSpPr>
            <a:spLocks noGrp="1"/>
          </p:cNvSpPr>
          <p:nvPr>
            <p:ph type="dt" sz="half" idx="10"/>
          </p:nvPr>
        </p:nvSpPr>
        <p:spPr/>
        <p:txBody>
          <a:bodyPr/>
          <a:lstStyle/>
          <a:p>
            <a:r>
              <a:rPr lang="en-US" smtClean="0"/>
              <a:t>January 2014</a:t>
            </a:r>
            <a:endParaRPr lang="en-US"/>
          </a:p>
        </p:txBody>
      </p:sp>
      <p:sp>
        <p:nvSpPr>
          <p:cNvPr id="4" name="Footer Placeholder 3"/>
          <p:cNvSpPr>
            <a:spLocks noGrp="1"/>
          </p:cNvSpPr>
          <p:nvPr>
            <p:ph type="ftr" sz="quarter" idx="11"/>
          </p:nvPr>
        </p:nvSpPr>
        <p:spPr/>
        <p:txBody>
          <a:bodyPr/>
          <a:lstStyle/>
          <a:p>
            <a:r>
              <a:rPr lang="en-US" smtClean="0"/>
              <a:t>Osama Aboul-Magd, Huawei Technologies</a:t>
            </a:r>
            <a:endParaRPr lang="en-US"/>
          </a:p>
        </p:txBody>
      </p:sp>
      <p:sp>
        <p:nvSpPr>
          <p:cNvPr id="5" name="Slide Number Placeholder 4"/>
          <p:cNvSpPr>
            <a:spLocks noGrp="1"/>
          </p:cNvSpPr>
          <p:nvPr>
            <p:ph type="sldNum" sz="quarter" idx="12"/>
          </p:nvPr>
        </p:nvSpPr>
        <p:spPr/>
        <p:txBody>
          <a:bodyPr/>
          <a:lstStyle/>
          <a:p>
            <a:r>
              <a:rPr lang="en-US" smtClean="0"/>
              <a:t>Slide </a:t>
            </a:r>
            <a:fld id="{2FFA1C71-BB64-4242-AACA-EEDB95228CA4}" type="slidenum">
              <a:rPr lang="en-US" smtClean="0"/>
              <a:pPr/>
              <a:t>9</a:t>
            </a:fld>
            <a:endParaRPr lang="en-US"/>
          </a:p>
        </p:txBody>
      </p:sp>
      <p:graphicFrame>
        <p:nvGraphicFramePr>
          <p:cNvPr id="6" name="Table 5"/>
          <p:cNvGraphicFramePr>
            <a:graphicFrameLocks noGrp="1"/>
          </p:cNvGraphicFramePr>
          <p:nvPr/>
        </p:nvGraphicFramePr>
        <p:xfrm>
          <a:off x="457200" y="1600200"/>
          <a:ext cx="8229600" cy="4075893"/>
        </p:xfrm>
        <a:graphic>
          <a:graphicData uri="http://schemas.openxmlformats.org/drawingml/2006/table">
            <a:tbl>
              <a:tblPr firstRow="1" bandRow="1">
                <a:tableStyleId>{00A15C55-8517-42AA-B614-E9B94910E393}</a:tableStyleId>
              </a:tblPr>
              <a:tblGrid>
                <a:gridCol w="3276600"/>
                <a:gridCol w="1676400"/>
                <a:gridCol w="3276600"/>
              </a:tblGrid>
              <a:tr h="307609">
                <a:tc>
                  <a:txBody>
                    <a:bodyPr/>
                    <a:lstStyle/>
                    <a:p>
                      <a:pPr algn="ctr"/>
                      <a:r>
                        <a:rPr lang="en-US" dirty="0" smtClean="0"/>
                        <a:t>Issue</a:t>
                      </a:r>
                      <a:endParaRPr lang="en-US" dirty="0"/>
                    </a:p>
                  </a:txBody>
                  <a:tcPr/>
                </a:tc>
                <a:tc>
                  <a:txBody>
                    <a:bodyPr/>
                    <a:lstStyle/>
                    <a:p>
                      <a:pPr algn="ctr"/>
                      <a:r>
                        <a:rPr lang="en-US" dirty="0" smtClean="0"/>
                        <a:t>CID</a:t>
                      </a:r>
                      <a:endParaRPr lang="en-US" dirty="0"/>
                    </a:p>
                  </a:txBody>
                  <a:tcPr/>
                </a:tc>
                <a:tc>
                  <a:txBody>
                    <a:bodyPr/>
                    <a:lstStyle/>
                    <a:p>
                      <a:pPr algn="ctr"/>
                      <a:r>
                        <a:rPr lang="en-US" dirty="0" smtClean="0"/>
                        <a:t>Options</a:t>
                      </a:r>
                      <a:endParaRPr lang="en-US" dirty="0"/>
                    </a:p>
                  </a:txBody>
                  <a:tcPr/>
                </a:tc>
              </a:tr>
              <a:tr h="606791">
                <a:tc>
                  <a:txBody>
                    <a:bodyPr/>
                    <a:lstStyle/>
                    <a:p>
                      <a:r>
                        <a:rPr lang="en-US" sz="1400" dirty="0" smtClean="0"/>
                        <a:t>Include more than one metric in the scope (add area throughput or be less specific)</a:t>
                      </a:r>
                      <a:endParaRPr lang="en-US" sz="1400" dirty="0"/>
                    </a:p>
                  </a:txBody>
                  <a:tcPr/>
                </a:tc>
                <a:tc rowSpan="5">
                  <a:txBody>
                    <a:bodyPr/>
                    <a:lstStyle/>
                    <a:p>
                      <a:r>
                        <a:rPr lang="en-US" sz="1400" dirty="0" smtClean="0"/>
                        <a:t>3,</a:t>
                      </a:r>
                      <a:r>
                        <a:rPr lang="en-US" sz="1400" baseline="0" dirty="0" smtClean="0"/>
                        <a:t> 4, 33, 35, 36, 37, 40, 44, 45, 51, 61, 63, 68, 70, 71, 82, 84, 95, 97, 101, 103, 104, 113, 114, 116, 117, 120, 131, 177, 179, 184, 188, 189, 198, 202, 203, 224, 235, 238, 242, 243, 246, 248, 258, 260, 283, 288, 295, 296, 304, 305</a:t>
                      </a:r>
                      <a:endParaRPr lang="en-US" sz="1400" dirty="0"/>
                    </a:p>
                  </a:txBody>
                  <a:tcPr/>
                </a:tc>
                <a:tc>
                  <a:txBody>
                    <a:bodyPr/>
                    <a:lstStyle/>
                    <a:p>
                      <a:pPr>
                        <a:buFontTx/>
                        <a:buChar char="-"/>
                      </a:pPr>
                      <a:r>
                        <a:rPr lang="en-US" sz="1400" dirty="0" smtClean="0"/>
                        <a:t>Do</a:t>
                      </a:r>
                      <a:r>
                        <a:rPr lang="en-US" sz="1400" baseline="0" dirty="0" smtClean="0"/>
                        <a:t> nothing</a:t>
                      </a:r>
                    </a:p>
                    <a:p>
                      <a:pPr>
                        <a:buFontTx/>
                        <a:buChar char="-"/>
                      </a:pPr>
                      <a:r>
                        <a:rPr lang="en-US" sz="1400" baseline="0" dirty="0" smtClean="0"/>
                        <a:t> add area throughput in the scope</a:t>
                      </a:r>
                    </a:p>
                    <a:p>
                      <a:pPr>
                        <a:buFontTx/>
                        <a:buChar char="-"/>
                      </a:pPr>
                      <a:r>
                        <a:rPr lang="en-US" sz="1400" baseline="0" dirty="0" smtClean="0"/>
                        <a:t> be less specific by adding ..”metrics such as </a:t>
                      </a:r>
                      <a:r>
                        <a:rPr lang="en-US" sz="1400" baseline="0" dirty="0" smtClean="0"/>
                        <a:t>…”</a:t>
                      </a:r>
                    </a:p>
                    <a:p>
                      <a:pPr>
                        <a:buFontTx/>
                        <a:buChar char="-"/>
                      </a:pPr>
                      <a:r>
                        <a:rPr lang="en-US" sz="1400" baseline="0" dirty="0" smtClean="0"/>
                        <a:t> add more metrics in explanatory notes.</a:t>
                      </a:r>
                      <a:endParaRPr lang="en-US" sz="1400" dirty="0"/>
                    </a:p>
                  </a:txBody>
                  <a:tcPr/>
                </a:tc>
              </a:tr>
              <a:tr h="606791">
                <a:tc>
                  <a:txBody>
                    <a:bodyPr/>
                    <a:lstStyle/>
                    <a:p>
                      <a:r>
                        <a:rPr lang="en-US" sz="1400" dirty="0" err="1" smtClean="0"/>
                        <a:t>QoE</a:t>
                      </a:r>
                      <a:r>
                        <a:rPr lang="en-US" sz="1400" baseline="0" dirty="0" smtClean="0"/>
                        <a:t> definition and how it relates to metrics</a:t>
                      </a:r>
                      <a:endParaRPr lang="en-US" sz="1400" dirty="0"/>
                    </a:p>
                  </a:txBody>
                  <a:tcPr/>
                </a:tc>
                <a:tc vMerge="1">
                  <a:txBody>
                    <a:bodyPr/>
                    <a:lstStyle/>
                    <a:p>
                      <a:endParaRPr lang="en-US" sz="1400" dirty="0"/>
                    </a:p>
                  </a:txBody>
                  <a:tcPr/>
                </a:tc>
                <a:tc>
                  <a:txBody>
                    <a:bodyPr/>
                    <a:lstStyle/>
                    <a:p>
                      <a:r>
                        <a:rPr lang="en-US" sz="1400" dirty="0" smtClean="0"/>
                        <a:t>-</a:t>
                      </a:r>
                      <a:r>
                        <a:rPr lang="en-US" sz="1400" baseline="0" dirty="0" smtClean="0"/>
                        <a:t> </a:t>
                      </a:r>
                      <a:r>
                        <a:rPr lang="en-US" sz="1400" baseline="0" dirty="0" err="1" smtClean="0"/>
                        <a:t>QoE</a:t>
                      </a:r>
                      <a:r>
                        <a:rPr lang="en-US" sz="1400" baseline="0" dirty="0" smtClean="0"/>
                        <a:t> is subjective. Remove references to </a:t>
                      </a:r>
                      <a:r>
                        <a:rPr lang="en-US" sz="1400" baseline="0" dirty="0" err="1" smtClean="0"/>
                        <a:t>QoE</a:t>
                      </a:r>
                      <a:r>
                        <a:rPr lang="en-US" sz="1400" baseline="0" dirty="0" smtClean="0"/>
                        <a:t> and substitute with other term</a:t>
                      </a:r>
                      <a:endParaRPr lang="en-US" sz="1400" dirty="0"/>
                    </a:p>
                  </a:txBody>
                  <a:tcPr/>
                </a:tc>
              </a:tr>
              <a:tr h="606791">
                <a:tc>
                  <a:txBody>
                    <a:bodyPr/>
                    <a:lstStyle/>
                    <a:p>
                      <a:r>
                        <a:rPr lang="en-US" sz="1400" dirty="0" smtClean="0"/>
                        <a:t>Add</a:t>
                      </a:r>
                      <a:r>
                        <a:rPr lang="en-US" sz="1400" baseline="0" dirty="0" smtClean="0"/>
                        <a:t> 5</a:t>
                      </a:r>
                      <a:r>
                        <a:rPr lang="en-US" sz="1400" baseline="30000" dirty="0" smtClean="0"/>
                        <a:t>th</a:t>
                      </a:r>
                      <a:r>
                        <a:rPr lang="en-US" sz="1400" baseline="0" dirty="0" smtClean="0"/>
                        <a:t> percentile (CDF) metric to ensure adequate distribution of throughput among STAs</a:t>
                      </a:r>
                      <a:endParaRPr lang="en-US" sz="1400" dirty="0"/>
                    </a:p>
                  </a:txBody>
                  <a:tcPr/>
                </a:tc>
                <a:tc vMerge="1">
                  <a:txBody>
                    <a:bodyPr/>
                    <a:lstStyle/>
                    <a:p>
                      <a:endParaRPr lang="en-US" sz="1400" dirty="0"/>
                    </a:p>
                  </a:txBody>
                  <a:tcPr/>
                </a:tc>
                <a:tc>
                  <a:txBody>
                    <a:bodyPr/>
                    <a:lstStyle/>
                    <a:p>
                      <a:pPr>
                        <a:buFontTx/>
                        <a:buChar char="-"/>
                      </a:pPr>
                      <a:r>
                        <a:rPr lang="en-US" sz="1400" dirty="0" smtClean="0"/>
                        <a:t>Add 5</a:t>
                      </a:r>
                      <a:r>
                        <a:rPr lang="en-US" sz="1400" baseline="30000" dirty="0" smtClean="0"/>
                        <a:t>th</a:t>
                      </a:r>
                      <a:r>
                        <a:rPr lang="en-US" sz="1400" dirty="0" smtClean="0"/>
                        <a:t> percentile</a:t>
                      </a:r>
                    </a:p>
                    <a:p>
                      <a:pPr lvl="1">
                        <a:buFontTx/>
                        <a:buChar char="-"/>
                      </a:pPr>
                      <a:r>
                        <a:rPr lang="en-US" sz="1400" dirty="0" smtClean="0"/>
                        <a:t> in scope</a:t>
                      </a:r>
                    </a:p>
                    <a:p>
                      <a:pPr lvl="1">
                        <a:buFontTx/>
                        <a:buChar char="-"/>
                      </a:pPr>
                      <a:r>
                        <a:rPr lang="en-US" sz="1400" dirty="0" smtClean="0"/>
                        <a:t> in explanatory notes</a:t>
                      </a:r>
                      <a:endParaRPr lang="en-US" sz="1400" dirty="0"/>
                    </a:p>
                  </a:txBody>
                  <a:tcPr/>
                </a:tc>
              </a:tr>
              <a:tr h="606791">
                <a:tc>
                  <a:txBody>
                    <a:bodyPr/>
                    <a:lstStyle/>
                    <a:p>
                      <a:r>
                        <a:rPr lang="en-US" sz="1400" dirty="0" smtClean="0"/>
                        <a:t>Reference</a:t>
                      </a:r>
                      <a:r>
                        <a:rPr lang="en-US" sz="1400" baseline="0" dirty="0" smtClean="0"/>
                        <a:t> scenario(s) for improved performance</a:t>
                      </a:r>
                      <a:endParaRPr lang="en-US" sz="1400" dirty="0"/>
                    </a:p>
                  </a:txBody>
                  <a:tcPr/>
                </a:tc>
                <a:tc vMerge="1">
                  <a:txBody>
                    <a:bodyPr/>
                    <a:lstStyle/>
                    <a:p>
                      <a:endParaRPr lang="en-US" sz="1400" dirty="0"/>
                    </a:p>
                  </a:txBody>
                  <a:tcPr/>
                </a:tc>
                <a:tc>
                  <a:txBody>
                    <a:bodyPr/>
                    <a:lstStyle/>
                    <a:p>
                      <a:r>
                        <a:rPr lang="en-US" sz="1400" dirty="0" smtClean="0"/>
                        <a:t>- Reference doc 11-13/1001r5</a:t>
                      </a:r>
                      <a:endParaRPr lang="en-US" sz="1400" dirty="0"/>
                    </a:p>
                  </a:txBody>
                  <a:tcPr/>
                </a:tc>
              </a:tr>
              <a:tr h="606791">
                <a:tc>
                  <a:txBody>
                    <a:bodyPr/>
                    <a:lstStyle/>
                    <a:p>
                      <a:r>
                        <a:rPr lang="en-US" sz="1400" dirty="0" smtClean="0"/>
                        <a:t>Consistency of performance metrics.</a:t>
                      </a:r>
                      <a:endParaRPr lang="en-US" sz="1400" dirty="0"/>
                    </a:p>
                  </a:txBody>
                  <a:tcPr/>
                </a:tc>
                <a:tc vMerge="1">
                  <a:txBody>
                    <a:bodyPr/>
                    <a:lstStyle/>
                    <a:p>
                      <a:endParaRPr lang="en-US" sz="1400" dirty="0"/>
                    </a:p>
                  </a:txBody>
                  <a:tcPr/>
                </a:tc>
                <a:tc>
                  <a:txBody>
                    <a:bodyPr/>
                    <a:lstStyle/>
                    <a:p>
                      <a:r>
                        <a:rPr lang="en-US" sz="1400" dirty="0" smtClean="0"/>
                        <a:t>Delete references to delay, jitter and setup delay.</a:t>
                      </a:r>
                      <a:endParaRPr lang="en-US" sz="1400"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802-11-Submission">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1024</TotalTime>
  <Words>1651</Words>
  <Application>Microsoft Office PowerPoint</Application>
  <PresentationFormat>On-screen Show (4:3)</PresentationFormat>
  <Paragraphs>182</Paragraphs>
  <Slides>17</Slides>
  <Notes>2</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802-11-Submission</vt:lpstr>
      <vt:lpstr>Microsoft Office Word 97 - 2003 Document</vt:lpstr>
      <vt:lpstr>CC11 Comments Analysis</vt:lpstr>
      <vt:lpstr>Abstract</vt:lpstr>
      <vt:lpstr>Changes in 11-13/1410r2</vt:lpstr>
      <vt:lpstr>Section 5.2b -Current Scope</vt:lpstr>
      <vt:lpstr>Section 5.5 - Purpose</vt:lpstr>
      <vt:lpstr>Power Efficiency</vt:lpstr>
      <vt:lpstr>Target Frequency Bands</vt:lpstr>
      <vt:lpstr>Backward Compatibility and Coexistence with Legacy 802.11 Devices</vt:lpstr>
      <vt:lpstr>Metrics</vt:lpstr>
      <vt:lpstr>Miscellaneous</vt:lpstr>
      <vt:lpstr>Miscellaneous</vt:lpstr>
      <vt:lpstr>Slide 12</vt:lpstr>
      <vt:lpstr>Proposed “Scope” (5.2b)</vt:lpstr>
      <vt:lpstr>Proposed “Need for the Project” (5.5)</vt:lpstr>
      <vt:lpstr>Proposed “Explanatory Notes” (8.1)</vt:lpstr>
      <vt:lpstr>Proposed Explanatory Notes (8.1)- cntd</vt:lpstr>
      <vt:lpstr>References</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creator>o00903653</dc:creator>
  <cp:lastModifiedBy>o00903653</cp:lastModifiedBy>
  <cp:revision>13</cp:revision>
  <cp:lastPrinted>1998-02-10T13:28:06Z</cp:lastPrinted>
  <dcterms:created xsi:type="dcterms:W3CDTF">2014-01-02T14:03:14Z</dcterms:created>
  <dcterms:modified xsi:type="dcterms:W3CDTF">2014-01-07T18:58:38Z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(1)O48q+nWDiKNAVXoAwq58w+4LvdQeLWil3Rq3V4v9XkiJ2IiN7fvCdsyqreequemyW6dOPSnk_x000d_
F4Bs1fr9Bn5o3mpJtUIgFqXl2Km6NI/F7EATlSc3+wHgfUfAkHn9UFggby0q7dJ5TySRiROE_x000d_
HmXUa/iZKW34ur5nJGxPkwBTQ5FlL49sl9QK07bN1jXePOG7TbA3YLb+5p+8BObszfmrbg==</vt:lpwstr>
  </property>
</Properties>
</file>