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78"/>
  </p:notesMasterIdLst>
  <p:handoutMasterIdLst>
    <p:handoutMasterId r:id="rId79"/>
  </p:handoutMasterIdLst>
  <p:sldIdLst>
    <p:sldId id="269" r:id="rId2"/>
    <p:sldId id="278" r:id="rId3"/>
    <p:sldId id="354" r:id="rId4"/>
    <p:sldId id="355" r:id="rId5"/>
    <p:sldId id="356" r:id="rId6"/>
    <p:sldId id="357" r:id="rId7"/>
    <p:sldId id="358" r:id="rId8"/>
    <p:sldId id="359" r:id="rId9"/>
    <p:sldId id="287" r:id="rId10"/>
    <p:sldId id="343" r:id="rId11"/>
    <p:sldId id="998" r:id="rId12"/>
    <p:sldId id="344" r:id="rId13"/>
    <p:sldId id="345" r:id="rId14"/>
    <p:sldId id="342" r:id="rId15"/>
    <p:sldId id="1245" r:id="rId16"/>
    <p:sldId id="1163" r:id="rId17"/>
    <p:sldId id="1248" r:id="rId18"/>
    <p:sldId id="1164" r:id="rId19"/>
    <p:sldId id="1101" r:id="rId20"/>
    <p:sldId id="1102" r:id="rId21"/>
    <p:sldId id="1092" r:id="rId22"/>
    <p:sldId id="1099" r:id="rId23"/>
    <p:sldId id="1174" r:id="rId24"/>
    <p:sldId id="1175" r:id="rId25"/>
    <p:sldId id="1176" r:id="rId26"/>
    <p:sldId id="1093" r:id="rId27"/>
    <p:sldId id="1094" r:id="rId28"/>
    <p:sldId id="1095" r:id="rId29"/>
    <p:sldId id="1098" r:id="rId30"/>
    <p:sldId id="1247" r:id="rId31"/>
    <p:sldId id="1249" r:id="rId32"/>
    <p:sldId id="1250" r:id="rId33"/>
    <p:sldId id="1212" r:id="rId34"/>
    <p:sldId id="1260" r:id="rId35"/>
    <p:sldId id="1167" r:id="rId36"/>
    <p:sldId id="1263" r:id="rId37"/>
    <p:sldId id="1264" r:id="rId38"/>
    <p:sldId id="1265" r:id="rId39"/>
    <p:sldId id="1266" r:id="rId40"/>
    <p:sldId id="1267" r:id="rId41"/>
    <p:sldId id="1268" r:id="rId42"/>
    <p:sldId id="1172" r:id="rId43"/>
    <p:sldId id="1168" r:id="rId44"/>
    <p:sldId id="1230" r:id="rId45"/>
    <p:sldId id="1231" r:id="rId46"/>
    <p:sldId id="1251" r:id="rId47"/>
    <p:sldId id="1258" r:id="rId48"/>
    <p:sldId id="1252" r:id="rId49"/>
    <p:sldId id="1253" r:id="rId50"/>
    <p:sldId id="1259" r:id="rId51"/>
    <p:sldId id="1254" r:id="rId52"/>
    <p:sldId id="1262" r:id="rId53"/>
    <p:sldId id="1166" r:id="rId54"/>
    <p:sldId id="1244" r:id="rId55"/>
    <p:sldId id="1165" r:id="rId56"/>
    <p:sldId id="1152" r:id="rId57"/>
    <p:sldId id="1261" r:id="rId58"/>
    <p:sldId id="1144" r:id="rId59"/>
    <p:sldId id="1145" r:id="rId60"/>
    <p:sldId id="1238" r:id="rId61"/>
    <p:sldId id="1236" r:id="rId62"/>
    <p:sldId id="1256" r:id="rId63"/>
    <p:sldId id="1237" r:id="rId64"/>
    <p:sldId id="1233" r:id="rId65"/>
    <p:sldId id="1235" r:id="rId66"/>
    <p:sldId id="1241" r:id="rId67"/>
    <p:sldId id="1134" r:id="rId68"/>
    <p:sldId id="1135" r:id="rId69"/>
    <p:sldId id="1179" r:id="rId70"/>
    <p:sldId id="1177" r:id="rId71"/>
    <p:sldId id="1255" r:id="rId72"/>
    <p:sldId id="1257" r:id="rId73"/>
    <p:sldId id="891" r:id="rId74"/>
    <p:sldId id="967" r:id="rId75"/>
    <p:sldId id="619" r:id="rId76"/>
    <p:sldId id="621" r:id="rId77"/>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27" autoAdjust="0"/>
    <p:restoredTop sz="94660" autoAdjust="0"/>
  </p:normalViewPr>
  <p:slideViewPr>
    <p:cSldViewPr>
      <p:cViewPr varScale="1">
        <p:scale>
          <a:sx n="71" d="100"/>
          <a:sy n="71" d="100"/>
        </p:scale>
        <p:origin x="-1512"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756"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802.11-14/0001r0</a:t>
            </a:r>
            <a:endParaRPr lang="en-US" dirty="0"/>
          </a:p>
        </p:txBody>
      </p:sp>
      <p:sp>
        <p:nvSpPr>
          <p:cNvPr id="3075" name="Rectangle 3"/>
          <p:cNvSpPr>
            <a:spLocks noGrp="1" noChangeArrowheads="1"/>
          </p:cNvSpPr>
          <p:nvPr>
            <p:ph type="dt" sz="quarter" idx="1"/>
          </p:nvPr>
        </p:nvSpPr>
        <p:spPr bwMode="auto">
          <a:xfrm>
            <a:off x="695325" y="177284"/>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802.11-14/0001r0</a:t>
            </a:r>
            <a:endParaRPr lang="en-US" dirty="0"/>
          </a:p>
        </p:txBody>
      </p:sp>
      <p:sp>
        <p:nvSpPr>
          <p:cNvPr id="2051" name="Rectangle 3"/>
          <p:cNvSpPr>
            <a:spLocks noGrp="1" noChangeArrowheads="1"/>
          </p:cNvSpPr>
          <p:nvPr>
            <p:ph type="dt" idx="1"/>
          </p:nvPr>
        </p:nvSpPr>
        <p:spPr bwMode="auto">
          <a:xfrm>
            <a:off x="654050" y="97909"/>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75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76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2" y="363379"/>
            <a:ext cx="31529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802.11-14/0001r1</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userDrawn="1"/>
        </p:nvSpPr>
        <p:spPr bwMode="auto">
          <a:xfrm>
            <a:off x="685800" y="380842"/>
            <a:ext cx="865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Jan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mentor.ieee.org/802.11/dcn/13/11-13-1481-00-0jtc-jtc1-sc-minutes-dallas-nov-13.doc"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4.bin"/><Relationship Id="rId4" Type="http://schemas.openxmlformats.org/officeDocument/2006/relationships/image" Target="../media/image3.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8.wmf"/><Relationship Id="rId5" Type="http://schemas.openxmlformats.org/officeDocument/2006/relationships/oleObject" Target="../embeddings/oleObject8.bin"/><Relationship Id="rId4" Type="http://schemas.openxmlformats.org/officeDocument/2006/relationships/image" Target="../media/image7.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0.wmf"/><Relationship Id="rId5" Type="http://schemas.openxmlformats.org/officeDocument/2006/relationships/oleObject" Target="../embeddings/oleObject10.bin"/><Relationship Id="rId4" Type="http://schemas.openxmlformats.org/officeDocument/2006/relationships/image" Target="../media/image9.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1.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3.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4.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7.wmf"/><Relationship Id="rId5" Type="http://schemas.openxmlformats.org/officeDocument/2006/relationships/oleObject" Target="../embeddings/oleObject18.bin"/><Relationship Id="rId4" Type="http://schemas.openxmlformats.org/officeDocument/2006/relationships/image" Target="../media/image16.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8.wmf"/><Relationship Id="rId4" Type="http://schemas.openxmlformats.org/officeDocument/2006/relationships/oleObject" Target="../embeddings/oleObject19.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1.wmf"/><Relationship Id="rId5" Type="http://schemas.openxmlformats.org/officeDocument/2006/relationships/oleObject" Target="../embeddings/oleObject21.bin"/><Relationship Id="rId4" Type="http://schemas.openxmlformats.org/officeDocument/2006/relationships/image" Target="../media/image20.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26.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23.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25.wmf"/><Relationship Id="rId4" Type="http://schemas.openxmlformats.org/officeDocument/2006/relationships/image" Target="../media/image22.wmf"/><Relationship Id="rId9" Type="http://schemas.openxmlformats.org/officeDocument/2006/relationships/oleObject" Target="../embeddings/oleObject25.bin"/><Relationship Id="rId14" Type="http://schemas.openxmlformats.org/officeDocument/2006/relationships/image" Target="../media/image27.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January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21 Jan 2104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plenary meeting in November 2014 in Dallas</a:t>
            </a:r>
          </a:p>
          <a:p>
            <a:pPr lvl="1"/>
            <a:r>
              <a:rPr lang="en-AU" dirty="0" smtClean="0"/>
              <a:t>Review extended goals</a:t>
            </a:r>
          </a:p>
          <a:p>
            <a:pPr lvl="2"/>
            <a:r>
              <a:rPr lang="en-AU" dirty="0" smtClean="0"/>
              <a:t>From IEEE 802 </a:t>
            </a:r>
            <a:r>
              <a:rPr lang="en-AU" dirty="0" err="1" smtClean="0"/>
              <a:t>ExCom</a:t>
            </a:r>
            <a:r>
              <a:rPr lang="en-AU" dirty="0" smtClean="0"/>
              <a:t> in Nov 2010</a:t>
            </a:r>
          </a:p>
          <a:p>
            <a:pPr lvl="2"/>
            <a:r>
              <a:rPr lang="en-AU" dirty="0" smtClean="0"/>
              <a:t>Review formal status of SC</a:t>
            </a:r>
          </a:p>
          <a:p>
            <a:pPr lvl="1"/>
            <a:r>
              <a:rPr lang="en-AU" dirty="0" smtClean="0"/>
              <a:t>Review </a:t>
            </a:r>
            <a:r>
              <a:rPr lang="en-AU" dirty="0" smtClean="0"/>
              <a:t>status of SC6 interactions</a:t>
            </a:r>
            <a:endParaRPr lang="en-AU" dirty="0" smtClean="0"/>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comments and next steps on FDIS ballots</a:t>
            </a:r>
          </a:p>
          <a:p>
            <a:pPr lvl="2"/>
            <a:r>
              <a:rPr lang="en-AU" dirty="0" smtClean="0"/>
              <a:t>802.1X/AE</a:t>
            </a:r>
          </a:p>
          <a:p>
            <a:pPr lvl="2"/>
            <a:r>
              <a:rPr lang="en-AU" dirty="0" smtClean="0"/>
              <a:t>802.1AS/AB/AR</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a:xfrm>
            <a:off x="685800" y="1752600"/>
            <a:ext cx="7772400" cy="4114800"/>
          </a:xfrm>
        </p:spPr>
        <p:txBody>
          <a:bodyPr/>
          <a:lstStyle/>
          <a:p>
            <a:r>
              <a:rPr lang="en-AU" dirty="0" smtClean="0"/>
              <a:t>In no particular order:</a:t>
            </a:r>
          </a:p>
          <a:p>
            <a:pPr lvl="1"/>
            <a:r>
              <a:rPr lang="en-AU" dirty="0"/>
              <a:t>Review status of security proposals in SC6</a:t>
            </a:r>
          </a:p>
          <a:p>
            <a:pPr lvl="2"/>
            <a:r>
              <a:rPr lang="en-AU" dirty="0"/>
              <a:t>Review meetings between IEEE 802 and Swiss </a:t>
            </a:r>
            <a:r>
              <a:rPr lang="en-AU" dirty="0" smtClean="0"/>
              <a:t>NB</a:t>
            </a:r>
          </a:p>
          <a:p>
            <a:pPr lvl="2"/>
            <a:r>
              <a:rPr lang="en-AU" dirty="0" smtClean="0"/>
              <a:t>Discuss China NB “Snowden” contribution</a:t>
            </a:r>
            <a:endParaRPr lang="en-AU" dirty="0"/>
          </a:p>
          <a:p>
            <a:pPr lvl="2"/>
            <a:r>
              <a:rPr lang="en-AU" dirty="0" smtClean="0"/>
              <a:t>TEPA-AC</a:t>
            </a:r>
            <a:r>
              <a:rPr lang="en-AU" dirty="0"/>
              <a:t>, </a:t>
            </a:r>
            <a:r>
              <a:rPr lang="en-AU" dirty="0" err="1"/>
              <a:t>TLSec</a:t>
            </a:r>
            <a:r>
              <a:rPr lang="en-AU" dirty="0"/>
              <a:t>, TAAA, WAPI, </a:t>
            </a:r>
            <a:r>
              <a:rPr lang="en-AU" dirty="0" err="1" smtClean="0"/>
              <a:t>TISec</a:t>
            </a:r>
            <a:r>
              <a:rPr lang="en-AU" dirty="0" smtClean="0"/>
              <a:t>, …</a:t>
            </a:r>
            <a:endParaRPr lang="en-AU" dirty="0"/>
          </a:p>
          <a:p>
            <a:pPr lvl="1"/>
            <a:r>
              <a:rPr lang="en-AU" dirty="0" smtClean="0"/>
              <a:t>Review status of other proposals in SC6</a:t>
            </a:r>
          </a:p>
          <a:p>
            <a:pPr lvl="2"/>
            <a:r>
              <a:rPr lang="en-AU" dirty="0" smtClean="0"/>
              <a:t>UHT/EUHT, WLAN Cloud, Optimization technology in WLAN, …</a:t>
            </a:r>
          </a:p>
          <a:p>
            <a:pPr lvl="1"/>
            <a:r>
              <a:rPr lang="en-AU" dirty="0" smtClean="0"/>
              <a:t>Plan for SC6 meeting in February 2014</a:t>
            </a:r>
          </a:p>
          <a:p>
            <a:pPr lvl="2"/>
            <a:r>
              <a:rPr lang="en-AU" dirty="0" smtClean="0"/>
              <a:t>Review delegation</a:t>
            </a:r>
          </a:p>
          <a:p>
            <a:pPr lvl="2"/>
            <a:r>
              <a:rPr lang="en-AU" dirty="0" smtClean="0"/>
              <a:t>Review final agenda</a:t>
            </a:r>
          </a:p>
          <a:p>
            <a:pPr lvl="2"/>
            <a:r>
              <a:rPr lang="en-AU" dirty="0" smtClean="0"/>
              <a:t>Confirm IEEE 802 contributions</a:t>
            </a:r>
          </a:p>
          <a:p>
            <a:pPr lvl="1"/>
            <a:r>
              <a:rPr lang="en-AU" dirty="0" smtClean="0"/>
              <a:t>Review status of proposal for PSDO criteria </a:t>
            </a:r>
          </a:p>
          <a:p>
            <a:pPr lvl="1"/>
            <a:r>
              <a:rPr lang="en-AU" dirty="0" smtClean="0"/>
              <a:t>Consider </a:t>
            </a:r>
            <a:r>
              <a:rPr lang="en-AU" dirty="0"/>
              <a:t>any </a:t>
            </a:r>
            <a:r>
              <a:rPr lang="en-AU" dirty="0" smtClean="0"/>
              <a:t>motions</a:t>
            </a:r>
          </a:p>
          <a:p>
            <a:pPr lvl="1"/>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11</a:t>
            </a:fld>
            <a:endParaRPr lang="en-US"/>
          </a:p>
        </p:txBody>
      </p:sp>
    </p:spTree>
    <p:extLst>
      <p:ext uri="{BB962C8B-B14F-4D97-AF65-F5344CB8AC3E}">
        <p14:creationId xmlns:p14="http://schemas.microsoft.com/office/powerpoint/2010/main" val="1462625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12</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LA in January 2014, as documented on pages 10-11</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smtClean="0"/>
              <a:t>The IEEE 802 JTC1 SC will consider approval of previous minutes</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Dallas in November 2013, as documented in </a:t>
            </a:r>
            <a:r>
              <a:rPr lang="en-AU" i="1" dirty="0" smtClean="0">
                <a:hlinkClick r:id="rId3"/>
              </a:rPr>
              <a:t>11-13-1418-r0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5EC03A9C-CDC5-45F0-9BB8-65A1532B8437}" type="slidenum">
              <a:rPr lang="en-US" smtClean="0"/>
              <a:pPr>
                <a:defRPr/>
              </a:pPr>
              <a:t>14</a:t>
            </a:fld>
            <a:endParaRPr lang="en-US"/>
          </a:p>
        </p:txBody>
      </p:sp>
      <p:sp>
        <p:nvSpPr>
          <p:cNvPr id="15364" name="Rectangle 2"/>
          <p:cNvSpPr>
            <a:spLocks noGrp="1" noChangeArrowheads="1"/>
          </p:cNvSpPr>
          <p:nvPr>
            <p:ph type="title"/>
          </p:nvPr>
        </p:nvSpPr>
        <p:spPr/>
        <p:txBody>
          <a:bodyPr/>
          <a:lstStyle/>
          <a:p>
            <a:r>
              <a:rPr lang="en-AU" smtClean="0"/>
              <a:t>The IEEE 802 JTC1 SC reaffirmed its general goals in Sept 09, but they were extended in Nov 2010</a:t>
            </a:r>
          </a:p>
        </p:txBody>
      </p:sp>
      <p:sp>
        <p:nvSpPr>
          <p:cNvPr id="18437" name="Rectangle 3"/>
          <p:cNvSpPr>
            <a:spLocks noGrp="1" noChangeArrowheads="1"/>
          </p:cNvSpPr>
          <p:nvPr>
            <p:ph type="body" idx="1"/>
          </p:nvPr>
        </p:nvSpPr>
        <p:spPr/>
        <p:txBody>
          <a:bodyPr/>
          <a:lstStyle/>
          <a:p>
            <a:pPr marL="0" indent="0">
              <a:lnSpc>
                <a:spcPct val="90000"/>
              </a:lnSpc>
              <a:defRPr/>
            </a:pPr>
            <a:r>
              <a:rPr lang="en-AU" dirty="0" smtClean="0"/>
              <a:t>Agreed (</a:t>
            </a:r>
            <a:r>
              <a:rPr lang="en-AU" dirty="0" smtClean="0">
                <a:solidFill>
                  <a:schemeClr val="accent2"/>
                </a:solidFill>
              </a:rPr>
              <a:t>with changes from Nov 2010</a:t>
            </a:r>
            <a:r>
              <a:rPr lang="en-AU" dirty="0" smtClean="0"/>
              <a:t>) goals</a:t>
            </a:r>
          </a:p>
          <a:p>
            <a:pPr lvl="1">
              <a:lnSpc>
                <a:spcPct val="90000"/>
              </a:lnSpc>
              <a:defRPr/>
            </a:pPr>
            <a:r>
              <a:rPr lang="en-AU" dirty="0" smtClean="0"/>
              <a:t>Provides a forum for </a:t>
            </a:r>
            <a:r>
              <a:rPr lang="en-AU" dirty="0" smtClean="0">
                <a:solidFill>
                  <a:schemeClr val="accent2"/>
                </a:solidFill>
              </a:rPr>
              <a:t>802</a:t>
            </a:r>
            <a:r>
              <a:rPr lang="en-AU" dirty="0" smtClean="0"/>
              <a:t> members to discuss issues relevant to both:</a:t>
            </a:r>
          </a:p>
          <a:p>
            <a:pPr lvl="2">
              <a:lnSpc>
                <a:spcPct val="90000"/>
              </a:lnSpc>
              <a:buFont typeface="Arial" charset="0"/>
              <a:buChar char="–"/>
              <a:defRPr/>
            </a:pPr>
            <a:r>
              <a:rPr lang="en-AU" dirty="0" smtClean="0"/>
              <a:t>IEEE 802</a:t>
            </a:r>
          </a:p>
          <a:p>
            <a:pPr lvl="2">
              <a:lnSpc>
                <a:spcPct val="90000"/>
              </a:lnSpc>
              <a:buFont typeface="Arial" charset="0"/>
              <a:buChar char="–"/>
              <a:defRPr/>
            </a:pPr>
            <a:r>
              <a:rPr lang="en-AU" dirty="0" smtClean="0"/>
              <a:t>ISO/</a:t>
            </a:r>
            <a:r>
              <a:rPr lang="en-AU" dirty="0" err="1" smtClean="0"/>
              <a:t>IEC</a:t>
            </a:r>
            <a:r>
              <a:rPr lang="en-AU" dirty="0" smtClean="0"/>
              <a:t> JTC1/</a:t>
            </a:r>
            <a:r>
              <a:rPr lang="en-AU" dirty="0" err="1" smtClean="0"/>
              <a:t>SC6</a:t>
            </a:r>
            <a:endParaRPr lang="en-AU" dirty="0" smtClean="0"/>
          </a:p>
          <a:p>
            <a:pPr lvl="1">
              <a:lnSpc>
                <a:spcPct val="90000"/>
              </a:lnSpc>
              <a:defRPr/>
            </a:pPr>
            <a:r>
              <a:rPr lang="en-AU" dirty="0" smtClean="0"/>
              <a:t>Recommends positions to </a:t>
            </a:r>
            <a:r>
              <a:rPr lang="en-AU" dirty="0" err="1" smtClean="0"/>
              <a:t>ExCom</a:t>
            </a:r>
            <a:r>
              <a:rPr lang="en-AU" dirty="0" smtClean="0"/>
              <a:t> on ISO/</a:t>
            </a:r>
            <a:r>
              <a:rPr lang="en-AU" dirty="0" err="1" smtClean="0"/>
              <a:t>IEC</a:t>
            </a:r>
            <a:r>
              <a:rPr lang="en-AU" dirty="0" smtClean="0"/>
              <a:t> JTC1/</a:t>
            </a:r>
            <a:r>
              <a:rPr lang="en-AU" dirty="0" err="1" smtClean="0"/>
              <a:t>SC6</a:t>
            </a:r>
            <a:r>
              <a:rPr lang="en-AU" dirty="0" smtClean="0"/>
              <a:t> actions affecting </a:t>
            </a:r>
            <a:r>
              <a:rPr lang="en-AU" dirty="0" smtClean="0">
                <a:solidFill>
                  <a:schemeClr val="accent2"/>
                </a:solidFill>
              </a:rPr>
              <a:t>IEEE 802</a:t>
            </a:r>
          </a:p>
          <a:p>
            <a:pPr lvl="2">
              <a:lnSpc>
                <a:spcPct val="90000"/>
              </a:lnSpc>
              <a:buFont typeface="Arial" charset="0"/>
              <a:buChar char="–"/>
              <a:defRPr/>
            </a:pPr>
            <a:r>
              <a:rPr lang="en-AU" dirty="0" smtClean="0"/>
              <a:t>Note that IEEE 802 LMSC holds the liaison to SC6, not the IEEE 802.11 WG</a:t>
            </a:r>
          </a:p>
          <a:p>
            <a:pPr lvl="1">
              <a:lnSpc>
                <a:spcPct val="90000"/>
              </a:lnSpc>
              <a:defRPr/>
            </a:pPr>
            <a:r>
              <a:rPr lang="en-AU" dirty="0" smtClean="0"/>
              <a:t>Participates in dialog with IEEE staff and 802 </a:t>
            </a:r>
            <a:r>
              <a:rPr lang="en-AU" dirty="0" err="1" smtClean="0"/>
              <a:t>ExCom</a:t>
            </a:r>
            <a:r>
              <a:rPr lang="en-AU" dirty="0" smtClean="0"/>
              <a:t> on issues concerning IEEE’s relationship with ISO/IEC</a:t>
            </a:r>
          </a:p>
          <a:p>
            <a:pPr lvl="1">
              <a:lnSpc>
                <a:spcPct val="90000"/>
              </a:lnSpc>
              <a:defRPr/>
            </a:pPr>
            <a:r>
              <a:rPr lang="en-AU" dirty="0" smtClean="0"/>
              <a:t>Organises </a:t>
            </a:r>
            <a:r>
              <a:rPr lang="en-AU" dirty="0" smtClean="0">
                <a:solidFill>
                  <a:schemeClr val="accent2"/>
                </a:solidFill>
              </a:rPr>
              <a:t>IEEE 802 </a:t>
            </a:r>
            <a:r>
              <a:rPr lang="en-AU" dirty="0" smtClean="0"/>
              <a:t>members to contribute to liaisons and other documents relevant to the ISO/</a:t>
            </a:r>
            <a:r>
              <a:rPr lang="en-AU" dirty="0" err="1" smtClean="0"/>
              <a:t>IEC</a:t>
            </a:r>
            <a:r>
              <a:rPr lang="en-AU" dirty="0" smtClean="0"/>
              <a:t> JTC1/</a:t>
            </a:r>
            <a:r>
              <a:rPr lang="en-AU" dirty="0" err="1" smtClean="0"/>
              <a:t>SC6</a:t>
            </a:r>
            <a:r>
              <a:rPr lang="en-AU" dirty="0" smtClean="0"/>
              <a:t> members</a:t>
            </a:r>
          </a:p>
          <a:p>
            <a:pPr>
              <a:lnSpc>
                <a:spcPct val="90000"/>
              </a:lnSpc>
              <a:defRPr/>
            </a:pPr>
            <a:r>
              <a:rPr lang="en-AU" dirty="0" smtClean="0"/>
              <a:t>Extensions</a:t>
            </a:r>
          </a:p>
          <a:p>
            <a:pPr lvl="1">
              <a:lnSpc>
                <a:spcPct val="90000"/>
              </a:lnSpc>
              <a:defRPr/>
            </a:pPr>
            <a:r>
              <a:rPr lang="en-AU" dirty="0" smtClean="0"/>
              <a:t>The extensions to our goals came out of the IEEE 802 </a:t>
            </a:r>
            <a:r>
              <a:rPr lang="en-AU" dirty="0" err="1" smtClean="0"/>
              <a:t>ExCom</a:t>
            </a:r>
            <a:r>
              <a:rPr lang="en-AU" dirty="0" smtClean="0"/>
              <a:t> ad hoc held in November 2010 on the Friday evening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formal status of the IEEE 802 JTC1 SC is currently being “cleaned up”</a:t>
            </a:r>
            <a:endParaRPr lang="en-AU" dirty="0"/>
          </a:p>
        </p:txBody>
      </p:sp>
      <p:sp>
        <p:nvSpPr>
          <p:cNvPr id="3" name="Content Placeholder 2"/>
          <p:cNvSpPr>
            <a:spLocks noGrp="1"/>
          </p:cNvSpPr>
          <p:nvPr>
            <p:ph idx="1"/>
          </p:nvPr>
        </p:nvSpPr>
        <p:spPr/>
        <p:txBody>
          <a:bodyPr/>
          <a:lstStyle/>
          <a:p>
            <a:pPr lvl="1"/>
            <a:r>
              <a:rPr lang="en-AU" dirty="0" smtClean="0"/>
              <a:t>Originally the IEEE 802 JTC1 SC was an ad hoc in IEEE 802.11 WG</a:t>
            </a:r>
          </a:p>
          <a:p>
            <a:pPr lvl="1"/>
            <a:r>
              <a:rPr lang="en-AU" dirty="0" smtClean="0"/>
              <a:t>Its scope was expanded to cover IEEE 802 issues in November 2010</a:t>
            </a:r>
          </a:p>
          <a:p>
            <a:pPr lvl="1"/>
            <a:r>
              <a:rPr lang="en-AU" dirty="0" smtClean="0"/>
              <a:t>It appears, based on minutes, that somewhere between Nov 2011 and March 2012 the ad hoc was formally converted to an IEEE 802 SC</a:t>
            </a:r>
          </a:p>
          <a:p>
            <a:pPr lvl="1"/>
            <a:r>
              <a:rPr lang="en-AU" dirty="0" smtClean="0"/>
              <a:t>However, it is not clear whether this was done under the authority of the IEEE 802 </a:t>
            </a:r>
            <a:r>
              <a:rPr lang="en-AU" dirty="0" err="1" smtClean="0"/>
              <a:t>ExCom</a:t>
            </a:r>
            <a:r>
              <a:rPr lang="en-AU" dirty="0" smtClean="0"/>
              <a:t> Chair or IEEE 802 </a:t>
            </a:r>
            <a:r>
              <a:rPr lang="en-AU" dirty="0" err="1" smtClean="0"/>
              <a:t>ExCom</a:t>
            </a:r>
            <a:endParaRPr lang="en-AU" dirty="0"/>
          </a:p>
          <a:p>
            <a:pPr lvl="2"/>
            <a:r>
              <a:rPr lang="en-AU" dirty="0" smtClean="0"/>
              <a:t>Certainly, no one has ever objected to an SC status</a:t>
            </a:r>
          </a:p>
          <a:p>
            <a:pPr lvl="1"/>
            <a:r>
              <a:rPr lang="en-AU" dirty="0" smtClean="0"/>
              <a:t>The IEEE 802 </a:t>
            </a:r>
            <a:r>
              <a:rPr lang="en-AU" dirty="0" err="1" smtClean="0"/>
              <a:t>ExCom</a:t>
            </a:r>
            <a:r>
              <a:rPr lang="en-AU" dirty="0" smtClean="0"/>
              <a:t> Chair would like to clean up the formalities</a:t>
            </a:r>
          </a:p>
          <a:p>
            <a:pPr lvl="2"/>
            <a:r>
              <a:rPr lang="en-AU" dirty="0"/>
              <a:t>T</a:t>
            </a:r>
            <a:r>
              <a:rPr lang="en-AU" dirty="0" smtClean="0"/>
              <a:t>hat is likely to occur in March 2014</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145266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recent times, IEEE 802 has liaised a variety of drafts to SC6 </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a:t>IEEE 802 has agreed to </a:t>
            </a:r>
            <a:r>
              <a:rPr lang="en-AU" dirty="0" smtClean="0"/>
              <a:t>liaise drafts to SC6 </a:t>
            </a:r>
            <a:r>
              <a:rPr lang="en-AU" dirty="0"/>
              <a:t>when </a:t>
            </a:r>
            <a:r>
              <a:rPr lang="en-AU" dirty="0" smtClean="0"/>
              <a:t>they are in Sponsor Ballot (and sometimes earlier)</a:t>
            </a:r>
            <a:endParaRPr lang="en-AU" dirty="0"/>
          </a:p>
          <a:p>
            <a:pPr lvl="1"/>
            <a:r>
              <a:rPr lang="en-AU" dirty="0"/>
              <a:t>The benefit to IEEE 802 is that it might cause SC6 members to participate in or contribute to IEEE 802 </a:t>
            </a:r>
            <a:r>
              <a:rPr lang="en-AU" dirty="0" smtClean="0"/>
              <a:t>activities</a:t>
            </a:r>
          </a:p>
          <a:p>
            <a:pPr lvl="1"/>
            <a:r>
              <a:rPr lang="en-AU" dirty="0"/>
              <a:t>Since the July plenary in Geneva the IEEE 802 has liaised </a:t>
            </a:r>
            <a:r>
              <a:rPr lang="en-AU" dirty="0" smtClean="0"/>
              <a:t>the following drafts to SC6:</a:t>
            </a:r>
          </a:p>
          <a:p>
            <a:pPr lvl="2"/>
            <a:r>
              <a:rPr lang="en-AU" dirty="0" smtClean="0"/>
              <a:t>802.11 WG</a:t>
            </a:r>
          </a:p>
          <a:p>
            <a:pPr lvl="3"/>
            <a:r>
              <a:rPr lang="en-AU" dirty="0" smtClean="0"/>
              <a:t>27 Aug 2013: 802.11ac D6.0</a:t>
            </a:r>
          </a:p>
          <a:p>
            <a:pPr lvl="3"/>
            <a:r>
              <a:rPr lang="en-AU" dirty="0" smtClean="0"/>
              <a:t>27 Aug 2013: 802.11af D5.0</a:t>
            </a:r>
          </a:p>
          <a:p>
            <a:pPr lvl="3"/>
            <a:r>
              <a:rPr lang="en-AU" dirty="0" smtClean="0"/>
              <a:t>18 Nov 2013: 802.11ac D7.0</a:t>
            </a:r>
          </a:p>
          <a:p>
            <a:pPr lvl="3"/>
            <a:r>
              <a:rPr lang="en-AU" dirty="0" smtClean="0"/>
              <a:t>18 Nov 2013: 802.11af D6.0</a:t>
            </a:r>
          </a:p>
          <a:p>
            <a:pPr lvl="2"/>
            <a:r>
              <a:rPr lang="en-AU" dirty="0" smtClean="0"/>
              <a:t>802.1 WG</a:t>
            </a:r>
          </a:p>
          <a:p>
            <a:pPr lvl="3"/>
            <a:r>
              <a:rPr lang="en-AU" dirty="0" smtClean="0"/>
              <a:t>9 Aug 2013: 802.1Xbx D1.0</a:t>
            </a:r>
          </a:p>
          <a:p>
            <a:pPr lvl="3"/>
            <a:r>
              <a:rPr lang="en-AU" dirty="0" smtClean="0"/>
              <a:t>25 Nov 2013: </a:t>
            </a:r>
            <a:r>
              <a:rPr lang="en-AU" dirty="0"/>
              <a:t>802.1Xbx </a:t>
            </a:r>
            <a:r>
              <a:rPr lang="en-AU" dirty="0" smtClean="0"/>
              <a:t>D1.2</a:t>
            </a:r>
          </a:p>
          <a:p>
            <a:pPr lvl="1"/>
            <a:r>
              <a:rPr lang="en-AU" dirty="0" smtClean="0"/>
              <a:t>802.3 WG will need to decide what they want to liaise to SC6 once the ballot on 802.3-2012 completes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spTree>
    <p:extLst>
      <p:ext uri="{BB962C8B-B14F-4D97-AF65-F5344CB8AC3E}">
        <p14:creationId xmlns:p14="http://schemas.microsoft.com/office/powerpoint/2010/main" val="1962159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possibility of liaising additional IEEE 802 drafts to SC6</a:t>
            </a:r>
            <a:endParaRPr lang="en-AU" dirty="0"/>
          </a:p>
        </p:txBody>
      </p:sp>
      <p:sp>
        <p:nvSpPr>
          <p:cNvPr id="3" name="Content Placeholder 2"/>
          <p:cNvSpPr>
            <a:spLocks noGrp="1"/>
          </p:cNvSpPr>
          <p:nvPr>
            <p:ph idx="1"/>
          </p:nvPr>
        </p:nvSpPr>
        <p:spPr/>
        <p:txBody>
          <a:bodyPr/>
          <a:lstStyle/>
          <a:p>
            <a:pPr lvl="1"/>
            <a:r>
              <a:rPr lang="en-GB" dirty="0"/>
              <a:t>Are there any </a:t>
            </a:r>
            <a:r>
              <a:rPr lang="en-GB" dirty="0" smtClean="0"/>
              <a:t>updates from the IEEE 802 JTC1 SC</a:t>
            </a:r>
            <a:r>
              <a:rPr lang="en-AU" dirty="0" smtClean="0"/>
              <a:t> meeting in Nov 2013 </a:t>
            </a:r>
            <a:r>
              <a:rPr lang="en-AU" dirty="0" err="1" smtClean="0"/>
              <a:t>wrt</a:t>
            </a:r>
            <a:r>
              <a:rPr lang="en-AU" dirty="0"/>
              <a:t> </a:t>
            </a:r>
            <a:r>
              <a:rPr lang="en-AU" dirty="0" smtClean="0"/>
              <a:t>liaising 802.1 and 802.3 drats to SC6?</a:t>
            </a:r>
            <a:endParaRPr lang="en-AU" dirty="0"/>
          </a:p>
          <a:p>
            <a:pPr lvl="2"/>
            <a:r>
              <a:rPr lang="en-GB" dirty="0" smtClean="0"/>
              <a:t>Mick Seaman took an action to enquire </a:t>
            </a:r>
            <a:r>
              <a:rPr lang="en-GB" dirty="0"/>
              <a:t>of Tony </a:t>
            </a:r>
            <a:r>
              <a:rPr lang="en-GB" dirty="0" err="1"/>
              <a:t>Jeffree</a:t>
            </a:r>
            <a:r>
              <a:rPr lang="en-GB" dirty="0"/>
              <a:t> </a:t>
            </a:r>
            <a:r>
              <a:rPr lang="en-GB" dirty="0" smtClean="0"/>
              <a:t>as to which drafts </a:t>
            </a:r>
            <a:r>
              <a:rPr lang="en-GB" dirty="0"/>
              <a:t>IEEE 802.1 would like to </a:t>
            </a:r>
            <a:r>
              <a:rPr lang="en-GB" dirty="0" smtClean="0"/>
              <a:t>liaise to SC6</a:t>
            </a:r>
          </a:p>
          <a:p>
            <a:pPr lvl="2"/>
            <a:r>
              <a:rPr lang="en-GB" dirty="0" smtClean="0"/>
              <a:t>Geoff Thomson and Bruce Kraemer took similar actions </a:t>
            </a:r>
            <a:r>
              <a:rPr lang="en-GB" dirty="0" err="1" smtClean="0"/>
              <a:t>wrt</a:t>
            </a:r>
            <a:r>
              <a:rPr lang="en-GB" dirty="0" smtClean="0"/>
              <a:t> David Law and 802.3</a:t>
            </a:r>
          </a:p>
          <a:p>
            <a:pPr lvl="1"/>
            <a:r>
              <a:rPr lang="en-GB" dirty="0" smtClean="0"/>
              <a:t>Is there any update on the possibility of the 802.15 WG liaising 802.15.4 drafts to SC6?</a:t>
            </a:r>
          </a:p>
          <a:p>
            <a:pPr lvl="2"/>
            <a:r>
              <a:rPr lang="en-GB" dirty="0" smtClean="0"/>
              <a:t>802.15 WG has been liaising 802.15.4 drafts to SC31</a:t>
            </a:r>
          </a:p>
          <a:p>
            <a:pPr lvl="2"/>
            <a:r>
              <a:rPr lang="en-GB" dirty="0" smtClean="0"/>
              <a:t>It is rumoured that the ISO Secretariat would like these drafts to be liaise to SC6</a:t>
            </a:r>
          </a:p>
          <a:p>
            <a:pPr lvl="1"/>
            <a:r>
              <a:rPr lang="en-GB" dirty="0"/>
              <a:t>Is there any update on the possibility of </a:t>
            </a:r>
            <a:r>
              <a:rPr lang="en-GB" dirty="0" smtClean="0"/>
              <a:t>the 802.22 WG </a:t>
            </a:r>
            <a:r>
              <a:rPr lang="en-GB" dirty="0"/>
              <a:t>liaising </a:t>
            </a:r>
            <a:r>
              <a:rPr lang="en-GB" dirty="0" smtClean="0"/>
              <a:t>802.22 </a:t>
            </a:r>
            <a:r>
              <a:rPr lang="en-GB" dirty="0"/>
              <a:t>drafts to SC6</a:t>
            </a:r>
            <a:r>
              <a:rPr lang="en-GB" dirty="0" smtClean="0"/>
              <a:t>?</a:t>
            </a:r>
          </a:p>
          <a:p>
            <a:pPr lvl="2"/>
            <a:r>
              <a:rPr lang="en-GB" dirty="0" err="1" smtClean="0"/>
              <a:t>Apurva</a:t>
            </a:r>
            <a:r>
              <a:rPr lang="en-GB" dirty="0" smtClean="0"/>
              <a:t> </a:t>
            </a:r>
            <a:r>
              <a:rPr lang="en-GB" dirty="0" err="1" smtClean="0"/>
              <a:t>Mody</a:t>
            </a:r>
            <a:r>
              <a:rPr lang="en-GB" dirty="0"/>
              <a:t> </a:t>
            </a:r>
            <a:r>
              <a:rPr lang="en-GB" dirty="0" smtClean="0"/>
              <a:t>(Chair of 802.22 WG) has expressed an interest in liaising 802.22 drafts to SC6</a:t>
            </a:r>
            <a:endParaRPr lang="en-GB" dirty="0"/>
          </a:p>
          <a:p>
            <a:pPr lvl="1"/>
            <a:endParaRPr lang="en-GB" dirty="0" smtClean="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2436553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 recent times, </a:t>
            </a:r>
            <a:r>
              <a:rPr lang="en-AU" dirty="0" smtClean="0"/>
              <a:t>IEEE 802 has notified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Since the July plenary in Geneva the IEEE 802 has notified SC6 of the approval of the following SGs</a:t>
            </a:r>
          </a:p>
          <a:p>
            <a:pPr lvl="2"/>
            <a:r>
              <a:rPr lang="en-AU" dirty="0" smtClean="0"/>
              <a:t>In 6N15723 (July 2013)</a:t>
            </a:r>
          </a:p>
          <a:p>
            <a:pPr lvl="3"/>
            <a:r>
              <a:rPr lang="en-AU" dirty="0" smtClean="0"/>
              <a:t>IEEE 802.3, "Power over Data Lines" SG</a:t>
            </a:r>
          </a:p>
          <a:p>
            <a:pPr lvl="3"/>
            <a:r>
              <a:rPr lang="en-AU" dirty="0" smtClean="0"/>
              <a:t>IEEE 802.15, “Spectrum Resources Usage in WPANs” SG</a:t>
            </a:r>
          </a:p>
          <a:p>
            <a:pPr lvl="3"/>
            <a:r>
              <a:rPr lang="en-AU" dirty="0" smtClean="0"/>
              <a:t>IEEE 802.15, “Beam Switchable Wireless Point-to-Point 40/100Gbps links (</a:t>
            </a:r>
            <a:r>
              <a:rPr lang="en-AU" dirty="0" err="1" smtClean="0"/>
              <a:t>GbW</a:t>
            </a:r>
            <a:r>
              <a:rPr lang="en-AU" dirty="0" smtClean="0"/>
              <a:t>)” SG</a:t>
            </a:r>
          </a:p>
          <a:p>
            <a:pPr lvl="2"/>
            <a:r>
              <a:rPr lang="en-AU" b="0" dirty="0" smtClean="0"/>
              <a:t>In 6N15827 (Nov 2013)</a:t>
            </a:r>
            <a:endParaRPr lang="en-AU" b="0" dirty="0"/>
          </a:p>
          <a:p>
            <a:pPr lvl="3"/>
            <a:r>
              <a:rPr lang="en-AU" b="0" dirty="0"/>
              <a:t>IEEE 802.22 Spectrum Occupancy Sensing (SOS) Study Group </a:t>
            </a:r>
          </a:p>
          <a:p>
            <a:pPr lvl="3"/>
            <a:r>
              <a:rPr lang="en-AU" b="0" dirty="0" smtClean="0"/>
              <a:t>IEEE </a:t>
            </a:r>
            <a:r>
              <a:rPr lang="en-AU" b="0" dirty="0"/>
              <a:t>802.15.7 Optical Camera Communications Study Group </a:t>
            </a:r>
          </a:p>
          <a:p>
            <a:pPr lvl="3"/>
            <a:r>
              <a:rPr lang="en-AU" b="0" dirty="0" smtClean="0"/>
              <a:t>IEEE </a:t>
            </a:r>
            <a:r>
              <a:rPr lang="en-AU" b="0" dirty="0"/>
              <a:t>802.15.4 Common Ranging Protocol Study Group </a:t>
            </a:r>
          </a:p>
          <a:p>
            <a:pPr lvl="3"/>
            <a:r>
              <a:rPr lang="en-AU" b="0" dirty="0" smtClean="0"/>
              <a:t>IEEE </a:t>
            </a:r>
            <a:r>
              <a:rPr lang="en-AU" b="0" dirty="0"/>
              <a:t>802.15.4 EU Regional PHY Support Study Group </a:t>
            </a:r>
          </a:p>
          <a:p>
            <a:pPr lvl="2"/>
            <a:endParaRPr lang="en-AU"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submitted ten standards for ratification under the PSDO – with 3 new approvals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20471987"/>
              </p:ext>
            </p:extLst>
          </p:nvPr>
        </p:nvGraphicFramePr>
        <p:xfrm>
          <a:off x="152399" y="1981200"/>
          <a:ext cx="8839200" cy="4287520"/>
        </p:xfrm>
        <a:graphic>
          <a:graphicData uri="http://schemas.openxmlformats.org/drawingml/2006/table">
            <a:tbl>
              <a:tblPr firstRow="1" bandRow="1">
                <a:tableStyleId>{21E4AEA4-8DFA-4A89-87EB-49C32662AFE0}</a:tableStyleId>
              </a:tblPr>
              <a:tblGrid>
                <a:gridCol w="1499508"/>
                <a:gridCol w="2446564"/>
                <a:gridCol w="2446564"/>
                <a:gridCol w="2446564"/>
              </a:tblGrid>
              <a:tr h="370840">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FDIS</a:t>
                      </a:r>
                      <a:r>
                        <a:rPr lang="en-AU" sz="1600" baseline="0" dirty="0" smtClean="0"/>
                        <a:t> c</a:t>
                      </a:r>
                      <a:r>
                        <a:rPr lang="en-AU" sz="1600" dirty="0" smtClean="0"/>
                        <a:t>omments</a:t>
                      </a:r>
                      <a:r>
                        <a:rPr lang="en-AU" sz="1600" baseline="0" dirty="0" smtClean="0"/>
                        <a:t> resolved</a:t>
                      </a:r>
                      <a:endParaRPr lang="en-AU" sz="1600" dirty="0"/>
                    </a:p>
                  </a:txBody>
                  <a:tcPr marL="115147" marR="115147"/>
                </a:tc>
              </a:tr>
              <a:tr h="370840">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70840">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Resolved in Dec 2013</a:t>
                      </a:r>
                    </a:p>
                  </a:txBody>
                  <a:tcPr marL="115147" marR="115147"/>
                </a:tc>
              </a:tr>
              <a:tr h="370840">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Resolved in Dec 2013</a:t>
                      </a:r>
                    </a:p>
                  </a:txBody>
                  <a:tcPr marL="115147" marR="115147"/>
                </a:tc>
              </a:tr>
              <a:tr h="370840">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In process</a:t>
                      </a:r>
                    </a:p>
                  </a:txBody>
                  <a:tcPr marL="115147" marR="115147"/>
                </a:tc>
              </a:tr>
              <a:tr h="370840">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In process</a:t>
                      </a:r>
                    </a:p>
                  </a:txBody>
                  <a:tcPr marL="115147" marR="115147"/>
                </a:tc>
              </a:tr>
              <a:tr h="370840">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In process</a:t>
                      </a:r>
                    </a:p>
                  </a:txBody>
                  <a:tcPr marL="115147" marR="115147"/>
                </a:tc>
              </a:tr>
              <a:tr h="370840">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r h="370840">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r h="370840">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r h="370840">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LA in Jan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LA in Jan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 8802-11:2012 and all FDIS comments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a:t>
            </a:r>
            <a:r>
              <a:rPr lang="en-AU" dirty="0"/>
              <a:t>ISO/IEC 8802-11:2012</a:t>
            </a:r>
          </a:p>
          <a:p>
            <a:pPr lvl="1"/>
            <a:r>
              <a:rPr lang="en-AU" dirty="0" smtClean="0"/>
              <a:t>FDIS </a:t>
            </a:r>
            <a:r>
              <a:rPr lang="en-AU" dirty="0"/>
              <a:t>comments resolved in 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IEEE </a:t>
            </a:r>
            <a:r>
              <a:rPr lang="en-AU" dirty="0"/>
              <a:t>802.1X </a:t>
            </a:r>
            <a:r>
              <a:rPr lang="en-AU" dirty="0" smtClean="0"/>
              <a:t>passed in Oct 2103 and </a:t>
            </a:r>
            <a:r>
              <a:rPr lang="en-AU" dirty="0"/>
              <a:t>all FDIS comments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N15515</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resolved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See </a:t>
            </a:r>
            <a:r>
              <a:rPr lang="en-AU" dirty="0" smtClean="0">
                <a:solidFill>
                  <a:srgbClr val="FF0000"/>
                </a:solidFill>
              </a:rPr>
              <a:t>&lt;what?&gt;</a:t>
            </a:r>
          </a:p>
          <a:p>
            <a:pPr lvl="1"/>
            <a:r>
              <a:rPr lang="en-AU" dirty="0"/>
              <a:t>Standard </a:t>
            </a:r>
            <a:r>
              <a:rPr lang="en-AU" dirty="0" smtClean="0"/>
              <a:t>will be published </a:t>
            </a:r>
            <a:r>
              <a:rPr lang="en-AU" dirty="0"/>
              <a:t>as ISO/IEC </a:t>
            </a:r>
            <a:r>
              <a:rPr lang="en-AU" dirty="0" smtClean="0"/>
              <a:t>8802-1X:2013 in </a:t>
            </a:r>
            <a:r>
              <a:rPr lang="en-AU" dirty="0" smtClean="0">
                <a:solidFill>
                  <a:srgbClr val="FF0000"/>
                </a:solidFill>
              </a:rPr>
              <a:t>&lt;when&gt;</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6829028"/>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3845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3845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ballot on IEEE </a:t>
            </a:r>
            <a:r>
              <a:rPr lang="en-AU" dirty="0" smtClean="0"/>
              <a:t>802.1AE passed in Oct 2013 and </a:t>
            </a:r>
            <a:r>
              <a:rPr lang="en-AU" dirty="0"/>
              <a:t>all FDIS comments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N15516</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resolved </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See </a:t>
            </a:r>
            <a:r>
              <a:rPr lang="en-AU" dirty="0">
                <a:solidFill>
                  <a:srgbClr val="FF0000"/>
                </a:solidFill>
              </a:rPr>
              <a:t>&lt;what?&gt;</a:t>
            </a:r>
          </a:p>
          <a:p>
            <a:pPr lvl="1"/>
            <a:r>
              <a:rPr lang="en-AU" dirty="0"/>
              <a:t>Standard will be published as ISO/IEC </a:t>
            </a:r>
            <a:r>
              <a:rPr lang="en-AU" dirty="0" smtClean="0"/>
              <a:t>8802-1AE:2013 </a:t>
            </a:r>
            <a:r>
              <a:rPr lang="en-AU" dirty="0"/>
              <a:t>in </a:t>
            </a:r>
            <a:r>
              <a:rPr lang="en-AU" dirty="0">
                <a:solidFill>
                  <a:srgbClr val="FF0000"/>
                </a:solidFill>
              </a:rPr>
              <a:t>&lt;when&gt;</a:t>
            </a: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44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45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802.1AB </a:t>
            </a:r>
            <a:r>
              <a:rPr lang="en-AU" dirty="0" smtClean="0">
                <a:solidFill>
                  <a:schemeClr val="accent6"/>
                </a:solidFill>
              </a:rPr>
              <a:t>passed in Dec 2013 and FDIS comment resolution in process</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N15588</a:t>
            </a:r>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t>FDIS comments </a:t>
            </a:r>
            <a:r>
              <a:rPr lang="en-AU" dirty="0" smtClean="0"/>
              <a:t>will be resolved </a:t>
            </a:r>
            <a:r>
              <a:rPr lang="en-AU" dirty="0"/>
              <a:t>in </a:t>
            </a:r>
            <a:r>
              <a:rPr lang="en-AU" dirty="0" smtClean="0"/>
              <a:t>2014</a:t>
            </a:r>
          </a:p>
          <a:p>
            <a:pPr lvl="2"/>
            <a:r>
              <a:rPr lang="en-AU" dirty="0" smtClean="0"/>
              <a:t>Likely to be similar to responses to 802.1X/AE because comments are similar</a:t>
            </a:r>
            <a:endParaRPr lang="en-AU" dirty="0"/>
          </a:p>
          <a:p>
            <a:pPr lvl="1"/>
            <a:r>
              <a:rPr lang="en-AU" dirty="0"/>
              <a:t>Standard will be published as ISO/IEC 8802-1AE:2013 in </a:t>
            </a:r>
            <a:r>
              <a:rPr lang="en-AU" dirty="0">
                <a:solidFill>
                  <a:srgbClr val="FF0000"/>
                </a:solidFill>
              </a:rPr>
              <a:t>&lt;when&gt;</a:t>
            </a: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76167170"/>
              </p:ext>
            </p:extLst>
          </p:nvPr>
        </p:nvGraphicFramePr>
        <p:xfrm>
          <a:off x="-12700" y="3352800"/>
          <a:ext cx="914400" cy="771525"/>
        </p:xfrm>
        <a:graphic>
          <a:graphicData uri="http://schemas.openxmlformats.org/presentationml/2006/ole">
            <mc:AlternateContent xmlns:mc="http://schemas.openxmlformats.org/markup-compatibility/2006">
              <mc:Choice xmlns:v="urn:schemas-microsoft-com:vml" Requires="v">
                <p:oleObj spid="_x0000_s155780"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2700" y="33528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24092223"/>
              </p:ext>
            </p:extLst>
          </p:nvPr>
        </p:nvGraphicFramePr>
        <p:xfrm>
          <a:off x="0" y="4724400"/>
          <a:ext cx="914400" cy="771525"/>
        </p:xfrm>
        <a:graphic>
          <a:graphicData uri="http://schemas.openxmlformats.org/presentationml/2006/ole">
            <mc:AlternateContent xmlns:mc="http://schemas.openxmlformats.org/markup-compatibility/2006">
              <mc:Choice xmlns:v="urn:schemas-microsoft-com:vml" Requires="v">
                <p:oleObj spid="_x0000_s15578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724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802.1AR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N15589</a:t>
            </a:r>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t>FDIS comments will be resolved in 2014</a:t>
            </a:r>
          </a:p>
          <a:p>
            <a:pPr lvl="2"/>
            <a:r>
              <a:rPr lang="en-AU" dirty="0"/>
              <a:t>Likely to be similar to responses to 802.1X/AE because comments are similar</a:t>
            </a:r>
          </a:p>
          <a:p>
            <a:pPr lvl="1"/>
            <a:r>
              <a:rPr lang="en-AU" dirty="0"/>
              <a:t>Standard will be published as ISO/IEC </a:t>
            </a:r>
            <a:r>
              <a:rPr lang="en-AU" dirty="0" smtClean="0"/>
              <a:t>8802-1AE:2013 </a:t>
            </a:r>
            <a:r>
              <a:rPr lang="en-AU" dirty="0"/>
              <a:t>in </a:t>
            </a:r>
            <a:r>
              <a:rPr lang="en-AU" dirty="0">
                <a:solidFill>
                  <a:srgbClr val="FF0000"/>
                </a:solidFill>
              </a:rPr>
              <a:t>&lt;when&gt;</a:t>
            </a: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63225811"/>
              </p:ext>
            </p:extLst>
          </p:nvPr>
        </p:nvGraphicFramePr>
        <p:xfrm>
          <a:off x="-12700" y="3124200"/>
          <a:ext cx="914400" cy="771525"/>
        </p:xfrm>
        <a:graphic>
          <a:graphicData uri="http://schemas.openxmlformats.org/presentationml/2006/ole">
            <mc:AlternateContent xmlns:mc="http://schemas.openxmlformats.org/markup-compatibility/2006">
              <mc:Choice xmlns:v="urn:schemas-microsoft-com:vml" Requires="v">
                <p:oleObj spid="_x0000_s156800" name="Acrobat Document" showAsIcon="1" r:id="rId3" imgW="914400" imgH="771480" progId="AcroExch.Document.7">
                  <p:embed/>
                </p:oleObj>
              </mc:Choice>
              <mc:Fallback>
                <p:oleObj name="Acrobat Document" showAsIcon="1" r:id="rId3" imgW="914400" imgH="77148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82943338"/>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5680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802.1AS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N15590</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err="1" smtClean="0"/>
              <a:t>NB</a:t>
            </a:r>
            <a:r>
              <a:rPr lang="en-AU" dirty="0" smtClean="0"/>
              <a:t> </a:t>
            </a:r>
            <a:r>
              <a:rPr lang="en-AU" dirty="0"/>
              <a:t>voted “no” and China NB &amp; Switzerland NB </a:t>
            </a:r>
            <a:r>
              <a:rPr lang="en-AU" dirty="0" smtClean="0"/>
              <a:t>commented</a:t>
            </a:r>
            <a:endParaRPr lang="en-AU" dirty="0"/>
          </a:p>
          <a:p>
            <a:pPr lvl="1"/>
            <a:r>
              <a:rPr lang="en-AU" dirty="0"/>
              <a:t>FDIS comments will be resolved in 2014</a:t>
            </a:r>
          </a:p>
          <a:p>
            <a:pPr lvl="2"/>
            <a:r>
              <a:rPr lang="en-AU" dirty="0"/>
              <a:t>Likely to be similar to responses to 802.1X/AE because comments are similar</a:t>
            </a:r>
          </a:p>
          <a:p>
            <a:pPr lvl="1"/>
            <a:r>
              <a:rPr lang="en-AU" dirty="0"/>
              <a:t>Standard will be published as ISO/IEC </a:t>
            </a:r>
            <a:r>
              <a:rPr lang="en-AU" dirty="0" smtClean="0"/>
              <a:t>8802-1AS:2013 </a:t>
            </a:r>
            <a:r>
              <a:rPr lang="en-AU" dirty="0"/>
              <a:t>in </a:t>
            </a:r>
            <a:r>
              <a:rPr lang="en-AU" dirty="0">
                <a:solidFill>
                  <a:srgbClr val="FF0000"/>
                </a:solidFill>
              </a:rPr>
              <a:t>&lt;when&gt;</a:t>
            </a: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50522124"/>
              </p:ext>
            </p:extLst>
          </p:nvPr>
        </p:nvGraphicFramePr>
        <p:xfrm>
          <a:off x="0" y="3276600"/>
          <a:ext cx="914400" cy="771525"/>
        </p:xfrm>
        <a:graphic>
          <a:graphicData uri="http://schemas.openxmlformats.org/presentationml/2006/ole">
            <mc:AlternateContent xmlns:mc="http://schemas.openxmlformats.org/markup-compatibility/2006">
              <mc:Choice xmlns:v="urn:schemas-microsoft-com:vml" Requires="v">
                <p:oleObj spid="_x0000_s15782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766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023497630"/>
              </p:ext>
            </p:extLst>
          </p:nvPr>
        </p:nvGraphicFramePr>
        <p:xfrm>
          <a:off x="-12700" y="4572000"/>
          <a:ext cx="914400" cy="771525"/>
        </p:xfrm>
        <a:graphic>
          <a:graphicData uri="http://schemas.openxmlformats.org/presentationml/2006/ole">
            <mc:AlternateContent xmlns:mc="http://schemas.openxmlformats.org/markup-compatibility/2006">
              <mc:Choice xmlns:v="urn:schemas-microsoft-com:vml" Requires="v">
                <p:oleObj spid="_x0000_s15782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FDIS on </a:t>
            </a:r>
            <a:r>
              <a:rPr lang="en-AU" dirty="0" smtClean="0">
                <a:solidFill>
                  <a:schemeClr val="accent6"/>
                </a:solidFill>
              </a:rPr>
              <a:t>802.11ae closes in Jan 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N15552</a:t>
            </a:r>
          </a:p>
          <a:p>
            <a:pPr lvl="1"/>
            <a:r>
              <a:rPr lang="en-AU" dirty="0"/>
              <a:t>Pre-ballot passed 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3"/>
            <a:r>
              <a:rPr lang="en-AU" dirty="0" smtClean="0"/>
              <a:t>The China NB comments are based on their disapproval of IEEE 802.11-2012</a:t>
            </a:r>
          </a:p>
          <a:p>
            <a:pPr lvl="3"/>
            <a:r>
              <a:rPr lang="en-AU" dirty="0" smtClean="0"/>
              <a:t>IEEE 802 referred China NB to disposition of comments on </a:t>
            </a:r>
            <a:r>
              <a:rPr lang="en-AU" dirty="0"/>
              <a:t>IEEE 802.11-2012</a:t>
            </a:r>
          </a:p>
          <a:p>
            <a:pPr lvl="2"/>
            <a:r>
              <a:rPr lang="en-AU" dirty="0"/>
              <a:t>Comments from Japan in </a:t>
            </a:r>
            <a:r>
              <a:rPr lang="en-AU" dirty="0" smtClean="0"/>
              <a:t>N15664</a:t>
            </a:r>
          </a:p>
          <a:p>
            <a:pPr lvl="3"/>
            <a:r>
              <a:rPr lang="en-AU" dirty="0" smtClean="0"/>
              <a:t>These comments expressed a concern about having too many amendments outstanding</a:t>
            </a:r>
          </a:p>
          <a:p>
            <a:pPr lvl="3"/>
            <a:r>
              <a:rPr lang="en-AU" dirty="0" smtClean="0"/>
              <a:t>Japan NB has informally accepted idea that IEEE 802 should be responsible for all maintenance processes</a:t>
            </a:r>
            <a:endParaRPr lang="en-AU" dirty="0"/>
          </a:p>
          <a:p>
            <a:r>
              <a:rPr lang="en-AU" dirty="0" smtClean="0"/>
              <a:t>FDIS ballot: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4381807"/>
              </p:ext>
            </p:extLst>
          </p:nvPr>
        </p:nvGraphicFramePr>
        <p:xfrm>
          <a:off x="76200" y="3505200"/>
          <a:ext cx="914400" cy="771525"/>
        </p:xfrm>
        <a:graphic>
          <a:graphicData uri="http://schemas.openxmlformats.org/presentationml/2006/ole">
            <mc:AlternateContent xmlns:mc="http://schemas.openxmlformats.org/markup-compatibility/2006">
              <mc:Choice xmlns:v="urn:schemas-microsoft-com:vml" Requires="v">
                <p:oleObj spid="_x0000_s154716"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505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852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a:t>
            </a:r>
            <a:r>
              <a:rPr lang="en-AU" dirty="0">
                <a:solidFill>
                  <a:schemeClr val="accent6"/>
                </a:solidFill>
              </a:rPr>
              <a:t>on </a:t>
            </a:r>
            <a:r>
              <a:rPr lang="en-AU" dirty="0" smtClean="0">
                <a:solidFill>
                  <a:schemeClr val="accent6"/>
                </a:solidFill>
              </a:rPr>
              <a:t>802.11ad </a:t>
            </a:r>
            <a:r>
              <a:rPr lang="en-AU" dirty="0">
                <a:solidFill>
                  <a:schemeClr val="accent6"/>
                </a:solidFill>
              </a:rPr>
              <a:t>closes in Jan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N15553</a:t>
            </a:r>
          </a:p>
          <a:p>
            <a:pPr lvl="1"/>
            <a:r>
              <a:rPr lang="en-AU" dirty="0"/>
              <a:t>Pre-ballot passed in Feb 2013</a:t>
            </a:r>
          </a:p>
          <a:p>
            <a:pPr lvl="2"/>
            <a:r>
              <a:rPr lang="en-AU" dirty="0"/>
              <a:t>Voting results in </a:t>
            </a:r>
            <a:r>
              <a:rPr lang="en-AU" dirty="0" smtClean="0"/>
              <a:t>N15601</a:t>
            </a:r>
          </a:p>
          <a:p>
            <a:pPr lvl="2"/>
            <a:r>
              <a:rPr lang="en-AU" dirty="0"/>
              <a:t>Comments 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from Japan in 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ballot: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31218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53692"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solidFill>
                  <a:schemeClr val="accent6"/>
                </a:solidFill>
              </a:rPr>
              <a:t>802.11aa </a:t>
            </a:r>
            <a:r>
              <a:rPr lang="en-AU" dirty="0">
                <a:solidFill>
                  <a:schemeClr val="accent6"/>
                </a:solidFill>
              </a:rPr>
              <a:t>closes in Jan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N15554</a:t>
            </a:r>
          </a:p>
          <a:p>
            <a:pPr lvl="1"/>
            <a:r>
              <a:rPr lang="en-AU" dirty="0"/>
              <a:t>Pre-ballot passed 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a:t>
            </a:r>
            <a:r>
              <a:rPr lang="en-AU" dirty="0"/>
              <a:t>from Japan in </a:t>
            </a:r>
            <a:r>
              <a:rPr lang="en-AU" dirty="0" smtClean="0"/>
              <a:t>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ballot: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1799628"/>
              </p:ext>
            </p:extLst>
          </p:nvPr>
        </p:nvGraphicFramePr>
        <p:xfrm>
          <a:off x="152400" y="3581400"/>
          <a:ext cx="914400" cy="771525"/>
        </p:xfrm>
        <a:graphic>
          <a:graphicData uri="http://schemas.openxmlformats.org/presentationml/2006/ole">
            <mc:AlternateContent xmlns:mc="http://schemas.openxmlformats.org/markup-compatibility/2006">
              <mc:Choice xmlns:v="urn:schemas-microsoft-com:vml" Requires="v">
                <p:oleObj spid="_x0000_s152668"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5240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802.3-2012 passed the pre-ballot, and is awaiting  the start to FDIS 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Submission in N15595</a:t>
            </a:r>
          </a:p>
          <a:p>
            <a:pPr lvl="1"/>
            <a:r>
              <a:rPr lang="en-AU" dirty="0"/>
              <a:t>Pre-ballot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endParaRPr lang="en-AU" dirty="0" smtClean="0">
              <a:solidFill>
                <a:srgbClr val="FF0000"/>
              </a:solidFill>
            </a:endParaRPr>
          </a:p>
          <a:p>
            <a:r>
              <a:rPr lang="en-AU" dirty="0" smtClean="0"/>
              <a:t>FDIS ballot: </a:t>
            </a:r>
            <a:r>
              <a:rPr lang="en-AU" dirty="0" smtClean="0">
                <a:solidFill>
                  <a:schemeClr val="accent6"/>
                </a:solidFill>
              </a:rPr>
              <a:t>closes 16 Feb 2014</a:t>
            </a:r>
            <a:endParaRPr lang="en-AU" dirty="0">
              <a:solidFill>
                <a:schemeClr val="accent6"/>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89461715"/>
              </p:ext>
            </p:extLst>
          </p:nvPr>
        </p:nvGraphicFramePr>
        <p:xfrm>
          <a:off x="0" y="3429000"/>
          <a:ext cx="914400" cy="771525"/>
        </p:xfrm>
        <a:graphic>
          <a:graphicData uri="http://schemas.openxmlformats.org/presentationml/2006/ole">
            <mc:AlternateContent xmlns:mc="http://schemas.openxmlformats.org/markup-compatibility/2006">
              <mc:Choice xmlns:v="urn:schemas-microsoft-com:vml" Requires="v">
                <p:oleObj spid="_x0000_s14960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0" y="3429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00238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48600" cy="1066800"/>
          </a:xfrm>
        </p:spPr>
        <p:txBody>
          <a:bodyPr/>
          <a:lstStyle/>
          <a:p>
            <a:r>
              <a:rPr lang="en-AU" dirty="0" smtClean="0"/>
              <a:t>China NB non recognition of IEEE/IEC/ISO standards is probably not important &amp; may not be allowed</a:t>
            </a:r>
            <a:endParaRPr lang="en-AU" dirty="0"/>
          </a:p>
        </p:txBody>
      </p:sp>
      <p:sp>
        <p:nvSpPr>
          <p:cNvPr id="3" name="Content Placeholder 2"/>
          <p:cNvSpPr>
            <a:spLocks noGrp="1"/>
          </p:cNvSpPr>
          <p:nvPr>
            <p:ph idx="1"/>
          </p:nvPr>
        </p:nvSpPr>
        <p:spPr/>
        <p:txBody>
          <a:bodyPr/>
          <a:lstStyle/>
          <a:p>
            <a:pPr lvl="1"/>
            <a:r>
              <a:rPr lang="en-AU" dirty="0" smtClean="0"/>
              <a:t>IEEE 802 have been submitting IEEE 802 standards for ratification by ISO/IEC JTC1 using the PSDO agreement, for the purpose of ensuring IEEE 802 standards are recognised as international by everyone</a:t>
            </a:r>
          </a:p>
          <a:p>
            <a:pPr lvl="1"/>
            <a:r>
              <a:rPr lang="en-AU" dirty="0" smtClean="0"/>
              <a:t>However, the </a:t>
            </a:r>
            <a:r>
              <a:rPr lang="en-AU" dirty="0"/>
              <a:t>China NB </a:t>
            </a:r>
            <a:r>
              <a:rPr lang="en-AU" dirty="0" smtClean="0"/>
              <a:t>has stated in several recent ballot comments that they may not recognise the IEEE/ISO/IEC standards</a:t>
            </a:r>
          </a:p>
          <a:p>
            <a:pPr lvl="2"/>
            <a:r>
              <a:rPr lang="en-AU" dirty="0" smtClean="0"/>
              <a:t>For example, in ballot on 802.1AR the China NB states., </a:t>
            </a:r>
            <a:r>
              <a:rPr lang="en-AU" i="1" dirty="0" smtClean="0"/>
              <a:t>“… </a:t>
            </a:r>
            <a:r>
              <a:rPr lang="en-AU" b="0" i="1" dirty="0"/>
              <a:t>If these issues could not be </a:t>
            </a:r>
            <a:r>
              <a:rPr lang="en-AU" b="0" i="1" dirty="0" smtClean="0"/>
              <a:t>disposed reasonably </a:t>
            </a:r>
            <a:r>
              <a:rPr lang="en-AU" b="0" i="1" dirty="0"/>
              <a:t>and this proposal would have </a:t>
            </a:r>
            <a:r>
              <a:rPr lang="en-AU" b="0" i="1" dirty="0" smtClean="0"/>
              <a:t>been passing </a:t>
            </a:r>
            <a:r>
              <a:rPr lang="en-AU" b="0" i="1" dirty="0"/>
              <a:t>the FDIS ballot, it is regretful for China </a:t>
            </a:r>
            <a:r>
              <a:rPr lang="en-AU" b="0" i="1" dirty="0" smtClean="0"/>
              <a:t>to be </a:t>
            </a:r>
            <a:r>
              <a:rPr lang="en-AU" b="0" i="1" dirty="0"/>
              <a:t>obliged to lose the responsibility and </a:t>
            </a:r>
            <a:r>
              <a:rPr lang="en-AU" b="0" i="1" dirty="0" smtClean="0"/>
              <a:t>obligation of </a:t>
            </a:r>
            <a:r>
              <a:rPr lang="en-AU" b="0" i="1" dirty="0"/>
              <a:t>complying with and adopting the </a:t>
            </a:r>
            <a:r>
              <a:rPr lang="en-AU" b="0" i="1" dirty="0" smtClean="0"/>
              <a:t>standard. Furthermore</a:t>
            </a:r>
            <a:r>
              <a:rPr lang="en-AU" b="0" i="1" dirty="0"/>
              <a:t>, China NB wishes to state for </a:t>
            </a:r>
            <a:r>
              <a:rPr lang="en-AU" b="0" i="1" dirty="0" smtClean="0"/>
              <a:t>the record</a:t>
            </a:r>
            <a:r>
              <a:rPr lang="en-AU" b="0" dirty="0" smtClean="0"/>
              <a:t>.”</a:t>
            </a:r>
            <a:endParaRPr lang="en-AU" dirty="0" smtClean="0"/>
          </a:p>
          <a:p>
            <a:pPr lvl="1"/>
            <a:r>
              <a:rPr lang="en-AU" dirty="0" smtClean="0"/>
              <a:t>This raises various questions:</a:t>
            </a:r>
          </a:p>
          <a:p>
            <a:pPr lvl="2"/>
            <a:r>
              <a:rPr lang="en-AU" dirty="0" smtClean="0"/>
              <a:t>Is it important? Probably not given the market demand for IEEE 802 based equipment</a:t>
            </a:r>
          </a:p>
          <a:p>
            <a:pPr lvl="2"/>
            <a:r>
              <a:rPr lang="en-AU" dirty="0" smtClean="0"/>
              <a:t>Can the China NB ban IEEE/ISO/IEC standards under WTO rules? Maybe and maybe not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1687817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pPr lvl="2"/>
            <a:r>
              <a:rPr lang="en-AU" dirty="0"/>
              <a:t>Can the China NB ban IEEE/ISO/IEC standards under WTO rules? Maybe and maybe not</a:t>
            </a:r>
          </a:p>
        </p:txBody>
      </p:sp>
      <p:sp>
        <p:nvSpPr>
          <p:cNvPr id="3" name="Content Placeholder 2"/>
          <p:cNvSpPr>
            <a:spLocks noGrp="1"/>
          </p:cNvSpPr>
          <p:nvPr>
            <p:ph idx="1"/>
          </p:nvPr>
        </p:nvSpPr>
        <p:spPr/>
        <p:txBody>
          <a:bodyPr/>
          <a:lstStyle/>
          <a:p>
            <a:pPr lvl="1"/>
            <a:r>
              <a:rPr lang="en-AU" dirty="0" smtClean="0"/>
              <a:t>TBT FAQ provides some information about use of international standards</a:t>
            </a:r>
          </a:p>
          <a:p>
            <a:pPr lvl="2"/>
            <a:r>
              <a:rPr lang="en-AU" i="1" dirty="0" smtClean="0"/>
              <a:t>The </a:t>
            </a:r>
            <a:r>
              <a:rPr lang="en-AU" i="1" dirty="0"/>
              <a:t>Agreement encourages Members to use existing international standards for their national regulations, or for parts of them, unless “their use would be ineffective or inappropriate” to fulfil a given policy </a:t>
            </a:r>
            <a:r>
              <a:rPr lang="en-AU" i="1" dirty="0" smtClean="0"/>
              <a:t>objective</a:t>
            </a:r>
          </a:p>
          <a:p>
            <a:pPr lvl="2"/>
            <a:r>
              <a:rPr lang="en-AU" i="1" dirty="0" smtClean="0"/>
              <a:t>This </a:t>
            </a:r>
            <a:r>
              <a:rPr lang="en-AU" i="1" dirty="0"/>
              <a:t>may be the case, for example, “because of fundamental climatic and geographical factors or fundamental technological problems” (Article 2.4</a:t>
            </a:r>
            <a:r>
              <a:rPr lang="en-AU" i="1" dirty="0" smtClean="0"/>
              <a:t>)</a:t>
            </a:r>
          </a:p>
          <a:p>
            <a:pPr lvl="2"/>
            <a:r>
              <a:rPr lang="en-AU" i="1" dirty="0" smtClean="0"/>
              <a:t>As </a:t>
            </a:r>
            <a:r>
              <a:rPr lang="en-AU" i="1" dirty="0"/>
              <a:t>explained previously, technical regulations in accordance with relevant international standards are </a:t>
            </a:r>
            <a:r>
              <a:rPr lang="en-AU" i="1" dirty="0" err="1"/>
              <a:t>rebuttably</a:t>
            </a:r>
            <a:r>
              <a:rPr lang="en-AU" i="1" dirty="0"/>
              <a:t> presumed “not to create an unnecessary obstacle to international trade</a:t>
            </a:r>
            <a:r>
              <a:rPr lang="en-AU" i="1" dirty="0" smtClean="0"/>
              <a:t>”</a:t>
            </a:r>
          </a:p>
          <a:p>
            <a:pPr lvl="2"/>
            <a:r>
              <a:rPr lang="en-AU" i="1" dirty="0" smtClean="0"/>
              <a:t>Similar </a:t>
            </a:r>
            <a:r>
              <a:rPr lang="en-AU" i="1" dirty="0"/>
              <a:t>provisions apply to conformity assessment procedures: international guides or recommendations issued by international standardizing bodies, or the relevant parts of them, are to be used for national procedures for conformity assessment unless they are “inappropriate for the Members concerned for, inter alia, such reasons as national security requirements, prevention of deceptive practices, protection of human health or safety, animal or plant life or health, or protection of the environment; fundamental climatic or other geographical factors; fundamental technological or infrastructural problems” (Article 5.4).</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31</a:t>
            </a:fld>
            <a:endParaRPr lang="en-US"/>
          </a:p>
        </p:txBody>
      </p:sp>
    </p:spTree>
    <p:extLst>
      <p:ext uri="{BB962C8B-B14F-4D97-AF65-F5344CB8AC3E}">
        <p14:creationId xmlns:p14="http://schemas.microsoft.com/office/powerpoint/2010/main" val="155486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smtClean="0"/>
              <a:t>Can the China NB ban IEEE/ISO/IEC standards under WTO rules? Maybe and maybe not</a:t>
            </a:r>
            <a:endParaRPr lang="en-AU" dirty="0"/>
          </a:p>
        </p:txBody>
      </p:sp>
      <p:sp>
        <p:nvSpPr>
          <p:cNvPr id="3" name="Content Placeholder 2"/>
          <p:cNvSpPr>
            <a:spLocks noGrp="1"/>
          </p:cNvSpPr>
          <p:nvPr>
            <p:ph idx="1"/>
          </p:nvPr>
        </p:nvSpPr>
        <p:spPr/>
        <p:txBody>
          <a:bodyPr/>
          <a:lstStyle/>
          <a:p>
            <a:pPr lvl="1"/>
            <a:r>
              <a:rPr lang="en-AU" dirty="0" smtClean="0"/>
              <a:t>A non expert reading suggests that China could ban IEEE/ISO/IEC standards in some circumstances</a:t>
            </a:r>
          </a:p>
          <a:p>
            <a:pPr lvl="2"/>
            <a:r>
              <a:rPr lang="en-AU" dirty="0" smtClean="0"/>
              <a:t>If standard is inappropriate or ineffective …</a:t>
            </a:r>
          </a:p>
          <a:p>
            <a:pPr lvl="2"/>
            <a:r>
              <a:rPr lang="en-AU" dirty="0" smtClean="0"/>
              <a:t>… particularly if it contained fundamental technological problems</a:t>
            </a:r>
          </a:p>
          <a:p>
            <a:pPr lvl="2"/>
            <a:r>
              <a:rPr lang="en-AU" dirty="0" smtClean="0"/>
              <a:t>… or was contrary to national security requirements</a:t>
            </a:r>
          </a:p>
          <a:p>
            <a:pPr lvl="1"/>
            <a:r>
              <a:rPr lang="en-AU" dirty="0" smtClean="0"/>
              <a:t>However a ban on </a:t>
            </a:r>
            <a:r>
              <a:rPr lang="en-AU" dirty="0"/>
              <a:t>IEEE/ISO/IEC standards</a:t>
            </a:r>
            <a:r>
              <a:rPr lang="en-AU" dirty="0" smtClean="0"/>
              <a:t> might be difficult to justify</a:t>
            </a:r>
          </a:p>
          <a:p>
            <a:pPr lvl="2"/>
            <a:r>
              <a:rPr lang="en-AU" dirty="0" smtClean="0"/>
              <a:t>Any requirement to use a non international standard is automatically an unnecessary obstacle to international trade … and would need to be justified</a:t>
            </a:r>
          </a:p>
          <a:p>
            <a:pPr lvl="2"/>
            <a:r>
              <a:rPr lang="en-AU" dirty="0" smtClean="0"/>
              <a:t>The China NB has not provided any substantive reasons related to fundamental technological problems or  security requirements in the ISO/IEC/IEEE standards</a:t>
            </a:r>
          </a:p>
          <a:p>
            <a:pPr lvl="2"/>
            <a:r>
              <a:rPr lang="en-AU" dirty="0" smtClean="0"/>
              <a:t>Indeed most other NBs seem to disagree with the China NB</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234047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SC will discuss next steps for processing the FDIS comments on 802.1AS/AR/AB</a:t>
            </a:r>
            <a:endParaRPr lang="en-AU" dirty="0"/>
          </a:p>
        </p:txBody>
      </p:sp>
      <p:sp>
        <p:nvSpPr>
          <p:cNvPr id="3" name="Content Placeholder 2"/>
          <p:cNvSpPr>
            <a:spLocks noGrp="1"/>
          </p:cNvSpPr>
          <p:nvPr>
            <p:ph idx="1"/>
          </p:nvPr>
        </p:nvSpPr>
        <p:spPr/>
        <p:txBody>
          <a:bodyPr/>
          <a:lstStyle/>
          <a:p>
            <a:pPr lvl="1"/>
            <a:r>
              <a:rPr lang="en-AU" dirty="0" smtClean="0"/>
              <a:t>It is suggested that the 802.1 WG take responsibility for generating responses</a:t>
            </a:r>
          </a:p>
          <a:p>
            <a:pPr lvl="2"/>
            <a:r>
              <a:rPr lang="en-AU" dirty="0" smtClean="0"/>
              <a:t>Who? &lt;-this is important</a:t>
            </a:r>
          </a:p>
          <a:p>
            <a:pPr lvl="1"/>
            <a:r>
              <a:rPr lang="en-AU" dirty="0" smtClean="0"/>
              <a:t>Possible actions this week</a:t>
            </a:r>
          </a:p>
          <a:p>
            <a:pPr lvl="2"/>
            <a:r>
              <a:rPr lang="en-AU" dirty="0" smtClean="0"/>
              <a:t>Generate liaison to SC6 noting comments from China and Switzerland, thanking them and committing to process the comments according the agreed process</a:t>
            </a:r>
          </a:p>
          <a:p>
            <a:pPr lvl="2"/>
            <a:r>
              <a:rPr lang="en-AU" dirty="0" smtClean="0"/>
              <a:t>Inform SC6 of a possible timetable for comment resolution</a:t>
            </a:r>
          </a:p>
          <a:p>
            <a:pPr lvl="1"/>
            <a:r>
              <a:rPr lang="en-AU" dirty="0"/>
              <a:t>Possible actions </a:t>
            </a:r>
            <a:r>
              <a:rPr lang="en-AU" dirty="0" smtClean="0"/>
              <a:t>for later</a:t>
            </a:r>
          </a:p>
          <a:p>
            <a:pPr lvl="2"/>
            <a:r>
              <a:rPr lang="en-AU" dirty="0" smtClean="0"/>
              <a:t>Process comments</a:t>
            </a:r>
          </a:p>
          <a:p>
            <a:pPr lvl="2"/>
            <a:r>
              <a:rPr lang="en-AU" dirty="0" smtClean="0"/>
              <a:t>Liaise responses to SC6</a:t>
            </a:r>
          </a:p>
          <a:p>
            <a:pPr lvl="1"/>
            <a:r>
              <a:rPr lang="en-AU" dirty="0" smtClean="0"/>
              <a:t>Any objections?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Tree>
    <p:extLst>
      <p:ext uri="{BB962C8B-B14F-4D97-AF65-F5344CB8AC3E}">
        <p14:creationId xmlns:p14="http://schemas.microsoft.com/office/powerpoint/2010/main" val="695090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Should corrigenda on 802.1AB and 802.1AS be put into pipeline</a:t>
            </a:r>
            <a:endParaRPr lang="en-AU" dirty="0"/>
          </a:p>
        </p:txBody>
      </p:sp>
      <p:sp>
        <p:nvSpPr>
          <p:cNvPr id="3" name="Content Placeholder 2"/>
          <p:cNvSpPr>
            <a:spLocks noGrp="1"/>
          </p:cNvSpPr>
          <p:nvPr>
            <p:ph idx="1"/>
          </p:nvPr>
        </p:nvSpPr>
        <p:spPr/>
        <p:txBody>
          <a:bodyPr/>
          <a:lstStyle/>
          <a:p>
            <a:pPr lvl="1"/>
            <a:r>
              <a:rPr lang="en-AU" dirty="0" smtClean="0"/>
              <a:t>It has been noted by IEEE staff that</a:t>
            </a:r>
            <a:endParaRPr lang="en-AU" dirty="0"/>
          </a:p>
          <a:p>
            <a:pPr lvl="2"/>
            <a:r>
              <a:rPr lang="en-AU" dirty="0" smtClean="0"/>
              <a:t>IEE 802.1AB </a:t>
            </a:r>
            <a:r>
              <a:rPr lang="en-AU" dirty="0"/>
              <a:t>has a corrigendum that was approved on 14 June </a:t>
            </a:r>
            <a:r>
              <a:rPr lang="en-AU" dirty="0" smtClean="0"/>
              <a:t>2013.</a:t>
            </a:r>
          </a:p>
          <a:p>
            <a:pPr lvl="2"/>
            <a:r>
              <a:rPr lang="en-AU" dirty="0" smtClean="0"/>
              <a:t>IEEE 802.1AS </a:t>
            </a:r>
            <a:r>
              <a:rPr lang="en-AU" dirty="0"/>
              <a:t>has a corrigendum that was approved on 23 August </a:t>
            </a:r>
            <a:r>
              <a:rPr lang="en-AU" dirty="0" smtClean="0"/>
              <a:t>2013</a:t>
            </a:r>
          </a:p>
          <a:p>
            <a:pPr lvl="1"/>
            <a:r>
              <a:rPr lang="en-AU" dirty="0" smtClean="0"/>
              <a:t>Should </a:t>
            </a:r>
            <a:r>
              <a:rPr lang="en-AU" dirty="0"/>
              <a:t>these be the next documents that should be put into the pipeline for submission?  </a:t>
            </a:r>
            <a:endParaRPr lang="en-AU" dirty="0" smtClean="0"/>
          </a:p>
          <a:p>
            <a:pPr lvl="1"/>
            <a:r>
              <a:rPr lang="en-AU" dirty="0" smtClean="0"/>
              <a:t>Or should we avoid </a:t>
            </a:r>
            <a:r>
              <a:rPr lang="en-AU" smtClean="0"/>
              <a:t>sending minutia to SC6?</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245637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25916669"/>
              </p:ext>
            </p:extLst>
          </p:nvPr>
        </p:nvGraphicFramePr>
        <p:xfrm>
          <a:off x="685800" y="1981200"/>
          <a:ext cx="7772400" cy="3718560"/>
        </p:xfrm>
        <a:graphic>
          <a:graphicData uri="http://schemas.openxmlformats.org/drawingml/2006/table">
            <a:tbl>
              <a:tblPr firstRow="1" bandRow="1">
                <a:tableStyleId>{5C22544A-7EE6-4342-B048-85BDC9FD1C3A}</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 (can we get a translation?)</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35</a:t>
            </a:fld>
            <a:endParaRPr lang="en-US"/>
          </a:p>
        </p:txBody>
      </p:sp>
    </p:spTree>
    <p:extLst>
      <p:ext uri="{BB962C8B-B14F-4D97-AF65-F5344CB8AC3E}">
        <p14:creationId xmlns:p14="http://schemas.microsoft.com/office/powerpoint/2010/main" val="294630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appears the China NB are using Snowden to promote </a:t>
            </a:r>
            <a:r>
              <a:rPr lang="en-AU" dirty="0" err="1" smtClean="0"/>
              <a:t>TePA</a:t>
            </a:r>
            <a:endParaRPr lang="en-AU" dirty="0"/>
          </a:p>
        </p:txBody>
      </p:sp>
      <p:sp>
        <p:nvSpPr>
          <p:cNvPr id="3" name="Content Placeholder 2"/>
          <p:cNvSpPr>
            <a:spLocks noGrp="1"/>
          </p:cNvSpPr>
          <p:nvPr>
            <p:ph idx="1"/>
          </p:nvPr>
        </p:nvSpPr>
        <p:spPr/>
        <p:txBody>
          <a:bodyPr/>
          <a:lstStyle/>
          <a:p>
            <a:pPr lvl="1"/>
            <a:r>
              <a:rPr lang="en-AU" dirty="0" smtClean="0"/>
              <a:t>The China NB have submitted a presentation for the next SC6 meeting in Feb 2014</a:t>
            </a:r>
          </a:p>
          <a:p>
            <a:pPr lvl="1"/>
            <a:r>
              <a:rPr lang="en-AU" dirty="0" smtClean="0"/>
              <a:t>The conclusion of the presentation is a suggestion to use SC27 protocols instead of IETF or IEEE protocols</a:t>
            </a:r>
          </a:p>
          <a:p>
            <a:pPr lvl="1"/>
            <a:r>
              <a:rPr lang="en-AU" dirty="0" smtClean="0"/>
              <a:t>The SC will discuss a reaction to this submission</a:t>
            </a:r>
          </a:p>
          <a:p>
            <a:pPr lvl="1"/>
            <a:r>
              <a:rPr lang="en-AU" dirty="0" smtClean="0"/>
              <a:t>A couple of IEEE 802 members have put together some comments</a:t>
            </a:r>
          </a:p>
          <a:p>
            <a:pPr lvl="1"/>
            <a:r>
              <a:rPr lang="en-AU" dirty="0" smtClean="0"/>
              <a:t>Any formal response is required by 30 January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107626947"/>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6385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63886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member #1 has commented on the China NB’s submission </a:t>
            </a:r>
            <a:endParaRPr lang="en-AU" dirty="0"/>
          </a:p>
        </p:txBody>
      </p:sp>
      <p:sp>
        <p:nvSpPr>
          <p:cNvPr id="3" name="Content Placeholder 2"/>
          <p:cNvSpPr>
            <a:spLocks noGrp="1"/>
          </p:cNvSpPr>
          <p:nvPr>
            <p:ph idx="1"/>
          </p:nvPr>
        </p:nvSpPr>
        <p:spPr/>
        <p:txBody>
          <a:bodyPr/>
          <a:lstStyle/>
          <a:p>
            <a:r>
              <a:rPr lang="en-AU" dirty="0" smtClean="0"/>
              <a:t>An IEEE 802 member #1 notes</a:t>
            </a:r>
          </a:p>
          <a:p>
            <a:pPr lvl="1"/>
            <a:r>
              <a:rPr lang="en-AU" dirty="0" smtClean="0"/>
              <a:t>First</a:t>
            </a:r>
            <a:r>
              <a:rPr lang="en-AU" dirty="0"/>
              <a:t>, the only way to prevent weakness from being intentionally inserted into a standard is to have an open process that allows for broad public participation, comment and review, with a relatively transparent process. </a:t>
            </a:r>
          </a:p>
          <a:p>
            <a:pPr lvl="1"/>
            <a:r>
              <a:rPr lang="en-AU" dirty="0"/>
              <a:t>Its not true that ISO members do not have any control over IETF standards.  They have as much control as anyone else.  They just do not have sole control over IETF </a:t>
            </a:r>
            <a:r>
              <a:rPr lang="en-AU" dirty="0" smtClean="0"/>
              <a:t>standards.</a:t>
            </a:r>
          </a:p>
          <a:p>
            <a:pPr lvl="1"/>
            <a:r>
              <a:rPr lang="en-AU" dirty="0" smtClean="0"/>
              <a:t>Note </a:t>
            </a:r>
            <a:r>
              <a:rPr lang="en-AU" dirty="0"/>
              <a:t>that the IETF standards have code points assigned to many crypto algorithms from many countries including Japan, Korea, Russia, US, and the </a:t>
            </a:r>
            <a:r>
              <a:rPr lang="en-AU" dirty="0" smtClean="0"/>
              <a:t>EU.</a:t>
            </a:r>
          </a:p>
          <a:p>
            <a:pPr lvl="1"/>
            <a:r>
              <a:rPr lang="en-AU" dirty="0" smtClean="0"/>
              <a:t>In addition, </a:t>
            </a:r>
            <a:r>
              <a:rPr lang="en-AU" dirty="0"/>
              <a:t>the IETF has deprecated algorithms such as DES (and is in the process with RC4) that have shown to be weak.  </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3061341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#1 has commented on the China NB’s submission </a:t>
            </a:r>
          </a:p>
        </p:txBody>
      </p:sp>
      <p:sp>
        <p:nvSpPr>
          <p:cNvPr id="3" name="Content Placeholder 2"/>
          <p:cNvSpPr>
            <a:spLocks noGrp="1"/>
          </p:cNvSpPr>
          <p:nvPr>
            <p:ph idx="1"/>
          </p:nvPr>
        </p:nvSpPr>
        <p:spPr/>
        <p:txBody>
          <a:bodyPr/>
          <a:lstStyle/>
          <a:p>
            <a:r>
              <a:rPr lang="en-AU" dirty="0"/>
              <a:t>An IEEE 802 member #1 </a:t>
            </a:r>
            <a:r>
              <a:rPr lang="en-AU" dirty="0" smtClean="0"/>
              <a:t>notes (</a:t>
            </a:r>
            <a:r>
              <a:rPr lang="en-AU" dirty="0" err="1" smtClean="0"/>
              <a:t>con’t</a:t>
            </a:r>
            <a:r>
              <a:rPr lang="en-AU" dirty="0" smtClean="0"/>
              <a:t>)</a:t>
            </a:r>
          </a:p>
          <a:p>
            <a:pPr lvl="1"/>
            <a:r>
              <a:rPr lang="en-AU" dirty="0" smtClean="0"/>
              <a:t>In </a:t>
            </a:r>
            <a:r>
              <a:rPr lang="en-AU" dirty="0"/>
              <a:t>addition, the IETF did not carry over US government cipher systems such as </a:t>
            </a:r>
            <a:r>
              <a:rPr lang="en-AU" dirty="0" err="1"/>
              <a:t>fortezza</a:t>
            </a:r>
            <a:r>
              <a:rPr lang="en-AU" dirty="0"/>
              <a:t>  and skipjack that were specified in </a:t>
            </a:r>
            <a:r>
              <a:rPr lang="en-AU" dirty="0" err="1"/>
              <a:t>netscape's</a:t>
            </a:r>
            <a:r>
              <a:rPr lang="en-AU" dirty="0"/>
              <a:t> SSL. </a:t>
            </a:r>
          </a:p>
          <a:p>
            <a:pPr lvl="1"/>
            <a:r>
              <a:rPr lang="en-AU" dirty="0" smtClean="0"/>
              <a:t>Does </a:t>
            </a:r>
            <a:r>
              <a:rPr lang="en-AU" dirty="0"/>
              <a:t>the ISO process allow for broad public participation, comment and review to prevent some nation state or other entity from manipulating the standards?  I would say that it inherently does not and that standards developed by nation states that have not been through an open process are more likely to have been manipulated.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38</a:t>
            </a:fld>
            <a:endParaRPr lang="en-US"/>
          </a:p>
        </p:txBody>
      </p:sp>
    </p:spTree>
    <p:extLst>
      <p:ext uri="{BB962C8B-B14F-4D97-AF65-F5344CB8AC3E}">
        <p14:creationId xmlns:p14="http://schemas.microsoft.com/office/powerpoint/2010/main" val="1412172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#1 has commented on the China NB’s submission </a:t>
            </a:r>
          </a:p>
        </p:txBody>
      </p:sp>
      <p:sp>
        <p:nvSpPr>
          <p:cNvPr id="3" name="Content Placeholder 2"/>
          <p:cNvSpPr>
            <a:spLocks noGrp="1"/>
          </p:cNvSpPr>
          <p:nvPr>
            <p:ph idx="1"/>
          </p:nvPr>
        </p:nvSpPr>
        <p:spPr/>
        <p:txBody>
          <a:bodyPr/>
          <a:lstStyle/>
          <a:p>
            <a:r>
              <a:rPr lang="en-AU" dirty="0"/>
              <a:t>An IEEE 802 member #1 </a:t>
            </a:r>
            <a:r>
              <a:rPr lang="en-AU" dirty="0" smtClean="0"/>
              <a:t>notes (</a:t>
            </a:r>
            <a:r>
              <a:rPr lang="en-AU" dirty="0" err="1" smtClean="0"/>
              <a:t>con’t</a:t>
            </a:r>
            <a:r>
              <a:rPr lang="en-AU" dirty="0" smtClean="0"/>
              <a:t>)</a:t>
            </a:r>
          </a:p>
          <a:p>
            <a:pPr lvl="1"/>
            <a:r>
              <a:rPr lang="en-AU" dirty="0" smtClean="0"/>
              <a:t>Background slides</a:t>
            </a:r>
          </a:p>
          <a:p>
            <a:pPr lvl="2"/>
            <a:r>
              <a:rPr lang="en-AU" dirty="0" smtClean="0"/>
              <a:t>Basically </a:t>
            </a:r>
            <a:r>
              <a:rPr lang="en-AU" dirty="0"/>
              <a:t>Snowdonia. </a:t>
            </a:r>
            <a:r>
              <a:rPr lang="en-AU" dirty="0" smtClean="0"/>
              <a:t>We all </a:t>
            </a:r>
            <a:r>
              <a:rPr lang="en-AU" dirty="0"/>
              <a:t>know its not just the NSA that plays this game.  </a:t>
            </a:r>
          </a:p>
          <a:p>
            <a:pPr lvl="1"/>
            <a:r>
              <a:rPr lang="en-AU" dirty="0"/>
              <a:t> </a:t>
            </a:r>
            <a:r>
              <a:rPr lang="en-AU" dirty="0" smtClean="0"/>
              <a:t>Standards </a:t>
            </a:r>
            <a:r>
              <a:rPr lang="en-AU" dirty="0"/>
              <a:t>Slices </a:t>
            </a:r>
          </a:p>
          <a:p>
            <a:pPr lvl="2"/>
            <a:r>
              <a:rPr lang="en-AU" dirty="0" smtClean="0"/>
              <a:t>DUAL_EC_DBRG </a:t>
            </a:r>
            <a:r>
              <a:rPr lang="en-AU" dirty="0"/>
              <a:t>has a flaw, fortunately many IETF standards allow for algorithm agility to make the resilient to weaknesses in the crypto algorithms.  This was a conscious design choice </a:t>
            </a:r>
            <a:r>
              <a:rPr lang="en-AU" dirty="0" smtClean="0"/>
              <a:t>made </a:t>
            </a:r>
            <a:r>
              <a:rPr lang="en-AU" dirty="0"/>
              <a:t>in TLS for a number of reasons including  accommodating  requirements from different groups,  planning for the phasing out of partially flawed algorithms and providing </a:t>
            </a:r>
            <a:r>
              <a:rPr lang="en-AU" dirty="0" err="1"/>
              <a:t>fallbacks</a:t>
            </a:r>
            <a:r>
              <a:rPr lang="en-AU" dirty="0"/>
              <a:t> in case a catastrophic failure is discovered. </a:t>
            </a:r>
          </a:p>
          <a:p>
            <a:pPr lvl="2"/>
            <a:r>
              <a:rPr lang="en-AU" dirty="0" smtClean="0"/>
              <a:t>They </a:t>
            </a:r>
            <a:r>
              <a:rPr lang="en-AU" dirty="0"/>
              <a:t>list a lot of potential weaknesses in this section, but their examples do not support those weaknesses </a:t>
            </a:r>
            <a:r>
              <a:rPr lang="en-AU" dirty="0" smtClean="0"/>
              <a:t>directly.</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104570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#1 has commented on the China NB’s submission </a:t>
            </a:r>
          </a:p>
        </p:txBody>
      </p:sp>
      <p:sp>
        <p:nvSpPr>
          <p:cNvPr id="3" name="Content Placeholder 2"/>
          <p:cNvSpPr>
            <a:spLocks noGrp="1"/>
          </p:cNvSpPr>
          <p:nvPr>
            <p:ph idx="1"/>
          </p:nvPr>
        </p:nvSpPr>
        <p:spPr/>
        <p:txBody>
          <a:bodyPr/>
          <a:lstStyle/>
          <a:p>
            <a:r>
              <a:rPr lang="en-AU" dirty="0"/>
              <a:t>An IEEE 802 member #1 </a:t>
            </a:r>
            <a:r>
              <a:rPr lang="en-AU" dirty="0" smtClean="0"/>
              <a:t>notes (</a:t>
            </a:r>
            <a:r>
              <a:rPr lang="en-AU" dirty="0" err="1" smtClean="0"/>
              <a:t>con’t</a:t>
            </a:r>
            <a:r>
              <a:rPr lang="en-AU" dirty="0" smtClean="0"/>
              <a:t>)</a:t>
            </a:r>
          </a:p>
          <a:p>
            <a:pPr lvl="2"/>
            <a:r>
              <a:rPr lang="en-AU" dirty="0" smtClean="0"/>
              <a:t>PAP </a:t>
            </a:r>
            <a:r>
              <a:rPr lang="en-AU" dirty="0"/>
              <a:t>and CHAP are not state of the art mechanisms.  MS-CHAP is not an IETF standard, it is a Microsoft algorithm that was published by the IETF for informational </a:t>
            </a:r>
            <a:r>
              <a:rPr lang="en-AU" dirty="0" smtClean="0"/>
              <a:t>purposes.</a:t>
            </a:r>
          </a:p>
          <a:p>
            <a:pPr lvl="2"/>
            <a:r>
              <a:rPr lang="en-AU" dirty="0" smtClean="0"/>
              <a:t>While </a:t>
            </a:r>
            <a:r>
              <a:rPr lang="en-AU" dirty="0"/>
              <a:t>the NSA and other governments </a:t>
            </a:r>
            <a:r>
              <a:rPr lang="en-AU" dirty="0" err="1"/>
              <a:t>undoubtably</a:t>
            </a:r>
            <a:r>
              <a:rPr lang="en-AU" dirty="0"/>
              <a:t> have capabilities against implementations and some algorithms there is very little information about what exactly those capabilities are (at least to my knowledge).  Without this knowledge you do not know if what you develop will be an improvement.  </a:t>
            </a:r>
          </a:p>
          <a:p>
            <a:pPr lvl="1"/>
            <a:r>
              <a:rPr lang="en-AU" dirty="0"/>
              <a:t> </a:t>
            </a:r>
            <a:r>
              <a:rPr lang="en-AU" dirty="0" smtClean="0"/>
              <a:t>Implementations slices</a:t>
            </a:r>
          </a:p>
          <a:p>
            <a:pPr lvl="2"/>
            <a:r>
              <a:rPr lang="en-AU" dirty="0" smtClean="0"/>
              <a:t>I </a:t>
            </a:r>
            <a:r>
              <a:rPr lang="en-AU" dirty="0"/>
              <a:t>don't see how this is relevant</a:t>
            </a:r>
          </a:p>
          <a:p>
            <a:pPr lvl="1"/>
            <a:r>
              <a:rPr lang="en-AU" dirty="0"/>
              <a:t> </a:t>
            </a:r>
            <a:r>
              <a:rPr lang="en-AU" dirty="0" smtClean="0"/>
              <a:t>Other </a:t>
            </a:r>
            <a:r>
              <a:rPr lang="en-AU" dirty="0"/>
              <a:t>issues:</a:t>
            </a:r>
          </a:p>
          <a:p>
            <a:pPr lvl="2"/>
            <a:r>
              <a:rPr lang="en-AU" dirty="0"/>
              <a:t> </a:t>
            </a:r>
            <a:r>
              <a:rPr lang="en-AU" dirty="0" smtClean="0"/>
              <a:t>It </a:t>
            </a:r>
            <a:r>
              <a:rPr lang="en-AU" dirty="0"/>
              <a:t>sounds like ISO members need to participate in the </a:t>
            </a:r>
            <a:r>
              <a:rPr lang="en-AU" dirty="0" smtClean="0"/>
              <a:t>IETF. </a:t>
            </a:r>
            <a:r>
              <a:rPr lang="en-AU" dirty="0"/>
              <a:t> </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40</a:t>
            </a:fld>
            <a:endParaRPr lang="en-US"/>
          </a:p>
        </p:txBody>
      </p:sp>
    </p:spTree>
    <p:extLst>
      <p:ext uri="{BB962C8B-B14F-4D97-AF65-F5344CB8AC3E}">
        <p14:creationId xmlns:p14="http://schemas.microsoft.com/office/powerpoint/2010/main" val="950490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a:t>
            </a:r>
            <a:r>
              <a:rPr lang="en-AU" dirty="0" smtClean="0"/>
              <a:t>#2 </a:t>
            </a:r>
            <a:r>
              <a:rPr lang="en-AU" dirty="0"/>
              <a:t>has commented on the China NB’s submission </a:t>
            </a:r>
          </a:p>
        </p:txBody>
      </p:sp>
      <p:sp>
        <p:nvSpPr>
          <p:cNvPr id="3" name="Content Placeholder 2"/>
          <p:cNvSpPr>
            <a:spLocks noGrp="1"/>
          </p:cNvSpPr>
          <p:nvPr>
            <p:ph idx="1"/>
          </p:nvPr>
        </p:nvSpPr>
        <p:spPr/>
        <p:txBody>
          <a:bodyPr/>
          <a:lstStyle/>
          <a:p>
            <a:r>
              <a:rPr lang="en-AU" dirty="0"/>
              <a:t>An IEEE 802 member </a:t>
            </a:r>
            <a:r>
              <a:rPr lang="en-AU" dirty="0" smtClean="0"/>
              <a:t>#2 notes</a:t>
            </a:r>
          </a:p>
          <a:p>
            <a:pPr lvl="1"/>
            <a:r>
              <a:rPr lang="en-AU" dirty="0" smtClean="0"/>
              <a:t>The </a:t>
            </a:r>
            <a:r>
              <a:rPr lang="en-AU" dirty="0"/>
              <a:t>Snowden data dump is outrageous and the </a:t>
            </a:r>
            <a:r>
              <a:rPr lang="en-AU" dirty="0" err="1"/>
              <a:t>behavior</a:t>
            </a:r>
            <a:r>
              <a:rPr lang="en-AU" dirty="0"/>
              <a:t> of the NSA is indefensible.</a:t>
            </a:r>
          </a:p>
          <a:p>
            <a:pPr lvl="1"/>
            <a:r>
              <a:rPr lang="en-AU" dirty="0"/>
              <a:t>While I take issue with some of their talking points I think it is best to just agree that we all need to be on the lookout for attempts to compromise security or use protocols that are were not created by an open process. As they note DUAL_EC_DRBG is part of an ISO standard now. Oops</a:t>
            </a:r>
            <a:r>
              <a:rPr lang="en-AU" dirty="0" smtClean="0"/>
              <a:t>.</a:t>
            </a:r>
            <a:endParaRPr lang="en-AU" dirty="0"/>
          </a:p>
          <a:p>
            <a:pPr lvl="1"/>
            <a:r>
              <a:rPr lang="en-AU" dirty="0" smtClean="0"/>
              <a:t>The </a:t>
            </a:r>
            <a:r>
              <a:rPr lang="en-AU" dirty="0"/>
              <a:t>IETF is an international organization with participants from around the world, most of whom are justifiably irate over the breadth of NSA spying.</a:t>
            </a:r>
          </a:p>
          <a:p>
            <a:pPr lvl="1"/>
            <a:r>
              <a:rPr lang="en-AU" dirty="0"/>
              <a:t>Pervasive </a:t>
            </a:r>
            <a:r>
              <a:rPr lang="en-AU" dirty="0" smtClean="0"/>
              <a:t>monitoring of </a:t>
            </a:r>
            <a:r>
              <a:rPr lang="en-AU" dirty="0"/>
              <a:t>the Internet and how to address it was a large part of IETF 88 a few months ago. It might be a good idea to have a presentation summarizing what the IETF is doing about it.</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41</a:t>
            </a:fld>
            <a:endParaRPr lang="en-US"/>
          </a:p>
        </p:txBody>
      </p:sp>
    </p:spTree>
    <p:extLst>
      <p:ext uri="{BB962C8B-B14F-4D97-AF65-F5344CB8AC3E}">
        <p14:creationId xmlns:p14="http://schemas.microsoft.com/office/powerpoint/2010/main" val="1014195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meeting was held in Aug 2013 between the IEEE 802.1/11 and Swiss NB security experts </a:t>
            </a:r>
            <a:r>
              <a:rPr lang="en-AU" dirty="0" err="1" smtClean="0"/>
              <a:t>wrt</a:t>
            </a:r>
            <a:r>
              <a:rPr lang="en-AU" dirty="0" smtClean="0"/>
              <a:t> TEPA</a:t>
            </a:r>
            <a:endParaRPr lang="en-AU" dirty="0"/>
          </a:p>
        </p:txBody>
      </p:sp>
      <p:sp>
        <p:nvSpPr>
          <p:cNvPr id="3" name="Content Placeholder 2"/>
          <p:cNvSpPr>
            <a:spLocks noGrp="1"/>
          </p:cNvSpPr>
          <p:nvPr>
            <p:ph idx="1"/>
          </p:nvPr>
        </p:nvSpPr>
        <p:spPr/>
        <p:txBody>
          <a:bodyPr/>
          <a:lstStyle/>
          <a:p>
            <a:pPr lvl="1"/>
            <a:r>
              <a:rPr lang="en-US" dirty="0" smtClean="0"/>
              <a:t>The Swiss NB has provided a significant number of comments on various IEEE 802 standards over the last few years</a:t>
            </a:r>
          </a:p>
          <a:p>
            <a:pPr lvl="1"/>
            <a:r>
              <a:rPr lang="en-US" dirty="0" smtClean="0"/>
              <a:t>In particular </a:t>
            </a:r>
            <a:r>
              <a:rPr lang="en-US" dirty="0"/>
              <a:t>t</a:t>
            </a:r>
            <a:r>
              <a:rPr lang="en-US" dirty="0" smtClean="0"/>
              <a:t>he Swiss </a:t>
            </a:r>
            <a:r>
              <a:rPr lang="en-US" dirty="0"/>
              <a:t>NB (mostly </a:t>
            </a:r>
            <a:r>
              <a:rPr lang="en-US" dirty="0" smtClean="0"/>
              <a:t>H</a:t>
            </a:r>
            <a:r>
              <a:rPr lang="en-AU" dirty="0" err="1" smtClean="0"/>
              <a:t>ans</a:t>
            </a:r>
            <a:r>
              <a:rPr lang="en-AU" dirty="0" smtClean="0"/>
              <a:t>-Rudolf Thomann) </a:t>
            </a:r>
            <a:r>
              <a:rPr lang="en-US" dirty="0" smtClean="0"/>
              <a:t> has had a strong interest in the TEPA based proposals in SC6 from the China NB</a:t>
            </a:r>
          </a:p>
          <a:p>
            <a:pPr lvl="1"/>
            <a:r>
              <a:rPr lang="en-US" dirty="0" smtClean="0"/>
              <a:t>This interest has led to significant and important discussions related to the “state of the art” in 802 security standards</a:t>
            </a:r>
          </a:p>
          <a:p>
            <a:pPr lvl="1"/>
            <a:r>
              <a:rPr lang="en-AU" dirty="0" smtClean="0"/>
              <a:t>Hans-Rudolf </a:t>
            </a:r>
            <a:r>
              <a:rPr lang="en-AU" dirty="0"/>
              <a:t>Thomann </a:t>
            </a:r>
            <a:r>
              <a:rPr lang="en-AU" dirty="0" smtClean="0"/>
              <a:t>arranged to expand discussions with the Swiss NB to other individuals</a:t>
            </a:r>
          </a:p>
          <a:p>
            <a:pPr lvl="2"/>
            <a:r>
              <a:rPr lang="en-US" dirty="0" smtClean="0"/>
              <a:t>Josef </a:t>
            </a:r>
            <a:r>
              <a:rPr lang="en-US" dirty="0" err="1"/>
              <a:t>Schmid</a:t>
            </a:r>
            <a:r>
              <a:rPr lang="en-US" dirty="0"/>
              <a:t> </a:t>
            </a:r>
            <a:r>
              <a:rPr lang="en-US" dirty="0" smtClean="0"/>
              <a:t>was included as another Swiss security expert</a:t>
            </a:r>
          </a:p>
          <a:p>
            <a:pPr lvl="1"/>
            <a:r>
              <a:rPr lang="en-US" dirty="0" smtClean="0"/>
              <a:t>It was agreed in Geneva that a meeting should be set up between 802.1 and 802.11 security experts and the Swiss NB security experts</a:t>
            </a:r>
          </a:p>
          <a:p>
            <a:pPr lvl="2"/>
            <a:r>
              <a:rPr lang="en-US" dirty="0" smtClean="0"/>
              <a:t>The first of a possible series of meetings  took place on 27</a:t>
            </a:r>
            <a:r>
              <a:rPr lang="en-US" dirty="0" smtClean="0">
                <a:solidFill>
                  <a:srgbClr val="FF0000"/>
                </a:solidFill>
              </a:rPr>
              <a:t> </a:t>
            </a:r>
            <a:r>
              <a:rPr lang="en-US" dirty="0" smtClean="0"/>
              <a:t>August 2013</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42</a:t>
            </a:fld>
            <a:endParaRPr lang="en-US"/>
          </a:p>
        </p:txBody>
      </p:sp>
    </p:spTree>
    <p:extLst>
      <p:ext uri="{BB962C8B-B14F-4D97-AF65-F5344CB8AC3E}">
        <p14:creationId xmlns:p14="http://schemas.microsoft.com/office/powerpoint/2010/main" val="3622829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Dan Harkins provided a summary of the </a:t>
            </a:r>
            <a:r>
              <a:rPr lang="en-AU" dirty="0" smtClean="0"/>
              <a:t>Aug 2013 </a:t>
            </a:r>
            <a:r>
              <a:rPr lang="en-AU" dirty="0" smtClean="0"/>
              <a:t>meeting between IEEE 802 &amp; Swiss NB reps</a:t>
            </a:r>
            <a:endParaRPr lang="en-AU" dirty="0"/>
          </a:p>
        </p:txBody>
      </p:sp>
      <p:sp>
        <p:nvSpPr>
          <p:cNvPr id="3" name="Content Placeholder 2"/>
          <p:cNvSpPr>
            <a:spLocks noGrp="1"/>
          </p:cNvSpPr>
          <p:nvPr>
            <p:ph idx="1"/>
          </p:nvPr>
        </p:nvSpPr>
        <p:spPr/>
        <p:txBody>
          <a:bodyPr/>
          <a:lstStyle/>
          <a:p>
            <a:pPr lvl="1"/>
            <a:r>
              <a:rPr lang="en-AU" dirty="0" smtClean="0"/>
              <a:t>Meeting participants were</a:t>
            </a:r>
          </a:p>
          <a:p>
            <a:pPr lvl="2"/>
            <a:r>
              <a:rPr lang="en-US" dirty="0" smtClean="0"/>
              <a:t>IEEE 802</a:t>
            </a:r>
          </a:p>
          <a:p>
            <a:pPr lvl="3"/>
            <a:r>
              <a:rPr lang="en-US" dirty="0" smtClean="0"/>
              <a:t>Bruce </a:t>
            </a:r>
            <a:r>
              <a:rPr lang="en-US" dirty="0"/>
              <a:t>Kraemer (</a:t>
            </a:r>
            <a:r>
              <a:rPr lang="en-US" dirty="0" smtClean="0"/>
              <a:t>Marvell), </a:t>
            </a:r>
            <a:r>
              <a:rPr lang="en-US" dirty="0"/>
              <a:t>Karen Randall (Randall Consulting</a:t>
            </a:r>
            <a:r>
              <a:rPr lang="en-US" dirty="0" smtClean="0"/>
              <a:t>), </a:t>
            </a:r>
            <a:r>
              <a:rPr lang="en-US" dirty="0"/>
              <a:t>Jodi </a:t>
            </a:r>
            <a:r>
              <a:rPr lang="en-US" dirty="0" err="1"/>
              <a:t>Haasz</a:t>
            </a:r>
            <a:r>
              <a:rPr lang="en-US" dirty="0"/>
              <a:t> (IEEE), Mick Seaman, </a:t>
            </a:r>
            <a:r>
              <a:rPr lang="en-US" dirty="0" smtClean="0"/>
              <a:t>Dan </a:t>
            </a:r>
            <a:r>
              <a:rPr lang="en-US" dirty="0"/>
              <a:t>Harkins (Aruba Networks), Brian Weis (Cisco), Peter Yee (AKAYLA)</a:t>
            </a:r>
          </a:p>
          <a:p>
            <a:pPr lvl="2"/>
            <a:r>
              <a:rPr lang="en-US" dirty="0" smtClean="0"/>
              <a:t>Swiss NB</a:t>
            </a:r>
          </a:p>
          <a:p>
            <a:pPr lvl="3"/>
            <a:r>
              <a:rPr lang="en-US" dirty="0" smtClean="0"/>
              <a:t>Hans-Rudolf </a:t>
            </a:r>
            <a:r>
              <a:rPr lang="en-US" dirty="0"/>
              <a:t>Thomann (Thomann </a:t>
            </a:r>
            <a:r>
              <a:rPr lang="en-US" dirty="0" smtClean="0"/>
              <a:t>Consulting), </a:t>
            </a:r>
            <a:r>
              <a:rPr lang="en-US" dirty="0"/>
              <a:t>Josef </a:t>
            </a:r>
            <a:r>
              <a:rPr lang="en-US" dirty="0" err="1"/>
              <a:t>Schmid</a:t>
            </a:r>
            <a:r>
              <a:rPr lang="en-US" dirty="0"/>
              <a:t> (FITSU), </a:t>
            </a:r>
            <a:endParaRPr lang="en-US" dirty="0" smtClean="0"/>
          </a:p>
          <a:p>
            <a:pPr lvl="1"/>
            <a:r>
              <a:rPr lang="en-AU" dirty="0" smtClean="0"/>
              <a:t>Dan provided a meeting summary in Nanjing (from minutes)</a:t>
            </a:r>
          </a:p>
          <a:p>
            <a:pPr lvl="2"/>
            <a:r>
              <a:rPr lang="en-GB" i="1" dirty="0"/>
              <a:t>Dan Harkins' interpretation of that teleconference is that the Swiss NB has gone backwards in their understanding of what 802.1X entities and </a:t>
            </a:r>
            <a:r>
              <a:rPr lang="en-GB" i="1" dirty="0" err="1"/>
              <a:t>TePA</a:t>
            </a:r>
            <a:r>
              <a:rPr lang="en-GB" i="1" dirty="0"/>
              <a:t> entities do in order to perform authentication.</a:t>
            </a:r>
            <a:endParaRPr lang="en-AU" i="1" dirty="0"/>
          </a:p>
          <a:p>
            <a:pPr lvl="2"/>
            <a:r>
              <a:rPr lang="en-GB" i="1" dirty="0"/>
              <a:t>Thomann has been concentrating on the number of entities involved instead of the functionality of those entities.</a:t>
            </a:r>
            <a:endParaRPr lang="en-AU" i="1" dirty="0"/>
          </a:p>
          <a:p>
            <a:pPr lvl="2"/>
            <a:r>
              <a:rPr lang="en-GB" i="1" dirty="0"/>
              <a:t>Thomann says that he will put together a presentation of how he feels that </a:t>
            </a:r>
            <a:r>
              <a:rPr lang="en-GB" i="1" dirty="0" err="1"/>
              <a:t>TePA</a:t>
            </a:r>
            <a:r>
              <a:rPr lang="en-GB" i="1" dirty="0"/>
              <a:t> certificate processing is performed in order to help improve mutual understanding.  Dan will produce a similar presentation around 802.1X</a:t>
            </a:r>
            <a:r>
              <a:rPr lang="en-GB"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2612007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Dan Harkins provided a summary of the </a:t>
            </a:r>
            <a:r>
              <a:rPr lang="en-AU" dirty="0" smtClean="0"/>
              <a:t>Aug 2013 </a:t>
            </a:r>
            <a:r>
              <a:rPr lang="en-AU" dirty="0"/>
              <a:t>meeting between IEEE 802 &amp; Swiss NB reps</a:t>
            </a:r>
          </a:p>
        </p:txBody>
      </p:sp>
      <p:sp>
        <p:nvSpPr>
          <p:cNvPr id="3" name="Content Placeholder 2"/>
          <p:cNvSpPr>
            <a:spLocks noGrp="1"/>
          </p:cNvSpPr>
          <p:nvPr>
            <p:ph idx="1"/>
          </p:nvPr>
        </p:nvSpPr>
        <p:spPr/>
        <p:txBody>
          <a:bodyPr/>
          <a:lstStyle/>
          <a:p>
            <a:pPr lvl="1"/>
            <a:r>
              <a:rPr lang="en-AU" dirty="0"/>
              <a:t>Dan provided a meeting summary in Nanjing (from </a:t>
            </a:r>
            <a:r>
              <a:rPr lang="en-AU" dirty="0" smtClean="0"/>
              <a:t>minutes) (continued)</a:t>
            </a:r>
          </a:p>
          <a:p>
            <a:pPr lvl="2"/>
            <a:r>
              <a:rPr lang="en-GB" i="1" dirty="0" smtClean="0"/>
              <a:t>Once </a:t>
            </a:r>
            <a:r>
              <a:rPr lang="en-GB" i="1" dirty="0"/>
              <a:t>these two stories are put straight, it should be possible to return to the Swiss presentation from the Seoul JTC1 meeting and clarify the points it attempted to make.  </a:t>
            </a:r>
            <a:endParaRPr lang="en-AU" i="1" dirty="0"/>
          </a:p>
          <a:p>
            <a:pPr lvl="2"/>
            <a:r>
              <a:rPr lang="en-GB" i="1" dirty="0"/>
              <a:t>Bruce Kraemer expressed concern that this dialog is dragging on and that we will end up going into the Ottawa meeting (February 2014) of the JTC1 SC6/WG1 with the same distance between the parties.</a:t>
            </a:r>
            <a:endParaRPr lang="en-AU" i="1" dirty="0"/>
          </a:p>
          <a:p>
            <a:pPr lvl="2"/>
            <a:r>
              <a:rPr lang="en-GB" i="1" dirty="0"/>
              <a:t>Josef </a:t>
            </a:r>
            <a:r>
              <a:rPr lang="en-GB" i="1" dirty="0" err="1"/>
              <a:t>Schmid</a:t>
            </a:r>
            <a:r>
              <a:rPr lang="en-GB" i="1" dirty="0"/>
              <a:t> has indicated that the Swiss government has been following the progress of </a:t>
            </a:r>
            <a:r>
              <a:rPr lang="en-GB" i="1" dirty="0" err="1"/>
              <a:t>TePA</a:t>
            </a:r>
            <a:r>
              <a:rPr lang="en-GB" i="1" dirty="0"/>
              <a:t> in JTC1, although he has not been able to articulate the reason for the particular interest.</a:t>
            </a:r>
            <a:endParaRPr lang="en-AU" i="1" dirty="0"/>
          </a:p>
          <a:p>
            <a:pPr lvl="2"/>
            <a:r>
              <a:rPr lang="en-GB" i="1" dirty="0"/>
              <a:t>Another discussion between the IEEE delegation and the Swiss NB representative would be highly useful before the Ottawa meeting</a:t>
            </a:r>
            <a:endParaRPr lang="en-AU" i="1" dirty="0"/>
          </a:p>
          <a:p>
            <a:pPr lvl="2"/>
            <a:r>
              <a:rPr lang="en-GB" i="1" dirty="0"/>
              <a:t>The timing for this meeting will be dependent on when </a:t>
            </a:r>
            <a:r>
              <a:rPr lang="en-GB" i="1" dirty="0" err="1"/>
              <a:t>Thomann's</a:t>
            </a:r>
            <a:r>
              <a:rPr lang="en-GB" i="1" dirty="0"/>
              <a:t> and Harkins' documents are available.</a:t>
            </a:r>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2930696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no further meeting between IEEE 802 and the Swiss NB about </a:t>
            </a:r>
            <a:r>
              <a:rPr lang="en-AU" dirty="0"/>
              <a:t>TEPA after </a:t>
            </a:r>
            <a:r>
              <a:rPr lang="en-AU" dirty="0" smtClean="0"/>
              <a:t>Aug 2013</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It was intended that further meetings be held </a:t>
            </a:r>
            <a:r>
              <a:rPr lang="en-AU" dirty="0"/>
              <a:t>after August </a:t>
            </a:r>
            <a:r>
              <a:rPr lang="en-AU" dirty="0" smtClean="0"/>
              <a:t>once Dan Harkins and Hans Rudolf Thomann completed their “homework”</a:t>
            </a:r>
          </a:p>
          <a:p>
            <a:pPr lvl="2"/>
            <a:r>
              <a:rPr lang="en-AU" dirty="0" smtClean="0"/>
              <a:t>Dan: </a:t>
            </a:r>
            <a:r>
              <a:rPr lang="en-AU" dirty="0"/>
              <a:t>how certificates are used and validated in </a:t>
            </a:r>
            <a:r>
              <a:rPr lang="en-AU" dirty="0" smtClean="0"/>
              <a:t>802.1X/EAP-TLS</a:t>
            </a:r>
          </a:p>
          <a:p>
            <a:pPr lvl="2"/>
            <a:r>
              <a:rPr lang="en-AU" dirty="0" smtClean="0"/>
              <a:t>Hans: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reviewed his “homework” to this SC in </a:t>
            </a:r>
            <a:r>
              <a:rPr lang="en-AU" dirty="0" smtClean="0"/>
              <a:t>Dallas – a version was subsequently submitted to SC6</a:t>
            </a:r>
          </a:p>
          <a:p>
            <a:pPr lvl="2"/>
            <a:r>
              <a:rPr lang="en-AU" dirty="0" smtClean="0"/>
              <a:t>See N15845</a:t>
            </a:r>
            <a:endParaRPr lang="en-AU" dirty="0" smtClean="0"/>
          </a:p>
          <a:p>
            <a:pPr lvl="1"/>
            <a:r>
              <a:rPr lang="en-AU" dirty="0" smtClean="0"/>
              <a:t>It </a:t>
            </a:r>
            <a:r>
              <a:rPr lang="en-AU" dirty="0" smtClean="0"/>
              <a:t>appears </a:t>
            </a:r>
            <a:r>
              <a:rPr lang="en-AU" dirty="0"/>
              <a:t>that Hans Rudolf </a:t>
            </a:r>
            <a:r>
              <a:rPr lang="en-AU" dirty="0" smtClean="0"/>
              <a:t>Thomann has declined to complete his “homework” and has instead proposed three new topic areas</a:t>
            </a:r>
          </a:p>
          <a:p>
            <a:pPr lvl="1"/>
            <a:r>
              <a:rPr lang="en-AU" dirty="0" smtClean="0"/>
              <a:t>The IEEE 802 group responded to </a:t>
            </a:r>
            <a:r>
              <a:rPr lang="en-AU" dirty="0"/>
              <a:t>Hans Rudolf </a:t>
            </a:r>
            <a:r>
              <a:rPr lang="en-AU" dirty="0" smtClean="0"/>
              <a:t>Thomann by expressing a degree of frustration</a:t>
            </a:r>
          </a:p>
          <a:p>
            <a:pPr lvl="1"/>
            <a:r>
              <a:rPr lang="en-AU" dirty="0" smtClean="0"/>
              <a:t>An e-mail discussion followed but there was no conclusion and it is not clear it is going anywhere</a:t>
            </a:r>
          </a:p>
          <a:p>
            <a:pPr lvl="1"/>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589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1</a:t>
            </a:r>
          </a:p>
          <a:p>
            <a:pPr lvl="1"/>
            <a:r>
              <a:rPr lang="en-US" i="1" dirty="0" smtClean="0"/>
              <a:t>The subject of our current discussion is </a:t>
            </a:r>
            <a:r>
              <a:rPr lang="en-US" i="1" dirty="0" err="1" smtClean="0"/>
              <a:t>TePA</a:t>
            </a:r>
            <a:r>
              <a:rPr lang="en-US" i="1" dirty="0" smtClean="0"/>
              <a:t>. </a:t>
            </a:r>
            <a:r>
              <a:rPr lang="en-US" i="1" dirty="0" err="1" smtClean="0"/>
              <a:t>TePA</a:t>
            </a:r>
            <a:r>
              <a:rPr lang="en-US" i="1" dirty="0" smtClean="0"/>
              <a:t> is the (generic) mechanism specified by ISO/IEC 9798-3 </a:t>
            </a:r>
            <a:r>
              <a:rPr lang="en-US" i="1" dirty="0" err="1" smtClean="0"/>
              <a:t>Amd</a:t>
            </a:r>
            <a:r>
              <a:rPr lang="en-US" i="1" dirty="0" smtClean="0"/>
              <a:t> 1. The China NB has made </a:t>
            </a:r>
            <a:r>
              <a:rPr lang="en-US" i="1" dirty="0" err="1" smtClean="0"/>
              <a:t>Powerpoint</a:t>
            </a:r>
            <a:r>
              <a:rPr lang="en-US" i="1" dirty="0" smtClean="0"/>
              <a:t> presentations on certain </a:t>
            </a:r>
            <a:r>
              <a:rPr lang="en-US" i="1" dirty="0" err="1" smtClean="0"/>
              <a:t>TePA</a:t>
            </a:r>
            <a:r>
              <a:rPr lang="en-US" i="1" dirty="0" smtClean="0"/>
              <a:t> applications, e.g. </a:t>
            </a:r>
            <a:r>
              <a:rPr lang="en-US" i="1" dirty="0" err="1" smtClean="0"/>
              <a:t>TePA</a:t>
            </a:r>
            <a:r>
              <a:rPr lang="en-US" i="1" dirty="0" smtClean="0"/>
              <a:t>-AC targeting port-based access control, like 802.1X. In our discussion this application is a good example. We should however focus on the authentication message exchange in this comparison, as only for </a:t>
            </a:r>
            <a:r>
              <a:rPr lang="en-US" i="1" dirty="0" err="1" smtClean="0"/>
              <a:t>TePA</a:t>
            </a:r>
            <a:r>
              <a:rPr lang="en-US" i="1" dirty="0" smtClean="0"/>
              <a:t>, but not for </a:t>
            </a:r>
            <a:r>
              <a:rPr lang="en-US" i="1" dirty="0" err="1" smtClean="0"/>
              <a:t>TePA</a:t>
            </a:r>
            <a:r>
              <a:rPr lang="en-US" i="1" dirty="0" smtClean="0"/>
              <a:t>-AC a specification is available. We aim to achieve agreement with you about </a:t>
            </a:r>
            <a:r>
              <a:rPr lang="en-US" i="1" dirty="0" err="1" smtClean="0"/>
              <a:t>TePA</a:t>
            </a:r>
            <a:r>
              <a:rPr lang="en-US" i="1" dirty="0" smtClean="0"/>
              <a:t> valid for arbitrary use cases, not just for port-based access control. </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629292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2</a:t>
            </a:r>
          </a:p>
          <a:p>
            <a:pPr lvl="1"/>
            <a:r>
              <a:rPr lang="en-US" i="1" dirty="0" smtClean="0"/>
              <a:t>Basic model and configurations. 802.1X and 9798-3 </a:t>
            </a:r>
            <a:r>
              <a:rPr lang="en-US" i="1" dirty="0" err="1" smtClean="0"/>
              <a:t>Amd</a:t>
            </a:r>
            <a:r>
              <a:rPr lang="en-US" i="1" dirty="0" smtClean="0"/>
              <a:t> 1 are network security standards aiming to establish security between OSI-entities at different network locations. The model must therefore be based on OSI-entities. When comparing 802.1X and </a:t>
            </a:r>
            <a:r>
              <a:rPr lang="en-US" i="1" dirty="0" err="1" smtClean="0"/>
              <a:t>TePA</a:t>
            </a:r>
            <a:r>
              <a:rPr lang="en-US" i="1" dirty="0" smtClean="0"/>
              <a:t> OSI-entities should be matched.</a:t>
            </a:r>
            <a:endParaRPr lang="en-AU" i="1" dirty="0" smtClean="0"/>
          </a:p>
          <a:p>
            <a:pPr lvl="1"/>
            <a:r>
              <a:rPr lang="en-US" i="1" dirty="0" smtClean="0"/>
              <a:t>802.1X specifies three roles:  supplicant, authenticator and AS. The Supplicant and Authenticator role are always assigned to two different OSI-entities, and 802.1X frequently views them as entities (see e.g. figure 7-2 of 8802-1X:2013. For EAP authentication exchange the AS role is as well necessary.  While it can be co-located with the Authenticator, most port-based network access control applications use a separate Authentication Server, to allow centralized administration of authorized parties and their credentials throughout a network</a:t>
            </a:r>
            <a:r>
              <a:rPr lang="en-US" dirty="0" smtClean="0"/>
              <a:t>.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47</a:t>
            </a:fld>
            <a:endParaRPr lang="en-US"/>
          </a:p>
        </p:txBody>
      </p:sp>
    </p:spTree>
    <p:extLst>
      <p:ext uri="{BB962C8B-B14F-4D97-AF65-F5344CB8AC3E}">
        <p14:creationId xmlns:p14="http://schemas.microsoft.com/office/powerpoint/2010/main" val="2723426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2 (continued)</a:t>
            </a:r>
          </a:p>
          <a:p>
            <a:pPr lvl="1"/>
            <a:r>
              <a:rPr lang="en-US" i="1" dirty="0" smtClean="0"/>
              <a:t>In the former case, the model consists of only two entities, in the latter of three entities. The former is the co-located, the latter the remote configuration. </a:t>
            </a:r>
            <a:r>
              <a:rPr lang="en-US" i="1" dirty="0" err="1" smtClean="0"/>
              <a:t>TePA</a:t>
            </a:r>
            <a:r>
              <a:rPr lang="en-US" i="1" dirty="0" smtClean="0"/>
              <a:t>  has a three-entity model (A, B, TTP), in </a:t>
            </a:r>
            <a:r>
              <a:rPr lang="en-US" i="1" dirty="0" err="1" smtClean="0"/>
              <a:t>TePA</a:t>
            </a:r>
            <a:r>
              <a:rPr lang="en-US" i="1" dirty="0" smtClean="0"/>
              <a:t>-AC mapped to controller, client and AS. </a:t>
            </a:r>
            <a:endParaRPr lang="en-AU" i="1" dirty="0" smtClean="0"/>
          </a:p>
          <a:p>
            <a:pPr lvl="1"/>
            <a:r>
              <a:rPr lang="en-US" i="1" dirty="0" err="1" smtClean="0"/>
              <a:t>TePA</a:t>
            </a:r>
            <a:r>
              <a:rPr lang="en-US" i="1" dirty="0" smtClean="0"/>
              <a:t> and 802.1X have the same purpose but are functionally different. Entities should be matched according to their network location rather than their functions/roles. </a:t>
            </a:r>
            <a:r>
              <a:rPr lang="en-US" i="1" dirty="0" err="1" smtClean="0"/>
              <a:t>TePA</a:t>
            </a:r>
            <a:r>
              <a:rPr lang="en-US" i="1" dirty="0" smtClean="0"/>
              <a:t> and </a:t>
            </a:r>
            <a:r>
              <a:rPr lang="en-US" i="1" dirty="0" err="1" smtClean="0"/>
              <a:t>TePA</a:t>
            </a:r>
            <a:r>
              <a:rPr lang="en-US" i="1" dirty="0" smtClean="0"/>
              <a:t>-AC match with the 802.1X remote configuration as follows:</a:t>
            </a:r>
            <a:endParaRPr lang="en-AU" i="1" dirty="0" smtClean="0"/>
          </a:p>
          <a:p>
            <a:pPr lvl="2"/>
            <a:r>
              <a:rPr lang="en-US" i="1" dirty="0" smtClean="0"/>
              <a:t>Entity B=Client=Supplicant</a:t>
            </a:r>
            <a:endParaRPr lang="en-AU" i="1" dirty="0" smtClean="0"/>
          </a:p>
          <a:p>
            <a:pPr lvl="2"/>
            <a:r>
              <a:rPr lang="en-US" i="1" dirty="0" smtClean="0"/>
              <a:t>Entity A=Controller=Authenticator</a:t>
            </a:r>
            <a:endParaRPr lang="en-AU" i="1" dirty="0" smtClean="0"/>
          </a:p>
          <a:p>
            <a:pPr lvl="2"/>
            <a:r>
              <a:rPr lang="en-US" i="1" dirty="0" smtClean="0"/>
              <a:t>TTP=</a:t>
            </a:r>
            <a:r>
              <a:rPr lang="en-US" i="1" dirty="0" err="1" smtClean="0"/>
              <a:t>TePA</a:t>
            </a:r>
            <a:r>
              <a:rPr lang="en-US" i="1" dirty="0" smtClean="0"/>
              <a:t>-AC AS=802.1X AS</a:t>
            </a:r>
            <a:endParaRPr lang="en-AU" i="1" dirty="0" smtClean="0"/>
          </a:p>
          <a:p>
            <a:pPr lvl="1"/>
            <a:r>
              <a:rPr lang="en-US" i="1" dirty="0" smtClean="0"/>
              <a:t>In the 802.1X collocated configuration rigged-up with an OCSP server, the matching would be TTP=</a:t>
            </a:r>
            <a:r>
              <a:rPr lang="en-US" i="1" dirty="0" err="1" smtClean="0"/>
              <a:t>TePA</a:t>
            </a:r>
            <a:r>
              <a:rPr lang="en-US" i="1" dirty="0" smtClean="0"/>
              <a:t>-AC AS=OCSP.</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3661416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3</a:t>
            </a:r>
          </a:p>
          <a:p>
            <a:pPr lvl="1"/>
            <a:r>
              <a:rPr lang="en-US" i="1" dirty="0" smtClean="0"/>
              <a:t>The essential feature of </a:t>
            </a:r>
            <a:r>
              <a:rPr lang="en-US" i="1" dirty="0" err="1" smtClean="0"/>
              <a:t>TePA</a:t>
            </a:r>
            <a:r>
              <a:rPr lang="en-US" i="1" dirty="0" smtClean="0"/>
              <a:t> is the presence of a TTP. Before entering information exchange with a peer-entity an entity must obtain assurance that the peer-entity is entrusted for the intended kind of information exchange (application). In </a:t>
            </a:r>
            <a:r>
              <a:rPr lang="en-US" i="1" dirty="0" err="1" smtClean="0"/>
              <a:t>TePA</a:t>
            </a:r>
            <a:r>
              <a:rPr lang="en-US" i="1" dirty="0" smtClean="0"/>
              <a:t>, this is achieved in two steps: </a:t>
            </a:r>
            <a:endParaRPr lang="en-AU" i="1" dirty="0" smtClean="0"/>
          </a:p>
          <a:p>
            <a:pPr lvl="2"/>
            <a:r>
              <a:rPr lang="en-US" i="1" dirty="0" smtClean="0"/>
              <a:t>a. The TTP assures to entity A (B) that the holder of certificate B (A) is entrusted.</a:t>
            </a:r>
            <a:endParaRPr lang="en-AU" i="1" dirty="0" smtClean="0"/>
          </a:p>
          <a:p>
            <a:pPr lvl="2"/>
            <a:r>
              <a:rPr lang="en-US" i="1" dirty="0" smtClean="0"/>
              <a:t>b. Entity A (B) obtains proof from entity B (A) that it is the holder of certificate B (A) (mutual authentication).</a:t>
            </a:r>
            <a:endParaRPr lang="en-AU" i="1" dirty="0" smtClean="0"/>
          </a:p>
          <a:p>
            <a:pPr lvl="1"/>
            <a:r>
              <a:rPr lang="en-US" i="1" dirty="0" smtClean="0"/>
              <a:t>Trust is defined by  3.4.64 of X.509-2012 as follows: "</a:t>
            </a:r>
            <a:r>
              <a:rPr lang="x-none" i="1" smtClean="0"/>
              <a:t>: Entity X is said to trust entity Y for a set of activities if and only if entity X relies upon entity Y behaving in a particular way with respect to the activities. </a:t>
            </a:r>
            <a:r>
              <a:rPr lang="en-US" i="1" dirty="0" smtClean="0"/>
              <a:t>The emphasized parts illustrate the scope and impact of trust.</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366141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3 (continued)</a:t>
            </a:r>
          </a:p>
          <a:p>
            <a:pPr lvl="1"/>
            <a:r>
              <a:rPr lang="en-US" i="1" dirty="0" smtClean="0"/>
              <a:t>Though the current edition of the ISO standard is not specific on what exactly the TTP is doing, the proposers (the Chinese) had applications like </a:t>
            </a:r>
            <a:r>
              <a:rPr lang="en-US" i="1" dirty="0" err="1" smtClean="0"/>
              <a:t>TePA</a:t>
            </a:r>
            <a:r>
              <a:rPr lang="en-US" i="1" dirty="0" smtClean="0"/>
              <a:t>-AC in mind. Plain validation of the certificate status and origin converts an open anonymous into an open identified network, but not in a secure network: A network becomes secure by verifying that the certificate holder is admitted to this network. Plain validation of certificate status and origin allows for unauthorized (fake) clients (802.11 STAs) and controllers (802.11 APs): The only thing an attacker needs is a valid certificate!</a:t>
            </a:r>
            <a:endParaRPr lang="en-AU" i="1" dirty="0" smtClean="0"/>
          </a:p>
          <a:p>
            <a:pPr lvl="1"/>
            <a:r>
              <a:rPr lang="en-US" i="1" dirty="0" smtClean="0"/>
              <a:t>The </a:t>
            </a:r>
            <a:r>
              <a:rPr lang="en-US" i="1" dirty="0" err="1" smtClean="0"/>
              <a:t>TePA</a:t>
            </a:r>
            <a:r>
              <a:rPr lang="en-US" i="1" dirty="0" smtClean="0"/>
              <a:t> TTP performs identity-based access control, using the Identities (see 9798-3 </a:t>
            </a:r>
            <a:r>
              <a:rPr lang="en-US" i="1" dirty="0" err="1" smtClean="0"/>
              <a:t>amd</a:t>
            </a:r>
            <a:r>
              <a:rPr lang="en-US" i="1" dirty="0" smtClean="0"/>
              <a:t> 1) of entities A and B.</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4018557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IEEE 802 group responded to Hans Rudolf </a:t>
            </a:r>
            <a:r>
              <a:rPr lang="en-AU" dirty="0" smtClean="0"/>
              <a:t>Thomann </a:t>
            </a:r>
            <a:r>
              <a:rPr lang="en-AU" dirty="0"/>
              <a:t>by expressing a degree of </a:t>
            </a:r>
            <a:r>
              <a:rPr lang="en-AU" dirty="0" smtClean="0"/>
              <a:t>frustration</a:t>
            </a:r>
            <a:endParaRPr lang="en-AU" dirty="0"/>
          </a:p>
        </p:txBody>
      </p:sp>
      <p:sp>
        <p:nvSpPr>
          <p:cNvPr id="3" name="Content Placeholder 2"/>
          <p:cNvSpPr>
            <a:spLocks noGrp="1"/>
          </p:cNvSpPr>
          <p:nvPr>
            <p:ph idx="1"/>
          </p:nvPr>
        </p:nvSpPr>
        <p:spPr/>
        <p:txBody>
          <a:bodyPr/>
          <a:lstStyle/>
          <a:p>
            <a:r>
              <a:rPr lang="en-US" dirty="0" smtClean="0"/>
              <a:t>IEEE 802 response to Hans Rudolf Thomann</a:t>
            </a:r>
          </a:p>
          <a:p>
            <a:pPr lvl="1"/>
            <a:r>
              <a:rPr lang="en-US" i="1" dirty="0" smtClean="0"/>
              <a:t>We </a:t>
            </a:r>
            <a:r>
              <a:rPr lang="en-US" i="1" dirty="0"/>
              <a:t>have considered </a:t>
            </a:r>
            <a:r>
              <a:rPr lang="en-US" i="1" dirty="0" smtClean="0"/>
              <a:t>your </a:t>
            </a:r>
            <a:r>
              <a:rPr lang="en-US" i="1" dirty="0"/>
              <a:t>current and past analyses in considerable detail. </a:t>
            </a:r>
            <a:r>
              <a:rPr lang="en-US" i="1" dirty="0" smtClean="0"/>
              <a:t> However </a:t>
            </a:r>
            <a:r>
              <a:rPr lang="en-US" i="1" dirty="0"/>
              <a:t>your latest we believe clearly highlights the flaws in your </a:t>
            </a:r>
            <a:r>
              <a:rPr lang="en-US" i="1" dirty="0" smtClean="0"/>
              <a:t>logic</a:t>
            </a:r>
            <a:endParaRPr lang="en-AU" i="1" dirty="0"/>
          </a:p>
          <a:p>
            <a:pPr lvl="1"/>
            <a:r>
              <a:rPr lang="en-US" i="1" dirty="0"/>
              <a:t> </a:t>
            </a:r>
            <a:r>
              <a:rPr lang="en-US" i="1" dirty="0" smtClean="0"/>
              <a:t>For </a:t>
            </a:r>
            <a:r>
              <a:rPr lang="en-US" i="1" dirty="0"/>
              <a:t>example, under "2. Basic model and configurations" you say </a:t>
            </a:r>
            <a:r>
              <a:rPr lang="en-US" i="1" dirty="0" smtClean="0"/>
              <a:t>that</a:t>
            </a:r>
            <a:r>
              <a:rPr lang="en-AU" i="1" dirty="0"/>
              <a:t> </a:t>
            </a:r>
            <a:r>
              <a:rPr lang="en-US" i="1" dirty="0" smtClean="0"/>
              <a:t>“Entities </a:t>
            </a:r>
            <a:r>
              <a:rPr lang="en-US" i="1" dirty="0"/>
              <a:t>should be matched according to their networks location rather than their functions/roles.”</a:t>
            </a:r>
            <a:endParaRPr lang="en-AU" i="1" dirty="0"/>
          </a:p>
          <a:p>
            <a:pPr lvl="1"/>
            <a:r>
              <a:rPr lang="en-US" i="1" dirty="0"/>
              <a:t> </a:t>
            </a:r>
            <a:r>
              <a:rPr lang="en-US" i="1" dirty="0" smtClean="0"/>
              <a:t>The </a:t>
            </a:r>
            <a:r>
              <a:rPr lang="en-US" i="1" dirty="0"/>
              <a:t>idea that your model of how </a:t>
            </a:r>
            <a:r>
              <a:rPr lang="en-US" i="1" dirty="0" err="1"/>
              <a:t>TePA</a:t>
            </a:r>
            <a:r>
              <a:rPr lang="en-US" i="1" dirty="0"/>
              <a:t> works should be applied without regard to the functionality of the entities in 802.1X/EAP, declaring them to be deficient because they are not the same as the </a:t>
            </a:r>
            <a:r>
              <a:rPr lang="en-US" i="1" dirty="0" err="1"/>
              <a:t>TePA</a:t>
            </a:r>
            <a:r>
              <a:rPr lang="en-US" i="1" dirty="0"/>
              <a:t> entities, is fundamental and invalidates all the analysis that </a:t>
            </a:r>
            <a:r>
              <a:rPr lang="en-US" i="1" dirty="0" smtClean="0"/>
              <a:t>follows</a:t>
            </a:r>
            <a:endParaRPr lang="en-AU" i="1" dirty="0"/>
          </a:p>
          <a:p>
            <a:pPr lvl="1"/>
            <a:r>
              <a:rPr lang="en-US" i="1" dirty="0"/>
              <a:t> </a:t>
            </a:r>
            <a:r>
              <a:rPr lang="en-US" i="1" dirty="0" smtClean="0"/>
              <a:t>We </a:t>
            </a:r>
            <a:r>
              <a:rPr lang="en-US" i="1" dirty="0"/>
              <a:t>have tried on many occasions to point out this flaw but do not seem to have succeeded in pointing out that apples vs oranges comparisons have no </a:t>
            </a:r>
            <a:r>
              <a:rPr lang="en-US" i="1" dirty="0" smtClean="0"/>
              <a:t>utility</a:t>
            </a:r>
            <a:endParaRPr lang="en-AU"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2134601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next steps in relation the discussions with the Swiss NB</a:t>
            </a:r>
            <a:endParaRPr lang="en-AU" dirty="0"/>
          </a:p>
        </p:txBody>
      </p:sp>
      <p:sp>
        <p:nvSpPr>
          <p:cNvPr id="3" name="Content Placeholder 2"/>
          <p:cNvSpPr>
            <a:spLocks noGrp="1"/>
          </p:cNvSpPr>
          <p:nvPr>
            <p:ph idx="1"/>
          </p:nvPr>
        </p:nvSpPr>
        <p:spPr/>
        <p:txBody>
          <a:bodyPr/>
          <a:lstStyle/>
          <a:p>
            <a:pPr lvl="1"/>
            <a:r>
              <a:rPr lang="en-AU" dirty="0" smtClean="0"/>
              <a:t>Discussion?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3704020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WAPI has not gone away; it may be re-proposed in SC6 despite uncertainty about the process</a:t>
            </a:r>
            <a:endParaRPr lang="en-AU" dirty="0"/>
          </a:p>
        </p:txBody>
      </p:sp>
      <p:sp>
        <p:nvSpPr>
          <p:cNvPr id="3" name="Content Placeholder 2"/>
          <p:cNvSpPr>
            <a:spLocks noGrp="1"/>
          </p:cNvSpPr>
          <p:nvPr>
            <p:ph idx="1"/>
          </p:nvPr>
        </p:nvSpPr>
        <p:spPr/>
        <p:txBody>
          <a:bodyPr/>
          <a:lstStyle/>
          <a:p>
            <a:pPr lvl="1"/>
            <a:r>
              <a:rPr lang="en-AU" dirty="0" smtClean="0"/>
              <a:t>WAPI was cancelled as an NP proposal in early 2012</a:t>
            </a:r>
          </a:p>
          <a:p>
            <a:pPr lvl="1"/>
            <a:r>
              <a:rPr lang="en-AU" dirty="0" smtClean="0"/>
              <a:t>There was been little discussion of WAPI in SC6 since that time but there is a possibility it might be re-proposed</a:t>
            </a:r>
          </a:p>
          <a:p>
            <a:pPr lvl="1"/>
            <a:r>
              <a:rPr lang="en-AU" dirty="0" smtClean="0"/>
              <a:t>The process for re-proposing WAPI in SC6 is currently uncertain</a:t>
            </a:r>
          </a:p>
          <a:p>
            <a:pPr lvl="2"/>
            <a:r>
              <a:rPr lang="en-AU" dirty="0"/>
              <a:t>There is a </a:t>
            </a:r>
            <a:r>
              <a:rPr lang="en-AU" dirty="0" smtClean="0"/>
              <a:t>claim made at the Korea meeting in June 2013 </a:t>
            </a:r>
            <a:r>
              <a:rPr lang="en-AU" dirty="0"/>
              <a:t>that the WAPI NP could be </a:t>
            </a:r>
            <a:r>
              <a:rPr lang="en-AU" dirty="0" smtClean="0"/>
              <a:t>un-cancelled </a:t>
            </a:r>
            <a:r>
              <a:rPr lang="en-AU" dirty="0"/>
              <a:t>by a simple vote of SC6 </a:t>
            </a:r>
            <a:r>
              <a:rPr lang="en-AU" dirty="0" smtClean="0"/>
              <a:t>NBs …</a:t>
            </a:r>
          </a:p>
          <a:p>
            <a:pPr lvl="2"/>
            <a:r>
              <a:rPr lang="en-AU" dirty="0" smtClean="0"/>
              <a:t>… despite </a:t>
            </a:r>
            <a:r>
              <a:rPr lang="en-AU" dirty="0"/>
              <a:t>some ambiguity, a case could be made that un-cancelling the WAPI NP requires a new NP ballot </a:t>
            </a:r>
            <a:endParaRPr lang="en-AU" dirty="0" smtClean="0"/>
          </a:p>
          <a:p>
            <a:pPr lvl="1"/>
            <a:r>
              <a:rPr lang="en-AU" dirty="0"/>
              <a:t>WAPI has not gone </a:t>
            </a:r>
            <a:r>
              <a:rPr lang="en-AU" dirty="0" smtClean="0"/>
              <a:t>away</a:t>
            </a:r>
          </a:p>
          <a:p>
            <a:pPr lvl="2"/>
            <a:r>
              <a:rPr lang="en-AU" dirty="0"/>
              <a:t>I</a:t>
            </a:r>
            <a:r>
              <a:rPr lang="en-AU" dirty="0" smtClean="0"/>
              <a:t>t </a:t>
            </a:r>
            <a:r>
              <a:rPr lang="en-AU" dirty="0"/>
              <a:t>has ongoing support in </a:t>
            </a:r>
            <a:r>
              <a:rPr lang="en-AU" dirty="0" smtClean="0"/>
              <a:t>China …</a:t>
            </a:r>
          </a:p>
          <a:p>
            <a:pPr lvl="2"/>
            <a:r>
              <a:rPr lang="en-AU" dirty="0" smtClean="0"/>
              <a:t>… but </a:t>
            </a:r>
            <a:r>
              <a:rPr lang="en-AU" dirty="0"/>
              <a:t>WPA2 is being embraced by Chinse SPs anyway </a:t>
            </a:r>
            <a:endParaRPr lang="en-AU" dirty="0" smtClean="0"/>
          </a:p>
          <a:p>
            <a:pPr lvl="2"/>
            <a:r>
              <a:rPr lang="en-AU" dirty="0"/>
              <a:t>WAPI will have ample government funding for the foreseeable future</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325220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status of </a:t>
            </a:r>
            <a:r>
              <a:rPr lang="en-AU" dirty="0" err="1" smtClean="0"/>
              <a:t>TISec</a:t>
            </a:r>
            <a:r>
              <a:rPr lang="en-AU" dirty="0" smtClean="0"/>
              <a:t> is unknown in WG7 … as are ISOC plans</a:t>
            </a:r>
            <a:endParaRPr lang="en-AU" dirty="0"/>
          </a:p>
        </p:txBody>
      </p:sp>
      <p:sp>
        <p:nvSpPr>
          <p:cNvPr id="8" name="Content Placeholder 7"/>
          <p:cNvSpPr>
            <a:spLocks noGrp="1"/>
          </p:cNvSpPr>
          <p:nvPr>
            <p:ph idx="1"/>
          </p:nvPr>
        </p:nvSpPr>
        <p:spPr/>
        <p:txBody>
          <a:bodyPr/>
          <a:lstStyle/>
          <a:p>
            <a:pPr lvl="1"/>
            <a:r>
              <a:rPr lang="en-AU" dirty="0" smtClean="0"/>
              <a:t>ISOC (Sean Turner) sent a representative to the SC6 meeting in Korea in June 2013</a:t>
            </a:r>
          </a:p>
          <a:p>
            <a:pPr lvl="1"/>
            <a:r>
              <a:rPr lang="en-AU" dirty="0" smtClean="0"/>
              <a:t>He participated in discussions about </a:t>
            </a:r>
            <a:r>
              <a:rPr lang="en-AU" dirty="0" err="1" smtClean="0"/>
              <a:t>TISec</a:t>
            </a:r>
            <a:r>
              <a:rPr lang="en-AU" dirty="0"/>
              <a:t> </a:t>
            </a:r>
            <a:r>
              <a:rPr lang="en-AU" dirty="0" smtClean="0"/>
              <a:t>and observed other discussions in WG7 relating to their plan to redesign the Internet</a:t>
            </a:r>
          </a:p>
          <a:p>
            <a:pPr lvl="1"/>
            <a:r>
              <a:rPr lang="en-AU" dirty="0" smtClean="0"/>
              <a:t>It is not yet known if ISOC will be sending a rep to the next </a:t>
            </a:r>
            <a:r>
              <a:rPr lang="en-AU" dirty="0" smtClean="0"/>
              <a:t>meeting</a:t>
            </a:r>
          </a:p>
          <a:p>
            <a:pPr lvl="2"/>
            <a:r>
              <a:rPr lang="en-AU" dirty="0" smtClean="0"/>
              <a:t>Possibly Sean Turner and Sally Wentworth</a:t>
            </a:r>
            <a:endParaRPr lang="en-AU"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54</a:t>
            </a:fld>
            <a:endParaRPr lang="en-US"/>
          </a:p>
        </p:txBody>
      </p:sp>
    </p:spTree>
    <p:extLst>
      <p:ext uri="{BB962C8B-B14F-4D97-AF65-F5344CB8AC3E}">
        <p14:creationId xmlns:p14="http://schemas.microsoft.com/office/powerpoint/2010/main" val="1818294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number of other relevant proposals are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74111255"/>
              </p:ext>
            </p:extLst>
          </p:nvPr>
        </p:nvGraphicFramePr>
        <p:xfrm>
          <a:off x="685800" y="1981200"/>
          <a:ext cx="7772400" cy="4394200"/>
        </p:xfrm>
        <a:graphic>
          <a:graphicData uri="http://schemas.openxmlformats.org/drawingml/2006/table">
            <a:tbl>
              <a:tblPr firstRow="1" bandRow="1">
                <a:tableStyleId>{5C22544A-7EE6-4342-B048-85BDC9FD1C3A}</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b="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None obvious</a:t>
                      </a:r>
                      <a:r>
                        <a:rPr lang="en-AU" sz="1600" baseline="0" dirty="0" smtClean="0"/>
                        <a:t>; functionality could be achieved in different ways with existing standards</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PWI proposal</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p>
                      <a:endParaRPr lang="en-AU" sz="1600" dirty="0"/>
                    </a:p>
                  </a:txBody>
                  <a:tcPr/>
                </a:tc>
                <a:tc>
                  <a:txBody>
                    <a:bodyPr/>
                    <a:lstStyle/>
                    <a:p>
                      <a:r>
                        <a:rPr lang="en-AU" sz="1600" dirty="0" smtClean="0"/>
                        <a:t>None obvious</a:t>
                      </a:r>
                      <a:r>
                        <a:rPr lang="en-AU" sz="1600" baseline="0" dirty="0" smtClean="0"/>
                        <a:t>; </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PWI proposal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There is no further news on standardisation of EUHT in ISO/IEC:</a:t>
            </a:r>
          </a:p>
          <a:p>
            <a:pPr lvl="2"/>
            <a:r>
              <a:rPr lang="en-AU" dirty="0" smtClean="0"/>
              <a:t>it was not discussed at the SC6 meeting in Korea in June 2013</a:t>
            </a:r>
          </a:p>
          <a:p>
            <a:pPr lvl="2"/>
            <a:r>
              <a:rPr lang="en-AU" dirty="0" smtClean="0"/>
              <a:t>It is not on the agenda for the next SC6 meeting in Feb 2014</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a:t>
            </a:r>
          </a:p>
          <a:p>
            <a:pPr lvl="2"/>
            <a:r>
              <a:rPr lang="en-AU" dirty="0" smtClean="0"/>
              <a:t>See </a:t>
            </a:r>
            <a:r>
              <a:rPr lang="en-AU" dirty="0" smtClean="0">
                <a:hlinkClick r:id="rId3"/>
              </a:rPr>
              <a:t>640r0</a:t>
            </a:r>
            <a:r>
              <a:rPr lang="en-AU" dirty="0" smtClean="0"/>
              <a:t> for Q&amp;A minutes</a:t>
            </a:r>
          </a:p>
          <a:p>
            <a:pPr lvl="1"/>
            <a:r>
              <a:rPr lang="en-AU" dirty="0" err="1" smtClean="0"/>
              <a:t>Nufront</a:t>
            </a:r>
            <a:r>
              <a:rPr lang="en-AU" dirty="0" smtClean="0"/>
              <a:t> presented to IEEE 802.11 WG  and this SC in relation to EUHT, and more explicitly coexistence with IEEE </a:t>
            </a:r>
            <a:r>
              <a:rPr lang="en-AU" dirty="0" smtClean="0"/>
              <a:t>802.11 in Sept 2013</a:t>
            </a:r>
            <a:endParaRPr lang="en-AU" dirty="0" smtClean="0"/>
          </a:p>
          <a:p>
            <a:pPr lvl="2"/>
            <a:r>
              <a:rPr lang="en-AU" dirty="0" smtClean="0">
                <a:hlinkClick r:id="rId4"/>
              </a:rPr>
              <a:t>1147 </a:t>
            </a:r>
            <a:r>
              <a:rPr lang="en-AU" dirty="0" smtClean="0"/>
              <a:t>- EUHT </a:t>
            </a:r>
            <a:r>
              <a:rPr lang="en-AU" dirty="0"/>
              <a:t>Status Description</a:t>
            </a:r>
          </a:p>
          <a:p>
            <a:pPr lvl="2"/>
            <a:r>
              <a:rPr lang="en-AU" dirty="0" smtClean="0">
                <a:hlinkClick r:id="rId5"/>
              </a:rPr>
              <a:t>1148 </a:t>
            </a:r>
            <a:r>
              <a:rPr lang="en-AU" dirty="0" smtClean="0"/>
              <a:t>- EUHT </a:t>
            </a:r>
            <a:r>
              <a:rPr lang="en-AU" dirty="0"/>
              <a:t>Technology Document</a:t>
            </a:r>
          </a:p>
          <a:p>
            <a:pPr lvl="2"/>
            <a:r>
              <a:rPr lang="en-AU" dirty="0" smtClean="0">
                <a:hlinkClick r:id="rId6"/>
              </a:rPr>
              <a:t>1149 </a:t>
            </a:r>
            <a:r>
              <a:rPr lang="en-AU" dirty="0" smtClean="0"/>
              <a:t>- Interference </a:t>
            </a:r>
            <a:r>
              <a:rPr lang="en-AU" dirty="0"/>
              <a:t>and Co-existence Issues of EUHT network</a:t>
            </a:r>
          </a:p>
          <a:p>
            <a:pPr lvl="2"/>
            <a:r>
              <a:rPr lang="en-AU" dirty="0" smtClean="0">
                <a:hlinkClick r:id="rId7"/>
              </a:rPr>
              <a:t>1150 </a:t>
            </a:r>
            <a:r>
              <a:rPr lang="en-AU" dirty="0" smtClean="0"/>
              <a:t>- Process Recommendations on Coexistence Interference Analysis</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It </a:t>
            </a:r>
            <a:r>
              <a:rPr lang="en-AU" dirty="0" smtClean="0"/>
              <a:t>is hoped that </a:t>
            </a:r>
            <a:r>
              <a:rPr lang="en-AU" dirty="0" err="1" smtClean="0"/>
              <a:t>Nufront</a:t>
            </a:r>
            <a:r>
              <a:rPr lang="en-AU" dirty="0" smtClean="0"/>
              <a:t> return (maybe in March 2014?) to participate in </a:t>
            </a:r>
            <a:r>
              <a:rPr lang="en-AU" dirty="0" smtClean="0"/>
              <a:t>HEW</a:t>
            </a:r>
          </a:p>
          <a:p>
            <a:pPr lvl="1"/>
            <a:r>
              <a:rPr lang="en-AU" dirty="0"/>
              <a:t>R</a:t>
            </a:r>
            <a:r>
              <a:rPr lang="en-AU" dirty="0" smtClean="0"/>
              <a:t>ecent LTE-U proposals in 3GPP may change the next steps</a:t>
            </a:r>
            <a:endParaRPr lang="en-AU" dirty="0" smtClean="0"/>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2009017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67861432"/>
              </p:ext>
            </p:extLst>
          </p:nvPr>
        </p:nvGraphicFramePr>
        <p:xfrm>
          <a:off x="0" y="2286000"/>
          <a:ext cx="914400" cy="771525"/>
        </p:xfrm>
        <a:graphic>
          <a:graphicData uri="http://schemas.openxmlformats.org/presentationml/2006/ole">
            <mc:AlternateContent xmlns:mc="http://schemas.openxmlformats.org/markup-compatibility/2006">
              <mc:Choice xmlns:v="urn:schemas-microsoft-com:vml" Requires="v">
                <p:oleObj spid="_x0000_s14667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286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3286348"/>
              </p:ext>
            </p:extLst>
          </p:nvPr>
        </p:nvGraphicFramePr>
        <p:xfrm>
          <a:off x="0" y="2895600"/>
          <a:ext cx="914400" cy="771525"/>
        </p:xfrm>
        <a:graphic>
          <a:graphicData uri="http://schemas.openxmlformats.org/presentationml/2006/ole">
            <mc:AlternateContent xmlns:mc="http://schemas.openxmlformats.org/markup-compatibility/2006">
              <mc:Choice xmlns:v="urn:schemas-microsoft-com:vml" Requires="v">
                <p:oleObj spid="_x0000_s146677"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It was decided that the items should be discussed in a joint meeting between WG1 and WG7 in Ottawa in February 2014</a:t>
            </a:r>
          </a:p>
          <a:p>
            <a:pPr lvl="1"/>
            <a:r>
              <a:rPr lang="en-AU" dirty="0" smtClean="0"/>
              <a:t>The approved SC6 resolution was</a:t>
            </a:r>
          </a:p>
          <a:p>
            <a:pPr lvl="2"/>
            <a:r>
              <a:rPr lang="en-AU" b="0" i="1" dirty="0"/>
              <a:t>SC 6 instructs its Secretariat to circulate the documents below for study and comment prior to the </a:t>
            </a:r>
            <a:r>
              <a:rPr lang="en-AU" b="0" i="1" dirty="0" smtClean="0"/>
              <a:t>interim WG </a:t>
            </a:r>
            <a:r>
              <a:rPr lang="en-AU" b="0" i="1" dirty="0"/>
              <a:t>7 meeting in October </a:t>
            </a:r>
            <a:r>
              <a:rPr lang="en-AU" b="0" i="1" dirty="0" smtClean="0"/>
              <a:t>2013.</a:t>
            </a:r>
          </a:p>
          <a:p>
            <a:pPr lvl="2"/>
            <a:r>
              <a:rPr lang="en-AU" b="0" i="1" dirty="0" smtClean="0"/>
              <a:t>Due </a:t>
            </a:r>
            <a:r>
              <a:rPr lang="en-AU" b="0" i="1" dirty="0"/>
              <a:t>to the nature of the topic, the scope should be clarified between WG </a:t>
            </a:r>
            <a:r>
              <a:rPr lang="en-AU" b="0" i="1" dirty="0" smtClean="0"/>
              <a:t>1 and </a:t>
            </a:r>
            <a:r>
              <a:rPr lang="en-AU" b="0" i="1" dirty="0"/>
              <a:t>WG </a:t>
            </a:r>
            <a:r>
              <a:rPr lang="en-AU" b="0" i="1" dirty="0" smtClean="0"/>
              <a:t>7.</a:t>
            </a:r>
          </a:p>
          <a:p>
            <a:pPr lvl="2"/>
            <a:r>
              <a:rPr lang="en-AU" b="0" i="1" dirty="0" smtClean="0"/>
              <a:t>SC </a:t>
            </a:r>
            <a:r>
              <a:rPr lang="en-AU" b="0" i="1" dirty="0"/>
              <a:t>6 Secretariat is instructed to arrange a joint session between WG 1 and WG 7 at the next SC </a:t>
            </a:r>
            <a:r>
              <a:rPr lang="en-AU" b="0" i="1" dirty="0" smtClean="0"/>
              <a:t>6 meeting </a:t>
            </a:r>
            <a:r>
              <a:rPr lang="en-AU" b="0" i="1" dirty="0"/>
              <a:t>in Canada to discuss these topics in more detail and particularly the question of </a:t>
            </a:r>
            <a:r>
              <a:rPr lang="en-AU" b="0" i="1" dirty="0" smtClean="0"/>
              <a:t>scope.</a:t>
            </a:r>
          </a:p>
          <a:p>
            <a:pPr lvl="2"/>
            <a:r>
              <a:rPr lang="en-AU" b="0" i="1" dirty="0" smtClean="0"/>
              <a:t>SC 6 encourages </a:t>
            </a:r>
            <a:r>
              <a:rPr lang="en-AU" b="0" i="1" dirty="0"/>
              <a:t>China NB to submit additional documents regarding the details of the proposals and the scope</a:t>
            </a:r>
            <a:r>
              <a:rPr lang="en-AU" b="0" i="1" dirty="0" smtClean="0"/>
              <a:t>.</a:t>
            </a:r>
          </a:p>
          <a:p>
            <a:pPr lvl="1"/>
            <a:r>
              <a:rPr lang="en-AU" dirty="0" smtClean="0"/>
              <a:t>These items are on the SC6/WG7 agenda in February 2014</a:t>
            </a:r>
            <a:endParaRPr lang="en-AU" i="1" dirty="0" smtClean="0"/>
          </a:p>
          <a:p>
            <a:pPr lvl="3"/>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1140351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Does IEEE 802 have a view on </a:t>
            </a:r>
            <a:r>
              <a:rPr lang="en-AU" dirty="0"/>
              <a:t>two PWI proposals related to WLAN</a:t>
            </a:r>
            <a:r>
              <a:rPr lang="en-AU" dirty="0" smtClean="0"/>
              <a:t> </a:t>
            </a:r>
            <a:endParaRPr lang="en-AU" dirty="0"/>
          </a:p>
        </p:txBody>
      </p:sp>
      <p:sp>
        <p:nvSpPr>
          <p:cNvPr id="3" name="Content Placeholder 2"/>
          <p:cNvSpPr>
            <a:spLocks noGrp="1"/>
          </p:cNvSpPr>
          <p:nvPr>
            <p:ph idx="1"/>
          </p:nvPr>
        </p:nvSpPr>
        <p:spPr/>
        <p:txBody>
          <a:bodyPr/>
          <a:lstStyle/>
          <a:p>
            <a:pPr lvl="1"/>
            <a:r>
              <a:rPr lang="en-GB" dirty="0"/>
              <a:t>N15692: WLAN Cloud</a:t>
            </a:r>
          </a:p>
          <a:p>
            <a:pPr lvl="2"/>
            <a:r>
              <a:rPr lang="en-GB" dirty="0"/>
              <a:t>Allows sharing of APs by </a:t>
            </a:r>
            <a:r>
              <a:rPr lang="en-GB" dirty="0" smtClean="0"/>
              <a:t>SPs</a:t>
            </a:r>
          </a:p>
          <a:p>
            <a:pPr lvl="2"/>
            <a:r>
              <a:rPr lang="en-GB" dirty="0" smtClean="0"/>
              <a:t>Isn’t the same thing effectively achieved with HS2.0?</a:t>
            </a:r>
          </a:p>
          <a:p>
            <a:pPr lvl="2"/>
            <a:r>
              <a:rPr lang="en-GB" dirty="0" smtClean="0"/>
              <a:t>What is the market need?</a:t>
            </a:r>
          </a:p>
          <a:p>
            <a:pPr lvl="2"/>
            <a:r>
              <a:rPr lang="en-GB" dirty="0" smtClean="0"/>
              <a:t>Is there any harm in allowing a PWI? It might show there is no interest</a:t>
            </a:r>
          </a:p>
          <a:p>
            <a:pPr lvl="2"/>
            <a:r>
              <a:rPr lang="en-GB" dirty="0" smtClean="0"/>
              <a:t>Should it be in WG1 or WG7?</a:t>
            </a:r>
          </a:p>
          <a:p>
            <a:pPr lvl="2"/>
            <a:r>
              <a:rPr lang="en-GB" dirty="0" smtClean="0"/>
              <a:t>Do we care?</a:t>
            </a:r>
            <a:endParaRPr lang="en-GB" dirty="0"/>
          </a:p>
          <a:p>
            <a:pPr lvl="1"/>
            <a:r>
              <a:rPr lang="en-GB" dirty="0"/>
              <a:t>N15691: Optimization technology in WLAN</a:t>
            </a:r>
          </a:p>
          <a:p>
            <a:pPr lvl="2"/>
            <a:r>
              <a:rPr lang="en-GB" dirty="0"/>
              <a:t>Defines protocol for sending WLAN sniffing data to central </a:t>
            </a:r>
            <a:r>
              <a:rPr lang="en-GB" dirty="0" smtClean="0"/>
              <a:t>database</a:t>
            </a:r>
          </a:p>
          <a:p>
            <a:pPr lvl="2"/>
            <a:r>
              <a:rPr lang="en-GB" dirty="0" smtClean="0"/>
              <a:t>Is a standard actually required for this? Is there an market need for interoperability?</a:t>
            </a:r>
          </a:p>
          <a:p>
            <a:pPr lvl="2"/>
            <a:r>
              <a:rPr lang="en-GB" dirty="0"/>
              <a:t>Is there any harm in allowing a PWI? It might show there is no interest</a:t>
            </a:r>
          </a:p>
          <a:p>
            <a:pPr lvl="2"/>
            <a:r>
              <a:rPr lang="en-GB" dirty="0"/>
              <a:t>Should it be in WG1 or </a:t>
            </a:r>
            <a:r>
              <a:rPr lang="en-GB" dirty="0" smtClean="0"/>
              <a:t>WG7?</a:t>
            </a:r>
          </a:p>
          <a:p>
            <a:pPr lvl="2"/>
            <a:r>
              <a:rPr lang="en-GB" dirty="0"/>
              <a:t>Do we care</a:t>
            </a:r>
            <a:r>
              <a:rPr lang="en-GB" dirty="0" smtClean="0"/>
              <a:t>?</a:t>
            </a:r>
            <a:endParaRPr lang="en-GB"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3624290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Canada in February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Standards Council of Canada</a:t>
            </a:r>
          </a:p>
          <a:p>
            <a:r>
              <a:rPr lang="en-AU" dirty="0" smtClean="0"/>
              <a:t>Date</a:t>
            </a:r>
          </a:p>
          <a:p>
            <a:pPr lvl="1"/>
            <a:r>
              <a:rPr lang="en-AU" dirty="0" smtClean="0"/>
              <a:t>Week of 17 February 2014</a:t>
            </a:r>
          </a:p>
          <a:p>
            <a:r>
              <a:rPr lang="en-AU" dirty="0" smtClean="0"/>
              <a:t>Location</a:t>
            </a:r>
          </a:p>
          <a:p>
            <a:pPr lvl="1"/>
            <a:r>
              <a:rPr lang="en-AU" dirty="0" smtClean="0"/>
              <a:t>Offices of Ericsson in Ottawa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pic>
        <p:nvPicPr>
          <p:cNvPr id="142338" name="Picture 2" descr="C:\Users\amyles\AppData\Local\Microsoft\Windows\Temporary Internet Files\Content.IE5\V59877PF\MC9000159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938" y="2374901"/>
            <a:ext cx="3380650" cy="2654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3584650513"/>
              </p:ext>
            </p:extLst>
          </p:nvPr>
        </p:nvGraphicFramePr>
        <p:xfrm>
          <a:off x="990600" y="5410200"/>
          <a:ext cx="914400" cy="771525"/>
        </p:xfrm>
        <a:graphic>
          <a:graphicData uri="http://schemas.openxmlformats.org/presentationml/2006/ole">
            <mc:AlternateContent xmlns:mc="http://schemas.openxmlformats.org/markup-compatibility/2006">
              <mc:Choice xmlns:v="urn:schemas-microsoft-com:vml" Requires="v">
                <p:oleObj spid="_x0000_s16287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990600"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IEEE 802 has a planned delegation for the SC6 meeting in Canada in February 2014</a:t>
            </a:r>
            <a:endParaRPr lang="en-AU" dirty="0"/>
          </a:p>
        </p:txBody>
      </p:sp>
      <p:sp>
        <p:nvSpPr>
          <p:cNvPr id="8" name="Content Placeholder 7"/>
          <p:cNvSpPr>
            <a:spLocks noGrp="1"/>
          </p:cNvSpPr>
          <p:nvPr>
            <p:ph idx="1"/>
          </p:nvPr>
        </p:nvSpPr>
        <p:spPr/>
        <p:txBody>
          <a:bodyPr/>
          <a:lstStyle/>
          <a:p>
            <a:pPr lvl="1"/>
            <a:r>
              <a:rPr lang="en-AU" dirty="0" smtClean="0"/>
              <a:t>IEEE 802 delegation will include</a:t>
            </a:r>
          </a:p>
          <a:p>
            <a:pPr lvl="2"/>
            <a:r>
              <a:rPr lang="en-AU" dirty="0" smtClean="0"/>
              <a:t>Bruce Kraemer (IEEE 802.11 WG Chair &amp; probably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Dan Harkins</a:t>
            </a:r>
          </a:p>
          <a:p>
            <a:pPr lvl="2"/>
            <a:r>
              <a:rPr lang="en-AU" dirty="0" smtClean="0"/>
              <a:t>Bill Carney</a:t>
            </a:r>
          </a:p>
          <a:p>
            <a:pPr lvl="1"/>
            <a:r>
              <a:rPr lang="en-AU" dirty="0" smtClean="0"/>
              <a:t>It is believed others will be attending</a:t>
            </a:r>
          </a:p>
          <a:p>
            <a:pPr lvl="2"/>
            <a:r>
              <a:rPr lang="en-AU" dirty="0" smtClean="0"/>
              <a:t>US NB (Andrew Myles), China NB, Swiss NB, Korea NB, Canada NB (Glenn Parsons, host)</a:t>
            </a:r>
          </a:p>
          <a:p>
            <a:pPr lvl="1"/>
            <a:r>
              <a:rPr lang="en-AU" dirty="0" smtClean="0"/>
              <a:t>It </a:t>
            </a:r>
            <a:r>
              <a:rPr lang="en-AU" dirty="0"/>
              <a:t>is believed others </a:t>
            </a:r>
            <a:r>
              <a:rPr lang="en-AU" dirty="0" smtClean="0"/>
              <a:t>could be attending</a:t>
            </a:r>
          </a:p>
          <a:p>
            <a:pPr lvl="2"/>
            <a:r>
              <a:rPr lang="en-AU" dirty="0" smtClean="0"/>
              <a:t>ISOC (depending on agenda), UK NB, Austria NB, Japan NB</a:t>
            </a:r>
            <a:endParaRPr lang="en-AU" dirty="0"/>
          </a:p>
          <a:p>
            <a:pPr lvl="2"/>
            <a:endParaRPr lang="en-AU" dirty="0" smtClean="0"/>
          </a:p>
          <a:p>
            <a:pPr lvl="2"/>
            <a:endParaRPr lang="en-AU"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62</a:t>
            </a:fld>
            <a:endParaRPr lang="en-US"/>
          </a:p>
        </p:txBody>
      </p:sp>
    </p:spTree>
    <p:extLst>
      <p:ext uri="{BB962C8B-B14F-4D97-AF65-F5344CB8AC3E}">
        <p14:creationId xmlns:p14="http://schemas.microsoft.com/office/powerpoint/2010/main" val="2950871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Tentative a</a:t>
            </a:r>
            <a:r>
              <a:rPr lang="en-AU" dirty="0" smtClean="0"/>
              <a:t>gendas </a:t>
            </a:r>
            <a:r>
              <a:rPr lang="en-AU" dirty="0" smtClean="0"/>
              <a:t>have been issued for WG1 and WG7 and are not exactly inspiring … yet!</a:t>
            </a:r>
            <a:endParaRPr lang="en-AU" dirty="0"/>
          </a:p>
        </p:txBody>
      </p:sp>
      <p:sp>
        <p:nvSpPr>
          <p:cNvPr id="3" name="Content Placeholder 2"/>
          <p:cNvSpPr>
            <a:spLocks noGrp="1"/>
          </p:cNvSpPr>
          <p:nvPr>
            <p:ph idx="1"/>
          </p:nvPr>
        </p:nvSpPr>
        <p:spPr/>
        <p:txBody>
          <a:bodyPr/>
          <a:lstStyle/>
          <a:p>
            <a:pPr lvl="1"/>
            <a:r>
              <a:rPr lang="en-AU" dirty="0" smtClean="0"/>
              <a:t>WG1 agenda is very sparse with little of interest … yet</a:t>
            </a:r>
          </a:p>
          <a:p>
            <a:pPr lvl="2"/>
            <a:r>
              <a:rPr lang="en-AU" dirty="0" smtClean="0"/>
              <a:t>Enough material for a few hours only</a:t>
            </a:r>
          </a:p>
          <a:p>
            <a:pPr lvl="2"/>
            <a:r>
              <a:rPr lang="en-AU" dirty="0" smtClean="0"/>
              <a:t>IEEE 802 items are status only</a:t>
            </a:r>
          </a:p>
          <a:p>
            <a:pPr lvl="2"/>
            <a:r>
              <a:rPr lang="en-AU" dirty="0" smtClean="0"/>
              <a:t>No WAPI, TEPA-AC, </a:t>
            </a:r>
            <a:r>
              <a:rPr lang="en-AU" dirty="0" err="1" smtClean="0"/>
              <a:t>TLSec</a:t>
            </a:r>
            <a:r>
              <a:rPr lang="en-AU" dirty="0" smtClean="0"/>
              <a:t>, TAAA, UHT, EUHT discussions</a:t>
            </a:r>
          </a:p>
          <a:p>
            <a:pPr lvl="1"/>
            <a:r>
              <a:rPr lang="en-AU" dirty="0" smtClean="0"/>
              <a:t>WG7 </a:t>
            </a:r>
            <a:r>
              <a:rPr lang="en-AU" dirty="0"/>
              <a:t>agenda is very sparse with little of interest … yet</a:t>
            </a:r>
          </a:p>
          <a:p>
            <a:pPr lvl="2"/>
            <a:r>
              <a:rPr lang="en-AU" dirty="0" smtClean="0"/>
              <a:t>Optimization </a:t>
            </a:r>
            <a:r>
              <a:rPr lang="en-AU" dirty="0"/>
              <a:t>technology in </a:t>
            </a:r>
            <a:r>
              <a:rPr lang="en-AU" dirty="0" smtClean="0"/>
              <a:t>WLAN and WLAN cloud scope discussion</a:t>
            </a:r>
          </a:p>
          <a:p>
            <a:pPr lvl="2"/>
            <a:r>
              <a:rPr lang="en-AU" dirty="0"/>
              <a:t>IEEE 1888 discussion</a:t>
            </a:r>
          </a:p>
          <a:p>
            <a:pPr lvl="2"/>
            <a:r>
              <a:rPr lang="en-AU" dirty="0" smtClean="0"/>
              <a:t>No </a:t>
            </a:r>
            <a:r>
              <a:rPr lang="en-AU" dirty="0" err="1" smtClean="0"/>
              <a:t>TISec</a:t>
            </a:r>
            <a:r>
              <a:rPr lang="en-AU" dirty="0" smtClean="0"/>
              <a:t> discussion</a:t>
            </a:r>
          </a:p>
          <a:p>
            <a:pPr lvl="1"/>
            <a:r>
              <a:rPr lang="en-AU" dirty="0" smtClean="0"/>
              <a:t>The agenda could expand closer to the meeting</a:t>
            </a:r>
          </a:p>
          <a:p>
            <a:pPr lvl="2"/>
            <a:r>
              <a:rPr lang="en-AU" dirty="0" smtClean="0"/>
              <a:t>New work items must be available by 3 January 2014</a:t>
            </a:r>
          </a:p>
          <a:p>
            <a:pPr lvl="2"/>
            <a:r>
              <a:rPr lang="en-AU" dirty="0" smtClean="0"/>
              <a:t>Comments are allowed up until 31 January 2014</a:t>
            </a:r>
          </a:p>
          <a:p>
            <a:pPr lvl="2"/>
            <a:r>
              <a:rPr lang="en-AU" dirty="0" smtClean="0"/>
              <a:t>We will be able to develop responses during our January meeting</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853445347"/>
              </p:ext>
            </p:extLst>
          </p:nvPr>
        </p:nvGraphicFramePr>
        <p:xfrm>
          <a:off x="0" y="2133600"/>
          <a:ext cx="914400" cy="771525"/>
        </p:xfrm>
        <a:graphic>
          <a:graphicData uri="http://schemas.openxmlformats.org/presentationml/2006/ole">
            <mc:AlternateContent xmlns:mc="http://schemas.openxmlformats.org/markup-compatibility/2006">
              <mc:Choice xmlns:v="urn:schemas-microsoft-com:vml" Requires="v">
                <p:oleObj spid="_x0000_s15987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1336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25700935"/>
              </p:ext>
            </p:extLst>
          </p:nvPr>
        </p:nvGraphicFramePr>
        <p:xfrm>
          <a:off x="0" y="3657600"/>
          <a:ext cx="914400" cy="771525"/>
        </p:xfrm>
        <a:graphic>
          <a:graphicData uri="http://schemas.openxmlformats.org/presentationml/2006/ole">
            <mc:AlternateContent xmlns:mc="http://schemas.openxmlformats.org/markup-compatibility/2006">
              <mc:Choice xmlns:v="urn:schemas-microsoft-com:vml" Requires="v">
                <p:oleObj spid="_x0000_s15987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13616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Technically, TEPA topics and WAPI cannot be discussed at the SC6 meeting in Canada</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dirty="0" smtClean="0"/>
              <a:t>SC6 has been discussing various possible NPs for many years, over many meetings</a:t>
            </a:r>
          </a:p>
          <a:p>
            <a:pPr lvl="2"/>
            <a:r>
              <a:rPr lang="en-AU" dirty="0" err="1" smtClean="0"/>
              <a:t>eg</a:t>
            </a:r>
            <a:r>
              <a:rPr lang="en-AU" dirty="0" smtClean="0"/>
              <a:t> </a:t>
            </a:r>
            <a:r>
              <a:rPr lang="en-AU" dirty="0" err="1" smtClean="0"/>
              <a:t>TePA</a:t>
            </a:r>
            <a:r>
              <a:rPr lang="en-AU" dirty="0" smtClean="0"/>
              <a:t> based proposals and WAPI</a:t>
            </a:r>
          </a:p>
          <a:p>
            <a:pPr lvl="1"/>
            <a:r>
              <a:rPr lang="en-AU" dirty="0" smtClean="0"/>
              <a:t>This wastes everyone’s time, with endless discussion and no conclusions</a:t>
            </a:r>
          </a:p>
          <a:p>
            <a:pPr lvl="1"/>
            <a:r>
              <a:rPr lang="en-AU" dirty="0" smtClean="0"/>
              <a:t>The SC6 Chair made a statement in Korea limiting discussion on topics in the future; this statement will be included in the minutes</a:t>
            </a:r>
          </a:p>
          <a:p>
            <a:pPr lvl="2"/>
            <a:r>
              <a:rPr lang="en-AU" i="1" dirty="0" smtClean="0"/>
              <a:t>The </a:t>
            </a:r>
            <a:r>
              <a:rPr lang="en-AU" i="1" dirty="0"/>
              <a:t>SC6 Chair recommended that items of the same subject should not be discussed more than two times at SC6 meetings before an NP Proposal is submitted to </a:t>
            </a:r>
            <a:r>
              <a:rPr lang="en-AU" i="1" dirty="0" smtClean="0"/>
              <a:t>SC6.</a:t>
            </a:r>
          </a:p>
          <a:p>
            <a:pPr lvl="2"/>
            <a:r>
              <a:rPr lang="en-AU" i="1" dirty="0" smtClean="0"/>
              <a:t>The </a:t>
            </a:r>
            <a:r>
              <a:rPr lang="en-AU" i="1" dirty="0"/>
              <a:t>SC 6 Chair strongly requested to the WG 1 Convenor to see to it that this practice be strictly </a:t>
            </a:r>
            <a:r>
              <a:rPr lang="en-AU" i="1" dirty="0" smtClean="0"/>
              <a:t>exercised</a:t>
            </a:r>
          </a:p>
          <a:p>
            <a:pPr lvl="2"/>
            <a:r>
              <a:rPr lang="en-AU" i="1" dirty="0" smtClean="0"/>
              <a:t>The </a:t>
            </a:r>
            <a:r>
              <a:rPr lang="en-AU" i="1" dirty="0"/>
              <a:t>SC6 Chair also noted that contributions should not be in the form of stepping on standards of other SDOs</a:t>
            </a:r>
            <a:r>
              <a:rPr lang="en-AU" i="1" dirty="0" smtClean="0"/>
              <a:t>.</a:t>
            </a:r>
          </a:p>
          <a:p>
            <a:pPr lvl="1"/>
            <a:r>
              <a:rPr lang="en-AU" dirty="0" smtClean="0"/>
              <a:t>So technically </a:t>
            </a:r>
            <a:r>
              <a:rPr lang="en-AU" dirty="0"/>
              <a:t>TEPA topics and WAPI cannot be </a:t>
            </a:r>
            <a:r>
              <a:rPr lang="en-AU" dirty="0" smtClean="0"/>
              <a:t>discussed … but the ruling will probably be challenged</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15188479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smtClean="0"/>
              <a:t>IEEE 802 has put various items on the February </a:t>
            </a:r>
            <a:r>
              <a:rPr lang="en-AU" dirty="0"/>
              <a:t>SC6 </a:t>
            </a:r>
            <a:r>
              <a:rPr lang="en-AU" dirty="0" smtClean="0"/>
              <a:t>meeting agenda</a:t>
            </a:r>
            <a:endParaRPr lang="en-AU" dirty="0"/>
          </a:p>
        </p:txBody>
      </p:sp>
      <p:sp>
        <p:nvSpPr>
          <p:cNvPr id="3" name="Content Placeholder 2"/>
          <p:cNvSpPr>
            <a:spLocks noGrp="1"/>
          </p:cNvSpPr>
          <p:nvPr>
            <p:ph idx="1"/>
          </p:nvPr>
        </p:nvSpPr>
        <p:spPr/>
        <p:txBody>
          <a:bodyPr/>
          <a:lstStyle/>
          <a:p>
            <a:r>
              <a:rPr lang="en-AU" dirty="0" smtClean="0"/>
              <a:t>Items include:</a:t>
            </a:r>
          </a:p>
          <a:p>
            <a:pPr lvl="1"/>
            <a:r>
              <a:rPr lang="en-AU" dirty="0" smtClean="0"/>
              <a:t>Overview of </a:t>
            </a:r>
            <a:r>
              <a:rPr lang="en-AU" dirty="0" smtClean="0"/>
              <a:t>WG activities</a:t>
            </a:r>
          </a:p>
          <a:p>
            <a:pPr lvl="2"/>
            <a:r>
              <a:rPr lang="en-AU" dirty="0" smtClean="0"/>
              <a:t>802 – see N15837</a:t>
            </a:r>
          </a:p>
          <a:p>
            <a:pPr lvl="2"/>
            <a:r>
              <a:rPr lang="en-AU" dirty="0" smtClean="0"/>
              <a:t>802.1 – see N15836</a:t>
            </a:r>
          </a:p>
          <a:p>
            <a:pPr lvl="2"/>
            <a:r>
              <a:rPr lang="en-AU" dirty="0" smtClean="0"/>
              <a:t>802.</a:t>
            </a:r>
            <a:r>
              <a:rPr lang="en-AU" dirty="0" smtClean="0"/>
              <a:t>3 - see N15843</a:t>
            </a:r>
          </a:p>
          <a:p>
            <a:pPr lvl="2"/>
            <a:r>
              <a:rPr lang="en-AU" dirty="0" smtClean="0"/>
              <a:t>802.</a:t>
            </a:r>
            <a:r>
              <a:rPr lang="en-AU" dirty="0" smtClean="0"/>
              <a:t>11 – see N15839</a:t>
            </a:r>
          </a:p>
          <a:p>
            <a:pPr lvl="2"/>
            <a:r>
              <a:rPr lang="en-AU" dirty="0" smtClean="0"/>
              <a:t>802.15 – N15844</a:t>
            </a:r>
            <a:endParaRPr lang="en-AU" dirty="0" smtClean="0"/>
          </a:p>
          <a:p>
            <a:pPr lvl="2"/>
            <a:r>
              <a:rPr lang="en-AU" dirty="0" smtClean="0"/>
              <a:t>802.</a:t>
            </a:r>
            <a:r>
              <a:rPr lang="en-AU" dirty="0" smtClean="0"/>
              <a:t>22 – see N15838</a:t>
            </a:r>
            <a:endParaRPr lang="en-AU" dirty="0" smtClean="0"/>
          </a:p>
          <a:p>
            <a:pPr lvl="1"/>
            <a:r>
              <a:rPr lang="en-AU" dirty="0" smtClean="0"/>
              <a:t>HEW news </a:t>
            </a:r>
            <a:r>
              <a:rPr lang="en-AU" dirty="0" smtClean="0"/>
              <a:t>- TBD</a:t>
            </a:r>
            <a:endParaRPr lang="en-AU" dirty="0" smtClean="0"/>
          </a:p>
          <a:p>
            <a:pPr lvl="1"/>
            <a:r>
              <a:rPr lang="en-AU" dirty="0" smtClean="0"/>
              <a:t>Security </a:t>
            </a:r>
            <a:r>
              <a:rPr lang="en-AU" dirty="0" smtClean="0"/>
              <a:t>experts </a:t>
            </a:r>
            <a:r>
              <a:rPr lang="en-AU" dirty="0" smtClean="0"/>
              <a:t>discussion – see N15845</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81733639"/>
              </p:ext>
            </p:extLst>
          </p:nvPr>
        </p:nvGraphicFramePr>
        <p:xfrm>
          <a:off x="4419600" y="2743200"/>
          <a:ext cx="914400" cy="771525"/>
        </p:xfrm>
        <a:graphic>
          <a:graphicData uri="http://schemas.openxmlformats.org/presentationml/2006/ole">
            <mc:AlternateContent xmlns:mc="http://schemas.openxmlformats.org/markup-compatibility/2006">
              <mc:Choice xmlns:v="urn:schemas-microsoft-com:vml" Requires="v">
                <p:oleObj spid="_x0000_s16490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419600" y="2743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5134632"/>
              </p:ext>
            </p:extLst>
          </p:nvPr>
        </p:nvGraphicFramePr>
        <p:xfrm>
          <a:off x="3581400" y="2743200"/>
          <a:ext cx="914400" cy="771525"/>
        </p:xfrm>
        <a:graphic>
          <a:graphicData uri="http://schemas.openxmlformats.org/presentationml/2006/ole">
            <mc:AlternateContent xmlns:mc="http://schemas.openxmlformats.org/markup-compatibility/2006">
              <mc:Choice xmlns:v="urn:schemas-microsoft-com:vml" Requires="v">
                <p:oleObj spid="_x0000_s16490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1400" y="2743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70546798"/>
              </p:ext>
            </p:extLst>
          </p:nvPr>
        </p:nvGraphicFramePr>
        <p:xfrm>
          <a:off x="5334000" y="2743200"/>
          <a:ext cx="914400" cy="771525"/>
        </p:xfrm>
        <a:graphic>
          <a:graphicData uri="http://schemas.openxmlformats.org/presentationml/2006/ole">
            <mc:AlternateContent xmlns:mc="http://schemas.openxmlformats.org/markup-compatibility/2006">
              <mc:Choice xmlns:v="urn:schemas-microsoft-com:vml" Requires="v">
                <p:oleObj spid="_x0000_s16490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334000" y="27432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42825939"/>
              </p:ext>
            </p:extLst>
          </p:nvPr>
        </p:nvGraphicFramePr>
        <p:xfrm>
          <a:off x="6172200" y="2743200"/>
          <a:ext cx="914400" cy="771525"/>
        </p:xfrm>
        <a:graphic>
          <a:graphicData uri="http://schemas.openxmlformats.org/presentationml/2006/ole">
            <mc:AlternateContent xmlns:mc="http://schemas.openxmlformats.org/markup-compatibility/2006">
              <mc:Choice xmlns:v="urn:schemas-microsoft-com:vml" Requires="v">
                <p:oleObj spid="_x0000_s164908"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6172200" y="27432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50713728"/>
              </p:ext>
            </p:extLst>
          </p:nvPr>
        </p:nvGraphicFramePr>
        <p:xfrm>
          <a:off x="6858000" y="2743200"/>
          <a:ext cx="914400" cy="771525"/>
        </p:xfrm>
        <a:graphic>
          <a:graphicData uri="http://schemas.openxmlformats.org/presentationml/2006/ole">
            <mc:AlternateContent xmlns:mc="http://schemas.openxmlformats.org/markup-compatibility/2006">
              <mc:Choice xmlns:v="urn:schemas-microsoft-com:vml" Requires="v">
                <p:oleObj spid="_x0000_s164909"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6858000" y="27432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93337785"/>
              </p:ext>
            </p:extLst>
          </p:nvPr>
        </p:nvGraphicFramePr>
        <p:xfrm>
          <a:off x="7467600" y="2743200"/>
          <a:ext cx="914400" cy="771525"/>
        </p:xfrm>
        <a:graphic>
          <a:graphicData uri="http://schemas.openxmlformats.org/presentationml/2006/ole">
            <mc:AlternateContent xmlns:mc="http://schemas.openxmlformats.org/markup-compatibility/2006">
              <mc:Choice xmlns:v="urn:schemas-microsoft-com:vml" Requires="v">
                <p:oleObj spid="_x0000_s164910"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746760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70414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With this little on the agenda, are future F2F meetings justified?</a:t>
            </a:r>
            <a:br>
              <a:rPr lang="en-AU" dirty="0"/>
            </a:br>
            <a:endParaRPr lang="en-AU" dirty="0"/>
          </a:p>
        </p:txBody>
      </p:sp>
      <p:sp>
        <p:nvSpPr>
          <p:cNvPr id="3" name="Content Placeholder 2"/>
          <p:cNvSpPr>
            <a:spLocks noGrp="1"/>
          </p:cNvSpPr>
          <p:nvPr>
            <p:ph idx="1"/>
          </p:nvPr>
        </p:nvSpPr>
        <p:spPr/>
        <p:txBody>
          <a:bodyPr/>
          <a:lstStyle/>
          <a:p>
            <a:pPr lvl="1"/>
            <a:r>
              <a:rPr lang="en-AU" dirty="0" smtClean="0"/>
              <a:t>Should IEEE 802 suggest that SC6 meetings be held less frequently?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1941923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will be discussed in SC6/WG7 in Canada for possible submission to SC6 under the PSDO</a:t>
            </a:r>
            <a:endParaRPr lang="en-AU" dirty="0"/>
          </a:p>
        </p:txBody>
      </p:sp>
      <p:sp>
        <p:nvSpPr>
          <p:cNvPr id="3" name="Content Placeholder 2"/>
          <p:cNvSpPr>
            <a:spLocks noGrp="1"/>
          </p:cNvSpPr>
          <p:nvPr>
            <p:ph idx="1"/>
          </p:nvPr>
        </p:nvSpPr>
        <p:spPr/>
        <p:txBody>
          <a:bodyPr/>
          <a:lstStyle/>
          <a:p>
            <a:pPr lvl="1"/>
            <a:r>
              <a:rPr lang="en-AU" dirty="0" smtClean="0"/>
              <a:t>IEEE 1888 is a ratified standard for “</a:t>
            </a:r>
            <a:r>
              <a:rPr lang="en-AU" dirty="0" err="1" smtClean="0"/>
              <a:t>UGCCNet</a:t>
            </a:r>
            <a:r>
              <a:rPr lang="en-AU" dirty="0" smtClean="0"/>
              <a:t>: Ubiquitous Green Community Control Network Protocol)”</a:t>
            </a:r>
          </a:p>
          <a:p>
            <a:pPr lvl="1"/>
            <a:r>
              <a:rPr lang="en-AU" dirty="0" smtClean="0"/>
              <a:t>An IEEE 1888 WG delegation proposed the submission of IEEE 1888 to SC6 under the PSDO agreement</a:t>
            </a:r>
          </a:p>
          <a:p>
            <a:pPr lvl="1"/>
            <a:r>
              <a:rPr lang="en-AU" dirty="0" smtClean="0"/>
              <a:t>There was significant discussion in SC6/WG7 comparing IEEE 1888 to ISO/IEC 17811-x (DCM: Device Control and Management)</a:t>
            </a:r>
          </a:p>
          <a:p>
            <a:pPr lvl="1"/>
            <a:r>
              <a:rPr lang="en-AU" dirty="0" smtClean="0"/>
              <a:t>It was agreed that there should be further discussions, and it is on the WG7 agenda in February 2014</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16303517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82000" cy="1066800"/>
          </a:xfrm>
        </p:spPr>
        <p:txBody>
          <a:bodyPr/>
          <a:lstStyle/>
          <a:p>
            <a:r>
              <a:rPr lang="en-AU" dirty="0" smtClean="0"/>
              <a:t>The proposed submission of IEEE 1888 raises meta questions for IEEE-SA that were discussed in Geneva</a:t>
            </a:r>
            <a:endParaRPr lang="en-AU" dirty="0"/>
          </a:p>
        </p:txBody>
      </p:sp>
      <p:sp>
        <p:nvSpPr>
          <p:cNvPr id="3" name="Content Placeholder 2"/>
          <p:cNvSpPr>
            <a:spLocks noGrp="1"/>
          </p:cNvSpPr>
          <p:nvPr>
            <p:ph idx="1"/>
          </p:nvPr>
        </p:nvSpPr>
        <p:spPr/>
        <p:txBody>
          <a:bodyPr/>
          <a:lstStyle/>
          <a:p>
            <a:r>
              <a:rPr lang="en-AU" dirty="0" smtClean="0"/>
              <a:t>Meta questions</a:t>
            </a:r>
          </a:p>
          <a:p>
            <a:pPr lvl="1"/>
            <a:r>
              <a:rPr lang="en-AU" dirty="0" smtClean="0"/>
              <a:t>Under what conditions should IEEE-SA WGs be allowed to make use of the PSDO?</a:t>
            </a:r>
          </a:p>
          <a:p>
            <a:pPr lvl="2"/>
            <a:r>
              <a:rPr lang="en-AU" dirty="0" smtClean="0"/>
              <a:t>Overuse risks diminishing the reputation of IEEE-SA</a:t>
            </a:r>
          </a:p>
          <a:p>
            <a:pPr lvl="2"/>
            <a:r>
              <a:rPr lang="en-AU" dirty="0"/>
              <a:t>P</a:t>
            </a:r>
            <a:r>
              <a:rPr lang="en-AU" dirty="0" smtClean="0"/>
              <a:t>articularly if the submitted standards are of insufficient quality to be “International standards”</a:t>
            </a:r>
          </a:p>
          <a:p>
            <a:pPr lvl="2"/>
            <a:r>
              <a:rPr lang="en-AU" dirty="0" smtClean="0"/>
              <a:t>But also because submission of many standards makes it easier to make the claim that IEEE is not an international SDO</a:t>
            </a:r>
          </a:p>
          <a:p>
            <a:pPr lvl="1"/>
            <a:r>
              <a:rPr lang="en-AU" dirty="0" smtClean="0"/>
              <a:t>Should IEEE 802 request IEEE-SA to develop a set of criteria for IEEE standards before they are submitted to ISO/IEC</a:t>
            </a:r>
          </a:p>
          <a:p>
            <a:pPr lvl="2"/>
            <a:r>
              <a:rPr lang="en-AU" dirty="0" smtClean="0"/>
              <a:t>Is the standard appropriate as an ISO/IEC “international” standard?</a:t>
            </a:r>
          </a:p>
          <a:p>
            <a:pPr lvl="2"/>
            <a:r>
              <a:rPr lang="en-AU" dirty="0" smtClean="0"/>
              <a:t>It is in IEEE-SA’s interest to submit the standard to ISO.IEC under the PSDO?</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38684139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The SC discussed in Geneva &amp; Dallas possible criteria for submission of IEEE standards under the PSDO </a:t>
            </a:r>
            <a:endParaRPr lang="en-AU" dirty="0"/>
          </a:p>
        </p:txBody>
      </p:sp>
      <p:sp>
        <p:nvSpPr>
          <p:cNvPr id="3" name="Content Placeholder 2"/>
          <p:cNvSpPr>
            <a:spLocks noGrp="1"/>
          </p:cNvSpPr>
          <p:nvPr>
            <p:ph idx="1"/>
          </p:nvPr>
        </p:nvSpPr>
        <p:spPr/>
        <p:txBody>
          <a:bodyPr/>
          <a:lstStyle/>
          <a:p>
            <a:pPr marL="1588" lvl="1" indent="0">
              <a:buNone/>
            </a:pPr>
            <a:r>
              <a:rPr lang="en-US" b="1" dirty="0" smtClean="0"/>
              <a:t>Possible criteria for submission under PDSO</a:t>
            </a:r>
          </a:p>
          <a:p>
            <a:pPr lvl="1"/>
            <a:r>
              <a:rPr lang="en-US" dirty="0" smtClean="0"/>
              <a:t>Does it meet the needs of a significant or important set of stakeholders?</a:t>
            </a:r>
          </a:p>
          <a:p>
            <a:pPr lvl="2"/>
            <a:r>
              <a:rPr lang="en-US" dirty="0" err="1" smtClean="0"/>
              <a:t>ie</a:t>
            </a:r>
            <a:r>
              <a:rPr lang="en-US" dirty="0" smtClean="0"/>
              <a:t> useful</a:t>
            </a:r>
            <a:endParaRPr lang="en-AU" dirty="0" smtClean="0"/>
          </a:p>
          <a:p>
            <a:pPr lvl="1"/>
            <a:r>
              <a:rPr lang="en-US" dirty="0" smtClean="0"/>
              <a:t>Does it meets the needs of stakeholders situated in multiple countries</a:t>
            </a:r>
          </a:p>
          <a:p>
            <a:pPr lvl="2"/>
            <a:r>
              <a:rPr lang="en-US" dirty="0" err="1" smtClean="0"/>
              <a:t>ie</a:t>
            </a:r>
            <a:r>
              <a:rPr lang="en-US" dirty="0" smtClean="0"/>
              <a:t> international scope</a:t>
            </a:r>
            <a:endParaRPr lang="en-AU" dirty="0" smtClean="0"/>
          </a:p>
          <a:p>
            <a:pPr lvl="1"/>
            <a:r>
              <a:rPr lang="en-US" dirty="0" smtClean="0"/>
              <a:t>Is it known to be able achieve its goals in real implementations</a:t>
            </a:r>
          </a:p>
          <a:p>
            <a:pPr lvl="2"/>
            <a:r>
              <a:rPr lang="en-US" dirty="0" err="1" smtClean="0"/>
              <a:t>Ie</a:t>
            </a:r>
            <a:r>
              <a:rPr lang="en-US" dirty="0" smtClean="0"/>
              <a:t> viable</a:t>
            </a:r>
            <a:endParaRPr lang="en-AU" dirty="0" smtClean="0"/>
          </a:p>
          <a:p>
            <a:pPr lvl="1"/>
            <a:r>
              <a:rPr lang="en-US" dirty="0" smtClean="0"/>
              <a:t>Has it undergone sufficient development and review by all stakeholders</a:t>
            </a:r>
          </a:p>
          <a:p>
            <a:pPr lvl="2"/>
            <a:r>
              <a:rPr lang="en-US" dirty="0" err="1" smtClean="0"/>
              <a:t>ie</a:t>
            </a:r>
            <a:r>
              <a:rPr lang="en-US" dirty="0" smtClean="0"/>
              <a:t> maturity</a:t>
            </a:r>
            <a:endParaRPr lang="en-AU" dirty="0" smtClean="0"/>
          </a:p>
          <a:p>
            <a:pPr lvl="1"/>
            <a:r>
              <a:rPr lang="en-US" dirty="0" smtClean="0"/>
              <a:t>Is it likely be used</a:t>
            </a:r>
          </a:p>
          <a:p>
            <a:pPr lvl="2"/>
            <a:r>
              <a:rPr lang="en-US" dirty="0" err="1" smtClean="0"/>
              <a:t>ie</a:t>
            </a:r>
            <a:r>
              <a:rPr lang="en-US" dirty="0" smtClean="0"/>
              <a:t> relevant</a:t>
            </a:r>
          </a:p>
          <a:p>
            <a:pPr lvl="1"/>
            <a:r>
              <a:rPr lang="en-US" dirty="0" smtClean="0"/>
              <a:t>Is its submission in the interest of IEEE-SA?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3785354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Geneva  about use of the PSDO</a:t>
            </a:r>
            <a:endParaRPr lang="en-AU" dirty="0"/>
          </a:p>
        </p:txBody>
      </p:sp>
      <p:sp>
        <p:nvSpPr>
          <p:cNvPr id="3" name="Content Placeholder 2"/>
          <p:cNvSpPr>
            <a:spLocks noGrp="1"/>
          </p:cNvSpPr>
          <p:nvPr>
            <p:ph idx="1"/>
          </p:nvPr>
        </p:nvSpPr>
        <p:spPr/>
        <p:txBody>
          <a:bodyPr/>
          <a:lstStyle/>
          <a:p>
            <a:pPr lvl="0"/>
            <a:r>
              <a:rPr lang="en-GB" dirty="0" smtClean="0"/>
              <a:t>Geneva discussion</a:t>
            </a:r>
          </a:p>
          <a:p>
            <a:pPr lvl="1"/>
            <a:r>
              <a:rPr lang="en-GB" dirty="0" smtClean="0"/>
              <a:t>Questions/comments</a:t>
            </a:r>
          </a:p>
          <a:p>
            <a:pPr lvl="2"/>
            <a:r>
              <a:rPr lang="en-GB" dirty="0" smtClean="0"/>
              <a:t>If there </a:t>
            </a:r>
            <a:r>
              <a:rPr lang="en-GB" dirty="0"/>
              <a:t>are </a:t>
            </a:r>
            <a:r>
              <a:rPr lang="en-GB" dirty="0" smtClean="0"/>
              <a:t>criteria for the use of the PSDO, </a:t>
            </a:r>
            <a:r>
              <a:rPr lang="en-GB" dirty="0"/>
              <a:t>who is the arbiter for submissions?  </a:t>
            </a:r>
            <a:endParaRPr lang="en-AU" dirty="0"/>
          </a:p>
          <a:p>
            <a:pPr lvl="2"/>
            <a:r>
              <a:rPr lang="en-GB" dirty="0"/>
              <a:t>If any change is to be made, such a policy decision will be made by the IEEE Standards Board.  </a:t>
            </a:r>
            <a:endParaRPr lang="en-GB" dirty="0" smtClean="0"/>
          </a:p>
          <a:p>
            <a:pPr lvl="2"/>
            <a:r>
              <a:rPr lang="en-GB" dirty="0"/>
              <a:t>The concern is over sending “lesser” standards to JTC1/SC6 and exposing IEEE to accusations that might bleed over to IEEE 802 submissions.</a:t>
            </a:r>
            <a:endParaRPr lang="en-AU" dirty="0"/>
          </a:p>
          <a:p>
            <a:pPr lvl="1"/>
            <a:r>
              <a:rPr lang="en-GB" dirty="0" smtClean="0"/>
              <a:t>There </a:t>
            </a:r>
            <a:r>
              <a:rPr lang="en-GB" dirty="0"/>
              <a:t>was no conclusion to this </a:t>
            </a:r>
            <a:r>
              <a:rPr lang="en-GB" dirty="0" smtClean="0"/>
              <a:t>discussion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5725665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Dallas about use of the PSDO</a:t>
            </a:r>
            <a:endParaRPr lang="en-AU" dirty="0"/>
          </a:p>
        </p:txBody>
      </p:sp>
      <p:sp>
        <p:nvSpPr>
          <p:cNvPr id="3" name="Content Placeholder 2"/>
          <p:cNvSpPr>
            <a:spLocks noGrp="1"/>
          </p:cNvSpPr>
          <p:nvPr>
            <p:ph idx="1"/>
          </p:nvPr>
        </p:nvSpPr>
        <p:spPr/>
        <p:txBody>
          <a:bodyPr/>
          <a:lstStyle/>
          <a:p>
            <a:pPr lvl="0"/>
            <a:r>
              <a:rPr lang="en-GB" dirty="0" smtClean="0"/>
              <a:t>Dallas discussion</a:t>
            </a:r>
          </a:p>
          <a:p>
            <a:pPr lvl="1"/>
            <a:r>
              <a:rPr lang="en-GB" dirty="0"/>
              <a:t>Submitting all possible standards could have negative repercussions including:</a:t>
            </a:r>
            <a:endParaRPr lang="en-AU" dirty="0"/>
          </a:p>
          <a:p>
            <a:pPr lvl="2"/>
            <a:r>
              <a:rPr lang="en-GB" dirty="0"/>
              <a:t>diluting the IEEE brand;</a:t>
            </a:r>
            <a:endParaRPr lang="en-AU" dirty="0"/>
          </a:p>
          <a:p>
            <a:pPr lvl="2"/>
            <a:r>
              <a:rPr lang="en-GB" dirty="0"/>
              <a:t>diminishing IEEE’s standing by allowing potentially inferior standards to be exposed to the international community; and</a:t>
            </a:r>
            <a:endParaRPr lang="en-AU" dirty="0"/>
          </a:p>
          <a:p>
            <a:pPr lvl="2"/>
            <a:r>
              <a:rPr lang="en-GB" dirty="0"/>
              <a:t>reducing the potential for IEEE to be viewed as worthy of being an international standards development organization in its own right. </a:t>
            </a:r>
            <a:endParaRPr lang="en-AU" dirty="0"/>
          </a:p>
          <a:p>
            <a:pPr lvl="1"/>
            <a:r>
              <a:rPr lang="en-GB" dirty="0"/>
              <a:t>IEEE 1888 has been the test case for these concerns, although the concerns are not specifically about the content of IEEE 1888. </a:t>
            </a:r>
            <a:endParaRPr lang="en-AU" dirty="0"/>
          </a:p>
          <a:p>
            <a:pPr lvl="1"/>
            <a:r>
              <a:rPr lang="en-GB" dirty="0"/>
              <a:t>Bruce Kraemer will be bringing a proposed set of criteria before the IEEE International Ad Hoc Committee (which exists under the IEEE Board of Governors) for discussion on this very topic.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13330527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current status of criteria for submission under the PSDO</a:t>
            </a:r>
            <a:endParaRPr lang="en-AU" dirty="0"/>
          </a:p>
        </p:txBody>
      </p:sp>
      <p:sp>
        <p:nvSpPr>
          <p:cNvPr id="3" name="Content Placeholder 2"/>
          <p:cNvSpPr>
            <a:spLocks noGrp="1"/>
          </p:cNvSpPr>
          <p:nvPr>
            <p:ph idx="1"/>
          </p:nvPr>
        </p:nvSpPr>
        <p:spPr/>
        <p:txBody>
          <a:bodyPr/>
          <a:lstStyle/>
          <a:p>
            <a:pPr lvl="1"/>
            <a:r>
              <a:rPr lang="en-AU" dirty="0" smtClean="0"/>
              <a:t>Bruce Kraemer may provide an update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916624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smtClean="0"/>
              <a:t>IEEE 802 JTC1 SC will consider any motions</a:t>
            </a:r>
          </a:p>
        </p:txBody>
      </p:sp>
      <p:sp>
        <p:nvSpPr>
          <p:cNvPr id="64515" name="Content Placeholder 2"/>
          <p:cNvSpPr>
            <a:spLocks noGrp="1"/>
          </p:cNvSpPr>
          <p:nvPr>
            <p:ph idx="1"/>
          </p:nvPr>
        </p:nvSpPr>
        <p:spPr/>
        <p:txBody>
          <a:bodyPr/>
          <a:lstStyle/>
          <a:p>
            <a:pPr lvl="1"/>
            <a:r>
              <a:rPr lang="en-AU" dirty="0" smtClean="0"/>
              <a:t>The motions will be constructed during the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001B9669-4B0D-4779-BB0C-3D0827A68598}"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review the results of the SC6 meeting at the March 2014 plenary meeting</a:t>
            </a:r>
            <a:endParaRPr lang="en-AU" dirty="0"/>
          </a:p>
        </p:txBody>
      </p:sp>
      <p:sp>
        <p:nvSpPr>
          <p:cNvPr id="3" name="Content Placeholder 2"/>
          <p:cNvSpPr>
            <a:spLocks noGrp="1"/>
          </p:cNvSpPr>
          <p:nvPr>
            <p:ph idx="1"/>
          </p:nvPr>
        </p:nvSpPr>
        <p:spPr/>
        <p:txBody>
          <a:bodyPr/>
          <a:lstStyle/>
          <a:p>
            <a:pPr lvl="1"/>
            <a:r>
              <a:rPr lang="en-AU" dirty="0" smtClean="0"/>
              <a:t>The agenda for March will be constructed during the week</a:t>
            </a:r>
          </a:p>
          <a:p>
            <a:pPr lvl="1"/>
            <a:r>
              <a:rPr lang="en-AU" dirty="0" smtClean="0"/>
              <a:t>It will include:</a:t>
            </a:r>
          </a:p>
          <a:p>
            <a:pPr lvl="2"/>
            <a:r>
              <a:rPr lang="en-AU" dirty="0" smtClean="0"/>
              <a:t>Review results of SC6 meeting</a:t>
            </a:r>
          </a:p>
          <a:p>
            <a:pPr lvl="2"/>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74</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r>
              <a:rPr lang="en-US" dirty="0" smtClean="0"/>
              <a:t>Matters will be added during the week</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will 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LA in Jan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76</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8" name="Rectangle 7"/>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a:latin typeface="+mj-lt"/>
              </a:rPr>
              <a:t>Recess</a:t>
            </a:r>
          </a:p>
          <a:p>
            <a:pPr marL="180975" indent="-180975">
              <a:spcBef>
                <a:spcPts val="800"/>
              </a:spcBef>
              <a:buFont typeface="Arial" pitchFamily="34" charset="0"/>
              <a:buChar char="•"/>
              <a:defRPr/>
            </a:pPr>
            <a:endParaRPr lang="en-AU" sz="1600" dirty="0">
              <a:latin typeface="+mj-lt"/>
            </a:endParaRPr>
          </a:p>
          <a:p>
            <a:pPr marL="180975" indent="-180975">
              <a:spcBef>
                <a:spcPts val="800"/>
              </a:spcBef>
              <a:buFont typeface="Arial" pitchFamily="34" charset="0"/>
              <a:buChar char="•"/>
              <a:defRPr/>
            </a:pPr>
            <a:endParaRPr lang="en-US" sz="1600" dirty="0">
              <a:latin typeface="+mj-lt"/>
            </a:endParaRPr>
          </a:p>
        </p:txBody>
      </p:sp>
      <p:sp>
        <p:nvSpPr>
          <p:cNvPr id="10244" name="Rectangle 20"/>
          <p:cNvSpPr>
            <a:spLocks noGrp="1" noChangeArrowheads="1"/>
          </p:cNvSpPr>
          <p:nvPr>
            <p:ph type="title"/>
          </p:nvPr>
        </p:nvSpPr>
        <p:spPr/>
        <p:txBody>
          <a:bodyPr/>
          <a:lstStyle/>
          <a:p>
            <a:r>
              <a:rPr lang="en-US" dirty="0" smtClean="0"/>
              <a:t>The IEEE 802 JTC1 SC has three slots at the LA interim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a:latin typeface="+mj-lt"/>
              </a:rPr>
              <a:t>Adjourn</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21 Jan, </a:t>
            </a:r>
            <a:r>
              <a:rPr lang="en-US" sz="1600" b="1" dirty="0">
                <a:latin typeface="+mj-lt"/>
              </a:rPr>
              <a:t>PM1</a:t>
            </a:r>
          </a:p>
        </p:txBody>
      </p:sp>
      <p:sp>
        <p:nvSpPr>
          <p:cNvPr id="11" name="Rectangle 10"/>
          <p:cNvSpPr/>
          <p:nvPr/>
        </p:nvSpPr>
        <p:spPr bwMode="auto">
          <a:xfrm>
            <a:off x="3352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Wednesday</a:t>
            </a:r>
            <a:br>
              <a:rPr lang="en-US" sz="1600" b="1" dirty="0">
                <a:latin typeface="+mj-lt"/>
              </a:rPr>
            </a:br>
            <a:r>
              <a:rPr lang="en-US" sz="1600" b="1" dirty="0">
                <a:latin typeface="+mj-lt"/>
              </a:rPr>
              <a:t> </a:t>
            </a:r>
            <a:r>
              <a:rPr lang="en-US" sz="1600" b="1" dirty="0" smtClean="0">
                <a:latin typeface="+mj-lt"/>
              </a:rPr>
              <a:t>22 Jan, </a:t>
            </a:r>
            <a:r>
              <a:rPr lang="en-US" sz="1600" b="1" dirty="0">
                <a:latin typeface="+mj-lt"/>
              </a:rPr>
              <a:t>P</a:t>
            </a:r>
            <a:r>
              <a:rPr lang="en-US" sz="1600" b="1" dirty="0" smtClean="0">
                <a:latin typeface="+mj-lt"/>
              </a:rPr>
              <a:t>M1</a:t>
            </a:r>
            <a:endParaRPr lang="en-US" sz="1600" b="1" dirty="0">
              <a:latin typeface="+mj-lt"/>
            </a:endParaRPr>
          </a:p>
        </p:txBody>
      </p:sp>
      <p:sp>
        <p:nvSpPr>
          <p:cNvPr id="12" name="Rectangle 11"/>
          <p:cNvSpPr/>
          <p:nvPr/>
        </p:nvSpPr>
        <p:spPr bwMode="auto">
          <a:xfrm>
            <a:off x="6019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23 Jan,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7594</Words>
  <Application>Microsoft Office PowerPoint</Application>
  <PresentationFormat>On-screen Show (4:3)</PresentationFormat>
  <Paragraphs>933</Paragraphs>
  <Slides>76</Slides>
  <Notes>16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802-11-Submission</vt:lpstr>
      <vt:lpstr>Acrobat Document</vt:lpstr>
      <vt:lpstr>Adobe Acrobat Document</vt:lpstr>
      <vt:lpstr>IEEE 802 JTC1 Standing Committee January 2014 agenda</vt:lpstr>
      <vt:lpstr>This presentation will be used to run the IEEE 802 JTC1 SC meetings in LA in Jan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slots at the LA interim meeting</vt:lpstr>
      <vt:lpstr>The IEEE 802 JTC1 SC has a detailed list of agenda items to be considered</vt:lpstr>
      <vt:lpstr>The IEEE 802 JTC1 SC has a detailed list of agenda items to be considered</vt:lpstr>
      <vt:lpstr>The IEEE 802 JTC1 SC will consider approving its agenda</vt:lpstr>
      <vt:lpstr>The IEEE 802 JTC1 SC will consider approval of previous minutes</vt:lpstr>
      <vt:lpstr>The IEEE 802 JTC1 SC reaffirmed its general goals in Sept 09, but they were extended in Nov 2010</vt:lpstr>
      <vt:lpstr>The formal status of the IEEE 802 JTC1 SC is currently being “cleaned up”</vt:lpstr>
      <vt:lpstr>In recent times, IEEE 802 has liaised a variety of drafts to SC6 </vt:lpstr>
      <vt:lpstr>The SC will discuss the possibility of liaising additional IEEE 802 drafts to SC6</vt:lpstr>
      <vt:lpstr>In recent times, IEEE 802 has notified SC6 of various new projects</vt:lpstr>
      <vt:lpstr>IEEE 802 has submitted ten standards for ratification under the PSDO – with 3 new approvals</vt:lpstr>
      <vt:lpstr>IEEE 802.11-2012 has been ratified as ISO/IEC 8802-11:2012 and all FDIS comments liaised</vt:lpstr>
      <vt:lpstr>FDIS ballot on IEEE 802.1X passed in Oct 2103 and all FDIS comments resolved</vt:lpstr>
      <vt:lpstr>FDIS ballot on IEEE 802.1AE passed in Oct 2013 and all FDIS comments resolved</vt:lpstr>
      <vt:lpstr>FDIS on 802.1AB passed in Dec 2013 and FDIS comment resolution in process</vt:lpstr>
      <vt:lpstr>FDIS on 802.1AR passed in Dec 2013 and FDIS comment resolution in process</vt:lpstr>
      <vt:lpstr>FDIS on 802.1AS passed in Dec 2013 and FDIS comment resolution in process</vt:lpstr>
      <vt:lpstr>FDIS on 802.11ae closes in Jan 2014</vt:lpstr>
      <vt:lpstr>FDIS on 802.11ad closes in Jan 2014</vt:lpstr>
      <vt:lpstr>FDIS on 802.11aa closes in Jan 2014</vt:lpstr>
      <vt:lpstr>802.3-2012 passed the pre-ballot, and is awaiting  the start to FDIS ballot</vt:lpstr>
      <vt:lpstr>China NB non recognition of IEEE/IEC/ISO standards is probably not important &amp; may not be allowed</vt:lpstr>
      <vt:lpstr>Can the China NB ban IEEE/ISO/IEC standards under WTO rules? Maybe and maybe not</vt:lpstr>
      <vt:lpstr>Can the China NB ban IEEE/ISO/IEC standards under WTO rules? Maybe and maybe not</vt:lpstr>
      <vt:lpstr>The SC will discuss next steps for processing the FDIS comments on 802.1AS/AR/AB</vt:lpstr>
      <vt:lpstr>Should corrigenda on 802.1AB and 802.1AS be put into pipeline</vt:lpstr>
      <vt:lpstr>A number of security presentation have been considered by SC6</vt:lpstr>
      <vt:lpstr>It appears the China NB are using Snowden to promote TePA</vt:lpstr>
      <vt:lpstr>IEEE 802 member #1 has commented on the China NB’s submission </vt:lpstr>
      <vt:lpstr>IEEE 802 member #1 has commented on the China NB’s submission </vt:lpstr>
      <vt:lpstr>IEEE 802 member #1 has commented on the China NB’s submission </vt:lpstr>
      <vt:lpstr>IEEE 802 member #1 has commented on the China NB’s submission </vt:lpstr>
      <vt:lpstr>IEEE 802 member #2 has commented on the China NB’s submission </vt:lpstr>
      <vt:lpstr>A meeting was held in Aug 2013 between the IEEE 802.1/11 and Swiss NB security experts wrt TEPA</vt:lpstr>
      <vt:lpstr>Dan Harkins provided a summary of the Aug 2013 meeting between IEEE 802 &amp; Swiss NB reps</vt:lpstr>
      <vt:lpstr>Dan Harkins provided a summary of the Aug 2013 meeting between IEEE 802 &amp; Swiss NB reps</vt:lpstr>
      <vt:lpstr>There has been no further meeting between IEEE 802 and the Swiss NB about TEPA after Aug 2013</vt:lpstr>
      <vt:lpstr>Hans Rudolf Thomann has proposed three new TePA topics for discussion</vt:lpstr>
      <vt:lpstr>Hans Rudolf Thomann has proposed three new TePA topics for discussion</vt:lpstr>
      <vt:lpstr>Hans Rudolf Thomann has proposed three new TePA topics for discussion</vt:lpstr>
      <vt:lpstr>Hans Rudolf Thomann has proposed three new TePA topics for discussion</vt:lpstr>
      <vt:lpstr>Hans Rudolf Thomann has proposed three new TePA topics for discussion</vt:lpstr>
      <vt:lpstr>The IEEE 802 group responded to Hans Rudolf Thomann by expressing a degree of frustration</vt:lpstr>
      <vt:lpstr>The SC will discuss next steps in relation the discussions with the Swiss NB</vt:lpstr>
      <vt:lpstr>WAPI has not gone away; it may be re-proposed in SC6 despite uncertainty about the process</vt:lpstr>
      <vt:lpstr>The status of TISec is unknown in WG7 … as are ISOC plans</vt:lpstr>
      <vt:lpstr>A number of other relevant proposals are being considered by SC6</vt:lpstr>
      <vt:lpstr>There is no news on EUHT standardisation in ISO/IEC but some activity in IEEE 802.11 WG</vt:lpstr>
      <vt:lpstr>There is no news on EUHT standardisation in ISO/IEC but some activity in IEEE 802.11 WG</vt:lpstr>
      <vt:lpstr>SC6/WG7 decided to delay decisions on two PWI proposals related to WLAN</vt:lpstr>
      <vt:lpstr>SC6/WG7 decided to delay decisions on two PWI proposals related to WLAN</vt:lpstr>
      <vt:lpstr>Does IEEE 802 have a view on two PWI proposals related to WLAN </vt:lpstr>
      <vt:lpstr>The next SC6 meeting will be held in Canada in February 2014</vt:lpstr>
      <vt:lpstr>The IEEE 802 has a planned delegation for the SC6 meeting in Canada in February 2014</vt:lpstr>
      <vt:lpstr>Tentative agendas have been issued for WG1 and WG7 and are not exactly inspiring … yet!</vt:lpstr>
      <vt:lpstr>Technically, TEPA topics and WAPI cannot be discussed at the SC6 meeting in Canada</vt:lpstr>
      <vt:lpstr>IEEE 802 has put various items on the February SC6 meeting agenda</vt:lpstr>
      <vt:lpstr>With this little on the agenda, are future F2F meetings justified? </vt:lpstr>
      <vt:lpstr>IEEE 1888 will be discussed in SC6/WG7 in Canada for possible submission to SC6 under the PSDO</vt:lpstr>
      <vt:lpstr>The proposed submission of IEEE 1888 raises meta questions for IEEE-SA that were discussed in Geneva</vt:lpstr>
      <vt:lpstr>The SC discussed in Geneva &amp; Dallas possible criteria for submission of IEEE standards under the PSDO </vt:lpstr>
      <vt:lpstr>There were no conclusion to the discussion in Geneva  about use of the PSDO</vt:lpstr>
      <vt:lpstr>There were no conclusion to the discussion in Dallas about use of the PSDO</vt:lpstr>
      <vt:lpstr>The SC may discuss the current status of criteria for submission under the PSDO</vt:lpstr>
      <vt:lpstr>IEEE 802 JTC1 SC will consider any motions</vt:lpstr>
      <vt:lpstr>The IEEE 802 JTC1 SC will review the results of the SC6 meeting at the March 2014 plenary meeting</vt:lpstr>
      <vt:lpstr>Are there any other matters for consideration by IEEE 802 JTC1 SC?</vt:lpstr>
      <vt:lpstr>The IEEE 802 JTC1 SC will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2014-01-14T03:27:00Z</dcterms:modified>
</cp:coreProperties>
</file>