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69" r:id="rId2"/>
    <p:sldId id="270" r:id="rId3"/>
    <p:sldId id="295" r:id="rId4"/>
    <p:sldId id="287" r:id="rId5"/>
    <p:sldId id="304" r:id="rId6"/>
    <p:sldId id="291" r:id="rId7"/>
    <p:sldId id="301" r:id="rId8"/>
    <p:sldId id="302" r:id="rId9"/>
    <p:sldId id="303" r:id="rId10"/>
    <p:sldId id="293" r:id="rId11"/>
    <p:sldId id="296" r:id="rId12"/>
    <p:sldId id="297" r:id="rId13"/>
    <p:sldId id="298" r:id="rId14"/>
    <p:sldId id="299" r:id="rId15"/>
    <p:sldId id="300" r:id="rId16"/>
    <p:sldId id="294" r:id="rId17"/>
    <p:sldId id="279" r:id="rId18"/>
    <p:sldId id="286" r:id="rId19"/>
    <p:sldId id="273" r:id="rId20"/>
    <p:sldId id="274" r:id="rId21"/>
    <p:sldId id="275" r:id="rId22"/>
    <p:sldId id="276" r:id="rId23"/>
    <p:sldId id="277" r:id="rId24"/>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7" autoAdjust="0"/>
    <p:restoredTop sz="94671" autoAdjust="0"/>
  </p:normalViewPr>
  <p:slideViewPr>
    <p:cSldViewPr>
      <p:cViewPr>
        <p:scale>
          <a:sx n="100" d="100"/>
          <a:sy n="100" d="100"/>
        </p:scale>
        <p:origin x="-2346" y="-444"/>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92"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smtClean="0"/>
              <a:t>David Halasz, OakTree Wireless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t>Page </a:t>
            </a:r>
            <a:fld id="{57331469-CC73-4F6F-814E-517B0B11AA8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909649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23556"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smtClean="0"/>
              <a:t>David Halasz, OakTree Wireless</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t>Page </a:t>
            </a:r>
            <a:fld id="{7797EB75-BD9E-45DB-A35F-6C321BEA61EF}"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75845534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smtClean="0"/>
              <a:t>doc.: IEEE 802.11-10/0xxxr0</a:t>
            </a:r>
          </a:p>
        </p:txBody>
      </p:sp>
      <p:sp>
        <p:nvSpPr>
          <p:cNvPr id="24579" name="Rectangle 3"/>
          <p:cNvSpPr>
            <a:spLocks noGrp="1" noChangeArrowheads="1"/>
          </p:cNvSpPr>
          <p:nvPr>
            <p:ph type="dt" sz="quarter" idx="1"/>
          </p:nvPr>
        </p:nvSpPr>
        <p:spPr>
          <a:noFill/>
        </p:spPr>
        <p:txBody>
          <a:bodyPr/>
          <a:lstStyle/>
          <a:p>
            <a:r>
              <a:rPr lang="en-US" smtClean="0"/>
              <a:t>Month Year</a:t>
            </a:r>
          </a:p>
        </p:txBody>
      </p:sp>
      <p:sp>
        <p:nvSpPr>
          <p:cNvPr id="24580" name="Rectangle 6"/>
          <p:cNvSpPr>
            <a:spLocks noGrp="1" noChangeArrowheads="1"/>
          </p:cNvSpPr>
          <p:nvPr>
            <p:ph type="ftr" sz="quarter" idx="4"/>
          </p:nvPr>
        </p:nvSpPr>
        <p:spPr>
          <a:noFill/>
        </p:spPr>
        <p:txBody>
          <a:bodyPr/>
          <a:lstStyle/>
          <a:p>
            <a:pPr lvl="4"/>
            <a:r>
              <a:rPr lang="en-US" smtClean="0"/>
              <a:t>David Halasz, OakTree Wireless</a:t>
            </a:r>
          </a:p>
        </p:txBody>
      </p:sp>
      <p:sp>
        <p:nvSpPr>
          <p:cNvPr id="24581" name="Rectangle 7"/>
          <p:cNvSpPr>
            <a:spLocks noGrp="1" noChangeArrowheads="1"/>
          </p:cNvSpPr>
          <p:nvPr>
            <p:ph type="sldNum" sz="quarter" idx="5"/>
          </p:nvPr>
        </p:nvSpPr>
        <p:spPr>
          <a:noFill/>
        </p:spPr>
        <p:txBody>
          <a:bodyPr/>
          <a:lstStyle/>
          <a:p>
            <a:r>
              <a:rPr lang="en-US" smtClean="0"/>
              <a:t>Page </a:t>
            </a:r>
            <a:fld id="{EAA737DE-91F0-4B7D-8A18-ED5F5E01B10B}" type="slidenum">
              <a:rPr lang="en-US" smtClean="0"/>
              <a:pPr/>
              <a:t>1</a:t>
            </a:fld>
            <a:endParaRPr lang="en-US" smtClean="0"/>
          </a:p>
        </p:txBody>
      </p:sp>
      <p:sp>
        <p:nvSpPr>
          <p:cNvPr id="24582" name="Rectangle 2"/>
          <p:cNvSpPr>
            <a:spLocks noGrp="1" noRot="1" noChangeAspect="1" noChangeArrowheads="1" noTextEdit="1"/>
          </p:cNvSpPr>
          <p:nvPr>
            <p:ph type="sldImg"/>
          </p:nvPr>
        </p:nvSpPr>
        <p:spPr>
          <a:xfrm>
            <a:off x="1154113" y="701675"/>
            <a:ext cx="4625975" cy="3468688"/>
          </a:xfrm>
          <a:ln/>
        </p:spPr>
      </p:sp>
      <p:sp>
        <p:nvSpPr>
          <p:cNvPr id="245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802.11-10/0xxxr0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David Halasz, OakTree Wireless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xfrm>
            <a:off x="3658444" y="8985250"/>
            <a:ext cx="76944" cy="184666"/>
          </a:xfrm>
          <a:noFill/>
        </p:spPr>
        <p:txBody>
          <a:bodyPr/>
          <a:lstStyle/>
          <a:p>
            <a:fld id="{C148BCD9-3FFE-463B-8303-E45EFEBFB909}" type="slidenum">
              <a:rPr lang="en-US"/>
              <a:pPr/>
              <a:t>19</a:t>
            </a:fld>
            <a:endParaRPr lang="en-US"/>
          </a:p>
        </p:txBody>
      </p:sp>
      <p:sp>
        <p:nvSpPr>
          <p:cNvPr id="8195" name="Rectangle 1026"/>
          <p:cNvSpPr>
            <a:spLocks noGrp="1" noChangeArrowheads="1"/>
          </p:cNvSpPr>
          <p:nvPr>
            <p:ph type="body" idx="1"/>
          </p:nvPr>
        </p:nvSpPr>
        <p:spPr>
          <a:noFill/>
          <a:ln/>
        </p:spPr>
        <p:txBody>
          <a:bodyPr lIns="91678" tIns="45035" rIns="91678" bIns="45035"/>
          <a:lstStyle/>
          <a:p>
            <a:endParaRPr lang="en-GB" smtClean="0"/>
          </a:p>
        </p:txBody>
      </p:sp>
      <p:sp>
        <p:nvSpPr>
          <p:cNvPr id="819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xfrm>
            <a:off x="3658444" y="8985250"/>
            <a:ext cx="76944" cy="184666"/>
          </a:xfrm>
          <a:noFill/>
        </p:spPr>
        <p:txBody>
          <a:bodyPr/>
          <a:lstStyle/>
          <a:p>
            <a:fld id="{891470CF-0790-429C-9C1E-DF2518FDE296}" type="slidenum">
              <a:rPr lang="en-US"/>
              <a:pPr/>
              <a:t>20</a:t>
            </a:fld>
            <a:endParaRPr lang="en-US"/>
          </a:p>
        </p:txBody>
      </p:sp>
      <p:sp>
        <p:nvSpPr>
          <p:cNvPr id="9219" name="Rectangle 2"/>
          <p:cNvSpPr>
            <a:spLocks noGrp="1" noRot="1" noChangeAspect="1" noChangeArrowheads="1" noTextEdit="1"/>
          </p:cNvSpPr>
          <p:nvPr>
            <p:ph type="sldImg"/>
          </p:nvPr>
        </p:nvSpPr>
        <p:spPr>
          <a:xfrm>
            <a:off x="1154113" y="701675"/>
            <a:ext cx="4625975" cy="3468688"/>
          </a:xfrm>
          <a:ln/>
        </p:spPr>
      </p:sp>
      <p:sp>
        <p:nvSpPr>
          <p:cNvPr id="9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xfrm>
            <a:off x="3658444" y="8985250"/>
            <a:ext cx="76944" cy="184666"/>
          </a:xfrm>
          <a:noFill/>
        </p:spPr>
        <p:txBody>
          <a:bodyPr/>
          <a:lstStyle/>
          <a:p>
            <a:fld id="{38806DBD-9021-47CD-A4C0-7EADB7D8BB53}" type="slidenum">
              <a:rPr lang="en-US"/>
              <a:pPr/>
              <a:t>23</a:t>
            </a:fld>
            <a:endParaRPr lang="en-US"/>
          </a:p>
        </p:txBody>
      </p:sp>
      <p:sp>
        <p:nvSpPr>
          <p:cNvPr id="10243" name="Rectangle 2"/>
          <p:cNvSpPr>
            <a:spLocks noGrp="1" noRot="1" noChangeAspect="1" noChangeArrowheads="1" noTextEdit="1"/>
          </p:cNvSpPr>
          <p:nvPr>
            <p:ph type="sldImg"/>
          </p:nvPr>
        </p:nvSpPr>
        <p:spPr>
          <a:xfrm>
            <a:off x="1154113" y="701675"/>
            <a:ext cx="4625975" cy="3468688"/>
          </a:xfrm>
          <a:ln/>
        </p:spPr>
      </p:sp>
      <p:sp>
        <p:nvSpPr>
          <p:cNvPr id="10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5A27BAEC-4E92-428C-ACCA-21570D1D19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0B8A76E-7BA7-4C9B-837C-355FCD7B16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BAA5FCF3-553F-4D02-B98B-995DD4F30E1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327351" cy="276999"/>
          </a:xfrm>
        </p:spPr>
        <p:txBody>
          <a:bodyPr/>
          <a:lstStyle>
            <a:lvl1pPr>
              <a:defRPr/>
            </a:lvl1pPr>
          </a:lstStyle>
          <a:p>
            <a:pPr>
              <a:defRPr/>
            </a:pPr>
            <a:r>
              <a:rPr lang="en-US" smtClean="0"/>
              <a:t>January 2014</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9F280238-5E03-4A90-BACD-D800220B267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3757BC58-BACD-405D-B618-E32E80D6B6E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B438A36A-A85A-4993-AA9A-DAE717E40F6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26762A5E-7C72-410F-BAC3-6E6D273799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5" name="Rectangle 6"/>
          <p:cNvSpPr>
            <a:spLocks noGrp="1" noChangeArrowheads="1"/>
          </p:cNvSpPr>
          <p:nvPr>
            <p:ph type="sldNum" sz="quarter" idx="12"/>
          </p:nvPr>
        </p:nvSpPr>
        <p:spPr/>
        <p:txBody>
          <a:bodyPr/>
          <a:lstStyle>
            <a:lvl1pPr>
              <a:defRPr/>
            </a:lvl1pPr>
          </a:lstStyle>
          <a:p>
            <a:pPr>
              <a:defRPr/>
            </a:pPr>
            <a:r>
              <a:rPr lang="en-US"/>
              <a:t>Slide </a:t>
            </a:r>
            <a:fld id="{4818DF38-7C2F-431A-BC51-6973307295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25721EC0-9E3F-4D94-B125-3AEE1BE749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30909BE1-62D5-4B97-94AD-A28DFF66D96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January 2014</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FD5D6F34-4A63-4A43-9856-E699E89240B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57960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smtClean="0"/>
              <a:t>January 2014</a:t>
            </a:r>
            <a:endParaRPr lang="en-US" dirty="0"/>
          </a:p>
        </p:txBody>
      </p:sp>
      <p:sp>
        <p:nvSpPr>
          <p:cNvPr id="1029" name="Rectangle 5"/>
          <p:cNvSpPr>
            <a:spLocks noGrp="1" noChangeArrowheads="1"/>
          </p:cNvSpPr>
          <p:nvPr>
            <p:ph type="ftr" sz="quarter" idx="3"/>
          </p:nvPr>
        </p:nvSpPr>
        <p:spPr bwMode="auto">
          <a:xfrm>
            <a:off x="7708761" y="6475413"/>
            <a:ext cx="83516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smtClean="0"/>
              <a:t>David Halasz (Qualcomm)</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US"/>
              <a:t>Slide </a:t>
            </a:r>
            <a:fld id="{5FCE21BC-3A2D-4A13-9E57-C304A74846AF}"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802.11-13/1527r3</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13/11-13-1483-00-00ah-november-2013-tgah-minutes.doc" TargetMode="External"/><Relationship Id="rId7" Type="http://schemas.openxmlformats.org/officeDocument/2006/relationships/hyperlink" Target="https://mentor.ieee.org/802.11/dcn/14/11-14-0098-00-00ah-january-15th-tgah-teleconference-minutes.do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14/11-14-0042-01-00ah-january-8th-tgah-teleconference-minutes.doc" TargetMode="External"/><Relationship Id="rId5" Type="http://schemas.openxmlformats.org/officeDocument/2006/relationships/hyperlink" Target="https://mentor.ieee.org/802.11/dcn/14/11-14-0007-00-00ah-december-18th-tgah-teleconference-minutes.doc" TargetMode="External"/><Relationship Id="rId4" Type="http://schemas.openxmlformats.org/officeDocument/2006/relationships/hyperlink" Target="https://mentor.ieee.org/802.11/dcn/13/11-13-1528-00-00ah-december-11th-tgah-teleconference-minutes.doc"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smtClean="0"/>
              <a:t>January 2014</a:t>
            </a:r>
            <a:endParaRPr lang="en-US" dirty="0" smtClean="0"/>
          </a:p>
        </p:txBody>
      </p:sp>
      <p:sp>
        <p:nvSpPr>
          <p:cNvPr id="1028"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
        <p:nvSpPr>
          <p:cNvPr id="1029" name="Slide Number Placeholder 5"/>
          <p:cNvSpPr>
            <a:spLocks noGrp="1"/>
          </p:cNvSpPr>
          <p:nvPr>
            <p:ph type="sldNum" sz="quarter" idx="12"/>
          </p:nvPr>
        </p:nvSpPr>
        <p:spPr>
          <a:noFill/>
        </p:spPr>
        <p:txBody>
          <a:bodyPr/>
          <a:lstStyle/>
          <a:p>
            <a:r>
              <a:rPr lang="en-US" smtClean="0"/>
              <a:t>Slide </a:t>
            </a:r>
            <a:fld id="{0AAC8984-FAF7-4BDC-8A43-79AF6F406068}" type="slidenum">
              <a:rPr lang="en-US" smtClean="0"/>
              <a:pPr/>
              <a:t>1</a:t>
            </a:fld>
            <a:endParaRPr lang="en-US" smtClean="0"/>
          </a:p>
        </p:txBody>
      </p:sp>
      <p:sp>
        <p:nvSpPr>
          <p:cNvPr id="1030" name="Rectangle 2"/>
          <p:cNvSpPr>
            <a:spLocks noGrp="1" noChangeArrowheads="1"/>
          </p:cNvSpPr>
          <p:nvPr>
            <p:ph type="title"/>
          </p:nvPr>
        </p:nvSpPr>
        <p:spPr>
          <a:xfrm>
            <a:off x="685800" y="838200"/>
            <a:ext cx="7772400" cy="1066800"/>
          </a:xfrm>
          <a:noFill/>
        </p:spPr>
        <p:txBody>
          <a:bodyPr/>
          <a:lstStyle/>
          <a:p>
            <a:pPr eaLnBrk="1" hangingPunct="1"/>
            <a:r>
              <a:rPr lang="en-US" dirty="0" smtClean="0"/>
              <a:t>IEEE 802.11ah</a:t>
            </a:r>
            <a:br>
              <a:rPr lang="en-US" dirty="0" smtClean="0"/>
            </a:br>
            <a:r>
              <a:rPr lang="en-US" dirty="0" smtClean="0"/>
              <a:t>Sub 1 GHz license-exempt operation Agenda for January 2014</a:t>
            </a:r>
          </a:p>
        </p:txBody>
      </p:sp>
      <p:sp>
        <p:nvSpPr>
          <p:cNvPr id="1031" name="Rectangle 6"/>
          <p:cNvSpPr>
            <a:spLocks noGrp="1" noChangeArrowheads="1"/>
          </p:cNvSpPr>
          <p:nvPr>
            <p:ph type="body" idx="1"/>
          </p:nvPr>
        </p:nvSpPr>
        <p:spPr>
          <a:xfrm>
            <a:off x="685800" y="2111622"/>
            <a:ext cx="7772400" cy="381000"/>
          </a:xfrm>
          <a:noFill/>
        </p:spPr>
        <p:txBody>
          <a:bodyPr/>
          <a:lstStyle/>
          <a:p>
            <a:pPr algn="ctr" eaLnBrk="1" hangingPunct="1">
              <a:buFontTx/>
              <a:buNone/>
            </a:pPr>
            <a:r>
              <a:rPr lang="en-US" sz="2000" dirty="0" smtClean="0"/>
              <a:t>Date:</a:t>
            </a:r>
            <a:r>
              <a:rPr lang="en-US" sz="2000" b="0" dirty="0" smtClean="0"/>
              <a:t> 2014-01-21</a:t>
            </a:r>
          </a:p>
        </p:txBody>
      </p:sp>
      <p:graphicFrame>
        <p:nvGraphicFramePr>
          <p:cNvPr id="1026" name="Object 11"/>
          <p:cNvGraphicFramePr>
            <a:graphicFrameLocks noChangeAspect="1"/>
          </p:cNvGraphicFramePr>
          <p:nvPr>
            <p:extLst>
              <p:ext uri="{D42A27DB-BD31-4B8C-83A1-F6EECF244321}">
                <p14:modId xmlns:p14="http://schemas.microsoft.com/office/powerpoint/2010/main" val="1381622836"/>
              </p:ext>
            </p:extLst>
          </p:nvPr>
        </p:nvGraphicFramePr>
        <p:xfrm>
          <a:off x="533400" y="2657475"/>
          <a:ext cx="7639050" cy="3638550"/>
        </p:xfrm>
        <a:graphic>
          <a:graphicData uri="http://schemas.openxmlformats.org/presentationml/2006/ole">
            <mc:AlternateContent xmlns:mc="http://schemas.openxmlformats.org/markup-compatibility/2006">
              <mc:Choice xmlns:v="urn:schemas-microsoft-com:vml" Requires="v">
                <p:oleObj spid="_x0000_s1200" name="Document" r:id="rId4" imgW="8687933" imgH="4145140" progId="Word.Document.8">
                  <p:embed/>
                </p:oleObj>
              </mc:Choice>
              <mc:Fallback>
                <p:oleObj name="Document" r:id="rId4" imgW="8687933" imgH="4145140" progId="Word.Document.8">
                  <p:embed/>
                  <p:pic>
                    <p:nvPicPr>
                      <p:cNvPr id="0" name="Picture 144"/>
                      <p:cNvPicPr>
                        <a:picLocks noChangeAspect="1" noChangeArrowheads="1"/>
                      </p:cNvPicPr>
                      <p:nvPr/>
                    </p:nvPicPr>
                    <p:blipFill>
                      <a:blip r:embed="rId5"/>
                      <a:srcRect/>
                      <a:stretch>
                        <a:fillRect/>
                      </a:stretch>
                    </p:blipFill>
                    <p:spPr bwMode="auto">
                      <a:xfrm>
                        <a:off x="533400" y="2657475"/>
                        <a:ext cx="7639050" cy="3638550"/>
                      </a:xfrm>
                      <a:prstGeom prst="rect">
                        <a:avLst/>
                      </a:prstGeom>
                      <a:noFill/>
                      <a:extLst/>
                    </p:spPr>
                  </p:pic>
                </p:oleObj>
              </mc:Fallback>
            </mc:AlternateContent>
          </a:graphicData>
        </a:graphic>
      </p:graphicFrame>
      <p:sp>
        <p:nvSpPr>
          <p:cNvPr id="1032" name="Rectangle 12"/>
          <p:cNvSpPr>
            <a:spLocks noChangeArrowheads="1"/>
          </p:cNvSpPr>
          <p:nvPr/>
        </p:nvSpPr>
        <p:spPr bwMode="auto">
          <a:xfrm>
            <a:off x="533400" y="2320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Authors:</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cont. (Tuesday AM1)</a:t>
            </a:r>
            <a:endParaRPr lang="en-US" dirty="0"/>
          </a:p>
        </p:txBody>
      </p:sp>
      <p:sp>
        <p:nvSpPr>
          <p:cNvPr id="3" name="Content Placeholder 2"/>
          <p:cNvSpPr>
            <a:spLocks noGrp="1"/>
          </p:cNvSpPr>
          <p:nvPr>
            <p:ph idx="1"/>
          </p:nvPr>
        </p:nvSpPr>
        <p:spPr/>
        <p:txBody>
          <a:bodyPr/>
          <a:lstStyle/>
          <a:p>
            <a:r>
              <a:rPr lang="en-US" altLang="ko-KR" dirty="0"/>
              <a:t>MAC/PHY sub groups</a:t>
            </a:r>
            <a:r>
              <a:rPr lang="en-US" altLang="ko-KR" dirty="0" smtClean="0"/>
              <a:t>.</a:t>
            </a:r>
          </a:p>
          <a:p>
            <a:pPr lvl="1"/>
            <a:r>
              <a:rPr lang="en-US" altLang="ko-KR" dirty="0" smtClean="0"/>
              <a:t>PHY sub-group will be cancelled if there is no remaining PHY submission </a:t>
            </a:r>
          </a:p>
          <a:p>
            <a:pPr lvl="1"/>
            <a:r>
              <a:rPr lang="en-US" altLang="ko-KR" dirty="0" smtClean="0"/>
              <a:t>TBD</a:t>
            </a:r>
            <a:endParaRPr lang="en-US" altLang="ko-KR" dirty="0"/>
          </a:p>
          <a:p>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10</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206438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Submissions cont. (Tuesday </a:t>
            </a:r>
            <a:r>
              <a:rPr lang="en-US" altLang="ko-KR" dirty="0" smtClean="0"/>
              <a:t>PM1)</a:t>
            </a:r>
            <a:endParaRPr lang="en-US" dirty="0"/>
          </a:p>
        </p:txBody>
      </p:sp>
      <p:sp>
        <p:nvSpPr>
          <p:cNvPr id="3" name="Content Placeholder 2"/>
          <p:cNvSpPr>
            <a:spLocks noGrp="1"/>
          </p:cNvSpPr>
          <p:nvPr>
            <p:ph idx="1"/>
          </p:nvPr>
        </p:nvSpPr>
        <p:spPr/>
        <p:txBody>
          <a:bodyPr/>
          <a:lstStyle/>
          <a:p>
            <a:r>
              <a:rPr lang="en-US" altLang="ko-KR" dirty="0"/>
              <a:t>MAC/PHY sub groups</a:t>
            </a:r>
            <a:r>
              <a:rPr lang="en-US" altLang="ko-KR" dirty="0" smtClean="0"/>
              <a:t>.</a:t>
            </a:r>
          </a:p>
          <a:p>
            <a:pPr lvl="1"/>
            <a:r>
              <a:rPr lang="en-US" altLang="ko-KR" dirty="0"/>
              <a:t>PHY sub-group will be cancelled if there is no remaining PHY </a:t>
            </a:r>
            <a:r>
              <a:rPr lang="en-US" altLang="ko-KR" dirty="0" smtClean="0"/>
              <a:t>submission</a:t>
            </a:r>
          </a:p>
          <a:p>
            <a:pPr lvl="1"/>
            <a:r>
              <a:rPr lang="en-US" altLang="ko-KR" dirty="0" smtClean="0"/>
              <a:t>TBD</a:t>
            </a:r>
            <a:endParaRPr lang="en-US" altLang="ko-KR" dirty="0"/>
          </a:p>
          <a:p>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11</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2100576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Submissions cont. </a:t>
            </a:r>
            <a:r>
              <a:rPr lang="en-US" altLang="ko-KR" dirty="0" smtClean="0"/>
              <a:t>(Wednesday AM1</a:t>
            </a:r>
            <a:r>
              <a:rPr lang="en-US" altLang="ko-KR" dirty="0"/>
              <a:t>)</a:t>
            </a:r>
            <a:endParaRPr lang="en-US" dirty="0"/>
          </a:p>
        </p:txBody>
      </p:sp>
      <p:sp>
        <p:nvSpPr>
          <p:cNvPr id="3" name="Content Placeholder 2"/>
          <p:cNvSpPr>
            <a:spLocks noGrp="1"/>
          </p:cNvSpPr>
          <p:nvPr>
            <p:ph idx="1"/>
          </p:nvPr>
        </p:nvSpPr>
        <p:spPr/>
        <p:txBody>
          <a:bodyPr/>
          <a:lstStyle/>
          <a:p>
            <a:r>
              <a:rPr lang="en-US" dirty="0"/>
              <a:t>Submissions made during conference calls and ready for motion on Wednesday </a:t>
            </a:r>
            <a:r>
              <a:rPr lang="en-US" dirty="0" smtClean="0"/>
              <a:t>AM1</a:t>
            </a:r>
          </a:p>
          <a:p>
            <a:pPr lvl="1"/>
            <a:r>
              <a:rPr lang="pt-BR" altLang="ko-KR" dirty="0" smtClean="0"/>
              <a:t>11-13/1515r2</a:t>
            </a:r>
            <a:r>
              <a:rPr lang="pt-BR" altLang="ko-KR" dirty="0"/>
              <a:t>, 11-13/1511r3, 11-13/1512r1, 11-13/1513r0, 11-13/1518r0, 11-13/1519r1, 11-13/1521r0, 11-13/1522r0, 11-13/1523r0, 11-13/1530r0, 11-13/1531r0, 11-14/0019r0, 11-14/0020r1, 11-14/0031r0, </a:t>
            </a:r>
            <a:r>
              <a:rPr lang="pt-BR" altLang="ko-KR" dirty="0" smtClean="0"/>
              <a:t>11-14-0021r1</a:t>
            </a:r>
            <a:endParaRPr lang="pt-BR" altLang="ko-KR" dirty="0"/>
          </a:p>
          <a:p>
            <a:endParaRPr lang="ko-KR" altLang="en-US" dirty="0"/>
          </a:p>
          <a:p>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12</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2100576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Submissions cont. </a:t>
            </a:r>
            <a:r>
              <a:rPr lang="en-US" altLang="ko-KR" dirty="0" smtClean="0"/>
              <a:t>(Wednesday PM1</a:t>
            </a:r>
            <a:r>
              <a:rPr lang="en-US" altLang="ko-KR" dirty="0"/>
              <a:t>)</a:t>
            </a:r>
            <a:endParaRPr lang="en-US" dirty="0"/>
          </a:p>
        </p:txBody>
      </p:sp>
      <p:sp>
        <p:nvSpPr>
          <p:cNvPr id="3" name="Content Placeholder 2"/>
          <p:cNvSpPr>
            <a:spLocks noGrp="1"/>
          </p:cNvSpPr>
          <p:nvPr>
            <p:ph idx="1"/>
          </p:nvPr>
        </p:nvSpPr>
        <p:spPr/>
        <p:txBody>
          <a:bodyPr/>
          <a:lstStyle/>
          <a:p>
            <a:r>
              <a:rPr lang="en-US" altLang="ko-KR" dirty="0"/>
              <a:t>MAC/PHY sub groups</a:t>
            </a:r>
            <a:r>
              <a:rPr lang="en-US" altLang="ko-KR" dirty="0" smtClean="0"/>
              <a:t>.</a:t>
            </a:r>
          </a:p>
          <a:p>
            <a:pPr lvl="1"/>
            <a:r>
              <a:rPr lang="en-US" altLang="ko-KR" dirty="0"/>
              <a:t>PHY sub-group will be cancelled if there is no remaining PHY </a:t>
            </a:r>
            <a:r>
              <a:rPr lang="en-US" altLang="ko-KR" dirty="0" smtClean="0"/>
              <a:t>submission</a:t>
            </a:r>
          </a:p>
          <a:p>
            <a:pPr lvl="1"/>
            <a:r>
              <a:rPr lang="en-US" altLang="ko-KR" dirty="0" smtClean="0"/>
              <a:t>TBD</a:t>
            </a:r>
            <a:endParaRPr lang="en-US" altLang="ko-KR" dirty="0"/>
          </a:p>
          <a:p>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1179573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Submissions cont. </a:t>
            </a:r>
            <a:r>
              <a:rPr lang="en-US" altLang="ko-KR" dirty="0" smtClean="0"/>
              <a:t>(Thursday AM2)</a:t>
            </a:r>
            <a:endParaRPr lang="en-US" dirty="0"/>
          </a:p>
        </p:txBody>
      </p:sp>
      <p:sp>
        <p:nvSpPr>
          <p:cNvPr id="3" name="Content Placeholder 2"/>
          <p:cNvSpPr>
            <a:spLocks noGrp="1"/>
          </p:cNvSpPr>
          <p:nvPr>
            <p:ph idx="1"/>
          </p:nvPr>
        </p:nvSpPr>
        <p:spPr/>
        <p:txBody>
          <a:bodyPr/>
          <a:lstStyle/>
          <a:p>
            <a:r>
              <a:rPr lang="en-US" dirty="0" smtClean="0"/>
              <a:t>MAC</a:t>
            </a:r>
          </a:p>
          <a:p>
            <a:pPr lvl="1"/>
            <a:r>
              <a:rPr lang="en-US" dirty="0" smtClean="0"/>
              <a:t>TBD</a:t>
            </a:r>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14</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1179573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Submissions cont. </a:t>
            </a:r>
            <a:r>
              <a:rPr lang="en-US" altLang="ko-KR" dirty="0" smtClean="0"/>
              <a:t>(Thursday PM2)</a:t>
            </a:r>
            <a:endParaRPr lang="en-US" dirty="0"/>
          </a:p>
        </p:txBody>
      </p:sp>
      <p:sp>
        <p:nvSpPr>
          <p:cNvPr id="3" name="Content Placeholder 2"/>
          <p:cNvSpPr>
            <a:spLocks noGrp="1"/>
          </p:cNvSpPr>
          <p:nvPr>
            <p:ph idx="1"/>
          </p:nvPr>
        </p:nvSpPr>
        <p:spPr/>
        <p:txBody>
          <a:bodyPr/>
          <a:lstStyle/>
          <a:p>
            <a:r>
              <a:rPr lang="en-US" altLang="ko-KR" dirty="0"/>
              <a:t>Submissions made during </a:t>
            </a:r>
            <a:r>
              <a:rPr lang="en-US" altLang="ko-KR" dirty="0" smtClean="0"/>
              <a:t>January F2F meeting </a:t>
            </a:r>
            <a:r>
              <a:rPr lang="en-US" altLang="ko-KR" dirty="0"/>
              <a:t>and ready for motion on </a:t>
            </a:r>
            <a:r>
              <a:rPr lang="en-US" altLang="ko-KR" dirty="0" smtClean="0"/>
              <a:t>Thursday PM2</a:t>
            </a:r>
            <a:endParaRPr lang="en-US" altLang="ko-KR" dirty="0"/>
          </a:p>
          <a:p>
            <a:pPr lvl="1"/>
            <a:r>
              <a:rPr lang="en-US" dirty="0" smtClean="0"/>
              <a:t>TBD</a:t>
            </a:r>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15</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1179573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group document motions</a:t>
            </a:r>
            <a:endParaRPr lang="en-US" dirty="0"/>
          </a:p>
        </p:txBody>
      </p:sp>
      <p:sp>
        <p:nvSpPr>
          <p:cNvPr id="3" name="Content Placeholder 2"/>
          <p:cNvSpPr>
            <a:spLocks noGrp="1"/>
          </p:cNvSpPr>
          <p:nvPr>
            <p:ph idx="1"/>
          </p:nvPr>
        </p:nvSpPr>
        <p:spPr/>
        <p:txBody>
          <a:bodyPr/>
          <a:lstStyle/>
          <a:p>
            <a:pPr marL="609600" indent="-609600"/>
            <a:r>
              <a:rPr lang="en-US" dirty="0" smtClean="0"/>
              <a:t>Motion for update to draft text</a:t>
            </a:r>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16</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4171400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cont.</a:t>
            </a:r>
            <a:br>
              <a:rPr lang="en-US" dirty="0" smtClean="0"/>
            </a:br>
            <a:r>
              <a:rPr lang="en-US" dirty="0" smtClean="0"/>
              <a:t>Teleconferences</a:t>
            </a:r>
            <a:endParaRPr lang="en-US" dirty="0"/>
          </a:p>
        </p:txBody>
      </p:sp>
      <p:sp>
        <p:nvSpPr>
          <p:cNvPr id="3" name="Content Placeholder 2"/>
          <p:cNvSpPr>
            <a:spLocks noGrp="1"/>
          </p:cNvSpPr>
          <p:nvPr>
            <p:ph idx="1"/>
          </p:nvPr>
        </p:nvSpPr>
        <p:spPr/>
        <p:txBody>
          <a:bodyPr/>
          <a:lstStyle/>
          <a:p>
            <a:pPr marL="609600" indent="-609600"/>
            <a:r>
              <a:rPr lang="en-US" dirty="0" smtClean="0"/>
              <a:t>Desire </a:t>
            </a:r>
            <a:r>
              <a:rPr lang="en-US" dirty="0"/>
              <a:t>to have </a:t>
            </a:r>
            <a:r>
              <a:rPr lang="en-US" dirty="0" smtClean="0"/>
              <a:t>time of </a:t>
            </a:r>
            <a:r>
              <a:rPr lang="en-US" dirty="0"/>
              <a:t>7 </a:t>
            </a:r>
            <a:r>
              <a:rPr lang="en-US" dirty="0" smtClean="0"/>
              <a:t>PM</a:t>
            </a:r>
          </a:p>
          <a:p>
            <a:pPr marL="1009650" lvl="1" indent="-609600"/>
            <a:endParaRPr lang="en-US" dirty="0" smtClean="0"/>
          </a:p>
          <a:p>
            <a:pPr marL="1009650" lvl="1" indent="-609600"/>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17</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4147901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lstStyle/>
          <a:p>
            <a:r>
              <a:rPr lang="en-US" dirty="0" smtClean="0"/>
              <a:t>Review 11/285</a:t>
            </a:r>
          </a:p>
          <a:p>
            <a:pPr lvl="1">
              <a:buNone/>
            </a:pPr>
            <a:endParaRPr lang="en-US" dirty="0">
              <a:solidFill>
                <a:srgbClr val="00B050"/>
              </a:solidFill>
            </a:endParaRPr>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18</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1059331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27"/>
          <p:cNvSpPr>
            <a:spLocks noGrp="1" noChangeArrowheads="1"/>
          </p:cNvSpPr>
          <p:nvPr>
            <p:ph type="body" idx="1"/>
          </p:nvPr>
        </p:nvSpPr>
        <p:spPr>
          <a:xfrm>
            <a:off x="228600" y="1981200"/>
            <a:ext cx="8763000" cy="4343400"/>
          </a:xfrm>
          <a:noFill/>
        </p:spPr>
        <p:txBody>
          <a:bodyPr lIns="90487" tIns="44450" rIns="90487" bIns="44450"/>
          <a:lstStyle/>
          <a:p>
            <a:pPr>
              <a:lnSpc>
                <a:spcPct val="80000"/>
              </a:lnSpc>
              <a:spcAft>
                <a:spcPct val="30000"/>
              </a:spcAft>
              <a:buFont typeface="Monotype Sorts"/>
              <a:buNone/>
            </a:pPr>
            <a:r>
              <a:rPr lang="en-US" sz="1800" b="1" dirty="0" smtClean="0"/>
              <a:t>	</a:t>
            </a:r>
            <a:r>
              <a:rPr lang="en-US" sz="1200" b="1" dirty="0" smtClean="0"/>
              <a:t>The IEEE-SA strongly recommends that at each WG meeting the chair or a designee:</a:t>
            </a:r>
            <a:endParaRPr lang="en-US" sz="1200" dirty="0" smtClean="0"/>
          </a:p>
          <a:p>
            <a:pPr lvl="1">
              <a:lnSpc>
                <a:spcPct val="80000"/>
              </a:lnSpc>
            </a:pPr>
            <a:r>
              <a:rPr lang="en-US" sz="1200" b="1" dirty="0" smtClean="0"/>
              <a:t>Show slides #1 through #4 of this presentation</a:t>
            </a:r>
          </a:p>
          <a:p>
            <a:pPr lvl="1">
              <a:lnSpc>
                <a:spcPct val="80000"/>
              </a:lnSpc>
            </a:pPr>
            <a:r>
              <a:rPr lang="en-US" sz="1200" b="1" dirty="0" smtClean="0"/>
              <a:t>Advise the WG attendees that:</a:t>
            </a:r>
            <a:r>
              <a:rPr lang="en-US" sz="1200" dirty="0" smtClean="0"/>
              <a:t> </a:t>
            </a:r>
          </a:p>
          <a:p>
            <a:pPr lvl="2">
              <a:lnSpc>
                <a:spcPct val="80000"/>
              </a:lnSpc>
            </a:pPr>
            <a:r>
              <a:rPr lang="en-US" sz="1200" dirty="0" smtClean="0"/>
              <a:t>The IEEE’s patent policy is consistent with the ANSI patent policy and is described in Clause 6 of the </a:t>
            </a:r>
            <a:r>
              <a:rPr lang="en-US" sz="1200" i="1" dirty="0" smtClean="0"/>
              <a:t>IEEE-SA Standards Board Bylaws</a:t>
            </a:r>
            <a:r>
              <a:rPr lang="en-US" sz="1200" dirty="0" smtClean="0"/>
              <a:t>;</a:t>
            </a:r>
          </a:p>
          <a:p>
            <a:pPr lvl="2">
              <a:lnSpc>
                <a:spcPct val="80000"/>
              </a:lnSpc>
            </a:pPr>
            <a:r>
              <a:rPr lang="en-US" sz="1200" dirty="0" smtClean="0"/>
              <a:t>Early identification of patent claims which may be essential for the use of standards under development is strongly encouraged; </a:t>
            </a:r>
          </a:p>
          <a:p>
            <a:pPr lvl="2">
              <a:lnSpc>
                <a:spcPct val="80000"/>
              </a:lnSpc>
            </a:pPr>
            <a:r>
              <a:rPr lang="en-US" sz="12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sz="1200" dirty="0" smtClean="0"/>
            </a:br>
            <a:endParaRPr lang="en-US" sz="1200" dirty="0" smtClean="0"/>
          </a:p>
          <a:p>
            <a:pPr lvl="1">
              <a:lnSpc>
                <a:spcPct val="20000"/>
              </a:lnSpc>
            </a:pPr>
            <a:r>
              <a:rPr lang="en-US" sz="1200" b="1" dirty="0" smtClean="0"/>
              <a:t>Instruct the WG Secretary to record in the minutes of the relevant WG meeting:</a:t>
            </a:r>
            <a:r>
              <a:rPr lang="en-US" sz="1200" dirty="0" smtClean="0"/>
              <a:t> </a:t>
            </a:r>
          </a:p>
          <a:p>
            <a:pPr lvl="2">
              <a:lnSpc>
                <a:spcPct val="80000"/>
              </a:lnSpc>
            </a:pPr>
            <a:r>
              <a:rPr lang="en-US" sz="1200" dirty="0" smtClean="0"/>
              <a:t>That the foregoing information was provided and that slides 1 through 4 (and this slide 0, if applicable) were shown; </a:t>
            </a:r>
          </a:p>
          <a:p>
            <a:pPr lvl="2">
              <a:lnSpc>
                <a:spcPct val="80000"/>
              </a:lnSpc>
            </a:pPr>
            <a:r>
              <a:rPr lang="en-US" sz="12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pPr>
            <a:r>
              <a:rPr lang="en-US" sz="1200" dirty="0" smtClean="0"/>
              <a:t>Any responses that were given, specifically the patent claim(s)/patent application claim(s) and/or the holder of the patent claim(s)/patent application claim(s) that were identified (if any) and by whom.</a:t>
            </a:r>
          </a:p>
          <a:p>
            <a:pPr lvl="2">
              <a:lnSpc>
                <a:spcPct val="80000"/>
              </a:lnSpc>
            </a:pPr>
            <a:endParaRPr lang="en-US" sz="1200" dirty="0" smtClean="0"/>
          </a:p>
          <a:p>
            <a:pPr lvl="1">
              <a:lnSpc>
                <a:spcPct val="80000"/>
              </a:lnSpc>
              <a:spcBef>
                <a:spcPct val="5000"/>
              </a:spcBef>
            </a:pPr>
            <a:r>
              <a:rPr lang="en-US" sz="1200" dirty="0" smtClean="0"/>
              <a:t>The WG Chair shall ensure that a request is made to any identified holders of potential essential patent claim(s) to complete and submit a Letter of Assurance.</a:t>
            </a:r>
          </a:p>
          <a:p>
            <a:pPr lvl="1">
              <a:lnSpc>
                <a:spcPct val="80000"/>
              </a:lnSpc>
              <a:spcBef>
                <a:spcPct val="5000"/>
              </a:spcBef>
            </a:pPr>
            <a:r>
              <a:rPr lang="en-US" sz="1200" dirty="0" smtClean="0"/>
              <a:t>It is recommended that the WG chair review the guidance in </a:t>
            </a:r>
            <a:r>
              <a:rPr lang="en-US" sz="1200" i="1" dirty="0" smtClean="0"/>
              <a:t>IEEE-SA Standards Board Operations Manual</a:t>
            </a:r>
            <a:r>
              <a:rPr lang="en-US" sz="1200" dirty="0" smtClean="0"/>
              <a:t> 6.3.5 and in FAQs 12 and 12a on inclusion of potential Essential Patent Claims by incorporation or by reference.</a:t>
            </a:r>
            <a:r>
              <a:rPr lang="en-US" sz="1200" dirty="0" smtClean="0">
                <a:solidFill>
                  <a:srgbClr val="FF3300"/>
                </a:solidFill>
              </a:rPr>
              <a:t> </a:t>
            </a:r>
          </a:p>
          <a:p>
            <a:pPr lvl="1">
              <a:lnSpc>
                <a:spcPct val="80000"/>
              </a:lnSpc>
              <a:spcBef>
                <a:spcPct val="5000"/>
              </a:spcBef>
              <a:buFont typeface="Monotype Sorts"/>
              <a:buNone/>
            </a:pPr>
            <a:endParaRPr lang="en-US" sz="1200" dirty="0" smtClean="0"/>
          </a:p>
          <a:p>
            <a:pPr lvl="1">
              <a:lnSpc>
                <a:spcPct val="80000"/>
              </a:lnSpc>
              <a:spcBef>
                <a:spcPct val="5000"/>
              </a:spcBef>
              <a:buFont typeface="Monotype Sorts"/>
              <a:buNone/>
            </a:pPr>
            <a:r>
              <a:rPr lang="en-US" sz="1200" dirty="0" smtClean="0"/>
              <a:t>	Note: </a:t>
            </a:r>
            <a:r>
              <a:rPr lang="en-US" sz="1200" b="1" dirty="0" smtClean="0"/>
              <a:t>WG</a:t>
            </a:r>
            <a:r>
              <a:rPr lang="en-US" sz="1200" dirty="0" smtClean="0"/>
              <a:t> includes Working Groups, Task Groups, and other standards-developing committees with a PAR approved by the IEEE-SA Standards Board.</a:t>
            </a:r>
          </a:p>
        </p:txBody>
      </p:sp>
      <p:sp>
        <p:nvSpPr>
          <p:cNvPr id="2051" name="Rectangle 1026"/>
          <p:cNvSpPr>
            <a:spLocks noGrp="1" noChangeArrowheads="1"/>
          </p:cNvSpPr>
          <p:nvPr>
            <p:ph type="title"/>
          </p:nvPr>
        </p:nvSpPr>
        <p:spPr>
          <a:xfrm>
            <a:off x="533400" y="990600"/>
            <a:ext cx="7772400" cy="609600"/>
          </a:xfrm>
          <a:noFill/>
        </p:spPr>
        <p:txBody>
          <a:bodyPr lIns="90487" tIns="44450" rIns="90487" bIns="44450"/>
          <a:lstStyle/>
          <a:p>
            <a:r>
              <a:rPr lang="en-US" sz="2800" u="sng" dirty="0" smtClean="0"/>
              <a:t>Instructions for the WG Chair</a:t>
            </a:r>
          </a:p>
        </p:txBody>
      </p:sp>
      <p:sp>
        <p:nvSpPr>
          <p:cNvPr id="2052" name="Rectangle 1028"/>
          <p:cNvSpPr>
            <a:spLocks noChangeArrowheads="1"/>
          </p:cNvSpPr>
          <p:nvPr/>
        </p:nvSpPr>
        <p:spPr bwMode="auto">
          <a:xfrm>
            <a:off x="685800" y="-228600"/>
            <a:ext cx="7772400" cy="1069975"/>
          </a:xfrm>
          <a:prstGeom prst="rect">
            <a:avLst/>
          </a:prstGeom>
          <a:noFill/>
          <a:ln w="9525">
            <a:noFill/>
            <a:miter lim="800000"/>
            <a:headEnd/>
            <a:tailEnd/>
          </a:ln>
        </p:spPr>
        <p:txBody>
          <a:bodyPr anchor="ctr"/>
          <a:lstStyle/>
          <a:p>
            <a:pPr algn="ctr"/>
            <a:endParaRPr lang="en-GB" sz="3200" b="1" u="sng">
              <a:solidFill>
                <a:srgbClr val="000099"/>
              </a:solidFill>
              <a:latin typeface="Arial" pitchFamily="34" charset="0"/>
            </a:endParaRPr>
          </a:p>
        </p:txBody>
      </p:sp>
      <p:sp>
        <p:nvSpPr>
          <p:cNvPr id="2053" name="Rectangle 1029"/>
          <p:cNvSpPr>
            <a:spLocks noChangeArrowheads="1"/>
          </p:cNvSpPr>
          <p:nvPr/>
        </p:nvSpPr>
        <p:spPr bwMode="auto">
          <a:xfrm>
            <a:off x="381000" y="914400"/>
            <a:ext cx="8458200" cy="5562600"/>
          </a:xfrm>
          <a:prstGeom prst="rect">
            <a:avLst/>
          </a:prstGeom>
          <a:noFill/>
          <a:ln w="9525">
            <a:noFill/>
            <a:miter lim="800000"/>
            <a:headEnd/>
            <a:tailEnd/>
          </a:ln>
        </p:spPr>
        <p:txBody>
          <a:bodyPr/>
          <a:lstStyle/>
          <a:p>
            <a:pPr marL="233363" indent="-180975">
              <a:spcBef>
                <a:spcPct val="20000"/>
              </a:spcBef>
              <a:buClr>
                <a:srgbClr val="CC3300"/>
              </a:buClr>
              <a:buSzPct val="50000"/>
              <a:buFont typeface="Monotype Sorts"/>
              <a:buChar char="l"/>
            </a:pPr>
            <a:endParaRPr lang="en-GB" sz="1800">
              <a:solidFill>
                <a:srgbClr val="000099"/>
              </a:solidFill>
              <a:latin typeface="Arial" pitchFamily="34" charset="0"/>
            </a:endParaRPr>
          </a:p>
        </p:txBody>
      </p:sp>
      <p:sp>
        <p:nvSpPr>
          <p:cNvPr id="2054" name="Text Box 1030"/>
          <p:cNvSpPr txBox="1">
            <a:spLocks noChangeArrowheads="1"/>
          </p:cNvSpPr>
          <p:nvPr/>
        </p:nvSpPr>
        <p:spPr bwMode="auto">
          <a:xfrm>
            <a:off x="0" y="6486525"/>
            <a:ext cx="1914525" cy="304800"/>
          </a:xfrm>
          <a:prstGeom prst="rect">
            <a:avLst/>
          </a:prstGeom>
          <a:noFill/>
          <a:ln w="9525">
            <a:noFill/>
            <a:miter lim="800000"/>
            <a:headEnd/>
            <a:tailEnd/>
          </a:ln>
        </p:spPr>
        <p:txBody>
          <a:bodyPr wrap="none">
            <a:spAutoFit/>
          </a:bodyPr>
          <a:lstStyle/>
          <a:p>
            <a:r>
              <a:rPr lang="en-US" sz="1400" b="1"/>
              <a:t>(Optional to be shown)</a:t>
            </a:r>
          </a:p>
        </p:txBody>
      </p:sp>
      <p:sp>
        <p:nvSpPr>
          <p:cNvPr id="7" name="Date Placeholder 6"/>
          <p:cNvSpPr>
            <a:spLocks noGrp="1"/>
          </p:cNvSpPr>
          <p:nvPr>
            <p:ph type="dt" sz="half" idx="10"/>
          </p:nvPr>
        </p:nvSpPr>
        <p:spPr/>
        <p:txBody>
          <a:bodyPr/>
          <a:lstStyle/>
          <a:p>
            <a:pPr>
              <a:defRPr/>
            </a:pPr>
            <a:r>
              <a:rPr lang="en-US" smtClean="0"/>
              <a:t>January 2014</a:t>
            </a:r>
            <a:endParaRPr lang="en-US" dirty="0"/>
          </a:p>
        </p:txBody>
      </p:sp>
      <p:sp>
        <p:nvSpPr>
          <p:cNvPr id="8" name="Slide Number Placeholder 7"/>
          <p:cNvSpPr>
            <a:spLocks noGrp="1"/>
          </p:cNvSpPr>
          <p:nvPr>
            <p:ph type="sldNum" sz="quarter" idx="12"/>
          </p:nvPr>
        </p:nvSpPr>
        <p:spPr/>
        <p:txBody>
          <a:bodyPr/>
          <a:lstStyle/>
          <a:p>
            <a:pPr>
              <a:defRPr/>
            </a:pPr>
            <a:r>
              <a:rPr lang="en-US" smtClean="0"/>
              <a:t>Slide </a:t>
            </a:r>
            <a:fld id="{9F280238-5E03-4A90-BACD-D800220B2674}" type="slidenum">
              <a:rPr lang="en-US" smtClean="0"/>
              <a:pPr>
                <a:defRPr/>
              </a:pPr>
              <a:t>19</a:t>
            </a:fld>
            <a:endParaRPr lang="en-US"/>
          </a:p>
        </p:txBody>
      </p:sp>
      <p:sp>
        <p:nvSpPr>
          <p:cNvPr id="10"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IEEE 802.11ah Agenda</a:t>
            </a:r>
          </a:p>
        </p:txBody>
      </p:sp>
      <p:sp>
        <p:nvSpPr>
          <p:cNvPr id="15363" name="Content Placeholder 2"/>
          <p:cNvSpPr>
            <a:spLocks noGrp="1"/>
          </p:cNvSpPr>
          <p:nvPr>
            <p:ph idx="1"/>
          </p:nvPr>
        </p:nvSpPr>
        <p:spPr>
          <a:xfrm>
            <a:off x="685800" y="1447800"/>
            <a:ext cx="7772400" cy="4800600"/>
          </a:xfrm>
        </p:spPr>
        <p:txBody>
          <a:bodyPr/>
          <a:lstStyle/>
          <a:p>
            <a:pPr marL="609600" indent="-609600"/>
            <a:r>
              <a:rPr lang="en-US" dirty="0" smtClean="0"/>
              <a:t>Call for a secretary</a:t>
            </a:r>
          </a:p>
          <a:p>
            <a:pPr marL="609600" indent="-609600"/>
            <a:r>
              <a:rPr lang="en-US" dirty="0" smtClean="0"/>
              <a:t>IPR and other relevant </a:t>
            </a:r>
            <a:r>
              <a:rPr lang="en-US" dirty="0"/>
              <a:t>policy and </a:t>
            </a:r>
            <a:r>
              <a:rPr lang="en-US" dirty="0" smtClean="0"/>
              <a:t>procedures</a:t>
            </a:r>
          </a:p>
          <a:p>
            <a:pPr marL="609600" indent="-609600"/>
            <a:r>
              <a:rPr lang="en-US" dirty="0" smtClean="0"/>
              <a:t>Approve meeting minutes</a:t>
            </a:r>
          </a:p>
          <a:p>
            <a:pPr marL="1009650" lvl="1" indent="-609600"/>
            <a:r>
              <a:rPr lang="en-US" dirty="0" smtClean="0"/>
              <a:t>November meeting minutes</a:t>
            </a:r>
          </a:p>
          <a:p>
            <a:pPr marL="1352550" lvl="2" indent="-609600"/>
            <a:r>
              <a:rPr lang="en-US" sz="1800" dirty="0">
                <a:hlinkClick r:id="rId3"/>
              </a:rPr>
              <a:t>https://</a:t>
            </a:r>
            <a:r>
              <a:rPr lang="en-US" sz="1800" dirty="0" smtClean="0">
                <a:hlinkClick r:id="rId3"/>
              </a:rPr>
              <a:t>mentor.ieee.org/802.11/dcn/13/11-13-1483-00-00ah-november-2013-tgah-minutes.doc</a:t>
            </a:r>
            <a:endParaRPr lang="en-US" sz="1800" dirty="0" smtClean="0"/>
          </a:p>
          <a:p>
            <a:pPr marL="1009650" lvl="1" indent="-609600"/>
            <a:r>
              <a:rPr lang="en-US" dirty="0"/>
              <a:t>C</a:t>
            </a:r>
            <a:r>
              <a:rPr lang="en-US" dirty="0" smtClean="0"/>
              <a:t>onference call minutes</a:t>
            </a:r>
          </a:p>
          <a:p>
            <a:pPr marL="1352550" lvl="2" indent="-609600"/>
            <a:r>
              <a:rPr lang="en-US" sz="1800" dirty="0">
                <a:hlinkClick r:id="rId4"/>
              </a:rPr>
              <a:t>https://</a:t>
            </a:r>
            <a:r>
              <a:rPr lang="en-US" sz="1800" dirty="0" smtClean="0">
                <a:hlinkClick r:id="rId4"/>
              </a:rPr>
              <a:t>mentor.ieee.org/802.11/dcn/13/11-13-1528-01-00ah-december-11th-tgah-teleconference-minutes.doc</a:t>
            </a:r>
            <a:endParaRPr lang="en-US" sz="1800" dirty="0" smtClean="0"/>
          </a:p>
          <a:p>
            <a:pPr marL="1352550" lvl="2" indent="-609600"/>
            <a:r>
              <a:rPr lang="en-US" sz="1800" dirty="0">
                <a:hlinkClick r:id="rId5"/>
              </a:rPr>
              <a:t>https://</a:t>
            </a:r>
            <a:r>
              <a:rPr lang="en-US" sz="1800" dirty="0" smtClean="0">
                <a:hlinkClick r:id="rId5"/>
              </a:rPr>
              <a:t>mentor.ieee.org/802.11/dcn/14/11-14-0007-00-00ah-december-18th-tgah-teleconference-minutes.doc</a:t>
            </a:r>
            <a:endParaRPr lang="en-US" sz="1800" dirty="0" smtClean="0"/>
          </a:p>
          <a:p>
            <a:pPr marL="1352550" lvl="2" indent="-609600"/>
            <a:r>
              <a:rPr lang="en-US" sz="1800" dirty="0">
                <a:hlinkClick r:id="rId6"/>
              </a:rPr>
              <a:t>https://</a:t>
            </a:r>
            <a:r>
              <a:rPr lang="en-US" sz="1800" dirty="0" smtClean="0">
                <a:hlinkClick r:id="rId6"/>
              </a:rPr>
              <a:t>mentor.ieee.org/802.11/dcn/14/11-14-0042-01-00ah-january-8th-tgah-teleconference-minutes.doc</a:t>
            </a:r>
            <a:endParaRPr lang="en-US" sz="1800" dirty="0" smtClean="0"/>
          </a:p>
          <a:p>
            <a:pPr marL="1352550" lvl="2" indent="-609600"/>
            <a:r>
              <a:rPr lang="en-US" sz="1800" dirty="0">
                <a:hlinkClick r:id="rId7"/>
              </a:rPr>
              <a:t>https://</a:t>
            </a:r>
            <a:r>
              <a:rPr lang="en-US" sz="1800" dirty="0" smtClean="0">
                <a:hlinkClick r:id="rId7"/>
              </a:rPr>
              <a:t>mentor.ieee.org/802.11/dcn/14/11-14-0098-00-00ah-january-15th-tgah-teleconference-minutes.doc</a:t>
            </a:r>
            <a:r>
              <a:rPr lang="en-US" sz="1800" dirty="0" smtClean="0"/>
              <a:t> </a:t>
            </a:r>
            <a:endParaRPr lang="en-US" dirty="0" smtClean="0"/>
          </a:p>
        </p:txBody>
      </p:sp>
      <p:sp>
        <p:nvSpPr>
          <p:cNvPr id="15364" name="Date Placeholder 3"/>
          <p:cNvSpPr>
            <a:spLocks noGrp="1"/>
          </p:cNvSpPr>
          <p:nvPr>
            <p:ph type="dt" sz="quarter" idx="10"/>
          </p:nvPr>
        </p:nvSpPr>
        <p:spPr>
          <a:noFill/>
        </p:spPr>
        <p:txBody>
          <a:bodyPr/>
          <a:lstStyle/>
          <a:p>
            <a:r>
              <a:rPr lang="en-US" smtClean="0"/>
              <a:t>January 2014</a:t>
            </a:r>
          </a:p>
        </p:txBody>
      </p:sp>
      <p:sp>
        <p:nvSpPr>
          <p:cNvPr id="15366" name="Slide Number Placeholder 5"/>
          <p:cNvSpPr>
            <a:spLocks noGrp="1"/>
          </p:cNvSpPr>
          <p:nvPr>
            <p:ph type="sldNum" sz="quarter" idx="12"/>
          </p:nvPr>
        </p:nvSpPr>
        <p:spPr>
          <a:noFill/>
        </p:spPr>
        <p:txBody>
          <a:bodyPr/>
          <a:lstStyle/>
          <a:p>
            <a:r>
              <a:rPr lang="en-US" smtClean="0"/>
              <a:t>Slide </a:t>
            </a:r>
            <a:fld id="{38F0476F-A4BB-476C-A2BA-863251181211}" type="slidenum">
              <a:rPr lang="en-US" smtClean="0"/>
              <a:pPr/>
              <a:t>2</a:t>
            </a:fld>
            <a:endParaRPr lang="en-US" smtClean="0"/>
          </a:p>
        </p:txBody>
      </p:sp>
      <p:sp>
        <p:nvSpPr>
          <p:cNvPr id="8"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1000" y="838200"/>
            <a:ext cx="8458200" cy="609600"/>
          </a:xfrm>
        </p:spPr>
        <p:txBody>
          <a:bodyPr/>
          <a:lstStyle/>
          <a:p>
            <a:r>
              <a:rPr lang="en-US" sz="3200" u="sng" dirty="0" smtClean="0"/>
              <a:t>Participants, Patents, and Duty to Inform</a:t>
            </a:r>
          </a:p>
        </p:txBody>
      </p:sp>
      <p:sp>
        <p:nvSpPr>
          <p:cNvPr id="3075"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3076" name="Rectangle 4"/>
          <p:cNvSpPr>
            <a:spLocks noChangeArrowheads="1"/>
          </p:cNvSpPr>
          <p:nvPr/>
        </p:nvSpPr>
        <p:spPr bwMode="auto">
          <a:xfrm>
            <a:off x="533400" y="1600200"/>
            <a:ext cx="8229600" cy="39624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500" u="sng" dirty="0">
              <a:solidFill>
                <a:srgbClr val="FF0000"/>
              </a:solidFill>
              <a:latin typeface="Arial" pitchFamily="34" charset="0"/>
            </a:endParaRPr>
          </a:p>
          <a:p>
            <a:pPr marL="230188" indent="-230188">
              <a:spcBef>
                <a:spcPct val="20000"/>
              </a:spcBef>
              <a:buClr>
                <a:srgbClr val="CC3300"/>
              </a:buClr>
              <a:buSzPct val="50000"/>
              <a:buFont typeface="Monotype Sorts"/>
              <a:buNone/>
            </a:pPr>
            <a:r>
              <a:rPr lang="en-US" sz="1600" b="1" dirty="0">
                <a:solidFill>
                  <a:srgbClr val="000099"/>
                </a:solidFill>
                <a:latin typeface="Arial" pitchFamily="34" charset="0"/>
              </a:rPr>
              <a:t>	</a:t>
            </a:r>
            <a:r>
              <a:rPr lang="en-US" b="1" dirty="0">
                <a:solidFill>
                  <a:srgbClr val="000099"/>
                </a:solidFill>
                <a:latin typeface="Arial" pitchFamily="34" charset="0"/>
              </a:rPr>
              <a:t>All participants in this meeting have certain obligations under the IEEE-SA Patent Policy.  Participants: </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1143000" lvl="2" indent="-228600">
              <a:spcBef>
                <a:spcPct val="20000"/>
              </a:spcBef>
              <a:buClr>
                <a:srgbClr val="CC3300"/>
              </a:buClr>
              <a:buSzPct val="50000"/>
              <a:buFont typeface="Monotype Sorts"/>
              <a:buChar char="l"/>
            </a:pPr>
            <a:r>
              <a:rPr lang="en-US" b="1" dirty="0">
                <a:solidFill>
                  <a:srgbClr val="000099"/>
                </a:solidFill>
                <a:latin typeface="Arial" pitchFamily="34" charset="0"/>
              </a:rPr>
              <a:t>“Personal awareness” means that the participant “is personally aware that the holder may have a potential Essential Patent Claim,” even if the participant is not personally aware of the specific patents or</a:t>
            </a:r>
            <a:r>
              <a:rPr lang="en-US" b="1" dirty="0">
                <a:solidFill>
                  <a:srgbClr val="FF3300"/>
                </a:solidFill>
                <a:latin typeface="Arial" pitchFamily="34" charset="0"/>
              </a:rPr>
              <a:t> </a:t>
            </a:r>
            <a:r>
              <a:rPr lang="en-US" b="1" dirty="0">
                <a:solidFill>
                  <a:srgbClr val="000099"/>
                </a:solidFill>
                <a:latin typeface="Arial" pitchFamily="34" charset="0"/>
              </a:rPr>
              <a:t>patent claims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The above does not apply if the patent</a:t>
            </a:r>
            <a:r>
              <a:rPr lang="en-US" b="1" dirty="0">
                <a:solidFill>
                  <a:srgbClr val="FF3300"/>
                </a:solidFill>
                <a:latin typeface="Arial" pitchFamily="34" charset="0"/>
              </a:rPr>
              <a:t> </a:t>
            </a:r>
            <a:r>
              <a:rPr lang="en-US" b="1" dirty="0">
                <a:solidFill>
                  <a:srgbClr val="000099"/>
                </a:solidFill>
                <a:latin typeface="Arial" pitchFamily="34" charset="0"/>
              </a:rPr>
              <a:t>claim is already the subject of an Accepted Letter of Assurance that applies to the proposed standard(s) under consideration by this group</a:t>
            </a:r>
          </a:p>
          <a:p>
            <a:pPr marL="230188" indent="-230188">
              <a:spcBef>
                <a:spcPct val="20000"/>
              </a:spcBef>
              <a:buClr>
                <a:srgbClr val="CC3300"/>
              </a:buClr>
              <a:buSzPct val="50000"/>
              <a:buFont typeface="Monotype Sorts"/>
              <a:buNone/>
            </a:pPr>
            <a:r>
              <a:rPr lang="en-GB" dirty="0">
                <a:solidFill>
                  <a:srgbClr val="000099"/>
                </a:solidFill>
                <a:latin typeface="Arial" pitchFamily="34" charset="0"/>
              </a:rPr>
              <a:t>		Quoted text excerpted from IEEE-SA Standards Board Bylaws </a:t>
            </a:r>
            <a:r>
              <a:rPr lang="en-GB" dirty="0" err="1">
                <a:solidFill>
                  <a:srgbClr val="000099"/>
                </a:solidFill>
                <a:latin typeface="Arial" pitchFamily="34" charset="0"/>
              </a:rPr>
              <a:t>subclause</a:t>
            </a:r>
            <a:r>
              <a:rPr lang="en-GB" dirty="0">
                <a:solidFill>
                  <a:srgbClr val="000099"/>
                </a:solidFill>
                <a:latin typeface="Arial" pitchFamily="34" charset="0"/>
              </a:rPr>
              <a:t> 6.2</a:t>
            </a:r>
            <a:endParaRPr lang="en-US" dirty="0">
              <a:solidFill>
                <a:srgbClr val="000099"/>
              </a:solidFill>
              <a:latin typeface="Arial" pitchFamily="34" charset="0"/>
            </a:endParaRP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Early identification of holders of potential Essential Patent Claims is strongly encouraged</a:t>
            </a: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No duty to perform a patent search</a:t>
            </a:r>
            <a:endParaRPr lang="en-GB" b="1" dirty="0">
              <a:solidFill>
                <a:srgbClr val="000099"/>
              </a:solidFill>
              <a:latin typeface="Arial" pitchFamily="34" charset="0"/>
            </a:endParaRPr>
          </a:p>
        </p:txBody>
      </p:sp>
      <p:sp>
        <p:nvSpPr>
          <p:cNvPr id="3077" name="Text Box 5"/>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#1</a:t>
            </a:r>
            <a:endParaRPr lang="en-US"/>
          </a:p>
        </p:txBody>
      </p:sp>
      <p:sp>
        <p:nvSpPr>
          <p:cNvPr id="6" name="Date Placeholder 5"/>
          <p:cNvSpPr>
            <a:spLocks noGrp="1"/>
          </p:cNvSpPr>
          <p:nvPr>
            <p:ph type="dt" sz="half" idx="10"/>
          </p:nvPr>
        </p:nvSpPr>
        <p:spPr/>
        <p:txBody>
          <a:bodyPr/>
          <a:lstStyle/>
          <a:p>
            <a:pPr>
              <a:defRPr/>
            </a:pPr>
            <a:r>
              <a:rPr lang="en-US" smtClean="0"/>
              <a:t>January 2014</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20</a:t>
            </a:fld>
            <a:endParaRPr lang="en-US"/>
          </a:p>
        </p:txBody>
      </p:sp>
      <p:sp>
        <p:nvSpPr>
          <p:cNvPr id="9"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685800"/>
            <a:ext cx="7772400" cy="762000"/>
          </a:xfrm>
        </p:spPr>
        <p:txBody>
          <a:bodyPr/>
          <a:lstStyle/>
          <a:p>
            <a:r>
              <a:rPr lang="en-GB" u="sng" dirty="0" smtClean="0"/>
              <a:t>Patent Related Links</a:t>
            </a:r>
            <a:endParaRPr lang="en-US" u="sng" dirty="0" smtClean="0"/>
          </a:p>
        </p:txBody>
      </p:sp>
      <p:sp>
        <p:nvSpPr>
          <p:cNvPr id="4099" name="Rectangle 3"/>
          <p:cNvSpPr>
            <a:spLocks noGrp="1" noChangeArrowheads="1"/>
          </p:cNvSpPr>
          <p:nvPr>
            <p:ph type="body" idx="1"/>
          </p:nvPr>
        </p:nvSpPr>
        <p:spPr>
          <a:xfrm>
            <a:off x="0" y="1524000"/>
            <a:ext cx="8991600" cy="3505200"/>
          </a:xfrm>
        </p:spPr>
        <p:txBody>
          <a:bodyPr/>
          <a:lstStyle/>
          <a:p>
            <a:pPr lvl="1">
              <a:lnSpc>
                <a:spcPct val="90000"/>
              </a:lnSpc>
              <a:buFont typeface="Monotype Sorts"/>
              <a:buNone/>
            </a:pPr>
            <a:r>
              <a:rPr lang="en-US" sz="2400" dirty="0" smtClean="0">
                <a:cs typeface="Times New Roman" pitchFamily="18" charset="0"/>
              </a:rPr>
              <a:t>	All participants should be familiar with their obligations under the IEEE-SA Policies &amp; Procedures for standards development.</a:t>
            </a:r>
          </a:p>
          <a:p>
            <a:pPr lvl="1">
              <a:lnSpc>
                <a:spcPct val="90000"/>
              </a:lnSpc>
              <a:buFont typeface="Monotype Sorts"/>
              <a:buNone/>
            </a:pPr>
            <a:r>
              <a:rPr lang="en-US" sz="2400" dirty="0" smtClean="0">
                <a:cs typeface="Times New Roman" pitchFamily="18" charset="0"/>
              </a:rPr>
              <a:t>	Patent Policy is stated in these sources:</a:t>
            </a:r>
          </a:p>
          <a:p>
            <a:pPr lvl="1">
              <a:lnSpc>
                <a:spcPct val="90000"/>
              </a:lnSpc>
              <a:buFont typeface="Monotype Sorts"/>
              <a:buNone/>
            </a:pPr>
            <a:r>
              <a:rPr lang="en-GB" sz="2400" dirty="0" smtClean="0"/>
              <a:t>		IEEE-SA Standards Boards Bylaws</a:t>
            </a:r>
          </a:p>
          <a:p>
            <a:pPr lvl="1">
              <a:lnSpc>
                <a:spcPct val="90000"/>
              </a:lnSpc>
              <a:buFont typeface="Monotype Sorts"/>
              <a:buNone/>
            </a:pPr>
            <a:r>
              <a:rPr lang="en-US" sz="2100" dirty="0" smtClean="0"/>
              <a:t>		</a:t>
            </a:r>
            <a:r>
              <a:rPr lang="en-US" sz="2100" i="1" dirty="0" smtClean="0"/>
              <a:t>http://standards.ieee.org/guides/bylaws/sect6-7.html#6</a:t>
            </a:r>
          </a:p>
          <a:p>
            <a:pPr lvl="1">
              <a:lnSpc>
                <a:spcPct val="90000"/>
              </a:lnSpc>
              <a:buFont typeface="Monotype Sorts"/>
              <a:buNone/>
            </a:pPr>
            <a:r>
              <a:rPr lang="en-GB" sz="2400" dirty="0" smtClean="0"/>
              <a:t>		IEEE-SA Standards Board Operations Manual</a:t>
            </a:r>
          </a:p>
          <a:p>
            <a:pPr lvl="1">
              <a:lnSpc>
                <a:spcPct val="90000"/>
              </a:lnSpc>
              <a:buFont typeface="Monotype Sorts"/>
              <a:buNone/>
            </a:pPr>
            <a:r>
              <a:rPr lang="en-US" sz="2400" dirty="0" smtClean="0"/>
              <a:t>		</a:t>
            </a:r>
            <a:r>
              <a:rPr lang="en-US" sz="2100" i="1" dirty="0" smtClean="0"/>
              <a:t>http://standards.ieee.org/guides/opman/sect6.html#6.3</a:t>
            </a:r>
            <a:endParaRPr lang="en-US" sz="2400" dirty="0" smtClean="0"/>
          </a:p>
          <a:p>
            <a:pPr lvl="1">
              <a:lnSpc>
                <a:spcPct val="90000"/>
              </a:lnSpc>
              <a:buFont typeface="Monotype Sorts"/>
              <a:buNone/>
            </a:pPr>
            <a:r>
              <a:rPr lang="en-US" sz="2400" dirty="0" smtClean="0">
                <a:cs typeface="Times New Roman" pitchFamily="18" charset="0"/>
              </a:rPr>
              <a:t>	Material about the patent policy is available at</a:t>
            </a:r>
            <a:r>
              <a:rPr lang="en-US" sz="2400" dirty="0" smtClean="0"/>
              <a:t> </a:t>
            </a:r>
          </a:p>
          <a:p>
            <a:pPr lvl="1">
              <a:lnSpc>
                <a:spcPct val="90000"/>
              </a:lnSpc>
              <a:buFont typeface="Monotype Sorts"/>
              <a:buNone/>
            </a:pPr>
            <a:r>
              <a:rPr lang="en-US" sz="2400" dirty="0" smtClean="0"/>
              <a:t>		</a:t>
            </a:r>
            <a:r>
              <a:rPr lang="en-US" sz="2100" i="1" dirty="0" smtClean="0"/>
              <a:t>http://standards.ieee.org/board/pat/pat-material.html</a:t>
            </a:r>
          </a:p>
        </p:txBody>
      </p:sp>
      <p:sp>
        <p:nvSpPr>
          <p:cNvPr id="4100" name="Text Box 6"/>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#2</a:t>
            </a:r>
            <a:endParaRPr lang="en-US"/>
          </a:p>
        </p:txBody>
      </p:sp>
      <p:sp>
        <p:nvSpPr>
          <p:cNvPr id="4101" name="Rectangle 7"/>
          <p:cNvSpPr>
            <a:spLocks noChangeArrowheads="1"/>
          </p:cNvSpPr>
          <p:nvPr/>
        </p:nvSpPr>
        <p:spPr bwMode="auto">
          <a:xfrm>
            <a:off x="1295400" y="5273675"/>
            <a:ext cx="6781800" cy="822325"/>
          </a:xfrm>
          <a:prstGeom prst="rect">
            <a:avLst/>
          </a:prstGeom>
          <a:noFill/>
          <a:ln w="9525">
            <a:noFill/>
            <a:miter lim="800000"/>
            <a:headEnd/>
            <a:tailEnd/>
          </a:ln>
        </p:spPr>
        <p:txBody>
          <a:bodyPr>
            <a:spAutoFit/>
          </a:bodyPr>
          <a:lstStyle/>
          <a:p>
            <a:r>
              <a:rPr lang="en-US" sz="1200" b="1" dirty="0">
                <a:solidFill>
                  <a:srgbClr val="000099"/>
                </a:solidFill>
                <a:latin typeface="Arial" pitchFamily="34" charset="0"/>
              </a:rPr>
              <a:t>If you have questions, contact the IEEE-SA Standards Board Patent Committee Administrator at patcom@ieee.org or visit http://standards.ieee.org/board/pat/index.html</a:t>
            </a:r>
          </a:p>
          <a:p>
            <a:pPr algn="ctr">
              <a:lnSpc>
                <a:spcPct val="80000"/>
              </a:lnSpc>
              <a:spcBef>
                <a:spcPct val="20000"/>
              </a:spcBef>
              <a:buClr>
                <a:srgbClr val="CC3300"/>
              </a:buClr>
              <a:buSzPct val="50000"/>
              <a:buFont typeface="Monotype Sorts"/>
              <a:buNone/>
            </a:pPr>
            <a:endParaRPr lang="en-US" sz="1200" b="1" dirty="0">
              <a:solidFill>
                <a:srgbClr val="000099"/>
              </a:solidFill>
              <a:latin typeface="Arial" pitchFamily="34" charset="0"/>
            </a:endParaRPr>
          </a:p>
          <a:p>
            <a:pPr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This slide set is available at http://standards.ieee.org/board/pat/pat-slideset.ppt </a:t>
            </a:r>
          </a:p>
        </p:txBody>
      </p:sp>
      <p:sp>
        <p:nvSpPr>
          <p:cNvPr id="6" name="Date Placeholder 5"/>
          <p:cNvSpPr>
            <a:spLocks noGrp="1"/>
          </p:cNvSpPr>
          <p:nvPr>
            <p:ph type="dt" sz="half" idx="10"/>
          </p:nvPr>
        </p:nvSpPr>
        <p:spPr/>
        <p:txBody>
          <a:bodyPr/>
          <a:lstStyle/>
          <a:p>
            <a:pPr>
              <a:defRPr/>
            </a:pPr>
            <a:r>
              <a:rPr lang="en-US" smtClean="0"/>
              <a:t>January 2014</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21</a:t>
            </a:fld>
            <a:endParaRPr lang="en-US"/>
          </a:p>
        </p:txBody>
      </p:sp>
      <p:sp>
        <p:nvSpPr>
          <p:cNvPr id="9"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304800" y="381000"/>
            <a:ext cx="8686800" cy="1143000"/>
          </a:xfrm>
        </p:spPr>
        <p:txBody>
          <a:bodyPr/>
          <a:lstStyle/>
          <a:p>
            <a:r>
              <a:rPr lang="en-US" smtClean="0"/>
              <a:t>Call for Potentially Essential Patents</a:t>
            </a:r>
          </a:p>
        </p:txBody>
      </p:sp>
      <p:sp>
        <p:nvSpPr>
          <p:cNvPr id="5123" name="Rectangle 1027"/>
          <p:cNvSpPr>
            <a:spLocks noGrp="1" noChangeArrowheads="1"/>
          </p:cNvSpPr>
          <p:nvPr>
            <p:ph type="body" idx="1"/>
          </p:nvPr>
        </p:nvSpPr>
        <p:spPr/>
        <p:txBody>
          <a:bodyPr/>
          <a:lstStyle/>
          <a:p>
            <a:r>
              <a:rPr lang="en-US" sz="280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000" smtClean="0"/>
              <a:t>Either speak up now or</a:t>
            </a:r>
          </a:p>
          <a:p>
            <a:pPr lvl="1"/>
            <a:r>
              <a:rPr lang="en-US" sz="2000" smtClean="0"/>
              <a:t>Provide the chair of this group with the identity of the holder(s) of any and all such claims as soon as possible or</a:t>
            </a:r>
          </a:p>
          <a:p>
            <a:pPr lvl="1"/>
            <a:r>
              <a:rPr lang="en-US" sz="2000" smtClean="0"/>
              <a:t>Cause an LOA to be submitted</a:t>
            </a:r>
          </a:p>
        </p:txBody>
      </p:sp>
      <p:sp>
        <p:nvSpPr>
          <p:cNvPr id="5124" name="Text Box 1028"/>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#3</a:t>
            </a:r>
          </a:p>
        </p:txBody>
      </p:sp>
      <p:sp>
        <p:nvSpPr>
          <p:cNvPr id="5" name="Date Placeholder 4"/>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22</a:t>
            </a:fld>
            <a:endParaRPr lang="en-US"/>
          </a:p>
        </p:txBody>
      </p:sp>
      <p:sp>
        <p:nvSpPr>
          <p:cNvPr id="8"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066800"/>
            <a:ext cx="8458200" cy="609600"/>
          </a:xfrm>
        </p:spPr>
        <p:txBody>
          <a:bodyPr/>
          <a:lstStyle/>
          <a:p>
            <a:r>
              <a:rPr lang="en-US" sz="3200" u="sng" dirty="0" smtClean="0"/>
              <a:t>Other Guidelines for IEEE WG Meetings</a:t>
            </a:r>
          </a:p>
        </p:txBody>
      </p:sp>
      <p:sp>
        <p:nvSpPr>
          <p:cNvPr id="6147"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6148" name="Rectangle 4"/>
          <p:cNvSpPr>
            <a:spLocks noChangeArrowheads="1"/>
          </p:cNvSpPr>
          <p:nvPr/>
        </p:nvSpPr>
        <p:spPr bwMode="auto">
          <a:xfrm>
            <a:off x="533400" y="1828800"/>
            <a:ext cx="8229600" cy="44958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700" u="sng" dirty="0">
              <a:solidFill>
                <a:srgbClr val="FF0000"/>
              </a:solidFill>
              <a:latin typeface="Arial" pitchFamily="34" charset="0"/>
            </a:endParaRPr>
          </a:p>
          <a:p>
            <a:pPr marL="230188" indent="-230188">
              <a:lnSpc>
                <a:spcPct val="80000"/>
              </a:lnSpc>
              <a:spcBef>
                <a:spcPct val="20000"/>
              </a:spcBef>
              <a:spcAft>
                <a:spcPct val="40000"/>
              </a:spcAft>
              <a:buClr>
                <a:srgbClr val="CC3300"/>
              </a:buClr>
              <a:buSzPct val="50000"/>
              <a:buFont typeface="Monotype Sorts"/>
              <a:buChar char="l"/>
            </a:pPr>
            <a:r>
              <a:rPr lang="en-US" sz="1800" b="1" dirty="0">
                <a:solidFill>
                  <a:srgbClr val="000099"/>
                </a:solidFill>
                <a:latin typeface="Arial" pitchFamily="34" charset="0"/>
              </a:rPr>
              <a:t>All IEEE-SA standards meetings shall be conducted in compliance with all applicable laws, including antitrust and competition laws.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a:buChar char="l"/>
            </a:pPr>
            <a:r>
              <a:rPr lang="en-US" sz="1400" dirty="0">
                <a:solidFill>
                  <a:srgbClr val="000099"/>
                </a:solidFill>
                <a:latin typeface="Arial" pitchFamily="34"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a:buChar char="l"/>
            </a:pPr>
            <a:r>
              <a:rPr lang="en-GB" sz="1400" dirty="0">
                <a:solidFill>
                  <a:srgbClr val="000099"/>
                </a:solidFill>
                <a:latin typeface="Arial" pitchFamily="34" charset="0"/>
              </a:rPr>
              <a:t>Technical considerations remain primary focus</a:t>
            </a:r>
            <a:endParaRPr lang="en-US" sz="1400" dirty="0">
              <a:solidFill>
                <a:srgbClr val="000099"/>
              </a:solidFill>
              <a:latin typeface="Arial" pitchFamily="34" charset="0"/>
            </a:endParaRP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a:buNone/>
            </a:pPr>
            <a:r>
              <a:rPr lang="en-US" sz="1000" b="1" dirty="0">
                <a:solidFill>
                  <a:srgbClr val="000099"/>
                </a:solidFill>
                <a:latin typeface="Arial" pitchFamily="34" charset="0"/>
              </a:rPr>
              <a:t>---------------------------------------------------------------   </a:t>
            </a:r>
            <a:endParaRPr lang="en-US" sz="1200" b="1" dirty="0">
              <a:solidFill>
                <a:srgbClr val="000099"/>
              </a:solidFill>
              <a:latin typeface="Arial" pitchFamily="34" charset="0"/>
            </a:endParaRPr>
          </a:p>
          <a:p>
            <a:pPr marL="230188" indent="-230188"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See </a:t>
            </a:r>
            <a:r>
              <a:rPr lang="en-US" sz="1200" b="1" i="1" dirty="0">
                <a:solidFill>
                  <a:srgbClr val="000099"/>
                </a:solidFill>
                <a:latin typeface="Arial" pitchFamily="34" charset="0"/>
              </a:rPr>
              <a:t>IEEE-SA Standards Board Operations Manual</a:t>
            </a:r>
            <a:r>
              <a:rPr lang="en-US" sz="1200" b="1" dirty="0">
                <a:solidFill>
                  <a:srgbClr val="000099"/>
                </a:solidFill>
                <a:latin typeface="Arial" pitchFamily="34" charset="0"/>
              </a:rPr>
              <a:t>, clause 5.3.10 and </a:t>
            </a:r>
            <a:r>
              <a:rPr lang="en-GB" sz="1200" b="1" dirty="0">
                <a:solidFill>
                  <a:srgbClr val="000099"/>
                </a:solidFill>
                <a:latin typeface="Arial" pitchFamily="34" charset="0"/>
              </a:rPr>
              <a:t>“Promoting Competition and Innovation: What You Need to Know about the IEEE Standards Association's Antitrust and Competition Policy”</a:t>
            </a:r>
            <a:r>
              <a:rPr lang="en-US" sz="1200" b="1" dirty="0">
                <a:solidFill>
                  <a:srgbClr val="000099"/>
                </a:solidFill>
                <a:latin typeface="Arial" pitchFamily="34" charset="0"/>
              </a:rPr>
              <a:t> for more details.</a:t>
            </a:r>
          </a:p>
        </p:txBody>
      </p:sp>
      <p:sp>
        <p:nvSpPr>
          <p:cNvPr id="6149" name="Text Box 7"/>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#4</a:t>
            </a:r>
            <a:endParaRPr lang="en-US"/>
          </a:p>
        </p:txBody>
      </p:sp>
      <p:sp>
        <p:nvSpPr>
          <p:cNvPr id="6" name="Date Placeholder 5"/>
          <p:cNvSpPr>
            <a:spLocks noGrp="1"/>
          </p:cNvSpPr>
          <p:nvPr>
            <p:ph type="dt" sz="half" idx="10"/>
          </p:nvPr>
        </p:nvSpPr>
        <p:spPr/>
        <p:txBody>
          <a:bodyPr/>
          <a:lstStyle/>
          <a:p>
            <a:pPr>
              <a:defRPr/>
            </a:pPr>
            <a:r>
              <a:rPr lang="en-US" smtClean="0"/>
              <a:t>January 2014</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23</a:t>
            </a:fld>
            <a:endParaRPr lang="en-US"/>
          </a:p>
        </p:txBody>
      </p:sp>
      <p:sp>
        <p:nvSpPr>
          <p:cNvPr id="9"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IEEE 802.11ah </a:t>
            </a:r>
            <a:r>
              <a:rPr lang="en-US" altLang="ko-KR" dirty="0" smtClean="0"/>
              <a:t>Agenda cont.</a:t>
            </a:r>
            <a:endParaRPr lang="ko-KR" altLang="en-US" dirty="0"/>
          </a:p>
        </p:txBody>
      </p:sp>
      <p:sp>
        <p:nvSpPr>
          <p:cNvPr id="3" name="내용 개체 틀 2"/>
          <p:cNvSpPr>
            <a:spLocks noGrp="1"/>
          </p:cNvSpPr>
          <p:nvPr>
            <p:ph idx="1"/>
          </p:nvPr>
        </p:nvSpPr>
        <p:spPr/>
        <p:txBody>
          <a:bodyPr/>
          <a:lstStyle/>
          <a:p>
            <a:pPr marL="609600" indent="-609600"/>
            <a:r>
              <a:rPr lang="en-US" altLang="ko-KR" dirty="0" smtClean="0"/>
              <a:t>Call </a:t>
            </a:r>
            <a:r>
              <a:rPr lang="en-US" altLang="ko-KR" dirty="0"/>
              <a:t>for </a:t>
            </a:r>
            <a:r>
              <a:rPr lang="en-US" altLang="ko-KR" dirty="0" err="1"/>
              <a:t>TGah</a:t>
            </a:r>
            <a:r>
              <a:rPr lang="en-US" altLang="ko-KR" dirty="0"/>
              <a:t> chair </a:t>
            </a:r>
            <a:r>
              <a:rPr lang="en-US" altLang="ko-KR" dirty="0" smtClean="0"/>
              <a:t>nomination </a:t>
            </a:r>
          </a:p>
          <a:p>
            <a:pPr marL="609600" indent="-609600"/>
            <a:r>
              <a:rPr lang="en-US" altLang="ko-KR" dirty="0" smtClean="0"/>
              <a:t>Address </a:t>
            </a:r>
            <a:r>
              <a:rPr lang="en-US" altLang="ko-KR" dirty="0"/>
              <a:t>Letter Ballot comments</a:t>
            </a:r>
          </a:p>
          <a:p>
            <a:pPr marL="1009650" lvl="1" indent="-609600"/>
            <a:r>
              <a:rPr lang="en-US" altLang="ko-KR" dirty="0"/>
              <a:t>Call for submissions to address Letter Ballot for </a:t>
            </a:r>
            <a:r>
              <a:rPr lang="en-US" altLang="ko-KR" dirty="0" smtClean="0"/>
              <a:t>comments</a:t>
            </a:r>
          </a:p>
          <a:p>
            <a:pPr marL="609600" indent="-609600"/>
            <a:r>
              <a:rPr lang="en-US" altLang="ko-KR" dirty="0" smtClean="0"/>
              <a:t>Motion </a:t>
            </a:r>
            <a:r>
              <a:rPr lang="en-US" altLang="ko-KR" dirty="0"/>
              <a:t>for draft </a:t>
            </a:r>
            <a:r>
              <a:rPr lang="en-US" altLang="ko-KR" dirty="0" smtClean="0"/>
              <a:t>text</a:t>
            </a:r>
          </a:p>
          <a:p>
            <a:pPr marL="1009650" lvl="1" indent="-609600"/>
            <a:r>
              <a:rPr lang="en-US" altLang="ko-KR" dirty="0" smtClean="0"/>
              <a:t>Motion for submissions discussed on the conference calls (</a:t>
            </a:r>
            <a:r>
              <a:rPr lang="en-US" altLang="ko-KR" u="sng" dirty="0" smtClean="0"/>
              <a:t>scheduled on Wednesday AM1</a:t>
            </a:r>
            <a:r>
              <a:rPr lang="en-US" altLang="ko-KR" dirty="0" smtClean="0"/>
              <a:t>)</a:t>
            </a:r>
          </a:p>
          <a:p>
            <a:pPr marL="1009650" lvl="1" indent="-609600"/>
            <a:r>
              <a:rPr lang="en-US" altLang="ko-KR" dirty="0"/>
              <a:t>Motion for submissions discussed on </a:t>
            </a:r>
            <a:r>
              <a:rPr lang="en-US" altLang="ko-KR" dirty="0" smtClean="0"/>
              <a:t>January F2F meeting </a:t>
            </a:r>
            <a:r>
              <a:rPr lang="en-US" altLang="ko-KR" dirty="0"/>
              <a:t>(</a:t>
            </a:r>
            <a:r>
              <a:rPr lang="en-US" altLang="ko-KR" u="sng" dirty="0"/>
              <a:t>scheduled on </a:t>
            </a:r>
            <a:r>
              <a:rPr lang="en-US" altLang="ko-KR" u="sng" dirty="0" smtClean="0"/>
              <a:t>Thursday PM2</a:t>
            </a:r>
            <a:r>
              <a:rPr lang="en-US" altLang="ko-KR" dirty="0" smtClean="0"/>
              <a:t>)</a:t>
            </a:r>
          </a:p>
          <a:p>
            <a:pPr marL="609600" indent="-609600"/>
            <a:r>
              <a:rPr lang="en-US" altLang="ko-KR" dirty="0" smtClean="0"/>
              <a:t>Conference </a:t>
            </a:r>
            <a:r>
              <a:rPr lang="en-US" altLang="ko-KR" dirty="0"/>
              <a:t>call plan</a:t>
            </a:r>
          </a:p>
          <a:p>
            <a:pPr marL="609600" indent="-609600"/>
            <a:r>
              <a:rPr lang="en-US" altLang="ko-KR" dirty="0"/>
              <a:t>Timeline review</a:t>
            </a:r>
          </a:p>
          <a:p>
            <a:endParaRPr lang="ko-KR" altLang="en-US" dirty="0"/>
          </a:p>
        </p:txBody>
      </p:sp>
      <p:sp>
        <p:nvSpPr>
          <p:cNvPr id="4" name="날짜 개체 틀 3"/>
          <p:cNvSpPr>
            <a:spLocks noGrp="1"/>
          </p:cNvSpPr>
          <p:nvPr>
            <p:ph type="dt" sz="half" idx="10"/>
          </p:nvPr>
        </p:nvSpPr>
        <p:spPr/>
        <p:txBody>
          <a:bodyPr/>
          <a:lstStyle/>
          <a:p>
            <a:pPr>
              <a:defRPr/>
            </a:pPr>
            <a:r>
              <a:rPr lang="en-US" smtClean="0"/>
              <a:t>January 2014</a:t>
            </a:r>
            <a:endParaRPr lang="en-US" dirty="0"/>
          </a:p>
        </p:txBody>
      </p:sp>
      <p:sp>
        <p:nvSpPr>
          <p:cNvPr id="5" name="바닥글 개체 틀 4"/>
          <p:cNvSpPr>
            <a:spLocks noGrp="1"/>
          </p:cNvSpPr>
          <p:nvPr>
            <p:ph type="ftr" sz="quarter" idx="11"/>
          </p:nvPr>
        </p:nvSpPr>
        <p:spPr/>
        <p:txBody>
          <a:bodyPr/>
          <a:lstStyle/>
          <a:p>
            <a:pPr>
              <a:defRPr/>
            </a:pPr>
            <a:r>
              <a:rPr lang="en-US" smtClean="0"/>
              <a:t>David Halasz (Qualcomm)</a:t>
            </a:r>
            <a:endParaRPr lang="en-US"/>
          </a:p>
        </p:txBody>
      </p:sp>
      <p:sp>
        <p:nvSpPr>
          <p:cNvPr id="6" name="슬라이드 번호 개체 틀 5"/>
          <p:cNvSpPr>
            <a:spLocks noGrp="1"/>
          </p:cNvSpPr>
          <p:nvPr>
            <p:ph type="sldNum" sz="quarter" idx="12"/>
          </p:nvPr>
        </p:nvSpPr>
        <p:spPr/>
        <p:txBody>
          <a:bodyPr/>
          <a:lstStyle/>
          <a:p>
            <a:pPr>
              <a:defRPr/>
            </a:pPr>
            <a:r>
              <a:rPr lang="en-US" smtClean="0"/>
              <a:t>Slide </a:t>
            </a:r>
            <a:fld id="{9F280238-5E03-4A90-BACD-D800220B2674}" type="slidenum">
              <a:rPr lang="en-US" smtClean="0"/>
              <a:pPr>
                <a:defRPr/>
              </a:pPr>
              <a:t>3</a:t>
            </a:fld>
            <a:endParaRPr lang="en-US"/>
          </a:p>
        </p:txBody>
      </p:sp>
    </p:spTree>
    <p:extLst>
      <p:ext uri="{BB962C8B-B14F-4D97-AF65-F5344CB8AC3E}">
        <p14:creationId xmlns:p14="http://schemas.microsoft.com/office/powerpoint/2010/main" val="2414680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IEEE 802.11ah Agenda cont.</a:t>
            </a:r>
            <a:endParaRPr lang="en-US" dirty="0"/>
          </a:p>
        </p:txBody>
      </p:sp>
      <p:sp>
        <p:nvSpPr>
          <p:cNvPr id="3" name="Content Placeholder 2"/>
          <p:cNvSpPr>
            <a:spLocks noGrp="1"/>
          </p:cNvSpPr>
          <p:nvPr>
            <p:ph idx="1"/>
          </p:nvPr>
        </p:nvSpPr>
        <p:spPr/>
        <p:txBody>
          <a:bodyPr/>
          <a:lstStyle/>
          <a:p>
            <a:r>
              <a:rPr lang="en-US" dirty="0" smtClean="0"/>
              <a:t>MAC/PHY sub groups </a:t>
            </a:r>
            <a:br>
              <a:rPr lang="en-US" dirty="0" smtClean="0"/>
            </a:br>
            <a:r>
              <a:rPr lang="en-US" dirty="0" smtClean="0"/>
              <a:t>(</a:t>
            </a:r>
            <a:r>
              <a:rPr lang="en-US" altLang="ko-KR" dirty="0"/>
              <a:t>Tuesday </a:t>
            </a:r>
            <a:r>
              <a:rPr lang="en-US" altLang="ko-KR" dirty="0" smtClean="0"/>
              <a:t>AM1 and PM1, Wednesday PM1) </a:t>
            </a:r>
            <a:endParaRPr lang="en-US" dirty="0" smtClean="0"/>
          </a:p>
          <a:p>
            <a:pPr lvl="1"/>
            <a:r>
              <a:rPr lang="en-US" dirty="0" smtClean="0"/>
              <a:t>Ron Porat – PHY Sub group chair</a:t>
            </a:r>
          </a:p>
          <a:p>
            <a:pPr lvl="1"/>
            <a:r>
              <a:rPr lang="en-US" dirty="0" smtClean="0"/>
              <a:t>Yong Liu – MAC Sub group chair </a:t>
            </a:r>
          </a:p>
          <a:p>
            <a:pPr marL="457200" lvl="1" indent="0">
              <a:buNone/>
            </a:pPr>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4</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Call for </a:t>
            </a:r>
            <a:r>
              <a:rPr lang="en-US" altLang="ko-KR" dirty="0" err="1"/>
              <a:t>TGah</a:t>
            </a:r>
            <a:r>
              <a:rPr lang="en-US" altLang="ko-KR" dirty="0"/>
              <a:t> chair </a:t>
            </a:r>
            <a:r>
              <a:rPr lang="en-US" altLang="ko-KR" dirty="0" smtClean="0"/>
              <a:t>nomination</a:t>
            </a:r>
            <a:endParaRPr lang="ko-KR" altLang="en-US" dirty="0"/>
          </a:p>
        </p:txBody>
      </p:sp>
      <p:sp>
        <p:nvSpPr>
          <p:cNvPr id="3" name="내용 개체 틀 2"/>
          <p:cNvSpPr>
            <a:spLocks noGrp="1"/>
          </p:cNvSpPr>
          <p:nvPr>
            <p:ph idx="1"/>
          </p:nvPr>
        </p:nvSpPr>
        <p:spPr/>
        <p:txBody>
          <a:bodyPr/>
          <a:lstStyle/>
          <a:p>
            <a:r>
              <a:rPr lang="en-US" altLang="ko-KR" dirty="0" smtClean="0"/>
              <a:t>WG chair have issued a call for </a:t>
            </a:r>
            <a:r>
              <a:rPr lang="en-US" altLang="ko-KR" dirty="0" err="1" smtClean="0"/>
              <a:t>TGah</a:t>
            </a:r>
            <a:r>
              <a:rPr lang="en-US" altLang="ko-KR" dirty="0" smtClean="0"/>
              <a:t> chair </a:t>
            </a:r>
          </a:p>
          <a:p>
            <a:pPr lvl="1"/>
            <a:r>
              <a:rPr lang="en-US" altLang="ko-KR" dirty="0" smtClean="0"/>
              <a:t>Current nominees : </a:t>
            </a:r>
            <a:r>
              <a:rPr lang="en-US" altLang="ko-KR" dirty="0" err="1" smtClean="0"/>
              <a:t>Yongho</a:t>
            </a:r>
            <a:r>
              <a:rPr lang="en-US" altLang="ko-KR" dirty="0" smtClean="0"/>
              <a:t> </a:t>
            </a:r>
            <a:r>
              <a:rPr lang="en-US" altLang="ko-KR" dirty="0" err="1" smtClean="0"/>
              <a:t>Seok</a:t>
            </a:r>
            <a:r>
              <a:rPr lang="en-US" altLang="ko-KR" dirty="0" smtClean="0"/>
              <a:t> (LG Electronics) </a:t>
            </a:r>
          </a:p>
          <a:p>
            <a:pPr lvl="1"/>
            <a:endParaRPr lang="en-US" altLang="ko-KR" dirty="0"/>
          </a:p>
          <a:p>
            <a:r>
              <a:rPr lang="en-US" altLang="ko-KR" dirty="0" smtClean="0"/>
              <a:t>Discussion on the process</a:t>
            </a:r>
          </a:p>
          <a:p>
            <a:pPr lvl="1"/>
            <a:r>
              <a:rPr lang="en-US" altLang="ko-KR" dirty="0" smtClean="0"/>
              <a:t>An election date? </a:t>
            </a:r>
            <a:endParaRPr lang="en-US" altLang="ko-KR" dirty="0" smtClean="0"/>
          </a:p>
          <a:p>
            <a:pPr lvl="2"/>
            <a:r>
              <a:rPr lang="en-US" altLang="ko-KR" sz="1800" dirty="0" smtClean="0"/>
              <a:t>Option 1) Thursday PM2 session at January F2F meeting </a:t>
            </a:r>
          </a:p>
          <a:p>
            <a:pPr lvl="2"/>
            <a:r>
              <a:rPr lang="en-US" altLang="ko-KR" sz="1800" dirty="0" smtClean="0"/>
              <a:t>Option 2) First session at March F2F meeting</a:t>
            </a:r>
          </a:p>
          <a:p>
            <a:pPr lvl="2"/>
            <a:r>
              <a:rPr lang="en-US" altLang="ko-KR" sz="1800" dirty="0" smtClean="0"/>
              <a:t>Option 3) First session at May F2F meeting </a:t>
            </a:r>
          </a:p>
          <a:p>
            <a:pPr lvl="2"/>
            <a:endParaRPr lang="en-US" altLang="ko-KR" dirty="0" smtClean="0"/>
          </a:p>
        </p:txBody>
      </p:sp>
      <p:sp>
        <p:nvSpPr>
          <p:cNvPr id="4" name="날짜 개체 틀 3"/>
          <p:cNvSpPr>
            <a:spLocks noGrp="1"/>
          </p:cNvSpPr>
          <p:nvPr>
            <p:ph type="dt" sz="half" idx="10"/>
          </p:nvPr>
        </p:nvSpPr>
        <p:spPr/>
        <p:txBody>
          <a:bodyPr/>
          <a:lstStyle/>
          <a:p>
            <a:pPr>
              <a:defRPr/>
            </a:pPr>
            <a:r>
              <a:rPr lang="en-US" smtClean="0"/>
              <a:t>January 2014</a:t>
            </a:r>
            <a:endParaRPr lang="en-US" dirty="0"/>
          </a:p>
        </p:txBody>
      </p:sp>
      <p:sp>
        <p:nvSpPr>
          <p:cNvPr id="5" name="바닥글 개체 틀 4"/>
          <p:cNvSpPr>
            <a:spLocks noGrp="1"/>
          </p:cNvSpPr>
          <p:nvPr>
            <p:ph type="ftr" sz="quarter" idx="11"/>
          </p:nvPr>
        </p:nvSpPr>
        <p:spPr/>
        <p:txBody>
          <a:bodyPr/>
          <a:lstStyle/>
          <a:p>
            <a:pPr>
              <a:defRPr/>
            </a:pPr>
            <a:r>
              <a:rPr lang="en-US" smtClean="0"/>
              <a:t>David Halasz (Qualcomm)</a:t>
            </a:r>
            <a:endParaRPr lang="en-US"/>
          </a:p>
        </p:txBody>
      </p:sp>
      <p:sp>
        <p:nvSpPr>
          <p:cNvPr id="6" name="슬라이드 번호 개체 틀 5"/>
          <p:cNvSpPr>
            <a:spLocks noGrp="1"/>
          </p:cNvSpPr>
          <p:nvPr>
            <p:ph type="sldNum" sz="quarter" idx="12"/>
          </p:nvPr>
        </p:nvSpPr>
        <p:spPr/>
        <p:txBody>
          <a:bodyPr/>
          <a:lstStyle/>
          <a:p>
            <a:pPr>
              <a:defRPr/>
            </a:pPr>
            <a:r>
              <a:rPr lang="en-US" smtClean="0"/>
              <a:t>Slide </a:t>
            </a:r>
            <a:fld id="{9F280238-5E03-4A90-BACD-D800220B2674}" type="slidenum">
              <a:rPr lang="en-US" smtClean="0"/>
              <a:pPr>
                <a:defRPr/>
              </a:pPr>
              <a:t>5</a:t>
            </a:fld>
            <a:endParaRPr lang="en-US"/>
          </a:p>
        </p:txBody>
      </p:sp>
    </p:spTree>
    <p:extLst>
      <p:ext uri="{BB962C8B-B14F-4D97-AF65-F5344CB8AC3E}">
        <p14:creationId xmlns:p14="http://schemas.microsoft.com/office/powerpoint/2010/main" val="1974034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(Monday PM1)</a:t>
            </a:r>
            <a:endParaRPr lang="en-US" dirty="0"/>
          </a:p>
        </p:txBody>
      </p:sp>
      <p:sp>
        <p:nvSpPr>
          <p:cNvPr id="3" name="Content Placeholder 2"/>
          <p:cNvSpPr>
            <a:spLocks noGrp="1"/>
          </p:cNvSpPr>
          <p:nvPr>
            <p:ph idx="1"/>
          </p:nvPr>
        </p:nvSpPr>
        <p:spPr/>
        <p:txBody>
          <a:bodyPr/>
          <a:lstStyle/>
          <a:p>
            <a:r>
              <a:rPr lang="en-US" dirty="0" smtClean="0"/>
              <a:t>PHY and MAC</a:t>
            </a:r>
          </a:p>
          <a:p>
            <a:pPr lvl="1"/>
            <a:r>
              <a:rPr lang="en-US" dirty="0" smtClean="0"/>
              <a:t>LB200-PHY-Resolution-Clause-24_3_6 (11-14/0060r0, Ken)</a:t>
            </a:r>
          </a:p>
          <a:p>
            <a:pPr lvl="1"/>
            <a:r>
              <a:rPr lang="en-US" altLang="ko-KR" dirty="0"/>
              <a:t>LB200 PHY CID Resolutions for 24.3.18.5 </a:t>
            </a:r>
            <a:r>
              <a:rPr lang="en-US" altLang="ko-KR" dirty="0" smtClean="0"/>
              <a:t>(11-14/0109r0, Eugene)</a:t>
            </a:r>
          </a:p>
          <a:p>
            <a:pPr lvl="1"/>
            <a:r>
              <a:rPr lang="en-US" altLang="ko-KR" dirty="0"/>
              <a:t>LB200 PHY CID Resolutions for 24.3.8 </a:t>
            </a:r>
            <a:r>
              <a:rPr lang="en-US" altLang="ko-KR" dirty="0" smtClean="0"/>
              <a:t>(11-14/0108r0, Eugene)</a:t>
            </a:r>
          </a:p>
          <a:p>
            <a:pPr lvl="1"/>
            <a:endParaRPr lang="en-US" dirty="0"/>
          </a:p>
          <a:p>
            <a:pPr lvl="1"/>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6</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2280868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(Monday PM1)</a:t>
            </a:r>
            <a:endParaRPr lang="en-US" dirty="0"/>
          </a:p>
        </p:txBody>
      </p:sp>
      <p:sp>
        <p:nvSpPr>
          <p:cNvPr id="3" name="Content Placeholder 2"/>
          <p:cNvSpPr>
            <a:spLocks noGrp="1"/>
          </p:cNvSpPr>
          <p:nvPr>
            <p:ph idx="1"/>
          </p:nvPr>
        </p:nvSpPr>
        <p:spPr/>
        <p:txBody>
          <a:bodyPr/>
          <a:lstStyle/>
          <a:p>
            <a:r>
              <a:rPr lang="en-US" dirty="0" smtClean="0"/>
              <a:t>PHY and MAC</a:t>
            </a:r>
          </a:p>
          <a:p>
            <a:pPr lvl="1"/>
            <a:r>
              <a:rPr lang="en-US" altLang="ko-KR" dirty="0">
                <a:solidFill>
                  <a:schemeClr val="accent1"/>
                </a:solidFill>
              </a:rPr>
              <a:t>Comment </a:t>
            </a:r>
            <a:r>
              <a:rPr lang="en-US" altLang="ko-KR" dirty="0" err="1">
                <a:solidFill>
                  <a:schemeClr val="accent1"/>
                </a:solidFill>
              </a:rPr>
              <a:t>TGah</a:t>
            </a:r>
            <a:r>
              <a:rPr lang="en-US" altLang="ko-KR" dirty="0">
                <a:solidFill>
                  <a:schemeClr val="accent1"/>
                </a:solidFill>
              </a:rPr>
              <a:t> D1.0 Comment Resolutions for </a:t>
            </a:r>
            <a:r>
              <a:rPr lang="en-US" altLang="ko-KR" dirty="0" err="1">
                <a:solidFill>
                  <a:schemeClr val="accent1"/>
                </a:solidFill>
              </a:rPr>
              <a:t>Subclause</a:t>
            </a:r>
            <a:r>
              <a:rPr lang="en-US" altLang="ko-KR" dirty="0">
                <a:solidFill>
                  <a:schemeClr val="accent1"/>
                </a:solidFill>
              </a:rPr>
              <a:t> </a:t>
            </a:r>
            <a:r>
              <a:rPr lang="en-US" altLang="ko-KR" dirty="0" smtClean="0">
                <a:solidFill>
                  <a:schemeClr val="accent1"/>
                </a:solidFill>
              </a:rPr>
              <a:t>8.4.1.6 </a:t>
            </a:r>
            <a:r>
              <a:rPr lang="en-US" altLang="ko-KR" dirty="0">
                <a:solidFill>
                  <a:schemeClr val="accent1"/>
                </a:solidFill>
              </a:rPr>
              <a:t>(</a:t>
            </a:r>
            <a:r>
              <a:rPr lang="en-US" altLang="ko-KR" dirty="0" smtClean="0">
                <a:solidFill>
                  <a:schemeClr val="accent1"/>
                </a:solidFill>
              </a:rPr>
              <a:t>11-14/0033r1, </a:t>
            </a:r>
            <a:r>
              <a:rPr lang="en-US" altLang="ko-KR" dirty="0">
                <a:solidFill>
                  <a:schemeClr val="accent1"/>
                </a:solidFill>
              </a:rPr>
              <a:t>Yuan</a:t>
            </a:r>
            <a:r>
              <a:rPr lang="en-US" altLang="ko-KR" dirty="0" smtClean="0">
                <a:solidFill>
                  <a:schemeClr val="accent1"/>
                </a:solidFill>
              </a:rPr>
              <a:t>) – not finished on the last conference call</a:t>
            </a:r>
            <a:endParaRPr lang="en-US" dirty="0" smtClean="0">
              <a:solidFill>
                <a:schemeClr val="accent1"/>
              </a:solidFill>
            </a:endParaRPr>
          </a:p>
          <a:p>
            <a:pPr lvl="1"/>
            <a:r>
              <a:rPr lang="en-US" altLang="ko-KR" dirty="0"/>
              <a:t>LB 200 Comment Resolutions for </a:t>
            </a:r>
            <a:r>
              <a:rPr lang="en-US" altLang="ko-KR" dirty="0" err="1"/>
              <a:t>Subclause</a:t>
            </a:r>
            <a:r>
              <a:rPr lang="en-US" altLang="ko-KR" dirty="0"/>
              <a:t> 9.42.5 </a:t>
            </a:r>
            <a:r>
              <a:rPr lang="en-US" altLang="ko-KR" dirty="0" smtClean="0"/>
              <a:t>(</a:t>
            </a:r>
            <a:r>
              <a:rPr lang="en-US" dirty="0" smtClean="0"/>
              <a:t>11-14/0034r0, Yuan)</a:t>
            </a:r>
          </a:p>
          <a:p>
            <a:pPr lvl="1"/>
            <a:r>
              <a:rPr lang="en-US" altLang="ko-KR" dirty="0"/>
              <a:t>LB 200 comment resolution for </a:t>
            </a:r>
            <a:r>
              <a:rPr lang="en-US" altLang="ko-KR" dirty="0" smtClean="0"/>
              <a:t>8.4.2.170b (</a:t>
            </a:r>
            <a:r>
              <a:rPr lang="en-US" dirty="0" smtClean="0"/>
              <a:t>11-14/0035r0, Yuan)</a:t>
            </a:r>
          </a:p>
          <a:p>
            <a:pPr lvl="1"/>
            <a:r>
              <a:rPr lang="en-US" dirty="0" err="1" smtClean="0"/>
              <a:t>TGah</a:t>
            </a:r>
            <a:r>
              <a:rPr lang="en-US" dirty="0" smtClean="0"/>
              <a:t> </a:t>
            </a:r>
            <a:r>
              <a:rPr lang="en-US" dirty="0"/>
              <a:t>Comment Resolutions for </a:t>
            </a:r>
            <a:r>
              <a:rPr lang="en-US" dirty="0" err="1"/>
              <a:t>Subclause</a:t>
            </a:r>
            <a:r>
              <a:rPr lang="en-US" dirty="0"/>
              <a:t> 9.42.3 and </a:t>
            </a:r>
            <a:r>
              <a:rPr lang="en-US" dirty="0" smtClean="0"/>
              <a:t>9.42.4 (11-14/0054r0, </a:t>
            </a:r>
            <a:r>
              <a:rPr lang="en-US" dirty="0" err="1" smtClean="0"/>
              <a:t>Shoukang</a:t>
            </a:r>
            <a:r>
              <a:rPr lang="en-US" dirty="0" smtClean="0"/>
              <a:t>) </a:t>
            </a:r>
          </a:p>
          <a:p>
            <a:pPr lvl="1"/>
            <a:r>
              <a:rPr lang="en-US" dirty="0" smtClean="0"/>
              <a:t>LB </a:t>
            </a:r>
            <a:r>
              <a:rPr lang="en-US" dirty="0"/>
              <a:t>200 Comment Resolutions for 10.3.8 and </a:t>
            </a:r>
            <a:r>
              <a:rPr lang="en-US" dirty="0" smtClean="0"/>
              <a:t>8.4.2.170m (11-14/0071r0, </a:t>
            </a:r>
            <a:r>
              <a:rPr lang="en-US" dirty="0" err="1" smtClean="0"/>
              <a:t>Shoukang</a:t>
            </a:r>
            <a:r>
              <a:rPr lang="en-US" dirty="0" smtClean="0"/>
              <a:t>)</a:t>
            </a:r>
          </a:p>
          <a:p>
            <a:pPr lvl="1"/>
            <a:r>
              <a:rPr lang="en-US" dirty="0" smtClean="0"/>
              <a:t>LB </a:t>
            </a:r>
            <a:r>
              <a:rPr lang="en-US" dirty="0"/>
              <a:t>200 Comment Resolution for Clauses 8.4.2.170c and </a:t>
            </a:r>
            <a:r>
              <a:rPr lang="en-US" dirty="0" smtClean="0"/>
              <a:t>9.45 (11-14/0090r</a:t>
            </a:r>
            <a:r>
              <a:rPr lang="en-US" dirty="0"/>
              <a:t>, </a:t>
            </a:r>
            <a:r>
              <a:rPr lang="en-US" dirty="0" err="1" smtClean="0"/>
              <a:t>Chittabrata</a:t>
            </a:r>
            <a:r>
              <a:rPr lang="en-US" dirty="0" smtClean="0"/>
              <a:t>)</a:t>
            </a:r>
          </a:p>
          <a:p>
            <a:pPr lvl="1"/>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7</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2545432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(Monday PM1)</a:t>
            </a:r>
            <a:endParaRPr lang="en-US" dirty="0"/>
          </a:p>
        </p:txBody>
      </p:sp>
      <p:sp>
        <p:nvSpPr>
          <p:cNvPr id="3" name="Content Placeholder 2"/>
          <p:cNvSpPr>
            <a:spLocks noGrp="1"/>
          </p:cNvSpPr>
          <p:nvPr>
            <p:ph idx="1"/>
          </p:nvPr>
        </p:nvSpPr>
        <p:spPr/>
        <p:txBody>
          <a:bodyPr/>
          <a:lstStyle/>
          <a:p>
            <a:r>
              <a:rPr lang="en-US" dirty="0" smtClean="0"/>
              <a:t>PHY and MAC</a:t>
            </a:r>
          </a:p>
          <a:p>
            <a:pPr lvl="1"/>
            <a:r>
              <a:rPr lang="en-US" altLang="ko-KR" dirty="0" smtClean="0"/>
              <a:t>lb200-cid-2165-comment-resolution </a:t>
            </a:r>
            <a:r>
              <a:rPr lang="en-US" altLang="ko-KR" dirty="0"/>
              <a:t>(</a:t>
            </a:r>
            <a:r>
              <a:rPr lang="en-US" altLang="ko-KR" dirty="0" smtClean="0"/>
              <a:t>11-14/0069r0</a:t>
            </a:r>
            <a:r>
              <a:rPr lang="en-US" altLang="ko-KR" dirty="0"/>
              <a:t>, </a:t>
            </a:r>
            <a:r>
              <a:rPr lang="en-US" altLang="ko-KR" dirty="0" err="1" smtClean="0"/>
              <a:t>Yongho</a:t>
            </a:r>
            <a:r>
              <a:rPr lang="en-US" altLang="ko-KR" dirty="0" smtClean="0"/>
              <a:t>)</a:t>
            </a:r>
          </a:p>
          <a:p>
            <a:pPr lvl="1"/>
            <a:r>
              <a:rPr lang="en-US" altLang="ko-KR" dirty="0" smtClean="0"/>
              <a:t>lb200-clause-9-47-4-comment-resolution (11-14/0076r0, </a:t>
            </a:r>
            <a:r>
              <a:rPr lang="en-US" altLang="ko-KR" dirty="0" err="1" smtClean="0"/>
              <a:t>Yongho</a:t>
            </a:r>
            <a:r>
              <a:rPr lang="en-US" altLang="ko-KR" dirty="0" smtClean="0"/>
              <a:t>)</a:t>
            </a:r>
          </a:p>
          <a:p>
            <a:pPr lvl="1"/>
            <a:r>
              <a:rPr lang="en-US" altLang="ko-KR" dirty="0" smtClean="0"/>
              <a:t>LB200-MAC-Resolution-Clause-8_7_4 (11-14/0040r0, Alfred) </a:t>
            </a:r>
            <a:endParaRPr lang="en-US" altLang="ko-KR" dirty="0"/>
          </a:p>
          <a:p>
            <a:pPr lvl="1"/>
            <a:r>
              <a:rPr lang="en-US" altLang="ko-KR" dirty="0" smtClean="0"/>
              <a:t>LB200-MAC-Resolution-Clause-8_3_4_2 (11-14/0039r0, Alfred) </a:t>
            </a:r>
            <a:endParaRPr lang="en-US" altLang="ko-KR" dirty="0"/>
          </a:p>
          <a:p>
            <a:pPr lvl="1"/>
            <a:r>
              <a:rPr lang="en-US" altLang="ko-KR" dirty="0" smtClean="0"/>
              <a:t>MAC-Resolution-Clause-8_2_5 (11-14/0038r0, Alfred)</a:t>
            </a:r>
            <a:endParaRPr lang="en-US" altLang="ko-KR" dirty="0"/>
          </a:p>
          <a:p>
            <a:pPr lvl="1"/>
            <a:r>
              <a:rPr lang="en-US" altLang="ko-KR" dirty="0" smtClean="0"/>
              <a:t>LB200-MAC-Resolution-10_47_2a (11-14/0037r0, </a:t>
            </a:r>
            <a:r>
              <a:rPr lang="en-US" altLang="ko-KR" dirty="0"/>
              <a:t>Alfred</a:t>
            </a:r>
            <a:r>
              <a:rPr lang="en-US" altLang="ko-KR" dirty="0" smtClean="0"/>
              <a:t>) </a:t>
            </a:r>
          </a:p>
          <a:p>
            <a:pPr lvl="1"/>
            <a:r>
              <a:rPr lang="en-US" altLang="ko-KR" dirty="0" smtClean="0"/>
              <a:t>LB200-MAC-Resolution-Clause-9_3_2_5a_and_9_3_2_6 </a:t>
            </a:r>
            <a:r>
              <a:rPr lang="en-US" altLang="ko-KR" dirty="0" smtClean="0"/>
              <a:t>(11-14/0081r0, Alfred) </a:t>
            </a:r>
            <a:endParaRPr lang="en-US" altLang="ko-KR" dirty="0"/>
          </a:p>
          <a:p>
            <a:pPr lvl="1"/>
            <a:r>
              <a:rPr lang="en-US" altLang="ko-KR" dirty="0" smtClean="0"/>
              <a:t>LB200-MAC-Resolution-Clause-11 </a:t>
            </a:r>
            <a:r>
              <a:rPr lang="en-US" altLang="ko-KR" dirty="0" smtClean="0"/>
              <a:t>(11-14/0080r0, Alfred) </a:t>
            </a:r>
            <a:endParaRPr lang="en-US" altLang="ko-KR" dirty="0"/>
          </a:p>
          <a:p>
            <a:pPr lvl="1"/>
            <a:r>
              <a:rPr lang="en-US" altLang="ko-KR" dirty="0" smtClean="0"/>
              <a:t>LB200-MAC-Resolution-Clause-9_40a </a:t>
            </a:r>
            <a:r>
              <a:rPr lang="en-US" altLang="ko-KR" dirty="0"/>
              <a:t>(11-14/0079r0, Alfred)</a:t>
            </a:r>
            <a:endParaRPr lang="en-US" altLang="ko-KR"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8</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1092728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(Monday PM1)</a:t>
            </a:r>
            <a:endParaRPr lang="en-US" dirty="0"/>
          </a:p>
        </p:txBody>
      </p:sp>
      <p:sp>
        <p:nvSpPr>
          <p:cNvPr id="3" name="Content Placeholder 2"/>
          <p:cNvSpPr>
            <a:spLocks noGrp="1"/>
          </p:cNvSpPr>
          <p:nvPr>
            <p:ph idx="1"/>
          </p:nvPr>
        </p:nvSpPr>
        <p:spPr/>
        <p:txBody>
          <a:bodyPr/>
          <a:lstStyle/>
          <a:p>
            <a:r>
              <a:rPr lang="en-US" dirty="0" smtClean="0"/>
              <a:t>PHY and MAC</a:t>
            </a:r>
          </a:p>
          <a:p>
            <a:pPr lvl="1"/>
            <a:r>
              <a:rPr lang="en-US" altLang="ko-KR" dirty="0" smtClean="0"/>
              <a:t>LB200-MAC-Resolution-Clause-9_20_2_4</a:t>
            </a:r>
            <a:r>
              <a:rPr lang="en-US" altLang="ko-KR" dirty="0"/>
              <a:t>+ </a:t>
            </a:r>
            <a:r>
              <a:rPr lang="en-US" altLang="ko-KR" dirty="0" smtClean="0"/>
              <a:t>(11-14/0075r0, Alfred) </a:t>
            </a:r>
            <a:endParaRPr lang="en-US" altLang="ko-KR" dirty="0"/>
          </a:p>
          <a:p>
            <a:pPr lvl="1"/>
            <a:r>
              <a:rPr lang="en-US" altLang="ko-KR" dirty="0" smtClean="0"/>
              <a:t>LB200-MAC-Resolution-Clause-9_3_2_9a (11-14/0074r0, Alfred) </a:t>
            </a:r>
            <a:endParaRPr lang="en-US" altLang="ko-KR" dirty="0"/>
          </a:p>
          <a:p>
            <a:pPr lvl="1"/>
            <a:r>
              <a:rPr lang="en-US" altLang="ko-KR" dirty="0" smtClean="0"/>
              <a:t>LB200-MAC-Resolution-10_2_2_2 (11-14/0073r0, Alfred) </a:t>
            </a:r>
            <a:endParaRPr lang="en-US" altLang="ko-KR" dirty="0"/>
          </a:p>
          <a:p>
            <a:pPr lvl="1"/>
            <a:r>
              <a:rPr lang="en-US" altLang="ko-KR" dirty="0" smtClean="0"/>
              <a:t>LB200-MAC-Resolution-10_46 (11-14/0072r0, Alfred</a:t>
            </a:r>
            <a:r>
              <a:rPr lang="en-US" altLang="ko-KR" dirty="0" smtClean="0"/>
              <a:t>)</a:t>
            </a:r>
          </a:p>
          <a:p>
            <a:pPr lvl="1"/>
            <a:r>
              <a:rPr lang="en-US" altLang="ko-KR" dirty="0" smtClean="0"/>
              <a:t>lb200-clause-4-16-comment-resolution (11-14/0105r0, James) </a:t>
            </a:r>
            <a:endParaRPr lang="en-US" altLang="ko-KR" dirty="0"/>
          </a:p>
          <a:p>
            <a:pPr lvl="1"/>
            <a:r>
              <a:rPr lang="en-US" altLang="ko-KR" dirty="0" smtClean="0"/>
              <a:t>lb200-clause-4-47-4-comment-resolution (11-14/0104r0, James)</a:t>
            </a:r>
            <a:endParaRPr lang="en-US" altLang="ko-KR" dirty="0"/>
          </a:p>
          <a:p>
            <a:pPr lvl="1"/>
            <a:r>
              <a:rPr lang="en-US" altLang="ko-KR" dirty="0" smtClean="0"/>
              <a:t>lb200-clause-9-47-and-9-47-1-comment-resolution (11-14/0103r0, James) </a:t>
            </a:r>
            <a:endParaRPr lang="en-US" altLang="ko-KR" dirty="0"/>
          </a:p>
          <a:p>
            <a:pPr lvl="1"/>
            <a:r>
              <a:rPr lang="en-US" altLang="ko-KR" dirty="0" smtClean="0"/>
              <a:t>LB200-MAC-Resolution-Clause-9-42-1 (11-14/0102r0, Young-</a:t>
            </a:r>
            <a:r>
              <a:rPr lang="en-US" altLang="ko-KR" dirty="0" err="1" smtClean="0"/>
              <a:t>Hoon</a:t>
            </a:r>
            <a:r>
              <a:rPr lang="en-US" altLang="ko-KR" dirty="0" smtClean="0"/>
              <a:t>)</a:t>
            </a:r>
            <a:endParaRPr lang="en-US" altLang="ko-KR"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January 2014</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9</a:t>
            </a:fld>
            <a:endParaRPr lang="en-US"/>
          </a:p>
        </p:txBody>
      </p:sp>
      <p:sp>
        <p:nvSpPr>
          <p:cNvPr id="7" name="Footer Placeholder 4"/>
          <p:cNvSpPr>
            <a:spLocks noGrp="1"/>
          </p:cNvSpPr>
          <p:nvPr>
            <p:ph type="ftr" sz="quarter" idx="11"/>
          </p:nvPr>
        </p:nvSpPr>
        <p:spPr>
          <a:xfrm>
            <a:off x="6637314" y="6475413"/>
            <a:ext cx="1906611" cy="184666"/>
          </a:xfrm>
          <a:noFill/>
        </p:spPr>
        <p:txBody>
          <a:bodyPr/>
          <a:lstStyle/>
          <a:p>
            <a:r>
              <a:rPr lang="en-US" dirty="0" err="1" smtClean="0"/>
              <a:t>Yongho</a:t>
            </a:r>
            <a:r>
              <a:rPr lang="en-US" dirty="0" smtClean="0"/>
              <a:t> </a:t>
            </a:r>
            <a:r>
              <a:rPr lang="en-US" dirty="0" err="1" smtClean="0"/>
              <a:t>Seok</a:t>
            </a:r>
            <a:r>
              <a:rPr lang="en-US" dirty="0" smtClean="0"/>
              <a:t> (LG Electronics)</a:t>
            </a:r>
          </a:p>
        </p:txBody>
      </p:sp>
    </p:spTree>
    <p:extLst>
      <p:ext uri="{BB962C8B-B14F-4D97-AF65-F5344CB8AC3E}">
        <p14:creationId xmlns:p14="http://schemas.microsoft.com/office/powerpoint/2010/main" val="3549650831"/>
      </p:ext>
    </p:extLst>
  </p:cSld>
  <p:clrMapOvr>
    <a:masterClrMapping/>
  </p:clrMapOvr>
</p:sld>
</file>

<file path=ppt/theme/theme1.xml><?xml version="1.0" encoding="utf-8"?>
<a:theme xmlns:a="http://schemas.openxmlformats.org/drawingml/2006/main" name="802-11-PathProtect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802-11-PathProtection</Template>
  <TotalTime>3307</TotalTime>
  <Words>1157</Words>
  <Application>Microsoft Office PowerPoint</Application>
  <PresentationFormat>화면 슬라이드 쇼(4:3)</PresentationFormat>
  <Paragraphs>237</Paragraphs>
  <Slides>23</Slides>
  <Notes>5</Notes>
  <HiddenSlides>0</HiddenSlides>
  <MMClips>0</MMClips>
  <ScaleCrop>false</ScaleCrop>
  <HeadingPairs>
    <vt:vector size="6" baseType="variant">
      <vt:variant>
        <vt:lpstr>테마</vt:lpstr>
      </vt:variant>
      <vt:variant>
        <vt:i4>1</vt:i4>
      </vt:variant>
      <vt:variant>
        <vt:lpstr>포함된 OLE 서버</vt:lpstr>
      </vt:variant>
      <vt:variant>
        <vt:i4>1</vt:i4>
      </vt:variant>
      <vt:variant>
        <vt:lpstr>슬라이드 제목</vt:lpstr>
      </vt:variant>
      <vt:variant>
        <vt:i4>23</vt:i4>
      </vt:variant>
    </vt:vector>
  </HeadingPairs>
  <TitlesOfParts>
    <vt:vector size="25" baseType="lpstr">
      <vt:lpstr>802-11-PathProtection</vt:lpstr>
      <vt:lpstr>Document</vt:lpstr>
      <vt:lpstr>IEEE 802.11ah Sub 1 GHz license-exempt operation Agenda for January 2014</vt:lpstr>
      <vt:lpstr>IEEE 802.11ah Agenda</vt:lpstr>
      <vt:lpstr>IEEE 802.11ah Agenda cont.</vt:lpstr>
      <vt:lpstr>IEEE 802.11ah Agenda cont.</vt:lpstr>
      <vt:lpstr>Call for TGah chair nomination</vt:lpstr>
      <vt:lpstr>Submissions (Monday PM1)</vt:lpstr>
      <vt:lpstr>Submissions (Monday PM1)</vt:lpstr>
      <vt:lpstr>Submissions (Monday PM1)</vt:lpstr>
      <vt:lpstr>Submissions (Monday PM1)</vt:lpstr>
      <vt:lpstr>Submissions cont. (Tuesday AM1)</vt:lpstr>
      <vt:lpstr>Submissions cont. (Tuesday PM1)</vt:lpstr>
      <vt:lpstr>Submissions cont. (Wednesday AM1)</vt:lpstr>
      <vt:lpstr>Submissions cont. (Wednesday PM1)</vt:lpstr>
      <vt:lpstr>Submissions cont. (Thursday AM2)</vt:lpstr>
      <vt:lpstr>Submissions cont. (Thursday PM2)</vt:lpstr>
      <vt:lpstr>Task group document motions</vt:lpstr>
      <vt:lpstr>Agenda cont. Teleconferences</vt:lpstr>
      <vt:lpstr>Timeline</vt:lpstr>
      <vt:lpstr>Instructions for the WG Chair</vt:lpstr>
      <vt:lpstr>Participants, Patents, and Duty to Inform</vt:lpstr>
      <vt:lpstr>Patent Related Links</vt:lpstr>
      <vt:lpstr>Call for Potentially Essential Patents</vt:lpstr>
      <vt:lpstr>Other Guidelines for IEEE WG Meetings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802.11ah January 2012 Agenda</dc:title>
  <dc:creator>David Halasz</dc:creator>
  <cp:lastModifiedBy>USER</cp:lastModifiedBy>
  <cp:revision>365</cp:revision>
  <cp:lastPrinted>1998-02-10T13:28:06Z</cp:lastPrinted>
  <dcterms:created xsi:type="dcterms:W3CDTF">2009-11-09T00:32:22Z</dcterms:created>
  <dcterms:modified xsi:type="dcterms:W3CDTF">2014-01-20T09:58:44Z</dcterms:modified>
</cp:coreProperties>
</file>