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317" r:id="rId3"/>
    <p:sldId id="321" r:id="rId4"/>
    <p:sldId id="324" r:id="rId5"/>
    <p:sldId id="318" r:id="rId6"/>
    <p:sldId id="319" r:id="rId7"/>
    <p:sldId id="320" r:id="rId8"/>
    <p:sldId id="322" r:id="rId9"/>
    <p:sldId id="323" r:id="rId10"/>
    <p:sldId id="325" r:id="rId11"/>
    <p:sldId id="326" r:id="rId12"/>
    <p:sldId id="327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FF99"/>
    <a:srgbClr val="FF9966"/>
    <a:srgbClr val="FF9933"/>
    <a:srgbClr val="FFFF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86380" autoAdjust="0"/>
  </p:normalViewPr>
  <p:slideViewPr>
    <p:cSldViewPr>
      <p:cViewPr varScale="1">
        <p:scale>
          <a:sx n="78" d="100"/>
          <a:sy n="78" d="100"/>
        </p:scale>
        <p:origin x="-10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2218" y="9000620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CA"/>
              <a:t>Page </a:t>
            </a:r>
            <a:fld id="{28179C5C-0999-4A10-9060-B5FE6C071C85}" type="slidenum">
              <a:rPr lang="en-CA"/>
              <a:pPr/>
              <a:t>3</a:t>
            </a:fld>
            <a:endParaRPr lang="en-CA"/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802.11-13/1489r3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239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 2013</a:t>
            </a:r>
            <a:endParaRPr lang="en-US" sz="18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828800"/>
          </a:xfrm>
          <a:noFill/>
        </p:spPr>
        <p:txBody>
          <a:bodyPr/>
          <a:lstStyle/>
          <a:p>
            <a:r>
              <a:rPr lang="en-US" dirty="0" smtClean="0"/>
              <a:t>Airport Capacity Analysis </a:t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717369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41401" y="3124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1737"/>
              </p:ext>
            </p:extLst>
          </p:nvPr>
        </p:nvGraphicFramePr>
        <p:xfrm>
          <a:off x="569976" y="3657600"/>
          <a:ext cx="76358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1" name="Document" r:id="rId5" imgW="8277509" imgH="2784379" progId="Word.Document.8">
                  <p:embed/>
                </p:oleObj>
              </mc:Choice>
              <mc:Fallback>
                <p:oleObj name="Document" r:id="rId5" imgW="8277509" imgH="278437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76" y="3657600"/>
                        <a:ext cx="763587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Graham Smith, DSP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dirty="0" smtClean="0"/>
              <a:t>40 MHz BW 64QAM ¾</a:t>
            </a:r>
          </a:p>
          <a:p>
            <a:pPr lvl="1"/>
            <a:r>
              <a:rPr lang="en-US" dirty="0" smtClean="0"/>
              <a:t>Typical RX sensitivity is -70dBm</a:t>
            </a:r>
          </a:p>
          <a:p>
            <a:pPr lvl="1"/>
            <a:r>
              <a:rPr lang="en-US" dirty="0" smtClean="0"/>
              <a:t>Allow 5dB margin, use -65dBm</a:t>
            </a:r>
          </a:p>
          <a:p>
            <a:r>
              <a:rPr lang="en-US" dirty="0" smtClean="0"/>
              <a:t>TX power 18dBm </a:t>
            </a:r>
          </a:p>
          <a:p>
            <a:r>
              <a:rPr lang="en-US" dirty="0" smtClean="0"/>
              <a:t>Assume 0dBi gain antennas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+2dBi at AP, -2dBi at STA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Range 150m Free Space (LOS), 40m indoor model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APs mounted high would tend to LOS but with obstruction losses (e.g. people and antenna directivity), say10dB, the LOS is 60m.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Assume 40 – 60m range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RF Considerations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8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2" y="1524000"/>
            <a:ext cx="8339137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5292725"/>
            <a:ext cx="6691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spacing of APs fits the requirement</a:t>
            </a:r>
          </a:p>
          <a:p>
            <a:r>
              <a:rPr lang="en-US" dirty="0" smtClean="0"/>
              <a:t>10 Channels gives 200m between APs, no overlap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Get Out Statement – “I am not an expert at layouts for enterprise or hotspots (I have never done it) so my example analysis may have flaws.”</a:t>
            </a:r>
          </a:p>
          <a:p>
            <a:pPr marL="0" indent="0">
              <a:buNone/>
            </a:pPr>
            <a:r>
              <a:rPr lang="en-US" dirty="0" smtClean="0"/>
              <a:t>BUT on the face of it </a:t>
            </a:r>
            <a:endParaRPr lang="en-US" dirty="0"/>
          </a:p>
          <a:p>
            <a:r>
              <a:rPr lang="en-US" dirty="0" smtClean="0"/>
              <a:t>11ac APs with 40MHz BW will provide enough capacity and coverage to meet this particular case example.</a:t>
            </a:r>
          </a:p>
          <a:p>
            <a:endParaRPr lang="en-US" dirty="0" smtClean="0"/>
          </a:p>
          <a:p>
            <a:r>
              <a:rPr lang="en-US" dirty="0" smtClean="0"/>
              <a:t>What’s missing?</a:t>
            </a:r>
          </a:p>
          <a:p>
            <a:pPr lvl="1"/>
            <a:r>
              <a:rPr lang="en-US" dirty="0" smtClean="0"/>
              <a:t>Need for fast handoff between APs for Mobile Users.</a:t>
            </a:r>
          </a:p>
          <a:p>
            <a:pPr lvl="2"/>
            <a:r>
              <a:rPr lang="en-US" dirty="0" smtClean="0"/>
              <a:t>Is 11r, OKC, or 11ai sufficient? </a:t>
            </a:r>
          </a:p>
          <a:p>
            <a:pPr lvl="2"/>
            <a:r>
              <a:rPr lang="en-US" dirty="0" smtClean="0"/>
              <a:t>Can 11ai be improved for ‘handoff’ rather than initial link?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1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13/1012r4 Described Dynamic Sensitivity Control DSC and provided a throughput calculation for a hypothetical Cell Structure network. </a:t>
            </a:r>
          </a:p>
          <a:p>
            <a:pPr lvl="1" eaLnBrk="1" hangingPunct="1">
              <a:defRPr/>
            </a:pPr>
            <a:r>
              <a:rPr lang="en-US" sz="1400" dirty="0" smtClean="0"/>
              <a:t> 3005Mbps vs. 397Mbps</a:t>
            </a:r>
          </a:p>
          <a:p>
            <a:pPr lvl="1"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800" dirty="0" smtClean="0"/>
              <a:t>This presentation looks at the </a:t>
            </a:r>
            <a:r>
              <a:rPr lang="en-US" sz="1800" dirty="0" smtClean="0"/>
              <a:t>Airport Terminal Use Case.</a:t>
            </a:r>
            <a:endParaRPr lang="en-US" sz="1800" dirty="0" smtClean="0"/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800" smtClean="0"/>
              <a:t>July 2013</a:t>
            </a:r>
            <a:endParaRPr lang="en-CA" sz="18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066800"/>
          </a:xfrm>
        </p:spPr>
        <p:txBody>
          <a:bodyPr/>
          <a:lstStyle/>
          <a:p>
            <a:pPr algn="l"/>
            <a:r>
              <a:rPr lang="en-US" altLang="zh-CN" sz="2800" smtClean="0"/>
              <a:t>1b Airport/train stations - public access and cellular offload</a:t>
            </a:r>
            <a:endParaRPr lang="en-CA" sz="280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4319588" cy="5040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u="sng" smtClean="0"/>
              <a:t>Pre-Conditions</a:t>
            </a:r>
          </a:p>
          <a:p>
            <a:pPr marL="0" indent="0">
              <a:buFontTx/>
              <a:buNone/>
            </a:pPr>
            <a:r>
              <a:rPr lang="en-US" sz="1400" b="0" smtClean="0"/>
              <a:t>High density users access internet through multiple operators’ WLAN network. The venue owner possibly manages or controls multiple operators’ WLAN networks uniformly for the purpose of users’ QoS.</a:t>
            </a:r>
          </a:p>
          <a:p>
            <a:pPr marL="0" indent="0">
              <a:buFontTx/>
              <a:buNone/>
            </a:pPr>
            <a:r>
              <a:rPr lang="en-US" sz="1600" u="sng" smtClean="0"/>
              <a:t>Environment </a:t>
            </a:r>
          </a:p>
          <a:p>
            <a:pPr marL="0" indent="0">
              <a:buFontTx/>
              <a:buNone/>
            </a:pPr>
            <a:r>
              <a:rPr lang="en-US" sz="1400" b="0" smtClean="0"/>
              <a:t>The environment is very complex and may suffer severe interference.</a:t>
            </a:r>
          </a:p>
          <a:p>
            <a:pPr marL="0" indent="0">
              <a:buFontTx/>
              <a:buNone/>
            </a:pPr>
            <a:r>
              <a:rPr lang="en-US" sz="1400" b="0" smtClean="0"/>
              <a:t>Each AP serves 120 devices in a 200m</a:t>
            </a:r>
            <a:r>
              <a:rPr lang="en-US" sz="1400" b="0" baseline="30000" smtClean="0"/>
              <a:t>2</a:t>
            </a:r>
            <a:r>
              <a:rPr lang="en-US" sz="1400" b="0" smtClean="0"/>
              <a:t>  area. The inter-AP distance is in the range of 15~20m. Single/multiple operators.</a:t>
            </a:r>
          </a:p>
          <a:p>
            <a:pPr marL="0" indent="0">
              <a:buFontTx/>
              <a:buNone/>
            </a:pPr>
            <a:r>
              <a:rPr lang="en-US" sz="1600" u="sng" smtClean="0"/>
              <a:t>Applications</a:t>
            </a:r>
          </a:p>
          <a:p>
            <a:pPr marL="0" indent="0">
              <a:buFontTx/>
              <a:buNone/>
            </a:pPr>
            <a:r>
              <a:rPr lang="en-US" sz="1400" b="0" smtClean="0"/>
              <a:t>Video based applications: TV, VOD, Video conference; VHD highly compressed (100 Mbps): 50%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VPN applications (20 Mbps): 10%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Game online; 100 Mbps, &lt; 100 ms jitter; &lt; 100 ms latency: 10%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Internet access: email, twitter, web surf, IM. (20 Mbps): 30% of users</a:t>
            </a:r>
          </a:p>
          <a:p>
            <a:pPr marL="0" indent="0">
              <a:buFontTx/>
              <a:buNone/>
            </a:pPr>
            <a:r>
              <a:rPr lang="en-US" sz="1600" u="sng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87900" y="1484313"/>
            <a:ext cx="4321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u="sng" kern="0" dirty="0"/>
              <a:t>Traffic Conditions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between APs belonging to the same managed ESS due to very high density deployment.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between APs belonging to different managed ESS due to the presence of multiple operators.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with unmanaged networks (P2P)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with cellular (e.g. TD-LTE) in in-device coexistence scenario (e.g. User equipments running Wi-Fi and TD-LTE at the same time.)</a:t>
            </a:r>
          </a:p>
          <a:p>
            <a:pPr marL="0" indent="0">
              <a:buFontTx/>
              <a:buNone/>
              <a:defRPr/>
            </a:pPr>
            <a:r>
              <a:rPr lang="en-US" sz="1600" u="sng" kern="0" dirty="0" smtClean="0"/>
              <a:t>Use </a:t>
            </a:r>
            <a:r>
              <a:rPr lang="en-US" sz="1600" u="sng" kern="0" dirty="0"/>
              <a:t>Case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/>
              <a:t>Travelers are using the network to surf websites, watch movies, play online games and access cloud </a:t>
            </a:r>
            <a:r>
              <a:rPr lang="en-US" sz="1400" b="0" kern="0" dirty="0" smtClean="0"/>
              <a:t>services.</a:t>
            </a:r>
            <a:endParaRPr lang="en-US" sz="1400" b="0" kern="0" dirty="0"/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CA"/>
              <a:t>Slide </a:t>
            </a:r>
            <a:fld id="{015BAD05-2258-4971-AA2B-8685D4F43C3F}" type="slidenum">
              <a:rPr lang="en-CA"/>
              <a:pPr/>
              <a:t>3</a:t>
            </a:fld>
            <a:endParaRPr lang="en-CA"/>
          </a:p>
        </p:txBody>
      </p:sp>
      <p:sp>
        <p:nvSpPr>
          <p:cNvPr id="35847" name="Footer Placeholder 4"/>
          <p:cNvSpPr txBox="1">
            <a:spLocks/>
          </p:cNvSpPr>
          <p:nvPr/>
        </p:nvSpPr>
        <p:spPr bwMode="auto">
          <a:xfrm>
            <a:off x="7010400" y="6475413"/>
            <a:ext cx="1533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/>
              <a:t>Laurent Cariou (Orange)</a:t>
            </a:r>
          </a:p>
        </p:txBody>
      </p:sp>
    </p:spTree>
    <p:extLst>
      <p:ext uri="{BB962C8B-B14F-4D97-AF65-F5344CB8AC3E}">
        <p14:creationId xmlns:p14="http://schemas.microsoft.com/office/powerpoint/2010/main" val="42206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Graham Smith, DSP Group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1D45EC1-4C6A-4C4C-A230-3BDF24B584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3" y="1600200"/>
            <a:ext cx="877528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5943600"/>
            <a:ext cx="1089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solidFill>
                  <a:srgbClr val="000000"/>
                </a:solidFill>
              </a:rPr>
              <a:t>Ref:Wikipedia</a:t>
            </a:r>
            <a:endParaRPr 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5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Airport Terminal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494713" cy="207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4191000"/>
            <a:ext cx="830738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 smtClean="0"/>
              <a:t>How many people at the gates?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3" y="1295400"/>
            <a:ext cx="6289667" cy="408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0458" y="5712616"/>
            <a:ext cx="35589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Airbus 380 seats 580 in 3 classes (can seat 853 in one class)</a:t>
            </a:r>
            <a:endParaRPr lang="en-US" sz="1100" b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72170"/>
            <a:ext cx="1622281" cy="9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0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2133600"/>
          </a:xfrm>
        </p:spPr>
        <p:txBody>
          <a:bodyPr/>
          <a:lstStyle/>
          <a:p>
            <a:r>
              <a:rPr lang="en-US" dirty="0" smtClean="0"/>
              <a:t>Number of Gates = 40</a:t>
            </a:r>
          </a:p>
          <a:p>
            <a:r>
              <a:rPr lang="en-US" dirty="0" smtClean="0"/>
              <a:t>Ave Passengers per Gate = 200</a:t>
            </a:r>
          </a:p>
          <a:p>
            <a:r>
              <a:rPr lang="en-US" dirty="0" smtClean="0"/>
              <a:t>Percentage gates in use. peak = 60%</a:t>
            </a:r>
          </a:p>
          <a:p>
            <a:r>
              <a:rPr lang="en-US" dirty="0" smtClean="0"/>
              <a:t>Total = 4800 passengers in Terminal </a:t>
            </a:r>
            <a:endParaRPr lang="en-US" dirty="0"/>
          </a:p>
          <a:p>
            <a:r>
              <a:rPr lang="en-US" dirty="0" smtClean="0"/>
              <a:t>Assume 60% waiting at Gates, 40% in eating areas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6423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8100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5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2819400"/>
          </a:xfrm>
        </p:spPr>
        <p:txBody>
          <a:bodyPr/>
          <a:lstStyle/>
          <a:p>
            <a:r>
              <a:rPr lang="en-US" dirty="0" smtClean="0"/>
              <a:t>From “Use Case 1b”, for 120 users per AP</a:t>
            </a:r>
          </a:p>
          <a:p>
            <a:pPr lvl="1"/>
            <a:r>
              <a:rPr lang="en-US" dirty="0" smtClean="0"/>
              <a:t>50% using 100Mbps (VHD) = 100/60 = 1.67Mbps per user</a:t>
            </a:r>
          </a:p>
          <a:p>
            <a:pPr lvl="1"/>
            <a:r>
              <a:rPr lang="en-US" dirty="0" smtClean="0"/>
              <a:t>10% using 20Mbps (VPN) = 20/12 = 1.67Mbps per user</a:t>
            </a:r>
          </a:p>
          <a:p>
            <a:pPr lvl="1"/>
            <a:r>
              <a:rPr lang="en-US" dirty="0" smtClean="0"/>
              <a:t>10% using 100Mbps (Gaming) = 100/12 = 8.34Mbps per user</a:t>
            </a:r>
          </a:p>
          <a:p>
            <a:pPr lvl="1"/>
            <a:r>
              <a:rPr lang="en-US" dirty="0" smtClean="0"/>
              <a:t>30% using 20Mbps (Internet)= 20/36 = 0.56Mbps per user</a:t>
            </a:r>
          </a:p>
          <a:p>
            <a:r>
              <a:rPr lang="en-US" dirty="0" smtClean="0"/>
              <a:t>Total traffic for 120 users = 240Mbps</a:t>
            </a:r>
          </a:p>
          <a:p>
            <a:r>
              <a:rPr lang="en-US" dirty="0" smtClean="0"/>
              <a:t>For 4800 users about 40 APs required </a:t>
            </a:r>
            <a:r>
              <a:rPr lang="en-US" sz="1800" dirty="0" smtClean="0"/>
              <a:t>(42 in </a:t>
            </a:r>
            <a:r>
              <a:rPr lang="en-US" sz="1800" dirty="0" smtClean="0"/>
              <a:t>example below)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Capacity Requirement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86423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434116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9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 smtClean="0"/>
              <a:t>Requirement is 240Mbps</a:t>
            </a:r>
          </a:p>
          <a:p>
            <a:pPr lvl="1"/>
            <a:r>
              <a:rPr lang="en-US" dirty="0" smtClean="0"/>
              <a:t>170Mbps Downlink</a:t>
            </a:r>
          </a:p>
          <a:p>
            <a:pPr lvl="1"/>
            <a:r>
              <a:rPr lang="en-US" dirty="0" smtClean="0"/>
              <a:t>70Mbps Uplink</a:t>
            </a:r>
          </a:p>
          <a:p>
            <a:r>
              <a:rPr lang="en-US" dirty="0" smtClean="0"/>
              <a:t>With </a:t>
            </a:r>
            <a:r>
              <a:rPr lang="en-US" dirty="0"/>
              <a:t>EDCA </a:t>
            </a:r>
            <a:r>
              <a:rPr lang="en-US" dirty="0" smtClean="0"/>
              <a:t>Overhead </a:t>
            </a:r>
            <a:r>
              <a:rPr lang="en-US" dirty="0"/>
              <a:t>say 480Mbps </a:t>
            </a:r>
            <a:r>
              <a:rPr lang="en-US" dirty="0" smtClean="0"/>
              <a:t>required  </a:t>
            </a:r>
          </a:p>
          <a:p>
            <a:pPr lvl="1"/>
            <a:r>
              <a:rPr lang="en-US" dirty="0" smtClean="0"/>
              <a:t>340Mbps </a:t>
            </a:r>
            <a:r>
              <a:rPr lang="en-US" dirty="0"/>
              <a:t>Downlink</a:t>
            </a:r>
          </a:p>
          <a:p>
            <a:pPr lvl="1"/>
            <a:r>
              <a:rPr lang="en-US" dirty="0" smtClean="0"/>
              <a:t>140Mbps </a:t>
            </a:r>
            <a:r>
              <a:rPr lang="en-US" dirty="0"/>
              <a:t>Uplink</a:t>
            </a:r>
          </a:p>
          <a:p>
            <a:r>
              <a:rPr lang="en-US" dirty="0" smtClean="0"/>
              <a:t>PHY Rates (40MHz BW) </a:t>
            </a:r>
          </a:p>
          <a:p>
            <a:pPr lvl="1"/>
            <a:r>
              <a:rPr lang="en-US" dirty="0" smtClean="0"/>
              <a:t>Downlink 8SS, 64 QAM ¾ , Short GI = 1080Mbps PHY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Throughput ~</a:t>
            </a:r>
            <a:r>
              <a:rPr lang="en-US" b="1" dirty="0" smtClean="0">
                <a:solidFill>
                  <a:srgbClr val="FF0000"/>
                </a:solidFill>
              </a:rPr>
              <a:t>596Mbps</a:t>
            </a:r>
            <a:r>
              <a:rPr lang="en-US" dirty="0" smtClean="0"/>
              <a:t>	(65k </a:t>
            </a:r>
            <a:r>
              <a:rPr lang="en-US" dirty="0" err="1" smtClean="0"/>
              <a:t>agg</a:t>
            </a:r>
            <a:r>
              <a:rPr lang="en-US" dirty="0" smtClean="0"/>
              <a:t>.)</a:t>
            </a:r>
            <a:endParaRPr lang="en-US" dirty="0" smtClean="0"/>
          </a:p>
          <a:p>
            <a:pPr lvl="1"/>
            <a:r>
              <a:rPr lang="en-US" dirty="0" smtClean="0"/>
              <a:t>Uplink 2SS, 64 QAM ¾, Short GI  = 270Mbps PHY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Throughput ~</a:t>
            </a:r>
            <a:r>
              <a:rPr lang="en-US" b="1" dirty="0">
                <a:solidFill>
                  <a:srgbClr val="FF0000"/>
                </a:solidFill>
              </a:rPr>
              <a:t>205Mbps</a:t>
            </a:r>
            <a:r>
              <a:rPr lang="en-US" dirty="0"/>
              <a:t>	(65k </a:t>
            </a:r>
            <a:r>
              <a:rPr lang="en-US" dirty="0" err="1" smtClean="0"/>
              <a:t>agg</a:t>
            </a:r>
            <a:r>
              <a:rPr lang="en-US" dirty="0" smtClean="0"/>
              <a:t>.)</a:t>
            </a:r>
            <a:endParaRPr lang="en-US" dirty="0"/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Next QUESTION: IS </a:t>
            </a:r>
            <a:r>
              <a:rPr lang="en-US" dirty="0" smtClean="0">
                <a:solidFill>
                  <a:srgbClr val="FF0000"/>
                </a:solidFill>
              </a:rPr>
              <a:t>10 Channels OK?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Practical PHY Rate and Throughput?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015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78975</TotalTime>
  <Words>795</Words>
  <Application>Microsoft Office PowerPoint</Application>
  <PresentationFormat>On-screen Show (4:3)</PresentationFormat>
  <Paragraphs>126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Document</vt:lpstr>
      <vt:lpstr>Airport Capacity Analysis  </vt:lpstr>
      <vt:lpstr>Background</vt:lpstr>
      <vt:lpstr>1b Airport/train stations - public access and cellular offload</vt:lpstr>
      <vt:lpstr>Channels</vt:lpstr>
      <vt:lpstr>Denver Airport Terminal B</vt:lpstr>
      <vt:lpstr>How many people at the gates?</vt:lpstr>
      <vt:lpstr>Numbers</vt:lpstr>
      <vt:lpstr>Capacity Requirement </vt:lpstr>
      <vt:lpstr>What is Practical PHY Rate and Throughput?</vt:lpstr>
      <vt:lpstr>RF Considerations</vt:lpstr>
      <vt:lpstr>AP Layout</vt:lpstr>
      <vt:lpstr>Points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Sensitivity Control V2</dc:title>
  <dc:creator>Graham.Smith@dspg.com</dc:creator>
  <cp:lastModifiedBy>Graham Smith</cp:lastModifiedBy>
  <cp:revision>1535</cp:revision>
  <cp:lastPrinted>1998-02-10T13:28:06Z</cp:lastPrinted>
  <dcterms:created xsi:type="dcterms:W3CDTF">1998-02-10T13:07:52Z</dcterms:created>
  <dcterms:modified xsi:type="dcterms:W3CDTF">2013-12-11T04:15:01Z</dcterms:modified>
</cp:coreProperties>
</file>