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243" r:id="rId9"/>
    <p:sldId id="2328" r:id="rId10"/>
    <p:sldId id="2258" r:id="rId11"/>
    <p:sldId id="1996" r:id="rId12"/>
    <p:sldId id="2200" r:id="rId13"/>
    <p:sldId id="2202" r:id="rId14"/>
    <p:sldId id="2057" r:id="rId15"/>
    <p:sldId id="2239" r:id="rId16"/>
    <p:sldId id="2312" r:id="rId17"/>
    <p:sldId id="2313" r:id="rId18"/>
    <p:sldId id="2314" r:id="rId19"/>
    <p:sldId id="2338" r:id="rId20"/>
    <p:sldId id="2339" r:id="rId21"/>
    <p:sldId id="2317" r:id="rId22"/>
    <p:sldId id="2318" r:id="rId23"/>
    <p:sldId id="2319" r:id="rId24"/>
    <p:sldId id="2320" r:id="rId25"/>
    <p:sldId id="2321" r:id="rId26"/>
    <p:sldId id="2322" r:id="rId27"/>
    <p:sldId id="2288" r:id="rId28"/>
    <p:sldId id="2331" r:id="rId29"/>
    <p:sldId id="2332" r:id="rId30"/>
    <p:sldId id="2333" r:id="rId31"/>
    <p:sldId id="2334" r:id="rId32"/>
    <p:sldId id="2335" r:id="rId33"/>
    <p:sldId id="2336" r:id="rId34"/>
    <p:sldId id="2337" r:id="rId35"/>
    <p:sldId id="2323" r:id="rId36"/>
    <p:sldId id="2324" r:id="rId37"/>
    <p:sldId id="2325" r:id="rId38"/>
    <p:sldId id="2329" r:id="rId39"/>
    <p:sldId id="2009" r:id="rId40"/>
    <p:sldId id="2013" r:id="rId41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70" d="100"/>
          <a:sy n="70" d="100"/>
        </p:scale>
        <p:origin x="-3126" y="-100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81"/>
        <p:guide pos="29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4027" y="177581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802.11-13/1485r0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376" y="177875"/>
            <a:ext cx="1051373" cy="2169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32283" y="9073715"/>
            <a:ext cx="1624293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98556" y="9073715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9780" y="389993"/>
            <a:ext cx="56670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9781" y="9073715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9781" y="9062524"/>
            <a:ext cx="5826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8686" y="94465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802.11-13/1485r0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11" y="94761"/>
            <a:ext cx="1051373" cy="2169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09613"/>
            <a:ext cx="4670425" cy="35036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839" y="4452948"/>
            <a:ext cx="5194926" cy="42179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23494" y="9078512"/>
            <a:ext cx="209639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5263" y="9078512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40084" y="9078512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40085" y="9075312"/>
            <a:ext cx="5606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3526" y="297288"/>
            <a:ext cx="57595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802.11-13/1485r0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737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475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211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94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686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7" y="9078512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9613"/>
            <a:ext cx="4672012" cy="3503612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761"/>
            <a:ext cx="1051373" cy="216914"/>
          </a:xfrm>
          <a:noFill/>
        </p:spPr>
        <p:txBody>
          <a:bodyPr/>
          <a:lstStyle/>
          <a:p>
            <a:r>
              <a:rPr lang="en-US" smtClean="0"/>
              <a:t>January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68426" y="98794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961113" y="9074396"/>
            <a:ext cx="2458686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870" y="9078511"/>
            <a:ext cx="496572" cy="18592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8025"/>
            <a:ext cx="4670425" cy="3503613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46987" y="9078511"/>
            <a:ext cx="171454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7651" y="98604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65339" y="9074826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20680" y="9074825"/>
            <a:ext cx="496572" cy="1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7927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1911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5894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79878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3862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doc.: IEEE 802.11-13/1485r0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761"/>
            <a:ext cx="1051373" cy="2169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7927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1911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5894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79878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3862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January 2014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74266" y="9078512"/>
            <a:ext cx="274562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988" indent="-347988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3983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7968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91951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55934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19919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870" y="9078511"/>
            <a:ext cx="496572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7927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1911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5894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79878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3862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Page </a:t>
            </a:r>
            <a:fld id="{B5213C89-93C6-4709-8D84-46D12787B50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6438"/>
            <a:ext cx="4676775" cy="35067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856" y="4452227"/>
            <a:ext cx="5194893" cy="42197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321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20" y="9078512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Page </a:t>
            </a:r>
            <a:fld id="{50E762BE-5465-433D-8B20-E21F1F4F0C5D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321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20" y="9078512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Page </a:t>
            </a:r>
            <a:fld id="{EB5EE019-A2C4-4032-A238-E8F85549CB70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81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88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95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02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09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/>
              <a:t>doc.: IEEE 802.11-13/1485r0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761"/>
            <a:ext cx="1051373" cy="2169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81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88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95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02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09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303" indent="-347303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1462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4531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7601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50670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13740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142" y="9074573"/>
            <a:ext cx="496572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81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88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95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02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09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/>
              <a:t>Page </a:t>
            </a:r>
            <a:fld id="{28621934-9F53-47E3-9670-3F15BFB461D9}" type="slidenum">
              <a:rPr lang="en-US" altLang="ja-JP" sz="1200"/>
              <a:pPr/>
              <a:t>22</a:t>
            </a:fld>
            <a:endParaRPr lang="en-US" altLang="ja-JP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698" y="4451101"/>
            <a:ext cx="5671206" cy="42175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doc.: IEEE 802.11-13/1485r0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485" indent="-345485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870" y="9078511"/>
            <a:ext cx="496572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A96A2F95-1E48-431A-9DF7-B0A3602EE9FD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1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802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802.11-13/1485r0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8311" y="94761"/>
            <a:ext cx="1051373" cy="21691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38118" y="9078512"/>
            <a:ext cx="178177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1870" y="9078511"/>
            <a:ext cx="496572" cy="18592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7635" y="95900"/>
            <a:ext cx="2242595" cy="2189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doc.: IEEE 802.11-13/1485r0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974" y="97957"/>
            <a:ext cx="1051373" cy="2169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January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76080" y="9073715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646" y="9073714"/>
            <a:ext cx="496572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26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1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802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4288" y="9078512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1870" y="9078511"/>
            <a:ext cx="496572" cy="18592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802.11-13/1485r0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0910" y="9078512"/>
            <a:ext cx="427532" cy="18618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9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doc.: IEEE 802.11-13/1485r0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761"/>
            <a:ext cx="1051373" cy="21691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485" indent="-345485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870" y="9078511"/>
            <a:ext cx="496572" cy="18592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Page </a:t>
            </a:r>
            <a:fld id="{F71EF3BA-9FF5-4EB8-B436-471EA679CC3E}" type="slidenum">
              <a:rPr lang="en-US" altLang="en-US" sz="1200"/>
              <a:pPr>
                <a:defRPr/>
              </a:pPr>
              <a:t>36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1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doc.: IEEE 802.11-13/1485r0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485" indent="-345485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870" y="9078511"/>
            <a:ext cx="496572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DB203DD8-F8E5-430B-8246-49525BDD8EB2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1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802.11-13/1485r0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737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475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211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94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686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8" y="9078511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802.11-13/1485r0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737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475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211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94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686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8" y="9078511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802.11-13/1485r0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737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475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211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94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686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5" y="9078512"/>
            <a:ext cx="506766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298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0920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6541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164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7785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802.11-13/1485r0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3" y="94761"/>
            <a:ext cx="1051373" cy="2169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298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0920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6541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164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7785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10753" y="9078510"/>
            <a:ext cx="270913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16" indent="-349216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7239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32862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8483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64105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29726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3" y="9078510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298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0920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6541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164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7785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68857" y="94465"/>
            <a:ext cx="225103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8312" y="94465"/>
            <a:ext cx="76566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20194" y="9078512"/>
            <a:ext cx="2099697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11675" y="9078510"/>
            <a:ext cx="506766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6438"/>
            <a:ext cx="4683125" cy="3513137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184" y="4451352"/>
            <a:ext cx="5670237" cy="4216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68857" y="94465"/>
            <a:ext cx="225103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8312" y="94465"/>
            <a:ext cx="76566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20194" y="9078512"/>
            <a:ext cx="2099697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311674" y="9078512"/>
            <a:ext cx="506766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6438"/>
            <a:ext cx="4683125" cy="3513137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184" y="4451352"/>
            <a:ext cx="5670237" cy="4216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802.11-13/1485r0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1870" y="9078511"/>
            <a:ext cx="496571" cy="18592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119815-6FE4-0946-981C-A2994CCD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4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802.11-13/1485r0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January 2014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10 – January -2014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8077200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9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dirty="0">
                  <a:solidFill>
                    <a:srgbClr val="000000"/>
                  </a:solidFill>
                </a:rPr>
                <a:t>5488 Marvell </a:t>
              </a:r>
              <a:r>
                <a:rPr lang="en-US" sz="1500" dirty="0" smtClean="0">
                  <a:solidFill>
                    <a:srgbClr val="000000"/>
                  </a:solidFill>
                </a:rPr>
                <a:t>Lane</a:t>
              </a:r>
              <a:endParaRPr lang="en-US" sz="2400" dirty="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0" name="Text Box 330"/>
          <p:cNvSpPr txBox="1">
            <a:spLocks noChangeArrowheads="1"/>
          </p:cNvSpPr>
          <p:nvPr/>
        </p:nvSpPr>
        <p:spPr bwMode="auto">
          <a:xfrm>
            <a:off x="279401" y="3978850"/>
            <a:ext cx="85514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</a:t>
            </a:r>
            <a:r>
              <a:rPr lang="en-US" sz="1600" dirty="0" smtClean="0"/>
              <a:t>Opening snapshot reports for 802.11 Plenary meeting </a:t>
            </a:r>
            <a:r>
              <a:rPr lang="en-US" sz="1600" dirty="0"/>
              <a:t>– </a:t>
            </a:r>
            <a:r>
              <a:rPr lang="en-US" sz="1600" dirty="0" smtClean="0"/>
              <a:t>January 2014 </a:t>
            </a:r>
          </a:p>
          <a:p>
            <a:pPr eaLnBrk="0" hangingPunct="0"/>
            <a:r>
              <a:rPr lang="en-US" sz="1600" dirty="0" smtClean="0"/>
              <a:t>being held in Los Angeles, California, US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Meeting Chairs – January 2014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851288"/>
              </p:ext>
            </p:extLst>
          </p:nvPr>
        </p:nvGraphicFramePr>
        <p:xfrm>
          <a:off x="1600200" y="1143000"/>
          <a:ext cx="6172200" cy="502622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457200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 &amp; Xiaoming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January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68771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xxx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xx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323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 bwMode="auto">
          <a:xfrm>
            <a:off x="8305800" y="838200"/>
            <a:ext cx="381000" cy="304800"/>
          </a:xfrm>
          <a:prstGeom prst="triangl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  - January 2014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534150" y="4687910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000750" y="4178300"/>
            <a:ext cx="1085850" cy="434975"/>
          </a:xfrm>
          <a:prstGeom prst="cube">
            <a:avLst>
              <a:gd name="adj" fmla="val 10069"/>
            </a:avLst>
          </a:prstGeom>
          <a:gradFill flip="none" rotWithShape="1">
            <a:gsLst>
              <a:gs pos="700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rgbClr val="FFC000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208896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029200" y="1099343"/>
            <a:ext cx="2514600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6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7922" y="3384550"/>
            <a:ext cx="914400" cy="34925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8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2013-11-12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sz="2800" dirty="0"/>
              <a:t>Roll Call / Contacts / Reflector</a:t>
            </a:r>
          </a:p>
          <a:p>
            <a:r>
              <a:rPr lang="en-US" sz="2800" dirty="0"/>
              <a:t>Go round table and get brief status report</a:t>
            </a:r>
          </a:p>
          <a:p>
            <a:r>
              <a:rPr lang="en-US" sz="2800" dirty="0"/>
              <a:t>ANA Status / Process / What is administered</a:t>
            </a:r>
          </a:p>
          <a:p>
            <a:r>
              <a:rPr lang="en-US" sz="2800" dirty="0"/>
              <a:t>Numbering Alignment process / Spreadsheet</a:t>
            </a:r>
          </a:p>
          <a:p>
            <a:r>
              <a:rPr lang="en-US" sz="2800" dirty="0"/>
              <a:t>Amendment Ordering / Draft Snapshots</a:t>
            </a:r>
          </a:p>
          <a:p>
            <a:r>
              <a:rPr lang="en-US" sz="2800" dirty="0"/>
              <a:t>Style Guide for 802.11 </a:t>
            </a:r>
          </a:p>
          <a:p>
            <a:r>
              <a:rPr lang="en-US" sz="2800" dirty="0"/>
              <a:t>Editor backup practices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January 2014</a:t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1" y="21336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dirty="0"/>
              <a:t>Review of objectives</a:t>
            </a:r>
          </a:p>
          <a:p>
            <a:pPr eaLnBrk="1" hangingPunct="1"/>
            <a:r>
              <a:rPr lang="en-US" altLang="en-US" dirty="0"/>
              <a:t>Tuesday AM1 (08:00-10:00)</a:t>
            </a:r>
          </a:p>
          <a:p>
            <a:pPr lvl="1" eaLnBrk="1" hangingPunct="1"/>
            <a:r>
              <a:rPr lang="en-US" altLang="en-US" sz="2400" dirty="0"/>
              <a:t>Next generation 801.11 60 GHz () – James “Train Wreck” </a:t>
            </a:r>
            <a:r>
              <a:rPr lang="en-US" altLang="en-US" sz="2400" dirty="0" err="1"/>
              <a:t>Gilb</a:t>
            </a:r>
            <a:endParaRPr lang="en-US" altLang="en-US" sz="24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</a:t>
            </a:r>
            <a:r>
              <a:rPr lang="en-US" altLang="en-US" dirty="0"/>
              <a:t>January 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January 2014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Bruce Kraemer, Marvell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Slide </a:t>
            </a:r>
            <a:fld id="{F00E9C41-1B3C-4290-A96A-77CDFD58A21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RFC 4441, CAPWAP, PAWS</a:t>
            </a:r>
          </a:p>
          <a:p>
            <a:pPr eaLnBrk="1" hangingPunct="1">
              <a:defRPr/>
            </a:pPr>
            <a:r>
              <a:rPr lang="en-US" dirty="0"/>
              <a:t>802 O&amp;A Draft 1.7 Sponsor Ballot</a:t>
            </a:r>
          </a:p>
          <a:p>
            <a:pPr lvl="1" eaLnBrk="1" hangingPunct="1">
              <a:defRPr/>
            </a:pPr>
            <a:r>
              <a:rPr lang="en-US" dirty="0"/>
              <a:t>In comment resolution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>
                <a:ea typeface="ＭＳ Ｐゴシック" pitchFamily="34" charset="-128"/>
              </a:rPr>
              <a:t>802.11 </a:t>
            </a:r>
            <a:r>
              <a:rPr lang="en-US" sz="2400" b="1" dirty="0" err="1">
                <a:ea typeface="ＭＳ Ｐゴシック" pitchFamily="34" charset="-128"/>
              </a:rPr>
              <a:t>TGak</a:t>
            </a:r>
            <a:r>
              <a:rPr lang="en-US" sz="2400" b="1" dirty="0">
                <a:ea typeface="ＭＳ Ｐゴシック" pitchFamily="34" charset="-128"/>
              </a:rPr>
              <a:t> and 802.1Qbz on “802.11 bridging”</a:t>
            </a:r>
            <a:endParaRPr lang="en-US" sz="2800" b="1" dirty="0">
              <a:ea typeface="ＭＳ Ｐゴシック" pitchFamily="34" charset="-128"/>
            </a:endParaRPr>
          </a:p>
          <a:p>
            <a:pPr marL="1028700" lvl="3" indent="-342900"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Finalizing architecture ?</a:t>
            </a:r>
            <a:endParaRPr lang="en-US" dirty="0">
              <a:ea typeface="ＭＳ Ｐゴシック" pitchFamily="34" charset="-128"/>
            </a:endParaRP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/>
              <a:t>IEEE 1588 mapping to IEEE 802.11</a:t>
            </a:r>
          </a:p>
          <a:p>
            <a:pPr marL="1028700" lvl="3" indent="-342900" eaLnBrk="1" hangingPunct="1">
              <a:defRPr/>
            </a:pPr>
            <a:r>
              <a:rPr lang="en-US" sz="2000" dirty="0"/>
              <a:t>No action, yet</a:t>
            </a:r>
          </a:p>
          <a:p>
            <a:pPr eaLnBrk="1" hangingPunct="1">
              <a:defRPr/>
            </a:pPr>
            <a:r>
              <a:rPr lang="en-US" dirty="0"/>
              <a:t>AP/DS architecture and 802 concepts</a:t>
            </a:r>
          </a:p>
          <a:p>
            <a:pPr eaLnBrk="1" hangingPunct="1">
              <a:defRPr/>
            </a:pPr>
            <a:r>
              <a:rPr lang="en-US" dirty="0"/>
              <a:t>802.1AC revision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/>
              <a:t>Future sessions / SC activities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239713"/>
            <a:ext cx="1817687" cy="36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Jan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36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smtClean="0"/>
              <a:t>Slide </a:t>
            </a:r>
            <a:fld id="{FB1B60A2-20BA-494D-B3DD-11B2844978A5}" type="slidenum">
              <a:rPr lang="en-US" altLang="en-US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Jan 2014</a:t>
            </a:r>
            <a:br>
              <a:rPr lang="en-US" altLang="en-US" dirty="0" smtClean="0"/>
            </a:br>
            <a:r>
              <a:rPr lang="en-US" altLang="en-US" dirty="0" smtClean="0"/>
              <a:t>Chair</a:t>
            </a:r>
            <a:r>
              <a:rPr lang="en-US" altLang="en-US" dirty="0"/>
              <a:t>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38100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From IEEE 802 </a:t>
            </a:r>
            <a:r>
              <a:rPr lang="en-AU" dirty="0" err="1" smtClean="0"/>
              <a:t>ExCom</a:t>
            </a:r>
            <a:r>
              <a:rPr lang="en-AU" dirty="0" smtClean="0"/>
              <a:t> in Nov 2010</a:t>
            </a:r>
          </a:p>
          <a:p>
            <a:pPr lvl="1">
              <a:defRPr/>
            </a:pPr>
            <a:r>
              <a:rPr lang="en-AU" dirty="0" smtClean="0"/>
              <a:t>Review formal status of SC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 smtClean="0"/>
              <a:t>Review status of FDIS ballots</a:t>
            </a:r>
          </a:p>
          <a:p>
            <a:pPr>
              <a:defRPr/>
            </a:pPr>
            <a:r>
              <a:rPr lang="en-AU" dirty="0" smtClean="0"/>
              <a:t>Review comments and next steps on FDIS ballots</a:t>
            </a:r>
          </a:p>
          <a:p>
            <a:pPr lvl="1">
              <a:defRPr/>
            </a:pPr>
            <a:r>
              <a:rPr lang="en-AU" dirty="0" smtClean="0"/>
              <a:t>802.1X/AE</a:t>
            </a:r>
          </a:p>
          <a:p>
            <a:pPr lvl="1">
              <a:defRPr/>
            </a:pPr>
            <a:r>
              <a:rPr lang="en-AU" dirty="0" smtClean="0"/>
              <a:t>802.1AS/AB/AR</a:t>
            </a:r>
          </a:p>
        </p:txBody>
      </p:sp>
    </p:spTree>
    <p:extLst>
      <p:ext uri="{BB962C8B-B14F-4D97-AF65-F5344CB8AC3E}">
        <p14:creationId xmlns:p14="http://schemas.microsoft.com/office/powerpoint/2010/main" val="251400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11-13-1484r0</a:t>
            </a:r>
          </a:p>
          <a:p>
            <a:r>
              <a:rPr lang="en-US" sz="3200" dirty="0" smtClean="0"/>
              <a:t>Snapshots 				11-13-1485r0</a:t>
            </a:r>
          </a:p>
          <a:p>
            <a:r>
              <a:rPr lang="en-US" sz="3200" dirty="0" smtClean="0"/>
              <a:t>Supplementary 			11-13-1486r0</a:t>
            </a:r>
          </a:p>
          <a:p>
            <a:r>
              <a:rPr lang="en-US" sz="3200" dirty="0" smtClean="0"/>
              <a:t>Adrian’s Vice Chair report  	11-14-0036r0</a:t>
            </a:r>
          </a:p>
          <a:p>
            <a:r>
              <a:rPr lang="en-US" sz="3200" dirty="0" smtClean="0"/>
              <a:t>Jon’s Vice Chair report  	</a:t>
            </a:r>
            <a:r>
              <a:rPr lang="en-US" sz="3200" dirty="0" smtClean="0"/>
              <a:t>11-14-0085r0</a:t>
            </a:r>
            <a:endParaRPr lang="en-US" sz="3200" dirty="0" smtClean="0"/>
          </a:p>
          <a:p>
            <a:r>
              <a:rPr lang="en-US" sz="3200" dirty="0" smtClean="0"/>
              <a:t>Treasury report  			</a:t>
            </a:r>
            <a:r>
              <a:rPr lang="en-US" sz="3200" dirty="0" smtClean="0"/>
              <a:t>11-14-0084r0</a:t>
            </a:r>
            <a:endParaRPr lang="en-US" sz="3200" dirty="0" smtClean="0"/>
          </a:p>
          <a:p>
            <a:r>
              <a:rPr lang="en-US" sz="3200" dirty="0" smtClean="0"/>
              <a:t>Publicity  			 </a:t>
            </a:r>
            <a:r>
              <a:rPr lang="en-US" sz="3200" dirty="0" smtClean="0"/>
              <a:t>        </a:t>
            </a:r>
            <a:r>
              <a:rPr lang="en-US" sz="3200" dirty="0" smtClean="0"/>
              <a:t>11-14-0089r0</a:t>
            </a:r>
            <a:endParaRPr lang="en-US" sz="3200" dirty="0" smtClean="0"/>
          </a:p>
          <a:p>
            <a:r>
              <a:rPr lang="en-US" sz="3200" dirty="0" smtClean="0"/>
              <a:t>Newcomers material 		</a:t>
            </a:r>
            <a:r>
              <a:rPr lang="en-US" sz="3200" dirty="0" smtClean="0"/>
              <a:t>11-13-0049r3</a:t>
            </a: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Nov 2013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36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smtClean="0"/>
              <a:t>Slide </a:t>
            </a:r>
            <a:fld id="{DBCB41EF-4D1F-4AE0-BC08-2BD443F48B4C}" type="slidenum">
              <a:rPr lang="en-US" altLang="en-US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b="0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smtClean="0"/>
              <a:t>IEEE 802 JTC1 SC – Jan 2014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AU" dirty="0" smtClean="0"/>
              <a:t>Review status of security proposals in SC6</a:t>
            </a:r>
          </a:p>
          <a:p>
            <a:pPr lvl="1">
              <a:defRPr/>
            </a:pPr>
            <a:r>
              <a:rPr lang="en-AU" dirty="0" smtClean="0"/>
              <a:t>Review meetings between IEEE 802 and Swiss NB</a:t>
            </a:r>
          </a:p>
          <a:p>
            <a:pPr lvl="1">
              <a:defRPr/>
            </a:pPr>
            <a:r>
              <a:rPr lang="en-AU" dirty="0" smtClean="0"/>
              <a:t>Discuss China NB “Snowden” contribution</a:t>
            </a:r>
          </a:p>
          <a:p>
            <a:pPr lvl="1">
              <a:defRPr/>
            </a:pPr>
            <a:r>
              <a:rPr lang="en-AU" dirty="0" smtClean="0"/>
              <a:t>TEPA-AC, </a:t>
            </a:r>
            <a:r>
              <a:rPr lang="en-AU" dirty="0" err="1" smtClean="0"/>
              <a:t>TLSec</a:t>
            </a:r>
            <a:r>
              <a:rPr lang="en-AU" dirty="0" smtClean="0"/>
              <a:t>, TAAA, WAPI, </a:t>
            </a:r>
            <a:r>
              <a:rPr lang="en-AU" dirty="0" err="1" smtClean="0"/>
              <a:t>TISec</a:t>
            </a:r>
            <a:r>
              <a:rPr lang="en-AU" dirty="0" smtClean="0"/>
              <a:t>, …</a:t>
            </a:r>
          </a:p>
          <a:p>
            <a:pPr>
              <a:defRPr/>
            </a:pPr>
            <a:r>
              <a:rPr lang="en-AU" dirty="0" smtClean="0"/>
              <a:t>Review status of other proposals in SC6</a:t>
            </a:r>
          </a:p>
          <a:p>
            <a:pPr lvl="1">
              <a:defRPr/>
            </a:pPr>
            <a:r>
              <a:rPr lang="en-AU" dirty="0" smtClean="0"/>
              <a:t>UHT/EUHT, WLAN Cloud, Optimization technology in WLAN, …</a:t>
            </a:r>
          </a:p>
          <a:p>
            <a:pPr>
              <a:defRPr/>
            </a:pPr>
            <a:r>
              <a:rPr lang="en-AU" dirty="0" smtClean="0"/>
              <a:t>Plan for SC6 meeting in February 2014</a:t>
            </a:r>
          </a:p>
          <a:p>
            <a:pPr lvl="1">
              <a:defRPr/>
            </a:pPr>
            <a:r>
              <a:rPr lang="en-AU" dirty="0" smtClean="0"/>
              <a:t>Review delegation</a:t>
            </a:r>
          </a:p>
          <a:p>
            <a:pPr lvl="1">
              <a:defRPr/>
            </a:pPr>
            <a:r>
              <a:rPr lang="en-AU" dirty="0" smtClean="0"/>
              <a:t>Review final agenda</a:t>
            </a:r>
          </a:p>
          <a:p>
            <a:pPr lvl="1">
              <a:defRPr/>
            </a:pPr>
            <a:r>
              <a:rPr lang="en-AU" dirty="0" smtClean="0"/>
              <a:t>Confirm IEEE 802 contributions</a:t>
            </a:r>
          </a:p>
          <a:p>
            <a:pPr>
              <a:defRPr/>
            </a:pPr>
            <a:r>
              <a:rPr lang="en-AU" dirty="0" smtClean="0"/>
              <a:t>Review status of proposal for PSDO criteria </a:t>
            </a:r>
          </a:p>
          <a:p>
            <a:pPr marL="0" indent="0">
              <a:buFontTx/>
              <a:buNone/>
              <a:defRPr/>
            </a:pP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9881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066800"/>
          </a:xfrm>
        </p:spPr>
        <p:txBody>
          <a:bodyPr/>
          <a:lstStyle/>
          <a:p>
            <a:r>
              <a:rPr lang="en-US" altLang="en-US" dirty="0" smtClean="0"/>
              <a:t>Regulatory Standing </a:t>
            </a:r>
            <a:r>
              <a:rPr lang="en-US" altLang="en-US" dirty="0"/>
              <a:t>Committee - January 2014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</a:t>
            </a:r>
            <a:r>
              <a:rPr lang="en-US" altLang="en-US" strike="sngStrike" dirty="0" smtClean="0"/>
              <a:t>Richard Kennedy  </a:t>
            </a:r>
            <a:r>
              <a:rPr lang="en-US" altLang="en-US" dirty="0" smtClean="0"/>
              <a:t> ?</a:t>
            </a:r>
          </a:p>
        </p:txBody>
      </p:sp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January 2014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B43313FF-34DA-4048-9BDA-9BA16AC1FA56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Chair – continue with pro tem or elect new</a:t>
            </a:r>
          </a:p>
          <a:p>
            <a:pPr eaLnBrk="1" hangingPunct="1"/>
            <a:r>
              <a:rPr lang="en-US" altLang="en-US" dirty="0"/>
              <a:t>The regulatory summaries</a:t>
            </a:r>
          </a:p>
          <a:p>
            <a:pPr eaLnBrk="1" hangingPunct="1"/>
            <a:r>
              <a:rPr lang="en-US" altLang="en-US" dirty="0"/>
              <a:t>Regulatory issues status</a:t>
            </a:r>
          </a:p>
          <a:p>
            <a:pPr lvl="1" eaLnBrk="1" hangingPunct="1"/>
            <a:r>
              <a:rPr lang="en-US" altLang="en-US" dirty="0"/>
              <a:t>NPRM FCC 13-22 </a:t>
            </a:r>
            <a:r>
              <a:rPr lang="en-US" altLang="en-US" dirty="0" err="1"/>
              <a:t>followup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WRC15 update</a:t>
            </a:r>
          </a:p>
          <a:p>
            <a:pPr lvl="1" eaLnBrk="1" hangingPunct="1"/>
            <a:r>
              <a:rPr lang="en-US" altLang="en-US" dirty="0"/>
              <a:t>ITS / DSRC coexistence in U-NII4</a:t>
            </a:r>
          </a:p>
          <a:p>
            <a:pPr eaLnBrk="1" hangingPunct="1"/>
            <a:r>
              <a:rPr lang="en-US" altLang="en-US" dirty="0"/>
              <a:t>DSRC Coexistence TT letter to the FCC - approval</a:t>
            </a:r>
          </a:p>
          <a:p>
            <a:pPr eaLnBrk="1" hangingPunct="1"/>
            <a:r>
              <a:rPr lang="en-US" altLang="en-US" dirty="0"/>
              <a:t>Critical issues </a:t>
            </a:r>
          </a:p>
          <a:p>
            <a:pPr lvl="1" eaLnBrk="1" hangingPunct="1"/>
            <a:r>
              <a:rPr lang="en-US" altLang="en-US" dirty="0" err="1"/>
              <a:t>Globalstar</a:t>
            </a:r>
            <a:r>
              <a:rPr lang="en-US" altLang="en-US" dirty="0"/>
              <a:t> NPRM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TGmc </a:t>
            </a:r>
            <a:r>
              <a:rPr lang="en-US" altLang="ja-JP" dirty="0" smtClean="0"/>
              <a:t>–</a:t>
            </a:r>
            <a:r>
              <a:rPr lang="en-US" altLang="en-US" sz="2800" dirty="0" smtClean="0"/>
              <a:t>January </a:t>
            </a:r>
            <a:r>
              <a:rPr lang="en-US" altLang="en-US" sz="2800" dirty="0"/>
              <a:t>2014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ja-JP" sz="2400" dirty="0" smtClean="0"/>
              <a:t>802.11 </a:t>
            </a:r>
            <a:r>
              <a:rPr lang="en-US" altLang="ja-JP" sz="2400" dirty="0"/>
              <a:t>revision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 </a:t>
            </a:r>
            <a:r>
              <a:rPr lang="en-GB" dirty="0"/>
              <a:t>Chair: </a:t>
            </a:r>
            <a:r>
              <a:rPr lang="en-US" altLang="ja-JP" dirty="0"/>
              <a:t>Dorothy Stanley</a:t>
            </a:r>
            <a:endParaRPr lang="en-US" altLang="ja-JP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January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Bruce Kraemer, Marvell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22</a:t>
            </a:fld>
            <a:endParaRPr lang="en-US" altLang="ja-JP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419600"/>
          </a:xfrm>
        </p:spPr>
        <p:txBody>
          <a:bodyPr/>
          <a:lstStyle/>
          <a:p>
            <a:pPr>
              <a:defRPr/>
            </a:pPr>
            <a:r>
              <a:rPr lang="en-US" altLang="ja-JP" sz="2800" dirty="0"/>
              <a:t>Since the November 2013 meeting, h</a:t>
            </a:r>
            <a:r>
              <a:rPr lang="en-US" altLang="ja-JP" dirty="0"/>
              <a:t>eld 5 teleconferences</a:t>
            </a:r>
          </a:p>
          <a:p>
            <a:pPr lvl="1">
              <a:defRPr/>
            </a:pPr>
            <a:r>
              <a:rPr lang="en-US" altLang="ja-JP" sz="2400" dirty="0"/>
              <a:t>497 comments received in LB199 (WG recirculation, 90% approval) on P802.11REVmc D2.0</a:t>
            </a:r>
          </a:p>
          <a:p>
            <a:pPr lvl="1">
              <a:defRPr/>
            </a:pPr>
            <a:r>
              <a:rPr lang="en-US" altLang="ja-JP" sz="2400" dirty="0"/>
              <a:t>Comment resolution continuing</a:t>
            </a:r>
          </a:p>
          <a:p>
            <a:pPr lvl="1">
              <a:defRPr/>
            </a:pPr>
            <a:r>
              <a:rPr lang="en-US" altLang="ja-JP" sz="2400" dirty="0"/>
              <a:t>Editor incorporating 11ac ratified </a:t>
            </a:r>
            <a:r>
              <a:rPr lang="en-US" altLang="ja-JP" sz="2400" dirty="0" smtClean="0"/>
              <a:t>amendment</a:t>
            </a:r>
          </a:p>
          <a:p>
            <a:pPr lvl="1">
              <a:defRPr/>
            </a:pPr>
            <a:r>
              <a:rPr lang="en-US" altLang="ja-JP" sz="2400" dirty="0" smtClean="0"/>
              <a:t>Deprecation discussion on Wednesday pm1 </a:t>
            </a:r>
            <a:endParaRPr lang="en-US" altLang="ja-JP" sz="2400" dirty="0"/>
          </a:p>
          <a:p>
            <a:pPr>
              <a:defRPr/>
            </a:pPr>
            <a:r>
              <a:rPr lang="en-US" altLang="ja-JP" sz="2800" dirty="0"/>
              <a:t>Goals for January Meeting:</a:t>
            </a:r>
          </a:p>
          <a:p>
            <a:pPr lvl="1">
              <a:defRPr/>
            </a:pPr>
            <a:r>
              <a:rPr lang="en-US" altLang="ja-JP" sz="2400" dirty="0"/>
              <a:t>Continue LB199 comment resolution</a:t>
            </a:r>
          </a:p>
          <a:p>
            <a:pPr lvl="1">
              <a:defRPr/>
            </a:pPr>
            <a:r>
              <a:rPr lang="en-US" altLang="ja-JP" sz="2400" dirty="0"/>
              <a:t>Hear presentations </a:t>
            </a:r>
          </a:p>
          <a:p>
            <a:pPr marL="457200" lvl="1" indent="0">
              <a:buFontTx/>
              <a:buNone/>
              <a:defRPr/>
            </a:pPr>
            <a:endParaRPr lang="en-US" altLang="ja-JP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028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January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7E9E52EB-2B48-48D7-B98D-329847E0BE93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295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802.11ac – </a:t>
            </a:r>
            <a:r>
              <a:rPr lang="en-US" altLang="en-US" dirty="0"/>
              <a:t>January 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000" dirty="0"/>
              <a:t>Very-high Throughput, &lt; 6GHz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/>
              <a:t>: Osama </a:t>
            </a:r>
            <a:r>
              <a:rPr lang="en-US" dirty="0" err="1"/>
              <a:t>Aboul-Magd</a:t>
            </a:r>
            <a:endParaRPr lang="en-US" altLang="en-US" dirty="0" smtClean="0"/>
          </a:p>
        </p:txBody>
      </p:sp>
      <p:sp>
        <p:nvSpPr>
          <p:cNvPr id="6" name="Rectangle 5"/>
          <p:cNvSpPr/>
          <p:nvPr/>
        </p:nvSpPr>
        <p:spPr>
          <a:xfrm rot="20497314">
            <a:off x="1936771" y="3171606"/>
            <a:ext cx="5346656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Project Complete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Published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2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January 2014</a:t>
            </a:r>
          </a:p>
        </p:txBody>
      </p:sp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C5E073CB-966A-4FD2-B3F6-E345E38BDED1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200"/>
              <a:t>Slide </a:t>
            </a:r>
            <a:fld id="{47F99900-909F-4F72-8615-BA79AF67DD15}" type="slidenum">
              <a:rPr lang="en-US" altLang="en-US" sz="1200"/>
              <a:pPr algn="ctr"/>
              <a:t>24</a:t>
            </a:fld>
            <a:endParaRPr lang="en-US" altLang="en-US" sz="1200"/>
          </a:p>
        </p:txBody>
      </p:sp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381000" y="838200"/>
            <a:ext cx="8229600" cy="9144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TGaf</a:t>
            </a:r>
            <a:r>
              <a:rPr lang="en-US" altLang="en-US" dirty="0" smtClean="0"/>
              <a:t> – Meeting Goals </a:t>
            </a:r>
            <a:r>
              <a:rPr lang="en-US" altLang="en-US" dirty="0"/>
              <a:t>January 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dirty="0" smtClean="0"/>
              <a:t>WLAN in Whitespaces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Richard Kennedy</a:t>
            </a:r>
            <a:endParaRPr lang="en-US" altLang="en-US" dirty="0" smtClean="0"/>
          </a:p>
        </p:txBody>
      </p:sp>
      <p:sp>
        <p:nvSpPr>
          <p:cNvPr id="2" name="Rectangle 1"/>
          <p:cNvSpPr/>
          <p:nvPr/>
        </p:nvSpPr>
        <p:spPr>
          <a:xfrm rot="20497314">
            <a:off x="1417623" y="3171606"/>
            <a:ext cx="63849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Project Complete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Awaiting Publication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Snapshot - </a:t>
            </a:r>
            <a:r>
              <a:rPr lang="en-US" altLang="en-US" dirty="0"/>
              <a:t>January 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sub </a:t>
            </a:r>
            <a:r>
              <a:rPr lang="en-US" sz="2400" dirty="0"/>
              <a:t>1GHz PHY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Dave Halasz </a:t>
            </a: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smtClean="0"/>
              <a:t>January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/>
          <a:lstStyle/>
          <a:p>
            <a:pPr marL="609600" indent="-609600"/>
            <a:r>
              <a:rPr lang="en-US" sz="3200" dirty="0" smtClean="0"/>
              <a:t>Letter Ballot 200 for Draft 1.0 closed November 4</a:t>
            </a:r>
            <a:r>
              <a:rPr lang="en-US" sz="3200" baseline="30000" dirty="0" smtClean="0"/>
              <a:t>th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742950" lvl="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APPROVAL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 = 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72.7%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affirmative</a:t>
            </a:r>
          </a:p>
          <a:p>
            <a:pPr marL="74295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75% affirmation requirement has not been met, Motion Fails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609600" indent="-609600"/>
            <a:r>
              <a:rPr lang="en-US" sz="3200" dirty="0"/>
              <a:t>Address comments on Draft P802.11ah </a:t>
            </a:r>
            <a:r>
              <a:rPr lang="en-US" sz="3200" dirty="0" smtClean="0"/>
              <a:t>D1.0</a:t>
            </a:r>
          </a:p>
          <a:p>
            <a:pPr marL="1009650" lvl="1" indent="-609600"/>
            <a:r>
              <a:rPr lang="en-US" sz="2800" dirty="0" smtClean="0"/>
              <a:t>1984 comments received</a:t>
            </a:r>
            <a:endParaRPr lang="en-US" sz="2800" dirty="0"/>
          </a:p>
          <a:p>
            <a:pPr marL="609600" indent="-609600"/>
            <a:endParaRPr lang="en-US" sz="3200" dirty="0" smtClean="0"/>
          </a:p>
          <a:p>
            <a:pPr marL="1009650" lvl="1" indent="-609600"/>
            <a:endParaRPr lang="en-US" sz="2800" dirty="0" smtClean="0"/>
          </a:p>
          <a:p>
            <a:pPr marL="1009650" lvl="1" indent="-609600"/>
            <a:endParaRPr lang="en-US" sz="2800" dirty="0" smtClean="0"/>
          </a:p>
          <a:p>
            <a:pPr marL="1009650" lvl="1" indent="-609600">
              <a:buNone/>
            </a:pPr>
            <a:endParaRPr lang="en-US" sz="2800" dirty="0" smtClean="0"/>
          </a:p>
          <a:p>
            <a:pPr marL="609600" indent="-609600"/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1009650" lvl="1" indent="-60960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664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IEEE 802.11 FILS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– </a:t>
            </a:r>
            <a:r>
              <a:rPr lang="en-US" altLang="en-US" sz="2800" dirty="0"/>
              <a:t>January 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>
                <a:ea typeface="ＭＳ Ｐゴシック" pitchFamily="34" charset="-128"/>
              </a:rPr>
              <a:t>Fast </a:t>
            </a:r>
            <a:r>
              <a:rPr lang="en-US" altLang="ja-JP" sz="2800" dirty="0">
                <a:ea typeface="ＭＳ Ｐゴシック" pitchFamily="34" charset="-128"/>
              </a:rPr>
              <a:t>Initial Link Setup </a:t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sz="2800" dirty="0">
                <a:ea typeface="ＭＳ Ｐゴシック" pitchFamily="34" charset="-128"/>
              </a:rPr>
              <a:t>Chair: Hiroshi Mano</a:t>
            </a:r>
            <a:endParaRPr lang="en-US" altLang="ja-JP" sz="28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January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Bruce Kraemer, Marvell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26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  <a:endParaRPr lang="ja-JP" altLang="en-US" sz="2800" dirty="0"/>
          </a:p>
          <a:p>
            <a:pPr lvl="1"/>
            <a:r>
              <a:rPr lang="en-US" altLang="ja-JP" sz="2800" dirty="0" err="1"/>
              <a:t>Adhoc</a:t>
            </a:r>
            <a:r>
              <a:rPr lang="en-US" altLang="ja-JP" sz="2800" dirty="0"/>
              <a:t> meeting report</a:t>
            </a:r>
          </a:p>
          <a:p>
            <a:pPr lvl="1"/>
            <a:r>
              <a:rPr lang="en-US" altLang="ja-JP" sz="2800" dirty="0"/>
              <a:t>Comment resolution of WG LB.</a:t>
            </a:r>
          </a:p>
          <a:p>
            <a:pPr lvl="1"/>
            <a:r>
              <a:rPr lang="en-US" altLang="ja-JP" sz="2800" dirty="0"/>
              <a:t>Approve to forward the draft to WG 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</a:t>
            </a:r>
            <a:r>
              <a:rPr lang="en-US" altLang="ja-JP" sz="2800" dirty="0" smtClean="0"/>
              <a:t>March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sz="3600" dirty="0" smtClean="0"/>
              <a:t>IEEE 802.11aj - </a:t>
            </a:r>
            <a:r>
              <a:rPr lang="en-US" altLang="en-US" sz="3600" dirty="0"/>
              <a:t>January 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dirty="0" smtClean="0"/>
              <a:t>Chair: Xiaoming </a:t>
            </a:r>
            <a:r>
              <a:rPr lang="en-US" sz="3600" dirty="0" err="1" smtClean="0"/>
              <a:t>Peng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458A2B30-6F3F-45FC-88DD-5D3340D53B06}" type="slidenum">
              <a:rPr lang="en-US"/>
              <a:pPr/>
              <a:t>27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  <a:ea typeface="MS PGothic" charset="0"/>
              </a:rPr>
              <a:t>The following is </a:t>
            </a:r>
            <a:r>
              <a:rPr lang="en-US" sz="2800" dirty="0">
                <a:latin typeface="Times New Roman" charset="0"/>
                <a:ea typeface="MS PGothic" charset="0"/>
              </a:rPr>
              <a:t>the closing report for IEEE 802.11aj Task Group for the January 2014 session in </a:t>
            </a:r>
            <a:r>
              <a:rPr lang="en-US" sz="2800" dirty="0" err="1">
                <a:latin typeface="Times New Roman" charset="0"/>
                <a:ea typeface="MS PGothic" charset="0"/>
              </a:rPr>
              <a:t>Sanya</a:t>
            </a:r>
            <a:r>
              <a:rPr lang="en-US" sz="2800" dirty="0">
                <a:latin typeface="Times New Roman" charset="0"/>
                <a:ea typeface="MS PGothic" charset="0"/>
              </a:rPr>
              <a:t> China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(1/3) 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001000" cy="4876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MS PGothic" charset="0"/>
              </a:rPr>
              <a:t>Proposal of </a:t>
            </a:r>
            <a:r>
              <a:rPr lang="en-US" dirty="0" err="1" smtClean="0">
                <a:latin typeface="Times New Roman" charset="0"/>
                <a:ea typeface="MS PGothic" charset="0"/>
              </a:rPr>
              <a:t>RoF</a:t>
            </a:r>
            <a:r>
              <a:rPr lang="en-US" dirty="0" smtClean="0">
                <a:latin typeface="Times New Roman" charset="0"/>
                <a:ea typeface="MS PGothic" charset="0"/>
              </a:rPr>
              <a:t> Relay Transmission </a:t>
            </a:r>
            <a:r>
              <a:rPr lang="en-US" dirty="0">
                <a:latin typeface="Times New Roman" charset="0"/>
                <a:ea typeface="MS PGothic" charset="0"/>
              </a:rPr>
              <a:t>Usage Model (11-14/</a:t>
            </a:r>
            <a:r>
              <a:rPr lang="en-US" dirty="0" smtClean="0">
                <a:latin typeface="Times New Roman" charset="0"/>
                <a:ea typeface="MS PGothic" charset="0"/>
              </a:rPr>
              <a:t>014</a:t>
            </a:r>
            <a:r>
              <a:rPr lang="en-US" altLang="zh-CN" dirty="0" smtClean="0">
                <a:latin typeface="Times New Roman" charset="0"/>
                <a:ea typeface="MS PGothic" charset="0"/>
              </a:rPr>
              <a:t>r0)</a:t>
            </a:r>
            <a:endParaRPr lang="en-US" dirty="0" smtClean="0">
              <a:latin typeface="Times New Roman" charset="0"/>
              <a:ea typeface="MS PGothic" charset="0"/>
            </a:endParaRPr>
          </a:p>
          <a:p>
            <a:endParaRPr lang="en-US" altLang="zh-CN" sz="1600" dirty="0" smtClean="0">
              <a:latin typeface="Times New Roman" charset="0"/>
              <a:ea typeface="MS PGothic" charset="0"/>
            </a:endParaRPr>
          </a:p>
          <a:p>
            <a:r>
              <a:rPr lang="en-US" altLang="zh-CN" dirty="0" smtClean="0">
                <a:latin typeface="Times New Roman" charset="0"/>
                <a:ea typeface="MS PGothic" charset="0"/>
              </a:rPr>
              <a:t>Update on </a:t>
            </a:r>
            <a:r>
              <a:rPr lang="en-US" dirty="0" smtClean="0">
                <a:latin typeface="Times New Roman" charset="0"/>
                <a:ea typeface="MS PGothic" charset="0"/>
              </a:rPr>
              <a:t>Opportunistic Transmissions in Multiple Alternative Channels in 802.11aj (NT) - 11-13/1293r3</a:t>
            </a: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To respond to the question raised up during November meeting</a:t>
            </a:r>
          </a:p>
          <a:p>
            <a:endParaRPr lang="en-US" sz="1600" dirty="0" smtClean="0">
              <a:latin typeface="Times New Roman" charset="0"/>
              <a:ea typeface="MS PGothic" charset="0"/>
            </a:endParaRPr>
          </a:p>
          <a:p>
            <a:r>
              <a:rPr lang="en-US" dirty="0" smtClean="0">
                <a:latin typeface="Times New Roman" charset="0"/>
                <a:ea typeface="MS PGothic" charset="0"/>
              </a:rPr>
              <a:t>U</a:t>
            </a:r>
            <a:r>
              <a:rPr lang="en-US" altLang="zh-CN" dirty="0" smtClean="0">
                <a:latin typeface="Times New Roman" charset="0"/>
                <a:ea typeface="MS PGothic" charset="0"/>
              </a:rPr>
              <a:t>pdate </a:t>
            </a:r>
            <a:r>
              <a:rPr lang="en-US" altLang="zh-CN" dirty="0">
                <a:latin typeface="Times New Roman" charset="0"/>
                <a:ea typeface="MS PGothic" charset="0"/>
              </a:rPr>
              <a:t>on </a:t>
            </a:r>
            <a:r>
              <a:rPr lang="en-US" dirty="0">
                <a:latin typeface="Times New Roman" charset="0"/>
                <a:ea typeface="MS PGothic" charset="0"/>
              </a:rPr>
              <a:t>Spatial Sharing Mechanism in 802.11aj (NT) – 11-14/0009r1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To respond to the questions raised up during November </a:t>
            </a:r>
            <a:r>
              <a:rPr lang="en-US" sz="1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meeting</a:t>
            </a:r>
            <a:endParaRPr lang="en-US" sz="1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endParaRPr lang="en-US" sz="1600" dirty="0" smtClean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U</a:t>
            </a:r>
            <a:r>
              <a:rPr lang="en-US" altLang="zh-CN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pdate </a:t>
            </a:r>
            <a:r>
              <a:rPr lang="en-US" altLang="zh-CN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on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ea typeface="MS PGothic" charset="0"/>
              </a:rPr>
              <a:t>TGaj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 Complete Proposal Presentation (CP) 11-13/1301r2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To respond to the questions raised up during November meeting</a:t>
            </a:r>
            <a:endParaRPr lang="en-US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lvl="1"/>
            <a:endParaRPr lang="en-US" sz="2400" dirty="0" smtClean="0">
              <a:latin typeface="Times New Roman" charset="0"/>
              <a:ea typeface="MS PGothic" charset="0"/>
            </a:endParaRPr>
          </a:p>
          <a:p>
            <a:pPr lvl="1"/>
            <a:endParaRPr lang="en-US" sz="2400" dirty="0" smtClean="0">
              <a:latin typeface="Times New Roman" charset="0"/>
              <a:ea typeface="MS PGothic" charset="0"/>
            </a:endParaRPr>
          </a:p>
          <a:p>
            <a:endParaRPr lang="en-US" sz="2800" dirty="0" smtClean="0">
              <a:latin typeface="Times New Roman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Times New Roman" charset="0"/>
              <a:ea typeface="MS PGothic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FD931349-BFA8-A346-9FAE-76691543AC66}" type="slidenum">
              <a:rPr lang="en-US"/>
              <a:pPr/>
              <a:t>28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(2/3)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24400"/>
          </a:xfrm>
        </p:spPr>
        <p:txBody>
          <a:bodyPr/>
          <a:lstStyle/>
          <a:p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TGaj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Complete Proposal Text 11-13/1302r1 </a:t>
            </a:r>
            <a:endParaRPr lang="en-US" altLang="zh-CN" sz="2000" dirty="0" smtClean="0">
              <a:solidFill>
                <a:srgbClr val="000000"/>
              </a:solidFill>
              <a:latin typeface="Times New Roman"/>
              <a:ea typeface="MS PGothic" charset="0"/>
              <a:cs typeface="Times New Roman"/>
            </a:endParaRPr>
          </a:p>
          <a:p>
            <a:pPr lvl="1"/>
            <a:r>
              <a:rPr lang="en-US" altLang="zh-CN" dirty="0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Make necessary change based on the comments and generate a specification draft D0.01</a:t>
            </a:r>
            <a:endParaRPr lang="en-US" altLang="zh-CN" b="0" dirty="0">
              <a:solidFill>
                <a:srgbClr val="000000"/>
              </a:solidFill>
              <a:latin typeface="Times New Roman"/>
              <a:ea typeface="MS PGothic" charset="0"/>
              <a:cs typeface="Times New Roman"/>
            </a:endParaRPr>
          </a:p>
          <a:p>
            <a:endParaRPr lang="en-US" b="0" dirty="0" smtClean="0">
              <a:latin typeface="Times New Roman"/>
              <a:ea typeface="ＭＳ Ｐゴシック" charset="0"/>
              <a:cs typeface="Times New Roman"/>
            </a:endParaRPr>
          </a:p>
          <a:p>
            <a:r>
              <a:rPr lang="en-US" sz="2000" dirty="0" smtClean="0">
                <a:latin typeface="Times New Roman"/>
                <a:ea typeface="ＭＳ Ｐゴシック" charset="0"/>
                <a:cs typeface="Times New Roman"/>
              </a:rPr>
              <a:t>Motion to approve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Complete Proposal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and Text as </a:t>
            </a:r>
            <a:r>
              <a:rPr lang="en-US" sz="2000" dirty="0" smtClean="0">
                <a:latin typeface="Times New Roman"/>
                <a:ea typeface="ＭＳ Ｐゴシック" charset="0"/>
                <a:cs typeface="Times New Roman"/>
              </a:rPr>
              <a:t>the baseline proposal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Do </a:t>
            </a:r>
            <a:r>
              <a:rPr lang="en-US" dirty="0">
                <a:latin typeface="Times New Roman"/>
                <a:cs typeface="Times New Roman"/>
              </a:rPr>
              <a:t>you support adopting the complete proposal in 802.11-13/1301r2 and 802.11-13/1302r2 as the baseline specification for the </a:t>
            </a:r>
            <a:r>
              <a:rPr lang="en-US" dirty="0" err="1" smtClean="0">
                <a:latin typeface="Times New Roman"/>
                <a:cs typeface="Times New Roman"/>
              </a:rPr>
              <a:t>TGaj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>
                <a:latin typeface="Times New Roman"/>
                <a:cs typeface="Times New Roman"/>
              </a:rPr>
              <a:t>60GHz) amendment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Moved </a:t>
            </a:r>
            <a:r>
              <a:rPr lang="en-US" dirty="0">
                <a:latin typeface="Times New Roman"/>
                <a:cs typeface="Times New Roman"/>
              </a:rPr>
              <a:t>by: </a:t>
            </a:r>
            <a:r>
              <a:rPr lang="en-US" dirty="0" err="1">
                <a:latin typeface="Times New Roman"/>
                <a:cs typeface="Times New Roman"/>
              </a:rPr>
              <a:t>Jiamin</a:t>
            </a:r>
            <a:r>
              <a:rPr lang="en-US" dirty="0">
                <a:latin typeface="Times New Roman"/>
                <a:cs typeface="Times New Roman"/>
              </a:rPr>
              <a:t> Chen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Seconded </a:t>
            </a:r>
            <a:r>
              <a:rPr lang="en-US" dirty="0">
                <a:latin typeface="Times New Roman"/>
                <a:cs typeface="Times New Roman"/>
              </a:rPr>
              <a:t>by: PNG, </a:t>
            </a:r>
            <a:r>
              <a:rPr lang="en-US" dirty="0" err="1">
                <a:latin typeface="Times New Roman"/>
                <a:cs typeface="Times New Roman"/>
              </a:rPr>
              <a:t>Khiam</a:t>
            </a:r>
            <a:r>
              <a:rPr lang="en-US" dirty="0">
                <a:latin typeface="Times New Roman"/>
                <a:cs typeface="Times New Roman"/>
              </a:rPr>
              <a:t> Boon</a:t>
            </a:r>
          </a:p>
          <a:p>
            <a:pPr lvl="1"/>
            <a:r>
              <a:rPr lang="de-DE" dirty="0" err="1" smtClean="0">
                <a:latin typeface="Times New Roman"/>
                <a:cs typeface="Times New Roman"/>
              </a:rPr>
              <a:t>Results</a:t>
            </a:r>
            <a:r>
              <a:rPr lang="de-DE" dirty="0">
                <a:latin typeface="Times New Roman"/>
                <a:cs typeface="Times New Roman"/>
              </a:rPr>
              <a:t>:  Y 19  N  0  </a:t>
            </a:r>
            <a:r>
              <a:rPr lang="de-DE" dirty="0" err="1">
                <a:latin typeface="Times New Roman"/>
                <a:cs typeface="Times New Roman"/>
              </a:rPr>
              <a:t>Abstain</a:t>
            </a:r>
            <a:r>
              <a:rPr lang="de-DE" dirty="0">
                <a:latin typeface="Times New Roman"/>
                <a:cs typeface="Times New Roman"/>
              </a:rPr>
              <a:t> </a:t>
            </a:r>
            <a:r>
              <a:rPr lang="de-DE" dirty="0" smtClean="0">
                <a:latin typeface="Times New Roman"/>
                <a:cs typeface="Times New Roman"/>
              </a:rPr>
              <a:t>3</a:t>
            </a:r>
          </a:p>
          <a:p>
            <a:pPr lvl="1"/>
            <a:r>
              <a:rPr lang="de-DE" b="0" dirty="0" smtClean="0">
                <a:latin typeface="Times New Roman"/>
                <a:ea typeface="ＭＳ Ｐゴシック" charset="0"/>
                <a:cs typeface="Times New Roman"/>
              </a:rPr>
              <a:t>Motion </a:t>
            </a:r>
            <a:r>
              <a:rPr lang="de-DE" b="0" dirty="0" err="1" smtClean="0">
                <a:latin typeface="Times New Roman"/>
                <a:ea typeface="ＭＳ Ｐゴシック" charset="0"/>
                <a:cs typeface="Times New Roman"/>
              </a:rPr>
              <a:t>passed</a:t>
            </a:r>
            <a:endParaRPr lang="en-US" b="0" dirty="0" smtClean="0">
              <a:latin typeface="Times New Roman"/>
              <a:ea typeface="ＭＳ Ｐゴシック" charset="0"/>
              <a:cs typeface="Times New Roman"/>
            </a:endParaRPr>
          </a:p>
          <a:p>
            <a:pPr lvl="1"/>
            <a:endParaRPr lang="en-US" b="0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E4936D0-6156-7240-88B1-B3EAF1943078}" type="slidenum">
              <a:rPr lang="en-US"/>
              <a:pPr/>
              <a:t>29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62376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Left Arrow 8"/>
          <p:cNvSpPr/>
          <p:nvPr/>
        </p:nvSpPr>
        <p:spPr bwMode="auto">
          <a:xfrm>
            <a:off x="5867400" y="28194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5867400" y="22098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2439" y="2126902"/>
            <a:ext cx="1685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July 2014</a:t>
            </a:r>
          </a:p>
          <a:p>
            <a:r>
              <a:rPr lang="en-US" b="1" dirty="0" smtClean="0"/>
              <a:t>extension requests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(3/3)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latin typeface="Times New Roman"/>
                <a:ea typeface="Arial" charset="0"/>
                <a:cs typeface="Times New Roman"/>
              </a:rPr>
              <a:t>Large</a:t>
            </a:r>
            <a:r>
              <a:rPr lang="en-US" sz="2000" dirty="0">
                <a:latin typeface="Times New Roman"/>
                <a:ea typeface="Arial" charset="0"/>
                <a:cs typeface="Times New Roman"/>
              </a:rPr>
              <a:t>-Scale Characteristics of 45 GHz Based on Channel Measurement </a:t>
            </a:r>
            <a:r>
              <a:rPr lang="en-US" sz="2000" dirty="0" smtClean="0">
                <a:latin typeface="Times New Roman"/>
                <a:ea typeface="Arial" charset="0"/>
                <a:cs typeface="Times New Roman"/>
              </a:rPr>
              <a:t>(</a:t>
            </a:r>
            <a:r>
              <a:rPr lang="en-US" sz="2000" dirty="0">
                <a:latin typeface="Times New Roman"/>
                <a:ea typeface="Arial" charset="0"/>
                <a:cs typeface="Times New Roman"/>
              </a:rPr>
              <a:t>11-14/</a:t>
            </a:r>
            <a:r>
              <a:rPr lang="en-US" sz="2000" dirty="0" smtClean="0">
                <a:latin typeface="Times New Roman"/>
                <a:ea typeface="Arial" charset="0"/>
                <a:cs typeface="Times New Roman"/>
              </a:rPr>
              <a:t>015r1)</a:t>
            </a:r>
            <a:endParaRPr lang="en-US" altLang="zh-CN" sz="2000" dirty="0" smtClean="0">
              <a:latin typeface="Times New Roman"/>
              <a:ea typeface="Arial" charset="0"/>
              <a:cs typeface="Times New Roman"/>
            </a:endParaRPr>
          </a:p>
          <a:p>
            <a:pPr lvl="1">
              <a:defRPr/>
            </a:pPr>
            <a:r>
              <a:rPr lang="en-US" altLang="zh-CN" dirty="0" smtClean="0">
                <a:latin typeface="Times New Roman"/>
                <a:ea typeface="Arial" charset="0"/>
                <a:cs typeface="Times New Roman"/>
              </a:rPr>
              <a:t>SEU will generate </a:t>
            </a:r>
            <a:r>
              <a:rPr lang="en-US" altLang="zh-CN" dirty="0" err="1" smtClean="0">
                <a:latin typeface="Times New Roman"/>
                <a:ea typeface="Arial" charset="0"/>
                <a:cs typeface="Times New Roman"/>
              </a:rPr>
              <a:t>Matlab</a:t>
            </a:r>
            <a:r>
              <a:rPr lang="en-US" altLang="zh-CN" dirty="0" smtClean="0">
                <a:latin typeface="Times New Roman"/>
                <a:ea typeface="Arial" charset="0"/>
                <a:cs typeface="Times New Roman"/>
              </a:rPr>
              <a:t> code for the channel model of 45GHz and share more details in the coming March meeting in Beijing</a:t>
            </a:r>
            <a:endParaRPr lang="en-US" altLang="zh-CN" b="0" dirty="0">
              <a:latin typeface="Times New Roman"/>
              <a:ea typeface="Arial" charset="0"/>
              <a:cs typeface="Times New Roman"/>
            </a:endParaRPr>
          </a:p>
          <a:p>
            <a:pPr marL="342900" lvl="1" indent="-342900">
              <a:buFontTx/>
              <a:buChar char="•"/>
              <a:defRPr/>
            </a:pPr>
            <a:endParaRPr lang="en-US" altLang="zh-CN" sz="2400" dirty="0" smtClean="0">
              <a:latin typeface="Times New Roman"/>
              <a:ea typeface="ＭＳ Ｐゴシック" charset="0"/>
              <a:cs typeface="Times New Roman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altLang="zh-CN" b="1" dirty="0" smtClean="0">
                <a:latin typeface="Times New Roman"/>
                <a:ea typeface="ＭＳ Ｐゴシック" charset="0"/>
                <a:cs typeface="Times New Roman"/>
              </a:rPr>
              <a:t>Reviewed the </a:t>
            </a:r>
            <a:r>
              <a:rPr lang="en-US" altLang="zh-CN" b="1" dirty="0">
                <a:latin typeface="Times New Roman"/>
                <a:ea typeface="ＭＳ Ｐゴシック" charset="0"/>
                <a:cs typeface="Times New Roman"/>
              </a:rPr>
              <a:t>official timeline for </a:t>
            </a:r>
            <a:r>
              <a:rPr lang="en-US" altLang="zh-CN" b="1" dirty="0" err="1">
                <a:latin typeface="Times New Roman"/>
                <a:ea typeface="ＭＳ Ｐゴシック" charset="0"/>
                <a:cs typeface="Times New Roman"/>
              </a:rPr>
              <a:t>TGaj</a:t>
            </a:r>
            <a:r>
              <a:rPr lang="en-US" altLang="zh-CN" b="1" dirty="0">
                <a:latin typeface="Times New Roman"/>
                <a:ea typeface="ＭＳ Ｐゴシック" charset="0"/>
                <a:cs typeface="Times New Roman"/>
              </a:rPr>
              <a:t> in 11-13/</a:t>
            </a:r>
            <a:r>
              <a:rPr lang="en-US" altLang="zh-CN" b="1" dirty="0" smtClean="0">
                <a:latin typeface="Times New Roman"/>
                <a:ea typeface="ＭＳ Ｐゴシック" charset="0"/>
                <a:cs typeface="Times New Roman"/>
              </a:rPr>
              <a:t>0437r1</a:t>
            </a:r>
          </a:p>
          <a:p>
            <a:pPr marL="342900" lvl="1" indent="-342900">
              <a:buFontTx/>
              <a:buChar char="•"/>
              <a:defRPr/>
            </a:pPr>
            <a:endParaRPr lang="en-US" altLang="zh-CN" b="1" dirty="0">
              <a:latin typeface="Times New Roman"/>
              <a:ea typeface="ＭＳ Ｐゴシック" charset="0"/>
              <a:cs typeface="Times New Roman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b="1" dirty="0">
                <a:latin typeface="Times New Roman"/>
                <a:ea typeface="ＭＳ Ｐゴシック" charset="0"/>
                <a:cs typeface="Times New Roman"/>
              </a:rPr>
              <a:t>The time slot for 802.11aj TG in LA interim session has been cancelled. </a:t>
            </a:r>
          </a:p>
          <a:p>
            <a:pPr marL="342900" lvl="1" indent="-342900">
              <a:buFontTx/>
              <a:buChar char="•"/>
              <a:defRPr/>
            </a:pPr>
            <a:endParaRPr lang="en-US" altLang="zh-CN" sz="2400" dirty="0"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n-US" altLang="zh-CN" b="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30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0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9EBAC4-F9FA-314E-BDF4-39A9C61B338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16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 approve IEEE 802.11aj specification draft D0.01 as baseline for </a:t>
            </a:r>
            <a:r>
              <a:rPr lang="en-US" sz="2800" b="1" dirty="0" err="1" smtClean="0"/>
              <a:t>TGaj</a:t>
            </a:r>
            <a:r>
              <a:rPr lang="en-US" sz="2800" b="1" dirty="0" smtClean="0"/>
              <a:t> technical specification for 60GHz </a:t>
            </a:r>
          </a:p>
          <a:p>
            <a:endParaRPr lang="en-US" sz="2400" dirty="0" smtClean="0"/>
          </a:p>
          <a:p>
            <a:r>
              <a:rPr lang="en-US" sz="2800" dirty="0" smtClean="0"/>
              <a:t>Mover: Bruce Kraemer</a:t>
            </a:r>
          </a:p>
          <a:p>
            <a:r>
              <a:rPr lang="en-US" sz="2800" dirty="0" smtClean="0"/>
              <a:t>Seconded: Chen </a:t>
            </a:r>
            <a:r>
              <a:rPr lang="en-US" sz="2800" dirty="0" err="1" smtClean="0"/>
              <a:t>Qian</a:t>
            </a:r>
            <a:endParaRPr lang="en-US" sz="2800" dirty="0" smtClean="0"/>
          </a:p>
          <a:p>
            <a:r>
              <a:rPr lang="en-US" sz="2800" dirty="0" smtClean="0"/>
              <a:t>Result: Y: 21 N:0 A:0</a:t>
            </a:r>
          </a:p>
          <a:p>
            <a:r>
              <a:rPr lang="en-US" sz="2800" dirty="0" smtClean="0"/>
              <a:t>Motion passed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13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Next Meeting 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257800"/>
          </a:xfrm>
        </p:spPr>
        <p:txBody>
          <a:bodyPr/>
          <a:lstStyle/>
          <a:p>
            <a:r>
              <a:rPr lang="en-US" sz="2000" dirty="0">
                <a:latin typeface="Times New Roman" charset="0"/>
                <a:ea typeface="MS PGothic" charset="0"/>
              </a:rPr>
              <a:t>Next </a:t>
            </a:r>
            <a:r>
              <a:rPr lang="en-US" sz="2000" dirty="0" err="1">
                <a:latin typeface="Times New Roman" charset="0"/>
                <a:ea typeface="MS PGothic" charset="0"/>
              </a:rPr>
              <a:t>TGaj</a:t>
            </a:r>
            <a:r>
              <a:rPr lang="en-US" sz="2000" dirty="0">
                <a:latin typeface="Times New Roman" charset="0"/>
                <a:ea typeface="MS PGothic" charset="0"/>
              </a:rPr>
              <a:t> meeting will be </a:t>
            </a:r>
            <a:r>
              <a:rPr lang="en-US" sz="2000" dirty="0" smtClean="0">
                <a:latin typeface="Times New Roman" charset="0"/>
                <a:ea typeface="MS PGothic" charset="0"/>
              </a:rPr>
              <a:t>co-located and held </a:t>
            </a:r>
            <a:r>
              <a:rPr lang="en-US" sz="2000" dirty="0">
                <a:latin typeface="Times New Roman" charset="0"/>
                <a:ea typeface="MS PGothic" charset="0"/>
              </a:rPr>
              <a:t>on Mar 16 – 21, 2014 in Beijing China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  <a:hlinkClick r:id="rId2"/>
              </a:rPr>
              <a:t>http://www.ieee802.org/11/Meetings/Meeting_Plan.html</a:t>
            </a:r>
            <a:r>
              <a:rPr lang="en-US" dirty="0">
                <a:latin typeface="Times New Roman" charset="0"/>
                <a:ea typeface="MS PGothic" charset="0"/>
              </a:rPr>
              <a:t> </a:t>
            </a:r>
          </a:p>
          <a:p>
            <a:r>
              <a:rPr lang="en-US" sz="2000" dirty="0">
                <a:latin typeface="Times New Roman" charset="0"/>
                <a:ea typeface="MS PGothic" charset="0"/>
              </a:rPr>
              <a:t>Meeting Venue: </a:t>
            </a:r>
            <a:r>
              <a:rPr lang="en-GB" sz="2000" b="0" dirty="0">
                <a:latin typeface="Times New Roman" charset="0"/>
                <a:ea typeface="MS PGothic" charset="0"/>
              </a:rPr>
              <a:t>China World and Traders Hotel, Beijing, China</a:t>
            </a:r>
            <a:endParaRPr lang="en-US" sz="2000" b="0" dirty="0">
              <a:latin typeface="Times New Roman" charset="0"/>
              <a:ea typeface="MS PGothic" charset="0"/>
            </a:endParaRPr>
          </a:p>
          <a:p>
            <a:r>
              <a:rPr lang="en-GB" sz="2000" u="sng" dirty="0">
                <a:latin typeface="Times New Roman" charset="0"/>
                <a:ea typeface="MS PGothic" charset="0"/>
              </a:rPr>
              <a:t>Registration Fees &amp; Deadlines: 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GB" dirty="0">
                <a:latin typeface="Times New Roman" charset="0"/>
                <a:ea typeface="MS PGothic" charset="0"/>
              </a:rPr>
              <a:t>Early:  Before 6pm Pacific Time, Friday, February 7, 2014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(UTC Time: 2am Saturday, February 8, 2014) 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600 for attendees staying at the China World or Traders Hotel Beijing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900 for all others (including local attendees not staying at the group hotel) </a:t>
            </a:r>
          </a:p>
          <a:p>
            <a:pPr lvl="1">
              <a:lnSpc>
                <a:spcPct val="90000"/>
              </a:lnSpc>
            </a:pPr>
            <a:r>
              <a:rPr lang="en-GB" dirty="0">
                <a:latin typeface="Times New Roman" charset="0"/>
                <a:ea typeface="MS PGothic" charset="0"/>
              </a:rPr>
              <a:t>Late/On-site:  After 6pm Pacific Time Friday February 7, 2014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(UTC Time: 1am Saturday, February 8, 2014) 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800 for attendees staying at the China World or Traders Hotel Beijing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1100 for all others (including local attendees not staying at the group hotel)</a:t>
            </a:r>
          </a:p>
          <a:p>
            <a:endParaRPr lang="en-US" sz="2800" dirty="0">
              <a:latin typeface="Times New Roman" charset="0"/>
              <a:ea typeface="MS PGothic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7C304041-CD37-6543-9911-C83C1263B603}" type="slidenum">
              <a:rPr lang="en-US"/>
              <a:pPr/>
              <a:t>32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Goals for March 2014 Meeting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800" dirty="0">
              <a:latin typeface="Times New Roman" charset="0"/>
              <a:ea typeface="MS PGothic" charset="0"/>
            </a:endParaRPr>
          </a:p>
          <a:p>
            <a:pPr marL="0" indent="0"/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Review and process comments from TG review from</a:t>
            </a:r>
            <a:r>
              <a:rPr lang="en-US" altLang="zh-CN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Draft Specification (60GHz)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D0.01</a:t>
            </a:r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marL="0" indent="0"/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marL="0" indent="0"/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Issue Call for Proposal (45GHz)</a:t>
            </a:r>
          </a:p>
          <a:p>
            <a:pPr marL="0" indent="0"/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marL="0" indent="0"/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New Submissions</a:t>
            </a:r>
          </a:p>
          <a:p>
            <a:pPr marL="0" indent="0"/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415CB3AF-A3EC-F44C-A3AA-38AD20F7005A}" type="slidenum">
              <a:rPr lang="en-US"/>
              <a:pPr/>
              <a:t>33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Conference call times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>
                <a:latin typeface="Times New Roman" charset="0"/>
                <a:ea typeface="MS PGothic" charset="0"/>
              </a:rPr>
              <a:t>February</a:t>
            </a:r>
            <a:r>
              <a:rPr lang="en-US" sz="2800" dirty="0">
                <a:latin typeface="Times New Roman" charset="0"/>
                <a:ea typeface="MS PGothic" charset="0"/>
              </a:rPr>
              <a:t> 27, 2014 ET 7pm</a:t>
            </a:r>
          </a:p>
          <a:p>
            <a:pPr lvl="1"/>
            <a:r>
              <a:rPr lang="en-US" sz="2400" dirty="0">
                <a:latin typeface="Times New Roman" charset="0"/>
                <a:ea typeface="MS PGothic" charset="0"/>
              </a:rPr>
              <a:t>Beijing Time: F</a:t>
            </a:r>
            <a:r>
              <a:rPr lang="en-US" altLang="zh-CN" sz="2400" dirty="0">
                <a:latin typeface="Times New Roman" charset="0"/>
                <a:ea typeface="MS PGothic" charset="0"/>
              </a:rPr>
              <a:t>ebruary</a:t>
            </a:r>
            <a:r>
              <a:rPr lang="en-US" sz="2400" dirty="0">
                <a:latin typeface="Times New Roman" charset="0"/>
                <a:ea typeface="MS PGothic" charset="0"/>
              </a:rPr>
              <a:t> 28, 2014 8am</a:t>
            </a:r>
          </a:p>
          <a:p>
            <a:pPr lvl="1"/>
            <a:endParaRPr lang="en-US" sz="2400" dirty="0">
              <a:latin typeface="Times New Roman" charset="0"/>
              <a:ea typeface="MS PGothic" charset="0"/>
            </a:endParaRPr>
          </a:p>
          <a:p>
            <a:r>
              <a:rPr lang="en-US" altLang="zh-CN" sz="2800" dirty="0">
                <a:latin typeface="Times New Roman" charset="0"/>
                <a:ea typeface="MS PGothic" charset="0"/>
              </a:rPr>
              <a:t>March</a:t>
            </a:r>
            <a:r>
              <a:rPr lang="en-US" sz="2800" dirty="0">
                <a:latin typeface="Times New Roman" charset="0"/>
                <a:ea typeface="MS PGothic" charset="0"/>
              </a:rPr>
              <a:t> 6, 2014 ET 7pm</a:t>
            </a:r>
          </a:p>
          <a:p>
            <a:pPr lvl="1"/>
            <a:r>
              <a:rPr lang="en-US" sz="2400" dirty="0">
                <a:latin typeface="Times New Roman" charset="0"/>
                <a:ea typeface="MS PGothic" charset="0"/>
              </a:rPr>
              <a:t>Beijing Time: March 7, 2014 8am</a:t>
            </a: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464B8934-126F-8549-9F45-DE1D856964F5}" type="slidenum">
              <a:rPr lang="en-US"/>
              <a:pPr/>
              <a:t>34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534400" cy="1295400"/>
          </a:xfrm>
        </p:spPr>
        <p:txBody>
          <a:bodyPr/>
          <a:lstStyle/>
          <a:p>
            <a:r>
              <a:rPr lang="en-US" dirty="0" smtClean="0"/>
              <a:t>Task Group 802.11ak   </a:t>
            </a:r>
            <a:r>
              <a:rPr lang="en-US" altLang="en-US" dirty="0"/>
              <a:t>January 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dirty="0"/>
              <a:t>Enhancements For Transit Links Within Bridged Networks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Donald Eastlake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0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7924800" cy="4191000"/>
          </a:xfrm>
        </p:spPr>
        <p:txBody>
          <a:bodyPr/>
          <a:lstStyle/>
          <a:p>
            <a:pPr marL="609600" indent="-609600"/>
            <a:r>
              <a:rPr lang="en-US" sz="2800" dirty="0"/>
              <a:t>Since the November meeting, held 3 </a:t>
            </a:r>
            <a:r>
              <a:rPr lang="en-US" sz="2800" dirty="0" smtClean="0"/>
              <a:t>teleconferences</a:t>
            </a:r>
            <a:endParaRPr lang="en-US" sz="2800" dirty="0"/>
          </a:p>
          <a:p>
            <a:pPr marL="609600" indent="-609600"/>
            <a:r>
              <a:rPr lang="en-US" sz="2800" dirty="0"/>
              <a:t>January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Adopt a 0.1 Draft covering the sub-setting and tagging problems.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Joint meeting with 802.1Qbz.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  <a:p>
            <a:pPr marL="609600" indent="-609600"/>
            <a:r>
              <a:rPr lang="en-US" sz="2800" dirty="0"/>
              <a:t>Agenda: See </a:t>
            </a:r>
            <a:r>
              <a:rPr lang="en-US" sz="2800" dirty="0" smtClean="0"/>
              <a:t>11-13/1504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53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800" smtClean="0"/>
              <a:t>January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Slide </a:t>
            </a:r>
            <a:fld id="{C6BA0CC7-3562-438F-B339-418970207FD1}" type="slidenum">
              <a:rPr lang="en-US" altLang="en-US" sz="1200" smtClean="0"/>
              <a:pPr>
                <a:defRPr/>
              </a:pPr>
              <a:t>36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en-US" dirty="0" smtClean="0"/>
              <a:t>IEEE 802.11aq – </a:t>
            </a:r>
            <a:r>
              <a:rPr lang="en-US" altLang="en-US" dirty="0"/>
              <a:t>January 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b="0" dirty="0" smtClean="0"/>
              <a:t>Pre-Association </a:t>
            </a:r>
            <a:r>
              <a:rPr lang="en-US" sz="2400" b="0" dirty="0"/>
              <a:t>Discovery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800" dirty="0"/>
              <a:t>Chair: Stephen McCann</a:t>
            </a:r>
            <a:endParaRPr lang="en-US" altLang="en-US" sz="24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" y="1923395"/>
            <a:ext cx="90233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/>
              <a:t>Presentations</a:t>
            </a:r>
          </a:p>
          <a:p>
            <a:pPr lvl="1"/>
            <a:r>
              <a:rPr lang="en-US" altLang="en-US" dirty="0"/>
              <a:t>Pre-Association Messages</a:t>
            </a:r>
          </a:p>
          <a:p>
            <a:pPr lvl="1"/>
            <a:r>
              <a:rPr lang="en-US" altLang="en-US" dirty="0"/>
              <a:t>Identifiers of higher layer service discovery protocols</a:t>
            </a:r>
          </a:p>
          <a:p>
            <a:pPr lvl="1"/>
            <a:r>
              <a:rPr lang="en-US" altLang="en-US" dirty="0"/>
              <a:t>Service Types</a:t>
            </a:r>
          </a:p>
          <a:p>
            <a:r>
              <a:rPr lang="en-US" altLang="en-US" dirty="0"/>
              <a:t>Documents under development</a:t>
            </a:r>
          </a:p>
          <a:p>
            <a:pPr lvl="1"/>
            <a:r>
              <a:rPr lang="en-US" altLang="en-US" dirty="0"/>
              <a:t>Framework Requirements Document</a:t>
            </a:r>
          </a:p>
          <a:p>
            <a:pPr lvl="1"/>
            <a:r>
              <a:rPr lang="en-US" altLang="en-US" dirty="0"/>
              <a:t>Initial Draft</a:t>
            </a:r>
          </a:p>
          <a:p>
            <a:r>
              <a:rPr lang="en-US" altLang="en-US" dirty="0"/>
              <a:t>Liaisons</a:t>
            </a:r>
          </a:p>
          <a:p>
            <a:r>
              <a:rPr lang="en-US" altLang="en-US" dirty="0"/>
              <a:t>Agenda for this meeting is 11-14/0012r0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January 2014</a:t>
            </a:r>
            <a:endParaRPr lang="en-US" alt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23B11BE2-0B54-4C97-8096-5ADE3BAC0518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sz="2800" dirty="0" smtClean="0"/>
              <a:t>HEW SG – </a:t>
            </a:r>
            <a:r>
              <a:rPr lang="en-US" altLang="en-US" sz="2800" dirty="0"/>
              <a:t>January 2014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sz="1800" dirty="0"/>
              <a:t>High Efficiency WLAN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Chair: Osama </a:t>
            </a:r>
            <a:r>
              <a:rPr lang="en-US" sz="2800" dirty="0" err="1"/>
              <a:t>Aboul-Magd</a:t>
            </a:r>
            <a:endParaRPr lang="en-US" alt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7200" y="190500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Continue the discussion and the editing of the PAR and 5C documents with the objective to proceed to WG motion by the end of the meeting.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SG/WG motion on PAR and 5C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Continue to receive submissions that could assist in drafting the PAR and the 5C.</a:t>
            </a:r>
            <a:endParaRPr lang="en-US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/>
              <a:t>Agenda for this meeting is available  in document 11-13/1506r0.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342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HEW SG Timeline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May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Initial meeting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July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Presentations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SG Extension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Sept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Presentations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Nov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Presentations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Initial PAR and 5C 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SG Extension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100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r>
              <a:rPr lang="en-US" altLang="en-US" sz="2000" dirty="0" smtClean="0">
                <a:solidFill>
                  <a:srgbClr val="FF0000"/>
                </a:solidFill>
              </a:rPr>
              <a:t>Jan 2014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Presentations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Final version of PAR and 5C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WG Approval</a:t>
            </a:r>
          </a:p>
          <a:p>
            <a:r>
              <a:rPr lang="en-US" altLang="en-US" sz="2400" dirty="0" smtClean="0"/>
              <a:t>March 2014</a:t>
            </a:r>
          </a:p>
          <a:p>
            <a:pPr lvl="1"/>
            <a:r>
              <a:rPr lang="en-US" altLang="en-US" sz="2000" dirty="0" smtClean="0"/>
              <a:t>Presentations</a:t>
            </a:r>
          </a:p>
          <a:p>
            <a:pPr lvl="1"/>
            <a:r>
              <a:rPr lang="en-US" altLang="en-US" sz="2000" dirty="0" smtClean="0"/>
              <a:t>EC Approval</a:t>
            </a:r>
          </a:p>
          <a:p>
            <a:r>
              <a:rPr lang="en-US" altLang="en-US" dirty="0" smtClean="0"/>
              <a:t>May-June 2014</a:t>
            </a:r>
          </a:p>
          <a:p>
            <a:pPr lvl="1"/>
            <a:r>
              <a:rPr lang="en-US" altLang="en-US" dirty="0" err="1" smtClean="0"/>
              <a:t>Nescom</a:t>
            </a:r>
            <a:r>
              <a:rPr lang="en-US" altLang="en-US" dirty="0" smtClean="0"/>
              <a:t> approval</a:t>
            </a:r>
          </a:p>
          <a:p>
            <a:r>
              <a:rPr lang="en-US" altLang="en-US" dirty="0" smtClean="0"/>
              <a:t>July 2014</a:t>
            </a:r>
          </a:p>
          <a:p>
            <a:pPr lvl="1"/>
            <a:r>
              <a:rPr lang="en-US" altLang="en-US" dirty="0" smtClean="0"/>
              <a:t>TG starts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41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3AE599E3-2936-4E09-B092-40CD408C9977}" type="slidenum">
              <a:rPr lang="en-US" altLang="en-US" sz="1200" smtClean="0"/>
              <a:pPr/>
              <a:t>38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83106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60407268"/>
              </p:ext>
            </p:extLst>
          </p:nvPr>
        </p:nvGraphicFramePr>
        <p:xfrm>
          <a:off x="685800" y="1011235"/>
          <a:ext cx="7619999" cy="3535820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30019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2013/2014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784300"/>
              </p:ext>
            </p:extLst>
          </p:nvPr>
        </p:nvGraphicFramePr>
        <p:xfrm>
          <a:off x="1066800" y="1828801"/>
          <a:ext cx="73914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25" marB="45725"/>
                </a:tc>
              </a:tr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25" marB="45725"/>
                </a:tc>
              </a:tr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25" marB="45725"/>
                </a:tc>
              </a:tr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78040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15730"/>
              </p:ext>
            </p:extLst>
          </p:nvPr>
        </p:nvGraphicFramePr>
        <p:xfrm>
          <a:off x="152400" y="762000"/>
          <a:ext cx="8763001" cy="4760857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WLAN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2014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467104"/>
              </p:ext>
            </p:extLst>
          </p:nvPr>
        </p:nvGraphicFramePr>
        <p:xfrm>
          <a:off x="95250" y="990600"/>
          <a:ext cx="8991600" cy="5094626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Yongho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Seok</a:t>
                      </a:r>
                      <a:r>
                        <a:rPr lang="en-US" sz="1400" dirty="0" smtClean="0"/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err="1" smtClean="0"/>
                        <a:t>Jiamin</a:t>
                      </a:r>
                      <a:r>
                        <a:rPr lang="en-US" altLang="en-US" sz="1400" dirty="0" smtClean="0"/>
                        <a:t> Chen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Dapeng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Liu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Joe Levy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2014 -</a:t>
            </a:r>
            <a:r>
              <a:rPr lang="en-US" sz="2800" dirty="0" err="1" smtClean="0"/>
              <a:t>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289595"/>
              </p:ext>
            </p:extLst>
          </p:nvPr>
        </p:nvGraphicFramePr>
        <p:xfrm>
          <a:off x="95250" y="990600"/>
          <a:ext cx="8991600" cy="5094626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Yongho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Seok</a:t>
                      </a:r>
                      <a:r>
                        <a:rPr lang="en-US" sz="1400" dirty="0" smtClean="0"/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err="1" smtClean="0"/>
                        <a:t>Jiamin</a:t>
                      </a:r>
                      <a:r>
                        <a:rPr lang="en-US" altLang="en-US" sz="1400" dirty="0" smtClean="0"/>
                        <a:t> Chen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Dapeng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Liu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Joe Levy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297432</TotalTime>
  <Words>2546</Words>
  <Application>Microsoft Office PowerPoint</Application>
  <PresentationFormat>On-screen Show (4:3)</PresentationFormat>
  <Paragraphs>932</Paragraphs>
  <Slides>40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WG11   Opening Report Snapshots  January 2014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January 2014</vt:lpstr>
      <vt:lpstr>WG11 Task &amp; Study Group Officers – January 2014 -adj</vt:lpstr>
      <vt:lpstr>WG11 Meeting Chairs – January 2014</vt:lpstr>
      <vt:lpstr>PowerPoint Presentation</vt:lpstr>
      <vt:lpstr>Current Membership Status - January</vt:lpstr>
      <vt:lpstr>IEEE 802.11 Standards Pipeline  - January 2014</vt:lpstr>
      <vt:lpstr>IEEE 802.11 Revisions</vt:lpstr>
      <vt:lpstr>PowerPoint Presentation</vt:lpstr>
      <vt:lpstr>Agenda for 2013-11-12 Chairs: Peter Ecclesine, Adrian Stephens</vt:lpstr>
      <vt:lpstr>WNG SC – January 2014 Chair: Clint Chaplin</vt:lpstr>
      <vt:lpstr>802.11 ARC – January 2014 Chair: Mark Hamilton</vt:lpstr>
      <vt:lpstr>IEEE 802 JTC1 SC – Jan 2014 Chair: Andrew Myles</vt:lpstr>
      <vt:lpstr>IEEE 802 JTC1 SC – Jan 2014</vt:lpstr>
      <vt:lpstr>Regulatory Standing Committee - January 2014  Chair: Richard Kennedy   ?</vt:lpstr>
      <vt:lpstr>IEEE 802.11 TGmc –January 2014  802.11 revision  Chair: Dorothy Stanley</vt:lpstr>
      <vt:lpstr>IEEE 802.11ac – January 2014 Very-high Throughput, &lt; 6GHz  Chair: Osama Aboul-Magd</vt:lpstr>
      <vt:lpstr>TGaf – Meeting Goals January 2014 WLAN in Whitespaces Chair: Richard Kennedy</vt:lpstr>
      <vt:lpstr>IEEE 802.11ah Snapshot - January 2014 sub 1GHz PHY Chair: Dave Halasz </vt:lpstr>
      <vt:lpstr>IEEE 802.11 FILS TGai – January 2014 Fast Initial Link Setup  Chair: Hiroshi Mano</vt:lpstr>
      <vt:lpstr>IEEE 802.11aj - January 2014 China millimeter wave Chair: Xiaoming Peng</vt:lpstr>
      <vt:lpstr>Work Completed (1/3) </vt:lpstr>
      <vt:lpstr>Work Completed (2/3)</vt:lpstr>
      <vt:lpstr>Work Completed (3/3)</vt:lpstr>
      <vt:lpstr>Motion</vt:lpstr>
      <vt:lpstr>Next Meeting </vt:lpstr>
      <vt:lpstr>Goals for March 2014 Meeting</vt:lpstr>
      <vt:lpstr>Conference call times</vt:lpstr>
      <vt:lpstr>Task Group 802.11ak   January 2014 Enhancements For Transit Links Within Bridged Networks Chair: Donald Eastlake </vt:lpstr>
      <vt:lpstr>IEEE 802.11aq – January 2014 Pre-Association Discovery  Chair: Stephen McCann</vt:lpstr>
      <vt:lpstr>HEW SG – January 2014 High Efficiency WLAN Chair: Osama Aboul-Magd</vt:lpstr>
      <vt:lpstr>HEW SG Timeline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January 2014</dc:title>
  <dc:creator>Bruce Kraemer</dc:creator>
  <cp:lastModifiedBy>Marvell</cp:lastModifiedBy>
  <cp:revision>2936</cp:revision>
  <cp:lastPrinted>2014-01-19T20:27:16Z</cp:lastPrinted>
  <dcterms:created xsi:type="dcterms:W3CDTF">1998-02-10T13:07:52Z</dcterms:created>
  <dcterms:modified xsi:type="dcterms:W3CDTF">2014-01-20T02:42:32Z</dcterms:modified>
</cp:coreProperties>
</file>