
<file path=[Content_Types].xml><?xml version="1.0" encoding="utf-8"?>
<Types xmlns="http://schemas.openxmlformats.org/package/2006/content-types"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2"/>
  </p:notesMasterIdLst>
  <p:handoutMasterIdLst>
    <p:handoutMasterId r:id="rId23"/>
  </p:handoutMasterIdLst>
  <p:sldIdLst>
    <p:sldId id="269" r:id="rId2"/>
    <p:sldId id="270" r:id="rId3"/>
    <p:sldId id="283" r:id="rId4"/>
    <p:sldId id="299" r:id="rId5"/>
    <p:sldId id="296" r:id="rId6"/>
    <p:sldId id="297" r:id="rId7"/>
    <p:sldId id="276" r:id="rId8"/>
    <p:sldId id="290" r:id="rId9"/>
    <p:sldId id="291" r:id="rId10"/>
    <p:sldId id="293" r:id="rId11"/>
    <p:sldId id="298" r:id="rId12"/>
    <p:sldId id="284" r:id="rId13"/>
    <p:sldId id="281" r:id="rId14"/>
    <p:sldId id="282" r:id="rId15"/>
    <p:sldId id="294" r:id="rId16"/>
    <p:sldId id="300" r:id="rId17"/>
    <p:sldId id="285" r:id="rId18"/>
    <p:sldId id="301" r:id="rId19"/>
    <p:sldId id="280" r:id="rId20"/>
    <p:sldId id="302" r:id="rId21"/>
  </p:sldIdLst>
  <p:sldSz cx="9144000" cy="6858000" type="screen4x3"/>
  <p:notesSz cx="68580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99"/>
    <a:srgbClr val="FF9966"/>
    <a:srgbClr val="FF9933"/>
    <a:srgbClr val="FFFF00"/>
    <a:srgbClr val="66FFFF"/>
    <a:srgbClr val="FF33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55" autoAdjust="0"/>
    <p:restoredTop sz="86401" autoAdjust="0"/>
  </p:normalViewPr>
  <p:slideViewPr>
    <p:cSldViewPr>
      <p:cViewPr>
        <p:scale>
          <a:sx n="80" d="100"/>
          <a:sy n="80" d="100"/>
        </p:scale>
        <p:origin x="-1920" y="-25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1728" y="42"/>
      </p:cViewPr>
      <p:guideLst>
        <p:guide orient="horz" pos="2163"/>
        <p:guide pos="284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apstephe\Documents\sandbox\802.11\tools\summary%20of%20meeting-members\attendance%20by%20breakout.xlsx" TargetMode="External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26"/>
    </mc:Choice>
    <mc:Fallback>
      <c:style val="26"/>
    </mc:Fallback>
  </mc:AlternateContent>
  <c:clrMapOvr bg1="lt1" tx1="dk1" bg2="lt2" tx2="dk2" accent1="accent1" accent2="accent2" accent3="accent3" accent4="accent4" accent5="accent5" accent6="accent6" hlink="hlink" folHlink="folHlink"/>
  <c:pivotSource>
    <c:name>[attendance by breakout.xlsx]pie chart total attendances!PivotTable1</c:name>
    <c:fmtId val="-1"/>
  </c:pivotSource>
  <c:chart>
    <c:title>
      <c:layout/>
      <c:overlay val="0"/>
    </c:title>
    <c:autoTitleDeleted val="0"/>
    <c:pivotFmts>
      <c:pivotFmt>
        <c:idx val="0"/>
      </c:pivotFmt>
      <c:pivotFmt>
        <c:idx val="1"/>
      </c:pivotFmt>
      <c:pivotFmt>
        <c:idx val="2"/>
        <c:marker>
          <c:symbol val="none"/>
        </c:marker>
        <c:dLbl>
          <c:idx val="0"/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  <c:pivotFmt>
        <c:idx val="3"/>
      </c:pivotFmt>
      <c:pivotFmt>
        <c:idx val="4"/>
      </c:pivotFmt>
      <c:pivotFmt>
        <c:idx val="5"/>
      </c:pivotFmt>
      <c:pivotFmt>
        <c:idx val="6"/>
      </c:pivotFmt>
      <c:pivotFmt>
        <c:idx val="7"/>
      </c:pivotFmt>
      <c:pivotFmt>
        <c:idx val="8"/>
        <c:dLbl>
          <c:idx val="0"/>
          <c:layout>
            <c:manualLayout>
              <c:x val="-1.3417292285624199E-2"/>
              <c:y val="3.1462416934048984E-2"/>
            </c:manualLayout>
          </c:layout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  <c:pivotFmt>
        <c:idx val="9"/>
        <c:dLbl>
          <c:idx val="0"/>
          <c:layout>
            <c:manualLayout>
              <c:x val="-1.3417292285624199E-2"/>
              <c:y val="3.1462416934048984E-2"/>
            </c:manualLayout>
          </c:layout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  <c:pivotFmt>
        <c:idx val="10"/>
        <c:marker>
          <c:symbol val="none"/>
        </c:marker>
        <c:dLbl>
          <c:idx val="0"/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  <c:pivotFmt>
        <c:idx val="11"/>
        <c:dLbl>
          <c:idx val="0"/>
          <c:layout>
            <c:manualLayout>
              <c:x val="-1.3417292285624199E-2"/>
              <c:y val="3.1462416934048984E-2"/>
            </c:manualLayout>
          </c:layout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  <c:pivotFmt>
        <c:idx val="12"/>
        <c:marker>
          <c:symbol val="none"/>
        </c:marker>
        <c:dLbl>
          <c:idx val="0"/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  <c:pivotFmt>
        <c:idx val="13"/>
        <c:dLbl>
          <c:idx val="0"/>
          <c:layout>
            <c:manualLayout>
              <c:x val="-1.3417292285624199E-2"/>
              <c:y val="3.1462416934048984E-2"/>
            </c:manualLayout>
          </c:layout>
          <c:spPr>
            <a:noFill/>
            <a:ln>
              <a:noFill/>
            </a:ln>
            <a:effectLst/>
          </c:spPr>
          <c:txPr>
            <a:bodyPr wrap="square" lIns="38100" tIns="19050" rIns="38100" bIns="19050" anchor="ctr">
              <a:spAutoFit/>
            </a:bodyPr>
            <a:lstStyle/>
            <a:p>
              <a:pPr>
                <a:defRPr sz="1200"/>
              </a:pPr>
              <a:endParaRPr lang="en-US"/>
            </a:p>
          </c:txPr>
          <c:showLegendKey val="0"/>
          <c:showVal val="0"/>
          <c:showCatName val="1"/>
          <c:showSerName val="0"/>
          <c:showPercent val="1"/>
          <c:showBubbleSize val="0"/>
          <c:extLst>
            <c:ext xmlns:c15="http://schemas.microsoft.com/office/drawing/2012/chart" uri="{CE6537A1-D6FC-4f65-9D91-7224C49458BB}"/>
          </c:extLst>
        </c:dLbl>
      </c:pivotFmt>
    </c:pivotFmts>
    <c:plotArea>
      <c:layout/>
      <c:pieChart>
        <c:varyColors val="1"/>
        <c:ser>
          <c:idx val="0"/>
          <c:order val="0"/>
          <c:tx>
            <c:strRef>
              <c:f>'pie chart total attendances'!$B$1</c:f>
              <c:strCache>
                <c:ptCount val="1"/>
                <c:pt idx="0">
                  <c:v>Total</c:v>
                </c:pt>
              </c:strCache>
            </c:strRef>
          </c:tx>
          <c:dLbls>
            <c:dLbl>
              <c:idx val="3"/>
              <c:layout>
                <c:manualLayout>
                  <c:x val="-1.3417292285624199E-2"/>
                  <c:y val="3.1462416934048984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200"/>
                </a:pPr>
                <a:endParaRPr lang="en-US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'pie chart total attendances'!$A$2:$A$11</c:f>
              <c:strCache>
                <c:ptCount val="10"/>
                <c:pt idx="0">
                  <c:v>TGah</c:v>
                </c:pt>
                <c:pt idx="1">
                  <c:v>TGai</c:v>
                </c:pt>
                <c:pt idx="2">
                  <c:v>TGmc</c:v>
                </c:pt>
                <c:pt idx="3">
                  <c:v>Tutorials</c:v>
                </c:pt>
                <c:pt idx="4">
                  <c:v>WG Mid-Session Plenary</c:v>
                </c:pt>
                <c:pt idx="5">
                  <c:v>WG Opening Plenary</c:v>
                </c:pt>
                <c:pt idx="6">
                  <c:v>WNG</c:v>
                </c:pt>
                <c:pt idx="7">
                  <c:v>WNG SC</c:v>
                </c:pt>
                <c:pt idx="8">
                  <c:v>HEW SG</c:v>
                </c:pt>
                <c:pt idx="9">
                  <c:v>Ethernet 40th Anniversary</c:v>
                </c:pt>
              </c:strCache>
            </c:strRef>
          </c:cat>
          <c:val>
            <c:numRef>
              <c:f>'pie chart total attendances'!$B$2:$B$11</c:f>
              <c:numCache>
                <c:formatCode>General</c:formatCode>
                <c:ptCount val="10"/>
                <c:pt idx="0">
                  <c:v>431</c:v>
                </c:pt>
                <c:pt idx="1">
                  <c:v>289</c:v>
                </c:pt>
                <c:pt idx="2">
                  <c:v>126</c:v>
                </c:pt>
                <c:pt idx="3">
                  <c:v>144</c:v>
                </c:pt>
                <c:pt idx="4">
                  <c:v>254</c:v>
                </c:pt>
                <c:pt idx="5">
                  <c:v>259</c:v>
                </c:pt>
                <c:pt idx="6">
                  <c:v>184</c:v>
                </c:pt>
                <c:pt idx="7">
                  <c:v>140</c:v>
                </c:pt>
                <c:pt idx="8">
                  <c:v>1853</c:v>
                </c:pt>
                <c:pt idx="9">
                  <c:v>182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  <c:firstSliceAng val="0"/>
      </c:pieChart>
    </c:plotArea>
    <c:plotVisOnly val="1"/>
    <c:dispBlanksAs val="gap"/>
    <c:showDLblsOverMax val="0"/>
  </c:chart>
  <c:externalData r:id="rId2">
    <c:autoUpdate val="0"/>
  </c:externalData>
  <c:extLst>
    <c:ext xmlns:c14="http://schemas.microsoft.com/office/drawing/2007/8/2/chart" uri="{781A3756-C4B2-4CAC-9D66-4F8BD8637D16}">
      <c14:pivotOptions>
        <c14:dropZoneFilter val="1"/>
        <c14:dropZoneData val="1"/>
        <c14:dropZoneSeries val="1"/>
      </c14:pivotOptions>
    </c:ext>
  </c:extLst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29263" y="177800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400"/>
            </a:lvl1pPr>
          </a:lstStyle>
          <a:p>
            <a:pPr>
              <a:defRPr/>
            </a:pPr>
            <a:r>
              <a:rPr lang="en-US" smtClean="0"/>
              <a:t>doc.: IEEE 802.11-13/1468r0</a:t>
            </a: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87388" y="177800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>
              <a:defRPr sz="1400"/>
            </a:lvl1pPr>
          </a:lstStyle>
          <a:p>
            <a:pPr>
              <a:defRPr/>
            </a:pPr>
            <a:r>
              <a:rPr lang="en-US" smtClean="0"/>
              <a:t>November 2013</a:t>
            </a:r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781675" y="8997950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200" b="0"/>
            </a:lvl1pPr>
          </a:lstStyle>
          <a:p>
            <a:pPr>
              <a:defRPr/>
            </a:pPr>
            <a:r>
              <a:rPr lang="en-US"/>
              <a:t>Bruce Kraemer, Marvell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095625" y="89979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8213">
              <a:defRPr sz="1200" b="0"/>
            </a:lvl1pPr>
          </a:lstStyle>
          <a:p>
            <a:pPr>
              <a:defRPr/>
            </a:pPr>
            <a:r>
              <a:rPr lang="en-US"/>
              <a:t>Page </a:t>
            </a:r>
            <a:fld id="{F771502A-6538-410D-9F92-7BE935D2C4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8198" name="Line 6"/>
          <p:cNvSpPr>
            <a:spLocks noChangeShapeType="1"/>
          </p:cNvSpPr>
          <p:nvPr/>
        </p:nvSpPr>
        <p:spPr bwMode="auto">
          <a:xfrm>
            <a:off x="685800" y="387350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8199" name="Rectangle 7"/>
          <p:cNvSpPr>
            <a:spLocks noChangeArrowheads="1"/>
          </p:cNvSpPr>
          <p:nvPr/>
        </p:nvSpPr>
        <p:spPr bwMode="auto">
          <a:xfrm>
            <a:off x="685800" y="8997950"/>
            <a:ext cx="703263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8213"/>
            <a:r>
              <a:rPr lang="en-US" sz="1200" b="0"/>
              <a:t>Submission</a:t>
            </a:r>
          </a:p>
        </p:txBody>
      </p:sp>
      <p:sp>
        <p:nvSpPr>
          <p:cNvPr id="8200" name="Line 8"/>
          <p:cNvSpPr>
            <a:spLocks noChangeShapeType="1"/>
          </p:cNvSpPr>
          <p:nvPr/>
        </p:nvSpPr>
        <p:spPr bwMode="auto">
          <a:xfrm>
            <a:off x="685800" y="8986838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40807714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72125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400"/>
            </a:lvl1pPr>
          </a:lstStyle>
          <a:p>
            <a:pPr>
              <a:defRPr/>
            </a:pPr>
            <a:r>
              <a:rPr lang="en-US" smtClean="0"/>
              <a:t>doc.: IEEE 802.11-13/1468r0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46113" y="98425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>
              <a:defRPr sz="1400"/>
            </a:lvl1pPr>
          </a:lstStyle>
          <a:p>
            <a:pPr>
              <a:defRPr/>
            </a:pPr>
            <a:r>
              <a:rPr lang="en-US" smtClean="0"/>
              <a:t>November 2013</a:t>
            </a:r>
            <a:endParaRPr lang="en-US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12838" y="701675"/>
            <a:ext cx="4635500" cy="34766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2" tIns="46259" rIns="94112" bIns="4625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287963" y="9001125"/>
            <a:ext cx="92551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8788" lvl="4" algn="r" defTabSz="938213">
              <a:defRPr sz="1200" b="0"/>
            </a:lvl5pPr>
          </a:lstStyle>
          <a:p>
            <a:pPr lvl="4">
              <a:defRPr/>
            </a:pPr>
            <a:r>
              <a:rPr lang="en-US"/>
              <a:t>Bruce Kraemer, Marvell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181350" y="900112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200" b="0"/>
            </a:lvl1pPr>
          </a:lstStyle>
          <a:p>
            <a:pPr>
              <a:defRPr/>
            </a:pPr>
            <a:r>
              <a:rPr lang="en-US"/>
              <a:t>Page </a:t>
            </a:r>
            <a:fld id="{51B966A9-53E8-431F-AD94-BCA61E341CF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5128" name="Rectangle 8"/>
          <p:cNvSpPr>
            <a:spLocks noChangeArrowheads="1"/>
          </p:cNvSpPr>
          <p:nvPr/>
        </p:nvSpPr>
        <p:spPr bwMode="auto">
          <a:xfrm>
            <a:off x="715963" y="9001125"/>
            <a:ext cx="703262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19163"/>
            <a:r>
              <a:rPr lang="en-US" sz="1200" b="0"/>
              <a:t>Submission</a:t>
            </a:r>
          </a:p>
        </p:txBody>
      </p:sp>
      <p:sp>
        <p:nvSpPr>
          <p:cNvPr id="5129" name="Line 9"/>
          <p:cNvSpPr>
            <a:spLocks noChangeShapeType="1"/>
          </p:cNvSpPr>
          <p:nvPr/>
        </p:nvSpPr>
        <p:spPr bwMode="auto">
          <a:xfrm>
            <a:off x="715963" y="8999538"/>
            <a:ext cx="54260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5130" name="Line 10"/>
          <p:cNvSpPr>
            <a:spLocks noChangeShapeType="1"/>
          </p:cNvSpPr>
          <p:nvPr/>
        </p:nvSpPr>
        <p:spPr bwMode="auto">
          <a:xfrm>
            <a:off x="639763" y="296863"/>
            <a:ext cx="55784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28568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doc.: IEEE 802.11-13/1468r0</a:t>
            </a:r>
            <a:endParaRPr lang="en-US" sz="140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November 2013</a:t>
            </a:r>
            <a:endParaRPr lang="en-US" sz="1400" smtClean="0"/>
          </a:p>
        </p:txBody>
      </p:sp>
      <p:sp>
        <p:nvSpPr>
          <p:cNvPr id="614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458788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9159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13731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18303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22875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4"/>
            <a:r>
              <a:rPr lang="en-US" sz="1200" b="0" smtClean="0"/>
              <a:t>Bruce Kraemer, Marvell</a:t>
            </a:r>
          </a:p>
        </p:txBody>
      </p:sp>
      <p:sp>
        <p:nvSpPr>
          <p:cNvPr id="614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200" b="0" smtClean="0"/>
              <a:t>Page </a:t>
            </a:r>
            <a:fld id="{D0B8B295-F92D-467A-B866-1ED57ECAAB6C}" type="slidenum">
              <a:rPr lang="en-US" sz="1200" b="0" smtClean="0"/>
              <a:pPr/>
              <a:t>1</a:t>
            </a:fld>
            <a:endParaRPr lang="en-US" sz="1200" b="0" smtClean="0"/>
          </a:p>
        </p:txBody>
      </p:sp>
      <p:sp>
        <p:nvSpPr>
          <p:cNvPr id="61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5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doc.: IEEE 802.11-13/1468r0</a:t>
            </a:r>
            <a:endParaRPr lang="en-US" sz="1400" smtClean="0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November 2013</a:t>
            </a:r>
            <a:endParaRPr lang="en-US" sz="1400" smtClean="0"/>
          </a:p>
        </p:txBody>
      </p:sp>
      <p:sp>
        <p:nvSpPr>
          <p:cNvPr id="717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342900" indent="-3429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458788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9159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13731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18303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2287588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4"/>
            <a:r>
              <a:rPr lang="en-US" sz="1200" b="0" smtClean="0"/>
              <a:t>Bruce Kraemer, Marvell</a:t>
            </a:r>
          </a:p>
        </p:txBody>
      </p:sp>
      <p:sp>
        <p:nvSpPr>
          <p:cNvPr id="717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8213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8213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200" b="0" smtClean="0"/>
              <a:t>Page </a:t>
            </a:r>
            <a:fld id="{E7628765-BB07-4236-84F8-D507B9C5330C}" type="slidenum">
              <a:rPr lang="en-US" sz="1200" b="0" smtClean="0"/>
              <a:pPr/>
              <a:t>2</a:t>
            </a:fld>
            <a:endParaRPr lang="en-US" sz="1200" b="0" smtClean="0"/>
          </a:p>
        </p:txBody>
      </p:sp>
      <p:sp>
        <p:nvSpPr>
          <p:cNvPr id="71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E5CBE4F-402A-49FC-A06A-9C974296C46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82542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72E031F0-8644-40AC-ABB2-532CF6186CC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84187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49AE03E-796B-4873-946A-B6AA9F6A91E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62439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GB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035A483-3080-47E4-BD07-3D33495BC2D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275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A664691-56C7-4D38-BFF3-A32E09E0A6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3650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0FDD5300-2866-4D79-87F5-BB55E78B962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239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338C2F6-F105-433A-AAB6-76B0B679D4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4429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C9B25F80-8C11-467D-8E41-C1B0ECCD19F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6167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F89681A-9631-497E-ACB4-B757B377D4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0152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6979DB56-C54D-4700-A77E-3F886BE74F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3124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DEA2AD29-FE18-41FA-84E3-53BD235C03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90474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5375AF5-85D9-46A1-B7D8-F799CB6B230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977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2601"/>
            <a:ext cx="1541128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 smtClean="0"/>
            </a:lvl1pPr>
          </a:lstStyle>
          <a:p>
            <a:pPr>
              <a:defRPr/>
            </a:pPr>
            <a:r>
              <a:rPr lang="en-US" dirty="0" smtClean="0"/>
              <a:t>November 2013</a:t>
            </a: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77200" y="6475413"/>
            <a:ext cx="4667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 sz="1200" b="0"/>
            </a:lvl1pPr>
          </a:lstStyle>
          <a:p>
            <a:pPr>
              <a:defRPr/>
            </a:pPr>
            <a:r>
              <a:rPr lang="en-US"/>
              <a:t>Adrian Stephens, Intel Corporation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 sz="1200" b="0"/>
            </a:lvl1pPr>
          </a:lstStyle>
          <a:p>
            <a:pPr>
              <a:defRPr/>
            </a:pPr>
            <a:r>
              <a:rPr lang="en-US"/>
              <a:t>Slide </a:t>
            </a:r>
            <a:fld id="{31D45EC1-4C6A-4C4C-A230-3BDF24B584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162485" y="332601"/>
            <a:ext cx="328301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/>
            <a:r>
              <a:rPr lang="en-US" sz="1800" dirty="0"/>
              <a:t>doc.: IEEE </a:t>
            </a:r>
            <a:r>
              <a:rPr lang="en-US" sz="1800" dirty="0" smtClean="0"/>
              <a:t>802.11-13/1468r0</a:t>
            </a:r>
            <a:endParaRPr lang="en-US" sz="1800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r>
              <a:rPr lang="en-US" sz="1200" b="0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85" r:id="rId1"/>
    <p:sldLayoutId id="2147483974" r:id="rId2"/>
    <p:sldLayoutId id="2147483975" r:id="rId3"/>
    <p:sldLayoutId id="2147483976" r:id="rId4"/>
    <p:sldLayoutId id="2147483977" r:id="rId5"/>
    <p:sldLayoutId id="2147483978" r:id="rId6"/>
    <p:sldLayoutId id="2147483979" r:id="rId7"/>
    <p:sldLayoutId id="2147483980" r:id="rId8"/>
    <p:sldLayoutId id="2147483981" r:id="rId9"/>
    <p:sldLayoutId id="2147483982" r:id="rId10"/>
    <p:sldLayoutId id="2147483983" r:id="rId11"/>
    <p:sldLayoutId id="2147483984" r:id="rId1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-2003_Worksheet2.xls"/><Relationship Id="rId2" Type="http://schemas.openxmlformats.org/officeDocument/2006/relationships/slideLayout" Target="../slideLayouts/slideLayout4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1/dcn/13/11-13-1444-01-0000-p802-11af-press-release.doc" TargetMode="External"/><Relationship Id="rId2" Type="http://schemas.openxmlformats.org/officeDocument/2006/relationships/hyperlink" Target="https://mentor.ieee.org/802.11/dcn/13/11-13-1422-01-00ac-p802-11ac-press-release.doc" TargetMode="Externa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3/11-13-1446-00-0hew-ieee-802-11-liaison-to-wfa-on-priritization-of-high-efficiency-wlan-hew-usage-scenarios.doc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3/11-13-0123-05-000m-iso-jtc1-sc6-8802-11-2012-comments.xls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3/11-13-1400-01-00ac-p802-11ac-report-to-ec-on-approval-to-forward-draft-to-revcom.pptx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3/11-13-1239-00-00af-p802-11af-report-to-ec-on-conditional-approval-to-forward-draft-to-revcom.pptx" TargetMode="Externa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Date Placeholder 3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smtClean="0"/>
              <a:t>July 2013</a:t>
            </a:r>
            <a:endParaRPr lang="en-US" sz="1800"/>
          </a:p>
        </p:txBody>
      </p:sp>
      <p:sp>
        <p:nvSpPr>
          <p:cNvPr id="3075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200" b="0" smtClean="0"/>
              <a:t>Adrian Stephens, Intel Corporation</a:t>
            </a:r>
          </a:p>
        </p:txBody>
      </p:sp>
      <p:sp>
        <p:nvSpPr>
          <p:cNvPr id="3076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200" b="0" smtClean="0"/>
              <a:t>Slide </a:t>
            </a:r>
            <a:fld id="{7F5B2C40-42CD-4067-8FE4-2A631163A022}" type="slidenum">
              <a:rPr lang="en-US" sz="1200" b="0" smtClean="0"/>
              <a:pPr/>
              <a:t>1</a:t>
            </a:fld>
            <a:endParaRPr lang="en-US" sz="1200" b="0" smtClean="0"/>
          </a:p>
        </p:txBody>
      </p:sp>
      <p:sp>
        <p:nvSpPr>
          <p:cNvPr id="3077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US" dirty="0" smtClean="0"/>
              <a:t>802.11 </a:t>
            </a:r>
            <a:r>
              <a:rPr lang="en-US" dirty="0" smtClean="0"/>
              <a:t>November </a:t>
            </a:r>
            <a:r>
              <a:rPr lang="en-US" dirty="0" smtClean="0"/>
              <a:t>2013 Motions to 802 EC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1752600"/>
            <a:ext cx="7772400" cy="381000"/>
          </a:xfrm>
          <a:noFill/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2000" dirty="0" smtClean="0"/>
              <a:t>Date:</a:t>
            </a:r>
            <a:r>
              <a:rPr lang="en-US" sz="2000" b="0" dirty="0" smtClean="0"/>
              <a:t> </a:t>
            </a:r>
            <a:r>
              <a:rPr lang="en-US" sz="2000" b="0" dirty="0" smtClean="0"/>
              <a:t>2013-11-14</a:t>
            </a:r>
            <a:endParaRPr lang="en-US" sz="2000" b="0" dirty="0" smtClean="0"/>
          </a:p>
          <a:p>
            <a:pPr algn="ctr">
              <a:lnSpc>
                <a:spcPct val="90000"/>
              </a:lnSpc>
              <a:buFontTx/>
              <a:buNone/>
            </a:pPr>
            <a:endParaRPr lang="en-US" sz="2000" b="0" dirty="0" smtClean="0"/>
          </a:p>
        </p:txBody>
      </p:sp>
      <p:graphicFrame>
        <p:nvGraphicFramePr>
          <p:cNvPr id="3079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0748513"/>
              </p:ext>
            </p:extLst>
          </p:nvPr>
        </p:nvGraphicFramePr>
        <p:xfrm>
          <a:off x="522288" y="2279650"/>
          <a:ext cx="7731125" cy="25892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308" name="Document" r:id="rId4" imgW="8260820" imgH="2780069" progId="Word.Document.8">
                  <p:embed/>
                </p:oleObj>
              </mc:Choice>
              <mc:Fallback>
                <p:oleObj name="Document" r:id="rId4" imgW="8260820" imgH="2780069" progId="Word.Document.8">
                  <p:embed/>
                  <p:pic>
                    <p:nvPicPr>
                      <p:cNvPr id="0" name="Object 1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22288" y="2279650"/>
                        <a:ext cx="7731125" cy="2589213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80" name="Rectangle 12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US" sz="2000"/>
              <a:t>Authors:</a:t>
            </a:r>
            <a:endParaRPr lang="en-US" sz="2000" b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685800"/>
            <a:ext cx="8382000" cy="685800"/>
          </a:xfrm>
        </p:spPr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Unsatisfied Technical comments by commenter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smtClean="0"/>
              <a:t>October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 (self)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8E9AA826-2D66-4D95-924A-79AB5FB12EBD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1100754"/>
              </p:ext>
            </p:extLst>
          </p:nvPr>
        </p:nvGraphicFramePr>
        <p:xfrm>
          <a:off x="533400" y="1600200"/>
          <a:ext cx="8458200" cy="3505182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2794475"/>
                <a:gridCol w="1785359"/>
                <a:gridCol w="1338048"/>
                <a:gridCol w="1349692"/>
                <a:gridCol w="1190626"/>
              </a:tblGrid>
              <a:tr h="1194637"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3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Voter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3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Initial Sponsor Ballot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3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1st </a:t>
                      </a:r>
                      <a:r>
                        <a:rPr kumimoji="0" lang="en-GB" sz="3200" b="1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Recirc</a:t>
                      </a:r>
                      <a:endParaRPr kumimoji="0" lang="en-GB" sz="3200" b="1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3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</a:t>
                      </a:r>
                      <a:r>
                        <a:rPr kumimoji="0" lang="en-GB" sz="3200" b="1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nd</a:t>
                      </a:r>
                      <a:r>
                        <a:rPr kumimoji="0" lang="en-GB" sz="32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</a:t>
                      </a:r>
                      <a:r>
                        <a:rPr kumimoji="0" lang="en-GB" sz="3200" b="1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Recirc</a:t>
                      </a:r>
                      <a:endParaRPr kumimoji="0" lang="en-GB" sz="3200" b="1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3200" b="1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3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kumimoji="0" lang="en-GB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1" marB="45711" horzOverflow="overflow"/>
                </a:tc>
              </a:tr>
              <a:tr h="43442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Iwaoka</a:t>
                      </a:r>
                      <a:r>
                        <a:rPr kumimoji="0" lang="en-US" sz="2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 Mitsuru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dirty="0" smtClean="0"/>
                        <a:t>16</a:t>
                      </a:r>
                      <a:endParaRPr lang="en-C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dirty="0" smtClean="0"/>
                        <a:t>0</a:t>
                      </a:r>
                      <a:endParaRPr lang="en-C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dirty="0" smtClean="0"/>
                        <a:t>0</a:t>
                      </a:r>
                      <a:endParaRPr lang="en-C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2800" dirty="0" smtClean="0"/>
                        <a:t>16</a:t>
                      </a:r>
                      <a:endParaRPr lang="en-CA" sz="2800" dirty="0"/>
                    </a:p>
                  </a:txBody>
                  <a:tcPr/>
                </a:tc>
              </a:tr>
              <a:tr h="43442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Einholf</a:t>
                      </a:r>
                      <a:r>
                        <a:rPr kumimoji="0" lang="en-US" sz="2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, Charles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2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3*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8</a:t>
                      </a:r>
                    </a:p>
                  </a:txBody>
                  <a:tcPr/>
                </a:tc>
              </a:tr>
              <a:tr h="39481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  <a:tr h="43442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Total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dirty="0" smtClean="0"/>
                        <a:t>21</a:t>
                      </a:r>
                      <a:endParaRPr lang="en-C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dirty="0" smtClean="0"/>
                        <a:t>3*</a:t>
                      </a:r>
                      <a:endParaRPr lang="en-C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2800" dirty="0" smtClean="0"/>
                        <a:t>0</a:t>
                      </a:r>
                      <a:endParaRPr lang="en-C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2800" dirty="0" smtClean="0"/>
                        <a:t>24</a:t>
                      </a:r>
                      <a:endParaRPr lang="en-CA" sz="2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304800" y="5450544"/>
            <a:ext cx="85344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/>
              <a:t>*Assumed unsatisfied, no response to </a:t>
            </a:r>
            <a:r>
              <a:rPr lang="en-US" sz="2400" dirty="0" smtClean="0"/>
              <a:t> emails </a:t>
            </a:r>
            <a:r>
              <a:rPr lang="en-US" sz="2400" dirty="0" smtClean="0"/>
              <a:t>to commenter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857622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802.11af    Unsatisfied </a:t>
            </a:r>
            <a:r>
              <a:rPr lang="en-GB" dirty="0" smtClean="0">
                <a:ea typeface="ＭＳ Ｐゴシック" pitchFamily="34" charset="-128"/>
              </a:rPr>
              <a:t>comments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4114800" cy="4114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1800" dirty="0" smtClean="0">
                <a:ea typeface="ＭＳ Ｐゴシック" pitchFamily="34" charset="-128"/>
              </a:rPr>
              <a:t>The composite of all unsatisfied comments and the resolutions approved by the comment resolution committee received during working group ballot may be found in the embedded document on the right:</a:t>
            </a:r>
          </a:p>
          <a:p>
            <a:pPr lvl="1">
              <a:lnSpc>
                <a:spcPct val="80000"/>
              </a:lnSpc>
            </a:pPr>
            <a:r>
              <a:rPr lang="en-GB" sz="1600" dirty="0" smtClean="0">
                <a:ea typeface="ＭＳ Ｐゴシック" pitchFamily="34" charset="-128"/>
              </a:rPr>
              <a:t>Double click on the icon to the right to open this.</a:t>
            </a:r>
          </a:p>
          <a:p>
            <a:pPr>
              <a:lnSpc>
                <a:spcPct val="80000"/>
              </a:lnSpc>
            </a:pPr>
            <a:endParaRPr lang="en-GB" sz="1800" dirty="0" smtClean="0">
              <a:ea typeface="ＭＳ Ｐゴシック" pitchFamily="34" charset="-128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smtClean="0"/>
              <a:t>October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 (self)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8E9AA826-2D66-4D95-924A-79AB5FB12EBD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66838440"/>
              </p:ext>
            </p:extLst>
          </p:nvPr>
        </p:nvGraphicFramePr>
        <p:xfrm>
          <a:off x="5867400" y="2590800"/>
          <a:ext cx="635000" cy="55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11" name="Worksheet" showAsIcon="1" r:id="rId3" imgW="635000" imgH="558800" progId="Excel.Sheet.8">
                  <p:embed/>
                </p:oleObj>
              </mc:Choice>
              <mc:Fallback>
                <p:oleObj name="Worksheet" showAsIcon="1" r:id="rId3" imgW="635000" imgH="558800" progId="Excel.Shee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867400" y="2590800"/>
                        <a:ext cx="635000" cy="55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437657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>
          <a:xfrm>
            <a:off x="762000" y="1524000"/>
            <a:ext cx="7772400" cy="1362075"/>
          </a:xfrm>
        </p:spPr>
        <p:txBody>
          <a:bodyPr/>
          <a:lstStyle/>
          <a:p>
            <a:r>
              <a:rPr lang="en-GB" dirty="0" smtClean="0"/>
              <a:t>Executive Committee Study Groups, Working Groups, TAGs</a:t>
            </a:r>
            <a:endParaRPr lang="en-GB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Adrian Stephens, Intel Corporation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6979DB56-C54D-4700-A77E-3F886BE74F7B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3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(</a:t>
            </a:r>
            <a:r>
              <a:rPr lang="en-US" dirty="0" smtClean="0">
                <a:solidFill>
                  <a:srgbClr val="FF0000"/>
                </a:solidFill>
              </a:rPr>
              <a:t>6.1.01</a:t>
            </a:r>
            <a:r>
              <a:rPr lang="en-US" dirty="0" smtClean="0"/>
              <a:t>) 802.11 HEW SG Extension Motion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Grant an extension of the 802.11 High Efficiency WLAN (HEW) Study Group.</a:t>
            </a:r>
          </a:p>
          <a:p>
            <a:r>
              <a:rPr lang="en-US" dirty="0" smtClean="0"/>
              <a:t>Moved: Bruce Kraemer</a:t>
            </a:r>
          </a:p>
          <a:p>
            <a:r>
              <a:rPr lang="en-US" dirty="0" smtClean="0"/>
              <a:t>Seconded: </a:t>
            </a:r>
            <a:r>
              <a:rPr lang="en-US" dirty="0" smtClean="0"/>
              <a:t>Jon Rosdahl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In the WG Result:  </a:t>
            </a:r>
            <a:r>
              <a:rPr lang="en-US" dirty="0" smtClean="0"/>
              <a:t>66,0,0 </a:t>
            </a:r>
            <a:r>
              <a:rPr lang="en-US" dirty="0" smtClean="0"/>
              <a:t>- passes</a:t>
            </a:r>
          </a:p>
          <a:p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Osama Aboul-Magd (Huawei Technologies)</a:t>
            </a:r>
            <a:endParaRPr lang="en-US"/>
          </a:p>
        </p:txBody>
      </p:sp>
      <p:sp>
        <p:nvSpPr>
          <p:cNvPr id="3078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 smtClean="0"/>
              <a:t>Slide </a:t>
            </a:r>
            <a:fld id="{C8700717-CB5D-4B6B-ACB5-9BFF6793C7DB}" type="slidenum">
              <a:rPr lang="en-US" smtClean="0"/>
              <a:pPr/>
              <a:t>13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811984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609600"/>
          </a:xfrm>
        </p:spPr>
        <p:txBody>
          <a:bodyPr/>
          <a:lstStyle/>
          <a:p>
            <a:r>
              <a:rPr lang="en-CA" dirty="0" smtClean="0"/>
              <a:t>HEW Timeline</a:t>
            </a:r>
            <a:endParaRPr lang="en-C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020798" y="6475413"/>
            <a:ext cx="2523127" cy="215444"/>
          </a:xfrm>
        </p:spPr>
        <p:txBody>
          <a:bodyPr/>
          <a:lstStyle/>
          <a:p>
            <a:pPr>
              <a:defRPr/>
            </a:pPr>
            <a:r>
              <a:rPr lang="en-US" sz="1400" smtClean="0"/>
              <a:t>Adrian Stephens, Intel Corporation</a:t>
            </a:r>
            <a:endParaRPr lang="en-US" sz="140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313545" y="6475413"/>
            <a:ext cx="593111" cy="215444"/>
          </a:xfrm>
        </p:spPr>
        <p:txBody>
          <a:bodyPr/>
          <a:lstStyle/>
          <a:p>
            <a:pPr>
              <a:defRPr/>
            </a:pPr>
            <a:r>
              <a:rPr lang="en-US" sz="1400" smtClean="0"/>
              <a:t>Slide </a:t>
            </a:r>
            <a:fld id="{E7E6215C-0148-4EB1-A390-22B113FC486F}" type="slidenum">
              <a:rPr lang="en-US" sz="1400" smtClean="0"/>
              <a:pPr>
                <a:defRPr/>
              </a:pPr>
              <a:t>14</a:t>
            </a:fld>
            <a:endParaRPr lang="en-US" sz="1400"/>
          </a:p>
        </p:txBody>
      </p:sp>
      <p:sp>
        <p:nvSpPr>
          <p:cNvPr id="13" name="Content Placeholder 6"/>
          <p:cNvSpPr>
            <a:spLocks noGrp="1"/>
          </p:cNvSpPr>
          <p:nvPr>
            <p:ph sz="half" idx="1"/>
          </p:nvPr>
        </p:nvSpPr>
        <p:spPr>
          <a:xfrm>
            <a:off x="609600" y="1371600"/>
            <a:ext cx="3886200" cy="4953000"/>
          </a:xfrm>
        </p:spPr>
        <p:txBody>
          <a:bodyPr/>
          <a:lstStyle/>
          <a:p>
            <a:r>
              <a:rPr lang="en-US" sz="2400" dirty="0" smtClean="0"/>
              <a:t>March 2013 </a:t>
            </a:r>
          </a:p>
          <a:p>
            <a:pPr lvl="1"/>
            <a:r>
              <a:rPr lang="en-US" sz="1800" dirty="0" smtClean="0"/>
              <a:t>Study Group approved</a:t>
            </a:r>
            <a:endParaRPr lang="en-US" sz="1800" dirty="0"/>
          </a:p>
          <a:p>
            <a:r>
              <a:rPr lang="en-US" sz="2400" dirty="0" smtClean="0"/>
              <a:t>May </a:t>
            </a:r>
            <a:r>
              <a:rPr lang="en-US" sz="2400" dirty="0" smtClean="0"/>
              <a:t>2013</a:t>
            </a:r>
          </a:p>
          <a:p>
            <a:pPr lvl="1"/>
            <a:r>
              <a:rPr lang="en-US" sz="2000" dirty="0" smtClean="0"/>
              <a:t>Initial meeting</a:t>
            </a:r>
          </a:p>
          <a:p>
            <a:r>
              <a:rPr lang="en-US" sz="2400" dirty="0" smtClean="0"/>
              <a:t>July 2013</a:t>
            </a:r>
          </a:p>
          <a:p>
            <a:pPr lvl="1"/>
            <a:r>
              <a:rPr lang="en-US" sz="2000" dirty="0" smtClean="0"/>
              <a:t>Presentations</a:t>
            </a:r>
          </a:p>
          <a:p>
            <a:pPr lvl="1"/>
            <a:r>
              <a:rPr lang="en-US" sz="2000" dirty="0" smtClean="0"/>
              <a:t>SG Extension</a:t>
            </a:r>
          </a:p>
          <a:p>
            <a:r>
              <a:rPr lang="en-US" sz="2400" dirty="0" smtClean="0"/>
              <a:t>Sept 2013</a:t>
            </a:r>
          </a:p>
          <a:p>
            <a:pPr lvl="1"/>
            <a:r>
              <a:rPr lang="en-US" sz="2000" dirty="0" smtClean="0"/>
              <a:t>Presentations</a:t>
            </a:r>
          </a:p>
          <a:p>
            <a:r>
              <a:rPr lang="en-US" sz="2400" dirty="0" smtClean="0"/>
              <a:t>Nov 2013</a:t>
            </a:r>
          </a:p>
          <a:p>
            <a:pPr lvl="1"/>
            <a:r>
              <a:rPr lang="en-US" sz="2000" dirty="0" smtClean="0"/>
              <a:t>Presentations</a:t>
            </a:r>
          </a:p>
          <a:p>
            <a:pPr lvl="1"/>
            <a:r>
              <a:rPr lang="en-US" sz="2000" dirty="0" smtClean="0"/>
              <a:t>Initial PAR and </a:t>
            </a:r>
            <a:r>
              <a:rPr lang="en-US" sz="2000" dirty="0" smtClean="0"/>
              <a:t>5C drafts </a:t>
            </a:r>
            <a:endParaRPr lang="en-US" sz="2000" dirty="0" smtClean="0"/>
          </a:p>
          <a:p>
            <a:pPr lvl="1"/>
            <a:r>
              <a:rPr lang="en-US" sz="2000" dirty="0" smtClean="0"/>
              <a:t>SG Extension</a:t>
            </a:r>
          </a:p>
        </p:txBody>
      </p:sp>
      <p:sp>
        <p:nvSpPr>
          <p:cNvPr id="14" name="Content Placeholder 7"/>
          <p:cNvSpPr>
            <a:spLocks noGrp="1"/>
          </p:cNvSpPr>
          <p:nvPr>
            <p:ph sz="half" idx="2"/>
          </p:nvPr>
        </p:nvSpPr>
        <p:spPr>
          <a:xfrm>
            <a:off x="4648200" y="1371600"/>
            <a:ext cx="4114800" cy="4724400"/>
          </a:xfrm>
        </p:spPr>
        <p:txBody>
          <a:bodyPr/>
          <a:lstStyle/>
          <a:p>
            <a:r>
              <a:rPr lang="en-US" sz="2400" dirty="0" smtClean="0"/>
              <a:t>Jan 2014</a:t>
            </a:r>
          </a:p>
          <a:p>
            <a:pPr lvl="1"/>
            <a:r>
              <a:rPr lang="en-US" sz="2000" dirty="0" smtClean="0"/>
              <a:t>Presentations</a:t>
            </a:r>
          </a:p>
          <a:p>
            <a:pPr lvl="1"/>
            <a:r>
              <a:rPr lang="en-US" sz="2000" dirty="0" smtClean="0"/>
              <a:t>Final version of PAR and 5C</a:t>
            </a:r>
          </a:p>
          <a:p>
            <a:pPr lvl="1"/>
            <a:r>
              <a:rPr lang="en-US" sz="2000" dirty="0" smtClean="0"/>
              <a:t>WG Approval</a:t>
            </a:r>
          </a:p>
          <a:p>
            <a:r>
              <a:rPr lang="en-US" sz="2400" dirty="0" smtClean="0"/>
              <a:t>March 2014</a:t>
            </a:r>
          </a:p>
          <a:p>
            <a:pPr lvl="1"/>
            <a:r>
              <a:rPr lang="en-US" sz="2000" dirty="0" smtClean="0"/>
              <a:t>Presentations</a:t>
            </a:r>
          </a:p>
          <a:p>
            <a:pPr lvl="1"/>
            <a:r>
              <a:rPr lang="en-US" sz="2000" dirty="0" smtClean="0"/>
              <a:t>EC </a:t>
            </a:r>
            <a:r>
              <a:rPr lang="en-US" sz="2000" dirty="0"/>
              <a:t>Approval of PAR and </a:t>
            </a:r>
            <a:r>
              <a:rPr lang="en-US" sz="2000" dirty="0" smtClean="0"/>
              <a:t>5C</a:t>
            </a:r>
          </a:p>
          <a:p>
            <a:pPr lvl="1"/>
            <a:r>
              <a:rPr lang="en-US" sz="2000" dirty="0" smtClean="0"/>
              <a:t>Tutorial</a:t>
            </a:r>
            <a:endParaRPr lang="en-US" sz="2000" dirty="0" smtClean="0"/>
          </a:p>
          <a:p>
            <a:r>
              <a:rPr lang="en-US" dirty="0" smtClean="0"/>
              <a:t>May-June 2014</a:t>
            </a:r>
          </a:p>
          <a:p>
            <a:pPr lvl="1"/>
            <a:r>
              <a:rPr lang="en-US" dirty="0" err="1" smtClean="0"/>
              <a:t>Nescom</a:t>
            </a:r>
            <a:r>
              <a:rPr lang="en-US" dirty="0" smtClean="0"/>
              <a:t> approval</a:t>
            </a:r>
          </a:p>
          <a:p>
            <a:r>
              <a:rPr lang="en-US" dirty="0" smtClean="0"/>
              <a:t>July 2014</a:t>
            </a:r>
          </a:p>
          <a:p>
            <a:pPr lvl="1"/>
            <a:r>
              <a:rPr lang="en-US" dirty="0" smtClean="0"/>
              <a:t>TG starts</a:t>
            </a:r>
            <a:endParaRPr lang="en-US" dirty="0" smtClean="0"/>
          </a:p>
        </p:txBody>
      </p:sp>
      <p:sp>
        <p:nvSpPr>
          <p:cNvPr id="3" name="Rectangle 2"/>
          <p:cNvSpPr/>
          <p:nvPr/>
        </p:nvSpPr>
        <p:spPr bwMode="auto">
          <a:xfrm>
            <a:off x="2095500" y="6629400"/>
            <a:ext cx="6540500" cy="2286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flat" cmpd="sng" algn="ctr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from slide 4/6 of 11-13/0922r0 by Osama Aboul-Magd (Huawei Technologies)</a:t>
            </a:r>
          </a:p>
        </p:txBody>
      </p:sp>
      <p:sp>
        <p:nvSpPr>
          <p:cNvPr id="9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3375"/>
            <a:ext cx="1579562" cy="27622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smtClean="0"/>
              <a:t>July 2013</a:t>
            </a:r>
          </a:p>
        </p:txBody>
      </p:sp>
    </p:spTree>
    <p:extLst>
      <p:ext uri="{BB962C8B-B14F-4D97-AF65-F5344CB8AC3E}">
        <p14:creationId xmlns:p14="http://schemas.microsoft.com/office/powerpoint/2010/main" val="17033952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609600"/>
          </a:xfrm>
        </p:spPr>
        <p:txBody>
          <a:bodyPr/>
          <a:lstStyle/>
          <a:p>
            <a:r>
              <a:rPr lang="en-CA" dirty="0" smtClean="0"/>
              <a:t>HEW SG Status Information</a:t>
            </a:r>
            <a:endParaRPr lang="en-C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Adrian Stephens, Intel Corporation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7E6215C-0148-4EB1-A390-22B113FC486F}" type="slidenum">
              <a:rPr lang="en-US" smtClean="0"/>
              <a:pPr>
                <a:defRPr/>
              </a:pPr>
              <a:t>15</a:t>
            </a:fld>
            <a:endParaRPr lang="en-US"/>
          </a:p>
        </p:txBody>
      </p:sp>
      <p:sp>
        <p:nvSpPr>
          <p:cNvPr id="3" name="Rectangle 2"/>
          <p:cNvSpPr/>
          <p:nvPr/>
        </p:nvSpPr>
        <p:spPr bwMode="auto">
          <a:xfrm>
            <a:off x="2095500" y="6629400"/>
            <a:ext cx="6540500" cy="2286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flat" cmpd="sng" algn="ctr">
                <a:solidFill>
                  <a:schemeClr val="tx1"/>
                </a:solidFill>
                <a:prstDash val="solid"/>
                <a:round/>
                <a:headEnd type="none" w="sm" len="sm"/>
                <a:tailEnd type="none" w="sm" len="sm"/>
              </a14:hiddenLine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GB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from slide 4/6 of 11-13/0922r0 by Osama Aboul-Magd (Huawei Technologies)</a:t>
            </a:r>
          </a:p>
        </p:txBody>
      </p:sp>
      <p:sp>
        <p:nvSpPr>
          <p:cNvPr id="9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3375"/>
            <a:ext cx="1579562" cy="27622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smtClean="0"/>
              <a:t>July 2013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8750570"/>
              </p:ext>
            </p:extLst>
          </p:nvPr>
        </p:nvGraphicFramePr>
        <p:xfrm>
          <a:off x="793750" y="1600200"/>
          <a:ext cx="7842250" cy="386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20850"/>
                <a:gridCol w="1752600"/>
                <a:gridCol w="1981200"/>
                <a:gridCol w="2387600"/>
              </a:tblGrid>
              <a:tr h="584200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2013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2 </a:t>
                      </a:r>
                      <a:r>
                        <a:rPr lang="en-US" sz="2800" dirty="0" err="1" smtClean="0"/>
                        <a:t>hr</a:t>
                      </a:r>
                      <a:r>
                        <a:rPr lang="en-US" sz="2800" dirty="0" smtClean="0"/>
                        <a:t> </a:t>
                      </a:r>
                    </a:p>
                    <a:p>
                      <a:pPr algn="ctr"/>
                      <a:r>
                        <a:rPr lang="en-US" sz="2800" dirty="0" smtClean="0"/>
                        <a:t>Time slots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err="1" smtClean="0"/>
                        <a:t>Avg</a:t>
                      </a:r>
                      <a:r>
                        <a:rPr lang="en-US" sz="2800" dirty="0" smtClean="0"/>
                        <a:t> Attendance 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Presentations</a:t>
                      </a:r>
                      <a:endParaRPr lang="en-US" sz="2800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May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7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155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37</a:t>
                      </a:r>
                      <a:endParaRPr lang="en-US" sz="2800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July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9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134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45</a:t>
                      </a:r>
                      <a:endParaRPr lang="en-US" sz="2800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September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9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142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50</a:t>
                      </a:r>
                      <a:endParaRPr lang="en-US" sz="2800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November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10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185</a:t>
                      </a:r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45</a:t>
                      </a:r>
                      <a:endParaRPr lang="en-US" sz="2800" dirty="0"/>
                    </a:p>
                  </a:txBody>
                  <a:tcPr/>
                </a:tc>
              </a:tr>
              <a:tr h="584200">
                <a:tc>
                  <a:txBody>
                    <a:bodyPr/>
                    <a:lstStyle/>
                    <a:p>
                      <a:endParaRPr lang="en-US" sz="2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08654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990600"/>
            <a:ext cx="2592388" cy="762000"/>
          </a:xfrm>
        </p:spPr>
        <p:txBody>
          <a:bodyPr/>
          <a:lstStyle/>
          <a:p>
            <a:r>
              <a:rPr lang="en-GB" dirty="0" smtClean="0"/>
              <a:t>Attendance Total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2013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Adrian Stephens, Intel Corporation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219CDBFA-76A2-4597-AA38-8543ED035B58}" type="slidenum">
              <a:rPr lang="en-US" smtClean="0"/>
              <a:pPr>
                <a:defRPr/>
              </a:pPr>
              <a:t>16</a:t>
            </a:fld>
            <a:endParaRPr lang="en-US"/>
          </a:p>
        </p:txBody>
      </p:sp>
      <p:graphicFrame>
        <p:nvGraphicFramePr>
          <p:cNvPr id="9" name="Chart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74786381"/>
              </p:ext>
            </p:extLst>
          </p:nvPr>
        </p:nvGraphicFramePr>
        <p:xfrm>
          <a:off x="1654968" y="347661"/>
          <a:ext cx="7205664" cy="65103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45940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295400"/>
            <a:ext cx="7772400" cy="1362075"/>
          </a:xfrm>
        </p:spPr>
        <p:txBody>
          <a:bodyPr/>
          <a:lstStyle/>
          <a:p>
            <a:r>
              <a:rPr lang="en-GB" dirty="0" smtClean="0"/>
              <a:t>LMSC Liaisons and External Interface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Adrian Stephens, Intel Corporation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A664691-56C7-4D38-BFF3-A32E09E0A67B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41132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Publication Press Releases</a:t>
            </a:r>
            <a:br>
              <a:rPr lang="en-US" dirty="0" smtClean="0"/>
            </a:br>
            <a:r>
              <a:rPr lang="en-US" dirty="0" smtClean="0"/>
              <a:t>Subject to future EC </a:t>
            </a:r>
            <a:r>
              <a:rPr lang="en-US" dirty="0" err="1" smtClean="0"/>
              <a:t>eBallot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905000"/>
            <a:ext cx="8229600" cy="4191000"/>
          </a:xfrm>
        </p:spPr>
        <p:txBody>
          <a:bodyPr/>
          <a:lstStyle/>
          <a:p>
            <a:pPr marL="0" indent="0">
              <a:buNone/>
            </a:pPr>
            <a:r>
              <a:rPr lang="en-CA" sz="2800" dirty="0"/>
              <a:t>(</a:t>
            </a:r>
            <a:r>
              <a:rPr lang="en-CA" sz="2800" dirty="0" smtClean="0">
                <a:solidFill>
                  <a:srgbClr val="FF0000"/>
                </a:solidFill>
              </a:rPr>
              <a:t>7.071</a:t>
            </a:r>
            <a:r>
              <a:rPr lang="en-CA" sz="2800" dirty="0" smtClean="0"/>
              <a:t>)   </a:t>
            </a:r>
            <a:r>
              <a:rPr lang="en-US" sz="2800" u="sng" dirty="0" smtClean="0"/>
              <a:t>AC – target release January 2014</a:t>
            </a:r>
          </a:p>
          <a:p>
            <a:r>
              <a:rPr lang="en-US" dirty="0"/>
              <a:t>First draft</a:t>
            </a:r>
          </a:p>
          <a:p>
            <a:r>
              <a:rPr lang="en-US" dirty="0" smtClean="0">
                <a:hlinkClick r:id="rId2"/>
              </a:rPr>
              <a:t>https</a:t>
            </a:r>
            <a:r>
              <a:rPr lang="en-US" dirty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mentor.ieee.org/802.11/dcn/13/11-13-1422-01-00ac-p802-11ac-press-release.doc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r>
              <a:rPr lang="en-CA" sz="2800" dirty="0"/>
              <a:t>(</a:t>
            </a:r>
            <a:r>
              <a:rPr lang="en-CA" sz="2800" dirty="0" smtClean="0">
                <a:solidFill>
                  <a:srgbClr val="FF0000"/>
                </a:solidFill>
              </a:rPr>
              <a:t>7.072</a:t>
            </a:r>
            <a:r>
              <a:rPr lang="en-CA" sz="2800" dirty="0" smtClean="0"/>
              <a:t>)  </a:t>
            </a:r>
            <a:r>
              <a:rPr lang="en-US" sz="2800" u="sng" dirty="0" smtClean="0"/>
              <a:t>AF – target release March 2014</a:t>
            </a:r>
          </a:p>
          <a:p>
            <a:r>
              <a:rPr lang="en-US" dirty="0" smtClean="0"/>
              <a:t>First draft</a:t>
            </a:r>
            <a:endParaRPr lang="en-US" dirty="0"/>
          </a:p>
          <a:p>
            <a:r>
              <a:rPr lang="en-US" dirty="0">
                <a:hlinkClick r:id="rId3"/>
              </a:rPr>
              <a:t>https://</a:t>
            </a:r>
            <a:r>
              <a:rPr lang="en-US" dirty="0" smtClean="0">
                <a:hlinkClick r:id="rId3"/>
              </a:rPr>
              <a:t>mentor.ieee.org/802.11/dcn/13/11-13-1444-01-0000-p802-11af-press-release.doc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Adrian Stephens, Intel Corporation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A664691-56C7-4D38-BFF3-A32E09E0A67B}" type="slidenum">
              <a:rPr lang="en-US" smtClean="0"/>
              <a:pPr>
                <a:defRPr/>
              </a:pPr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311913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title"/>
          </p:nvPr>
        </p:nvSpPr>
        <p:spPr>
          <a:xfrm>
            <a:off x="457200" y="685800"/>
            <a:ext cx="8305800" cy="914400"/>
          </a:xfrm>
        </p:spPr>
        <p:txBody>
          <a:bodyPr/>
          <a:lstStyle/>
          <a:p>
            <a:r>
              <a:rPr lang="en-CA" dirty="0" smtClean="0"/>
              <a:t>(</a:t>
            </a:r>
            <a:r>
              <a:rPr lang="en-CA" dirty="0" smtClean="0">
                <a:solidFill>
                  <a:srgbClr val="FF0000"/>
                </a:solidFill>
              </a:rPr>
              <a:t>7.073</a:t>
            </a:r>
            <a:r>
              <a:rPr lang="en-CA" dirty="0" smtClean="0"/>
              <a:t>)   802.11 </a:t>
            </a:r>
            <a:r>
              <a:rPr lang="en-CA" dirty="0" smtClean="0"/>
              <a:t>HEW SG WFA Liaison Letter</a:t>
            </a:r>
          </a:p>
        </p:txBody>
      </p:sp>
      <p:sp>
        <p:nvSpPr>
          <p:cNvPr id="2051" name="Content Placeholder 2"/>
          <p:cNvSpPr>
            <a:spLocks noGrp="1"/>
          </p:cNvSpPr>
          <p:nvPr>
            <p:ph idx="1"/>
          </p:nvPr>
        </p:nvSpPr>
        <p:spPr>
          <a:xfrm>
            <a:off x="304800" y="1981200"/>
            <a:ext cx="8610600" cy="4114800"/>
          </a:xfrm>
        </p:spPr>
        <p:txBody>
          <a:bodyPr/>
          <a:lstStyle/>
          <a:p>
            <a:r>
              <a:rPr lang="en-US" dirty="0" smtClean="0"/>
              <a:t>Approve the liaison letter to the Wi-Fi Alliance in </a:t>
            </a:r>
            <a:r>
              <a:rPr lang="en-US" dirty="0" smtClean="0"/>
              <a:t>11-13/</a:t>
            </a:r>
            <a:r>
              <a:rPr lang="fr-FR" dirty="0" smtClean="0"/>
              <a:t>1446r0 </a:t>
            </a:r>
            <a:r>
              <a:rPr lang="en-US" dirty="0" smtClean="0"/>
              <a:t>and grant the working group chair editorial rights</a:t>
            </a:r>
            <a:r>
              <a:rPr lang="en-US" dirty="0" smtClean="0"/>
              <a:t>.</a:t>
            </a:r>
          </a:p>
          <a:p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mentor.ieee.org/802.11/dcn/13/11-13-1446-00-0hew-ieee-802-11-liaison-to-wfa-on-priritization-of-high-efficiency-wlan-hew-usage-scenarios.doc</a:t>
            </a:r>
            <a:endParaRPr lang="en-US" dirty="0"/>
          </a:p>
          <a:p>
            <a:endParaRPr lang="en-US" dirty="0" smtClean="0"/>
          </a:p>
          <a:p>
            <a:r>
              <a:rPr lang="en-US" dirty="0" smtClean="0"/>
              <a:t>Moved: Bruce Kraemer</a:t>
            </a:r>
          </a:p>
          <a:p>
            <a:r>
              <a:rPr lang="en-US" dirty="0" smtClean="0"/>
              <a:t>Seconded: </a:t>
            </a:r>
            <a:r>
              <a:rPr lang="en-US" dirty="0"/>
              <a:t>Jon </a:t>
            </a:r>
            <a:r>
              <a:rPr lang="en-US" dirty="0" smtClean="0"/>
              <a:t>Rosdahl</a:t>
            </a:r>
            <a:endParaRPr lang="en-US" dirty="0" smtClean="0"/>
          </a:p>
          <a:p>
            <a:r>
              <a:rPr lang="en-US" dirty="0" smtClean="0"/>
              <a:t>In the WG Result: </a:t>
            </a:r>
            <a:r>
              <a:rPr lang="en-US" dirty="0" smtClean="0"/>
              <a:t>60,0,1 </a:t>
            </a:r>
            <a:r>
              <a:rPr lang="en-US" dirty="0" smtClean="0"/>
              <a:t>- passes</a:t>
            </a:r>
            <a:endParaRPr lang="en-US" dirty="0" smtClean="0">
              <a:solidFill>
                <a:srgbClr val="FF0000"/>
              </a:solidFill>
            </a:endParaRPr>
          </a:p>
          <a:p>
            <a:endParaRPr lang="en-US" dirty="0" smtClean="0"/>
          </a:p>
          <a:p>
            <a:endParaRPr lang="en-CA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Osama Aboul-Magd (Huawei Technologies)</a:t>
            </a:r>
            <a:endParaRPr lang="en-US"/>
          </a:p>
        </p:txBody>
      </p:sp>
      <p:sp>
        <p:nvSpPr>
          <p:cNvPr id="205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 smtClean="0"/>
              <a:t>Slide </a:t>
            </a:r>
            <a:fld id="{97850006-59B2-4400-986A-4581A7F5D1D6}" type="slidenum">
              <a:rPr lang="en-US" smtClean="0"/>
              <a:pPr/>
              <a:t>19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5771920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Date Placeholder 3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800" smtClean="0"/>
              <a:t>July 2013</a:t>
            </a:r>
            <a:endParaRPr lang="en-US" sz="1800"/>
          </a:p>
        </p:txBody>
      </p:sp>
      <p:sp>
        <p:nvSpPr>
          <p:cNvPr id="4099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200" b="0" smtClean="0"/>
              <a:t>Adrian Stephens, Intel Corporation</a:t>
            </a:r>
          </a:p>
        </p:txBody>
      </p:sp>
      <p:sp>
        <p:nvSpPr>
          <p:cNvPr id="4100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 b="1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 b="1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 b="1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200" b="0" smtClean="0"/>
              <a:t>Slide </a:t>
            </a:r>
            <a:fld id="{53349FF6-67AE-4871-A670-E3D21006EF30}" type="slidenum">
              <a:rPr lang="en-US" sz="1200" b="0" smtClean="0"/>
              <a:pPr/>
              <a:t>2</a:t>
            </a:fld>
            <a:endParaRPr lang="en-US" sz="1200" b="0" smtClean="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Abstract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981200"/>
            <a:ext cx="8001000" cy="4114800"/>
          </a:xfrm>
        </p:spPr>
        <p:txBody>
          <a:bodyPr/>
          <a:lstStyle/>
          <a:p>
            <a:r>
              <a:rPr lang="en-US" sz="2800" b="0" dirty="0" smtClean="0"/>
              <a:t>This document contains Motions and supporting material to be brought on behalf of IEEE 802.11 at the </a:t>
            </a:r>
            <a:r>
              <a:rPr lang="en-US" sz="2800" b="0" dirty="0" smtClean="0"/>
              <a:t>November </a:t>
            </a:r>
            <a:r>
              <a:rPr lang="en-US" sz="2800" b="0" dirty="0" smtClean="0"/>
              <a:t>2013 802 EC closing plenary.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(</a:t>
            </a:r>
            <a:r>
              <a:rPr lang="en-CA" dirty="0" smtClean="0">
                <a:solidFill>
                  <a:srgbClr val="FF0000"/>
                </a:solidFill>
              </a:rPr>
              <a:t>7.074</a:t>
            </a:r>
            <a:r>
              <a:rPr lang="en-CA" dirty="0" smtClean="0"/>
              <a:t>)   802.11 JTC1/SC6 ballot responses</a:t>
            </a:r>
            <a:endParaRPr lang="en-CA" dirty="0" smtClean="0"/>
          </a:p>
        </p:txBody>
      </p:sp>
      <p:sp>
        <p:nvSpPr>
          <p:cNvPr id="2051" name="Content Placeholder 2"/>
          <p:cNvSpPr>
            <a:spLocks noGrp="1"/>
          </p:cNvSpPr>
          <p:nvPr>
            <p:ph idx="1"/>
          </p:nvPr>
        </p:nvSpPr>
        <p:spPr>
          <a:xfrm>
            <a:off x="381000" y="1981200"/>
            <a:ext cx="8534400" cy="4114800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Approve </a:t>
            </a:r>
            <a:r>
              <a:rPr lang="en-US" dirty="0" smtClean="0"/>
              <a:t>preparation of a liaison </a:t>
            </a:r>
            <a:r>
              <a:rPr lang="en-US" dirty="0" smtClean="0"/>
              <a:t>letter </a:t>
            </a:r>
            <a:r>
              <a:rPr lang="en-US" dirty="0"/>
              <a:t>to the JTC1/SC6 containing resolutions (in 11-13/</a:t>
            </a:r>
            <a:r>
              <a:rPr lang="fr-FR" dirty="0"/>
              <a:t>0123r5 </a:t>
            </a:r>
            <a:r>
              <a:rPr lang="fr-FR" dirty="0" smtClean="0"/>
              <a:t>) </a:t>
            </a:r>
            <a:r>
              <a:rPr lang="en-US" dirty="0" smtClean="0"/>
              <a:t>to comments received during FDIS ballot on 802.11-2012.</a:t>
            </a:r>
          </a:p>
          <a:p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mentor.ieee.org/802.11/dcn/13/11-13-0123-05-000m-iso-jtc1-sc6-8802-11-2012-comments.xls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smtClean="0"/>
              <a:t>Moved: Bruce Kraemer</a:t>
            </a:r>
          </a:p>
          <a:p>
            <a:r>
              <a:rPr lang="en-US" dirty="0" smtClean="0"/>
              <a:t>Seconded: </a:t>
            </a:r>
            <a:r>
              <a:rPr lang="en-US" dirty="0" smtClean="0"/>
              <a:t>Jon Rosdahl</a:t>
            </a:r>
            <a:endParaRPr lang="en-US" dirty="0" smtClean="0"/>
          </a:p>
          <a:p>
            <a:r>
              <a:rPr lang="en-US" dirty="0" smtClean="0"/>
              <a:t>In the WG Result: </a:t>
            </a:r>
            <a:r>
              <a:rPr lang="en-US" dirty="0" smtClean="0"/>
              <a:t>53,0,2 </a:t>
            </a:r>
            <a:r>
              <a:rPr lang="en-US" dirty="0" smtClean="0"/>
              <a:t>- passes</a:t>
            </a:r>
            <a:endParaRPr lang="en-US" dirty="0" smtClean="0">
              <a:solidFill>
                <a:srgbClr val="FF0000"/>
              </a:solidFill>
            </a:endParaRPr>
          </a:p>
          <a:p>
            <a:endParaRPr lang="en-US" dirty="0" smtClean="0"/>
          </a:p>
          <a:p>
            <a:endParaRPr lang="en-CA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Osama Aboul-Magd (Huawei Technologies)</a:t>
            </a:r>
            <a:endParaRPr lang="en-US"/>
          </a:p>
        </p:txBody>
      </p:sp>
      <p:sp>
        <p:nvSpPr>
          <p:cNvPr id="205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 smtClean="0"/>
              <a:t>Slide </a:t>
            </a:r>
            <a:fld id="{97850006-59B2-4400-986A-4581A7F5D1D6}" type="slidenum">
              <a:rPr lang="en-US" smtClean="0"/>
              <a:pPr/>
              <a:t>20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576617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905000"/>
            <a:ext cx="8077200" cy="1362075"/>
          </a:xfrm>
        </p:spPr>
        <p:txBody>
          <a:bodyPr/>
          <a:lstStyle/>
          <a:p>
            <a:r>
              <a:rPr lang="en-GB" dirty="0"/>
              <a:t>IEEE Standards Board and Sponsor Ballot Items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July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Adrian Stephens, Intel Corporation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A664691-56C7-4D38-BFF3-A32E09E0A67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98990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1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2013</a:t>
            </a:r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Rich Kennedy, BlackBerry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DCFAECCB-F548-4CF2-B0A5-4C1333168199}" type="slidenum">
              <a:rPr lang="en-US"/>
              <a:pPr>
                <a:defRPr/>
              </a:pPr>
              <a:t>4</a:t>
            </a:fld>
            <a:endParaRPr lang="en-US"/>
          </a:p>
        </p:txBody>
      </p:sp>
      <p:sp>
        <p:nvSpPr>
          <p:cNvPr id="4101" name="Title 1"/>
          <p:cNvSpPr>
            <a:spLocks noGrp="1"/>
          </p:cNvSpPr>
          <p:nvPr>
            <p:ph type="title" idx="4294967295"/>
          </p:nvPr>
        </p:nvSpPr>
        <p:spPr>
          <a:xfrm>
            <a:off x="609600" y="685800"/>
            <a:ext cx="7772400" cy="1066800"/>
          </a:xfrm>
        </p:spPr>
        <p:txBody>
          <a:bodyPr lIns="91440" tIns="45720" rIns="91440" bIns="45720"/>
          <a:lstStyle/>
          <a:p>
            <a:r>
              <a:rPr lang="en-US" dirty="0" smtClean="0"/>
              <a:t>(</a:t>
            </a:r>
            <a:r>
              <a:rPr lang="en-US" dirty="0" smtClean="0">
                <a:solidFill>
                  <a:srgbClr val="FF0000"/>
                </a:solidFill>
              </a:rPr>
              <a:t>5.07.1</a:t>
            </a:r>
            <a:r>
              <a:rPr lang="en-US" dirty="0" smtClean="0"/>
              <a:t>) </a:t>
            </a:r>
            <a:r>
              <a:rPr lang="en-US" dirty="0" smtClean="0"/>
              <a:t>P802.11ac to RevCom</a:t>
            </a:r>
            <a:endParaRPr lang="en-US" dirty="0" smtClean="0"/>
          </a:p>
        </p:txBody>
      </p:sp>
      <p:sp>
        <p:nvSpPr>
          <p:cNvPr id="4102" name="Content Placeholder 2"/>
          <p:cNvSpPr>
            <a:spLocks noGrp="1"/>
          </p:cNvSpPr>
          <p:nvPr>
            <p:ph idx="4294967295"/>
          </p:nvPr>
        </p:nvSpPr>
        <p:spPr>
          <a:xfrm>
            <a:off x="304800" y="1524000"/>
            <a:ext cx="8686800" cy="4876800"/>
          </a:xfrm>
        </p:spPr>
        <p:txBody>
          <a:bodyPr lIns="91440" tIns="45720" rIns="91440" bIns="45720"/>
          <a:lstStyle/>
          <a:p>
            <a:pPr marL="0" indent="0">
              <a:buNone/>
            </a:pPr>
            <a:r>
              <a:rPr lang="en-GB" dirty="0" smtClean="0"/>
              <a:t>Request </a:t>
            </a:r>
            <a:r>
              <a:rPr lang="en-GB" dirty="0" smtClean="0"/>
              <a:t>unconditional approval to submit P802.11ac to RevCom</a:t>
            </a:r>
            <a:endParaRPr lang="en-GB" dirty="0" smtClean="0"/>
          </a:p>
          <a:p>
            <a:r>
              <a:rPr lang="en-GB" sz="2000" dirty="0" smtClean="0"/>
              <a:t>Moved: Bruce Kraemer</a:t>
            </a:r>
          </a:p>
          <a:p>
            <a:r>
              <a:rPr lang="en-GB" sz="2000" dirty="0" smtClean="0"/>
              <a:t>Seconded: Jon Rosdahl</a:t>
            </a:r>
            <a:endParaRPr lang="en-US" sz="2000" dirty="0" smtClean="0"/>
          </a:p>
          <a:p>
            <a:endParaRPr lang="en-GB" sz="2000" dirty="0" smtClean="0"/>
          </a:p>
          <a:p>
            <a:r>
              <a:rPr lang="en-GB" sz="2000" dirty="0" smtClean="0"/>
              <a:t>In the WG Vote: </a:t>
            </a:r>
            <a:r>
              <a:rPr lang="en-GB" sz="2000" dirty="0" smtClean="0"/>
              <a:t>111,0,0 </a:t>
            </a:r>
            <a:r>
              <a:rPr lang="en-GB" sz="2000" dirty="0" smtClean="0"/>
              <a:t>– passes</a:t>
            </a:r>
          </a:p>
          <a:p>
            <a:r>
              <a:rPr lang="en-GB" sz="2000" dirty="0" smtClean="0"/>
              <a:t>Summary follows</a:t>
            </a:r>
          </a:p>
          <a:p>
            <a:endParaRPr lang="en-GB" sz="2000" dirty="0"/>
          </a:p>
          <a:p>
            <a:r>
              <a:rPr lang="en-GB" sz="2000" dirty="0" smtClean="0"/>
              <a:t>Complete status report is </a:t>
            </a:r>
            <a:r>
              <a:rPr lang="en-GB" sz="2000" dirty="0" smtClean="0"/>
              <a:t>in </a:t>
            </a:r>
            <a:r>
              <a:rPr lang="en-GB" sz="2000" dirty="0" smtClean="0"/>
              <a:t>11-13/1400r1</a:t>
            </a:r>
          </a:p>
          <a:p>
            <a:r>
              <a:rPr lang="en-GB" sz="2000" dirty="0">
                <a:hlinkClick r:id="rId2"/>
              </a:rPr>
              <a:t>https://</a:t>
            </a:r>
            <a:r>
              <a:rPr lang="en-GB" sz="2000" dirty="0" smtClean="0">
                <a:hlinkClick r:id="rId2"/>
              </a:rPr>
              <a:t>mentor.ieee.org/802.11/dcn/13/11-13-1400-01-00ac-p802-11ac-report-to-ec-on-approval-to-forward-draft-to-revcom.pptx</a:t>
            </a:r>
            <a:endParaRPr lang="en-GB" sz="2000" dirty="0" smtClean="0"/>
          </a:p>
          <a:p>
            <a:endParaRPr lang="en-GB" sz="2000" dirty="0"/>
          </a:p>
        </p:txBody>
      </p:sp>
    </p:spTree>
    <p:extLst>
      <p:ext uri="{BB962C8B-B14F-4D97-AF65-F5344CB8AC3E}">
        <p14:creationId xmlns:p14="http://schemas.microsoft.com/office/powerpoint/2010/main" val="225796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Sponsor Ballot Results – P802.11ac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smtClean="0"/>
              <a:t>November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Osama Aboul-Magd (Huawei Technologies)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8E9AA826-2D66-4D95-924A-79AB5FB12EBD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1600563"/>
              </p:ext>
            </p:extLst>
          </p:nvPr>
        </p:nvGraphicFramePr>
        <p:xfrm>
          <a:off x="1066800" y="1524000"/>
          <a:ext cx="7543800" cy="4817963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937988"/>
                <a:gridCol w="2519166"/>
                <a:gridCol w="562793"/>
                <a:gridCol w="562793"/>
                <a:gridCol w="401995"/>
                <a:gridCol w="401995"/>
                <a:gridCol w="401995"/>
                <a:gridCol w="562793"/>
                <a:gridCol w="410827"/>
                <a:gridCol w="781455"/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May 5,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Sponsor Ballot for </a:t>
                      </a:r>
                      <a:r>
                        <a:rPr kumimoji="0" lang="en-GB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TGac</a:t>
                      </a: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211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Aug 3,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</a:t>
                      </a: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Sponsor 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TGac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6.0</a:t>
                      </a:r>
                    </a:p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211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SB 1 Post Ballot vote change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smtClean="0"/>
                        <a:t>86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10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5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168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5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97</a:t>
                      </a:r>
                      <a:endParaRPr lang="en-CA" sz="1400" dirty="0"/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Oct 4, 2013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Second</a:t>
                      </a:r>
                      <a:r>
                        <a:rPr lang="en-CA" sz="1400" baseline="0" dirty="0" smtClean="0">
                          <a:latin typeface="Arial" pitchFamily="34" charset="0"/>
                          <a:cs typeface="Arial" pitchFamily="34" charset="0"/>
                        </a:rPr>
                        <a:t> Recirculation Sponsor Ballot for </a:t>
                      </a:r>
                      <a:r>
                        <a:rPr lang="en-CA" sz="1400" baseline="0" dirty="0" err="1" smtClean="0">
                          <a:latin typeface="Arial" pitchFamily="34" charset="0"/>
                          <a:cs typeface="Arial" pitchFamily="34" charset="0"/>
                        </a:rPr>
                        <a:t>TGac</a:t>
                      </a:r>
                      <a:r>
                        <a:rPr lang="en-CA" sz="1400" baseline="0" dirty="0" smtClean="0">
                          <a:latin typeface="Arial" pitchFamily="34" charset="0"/>
                          <a:cs typeface="Arial" pitchFamily="34" charset="0"/>
                        </a:rPr>
                        <a:t> draft 7.0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211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185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87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174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99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lang="en-US" sz="1400" dirty="0" smtClean="0">
                          <a:latin typeface="Arial" pitchFamily="34" charset="0"/>
                          <a:cs typeface="Arial" pitchFamily="34" charset="0"/>
                        </a:rPr>
                        <a:t>Oct 23, 2013</a:t>
                      </a:r>
                      <a:endParaRPr lang="en-US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Third Recirculation Sponsor Ballot for</a:t>
                      </a:r>
                      <a:r>
                        <a:rPr lang="en-CA" sz="1400" baseline="0" dirty="0" smtClean="0">
                          <a:latin typeface="Arial" pitchFamily="34" charset="0"/>
                          <a:cs typeface="Arial" pitchFamily="34" charset="0"/>
                        </a:rPr>
                        <a:t> </a:t>
                      </a:r>
                      <a:r>
                        <a:rPr lang="en-CA" sz="1400" baseline="0" dirty="0" err="1" smtClean="0">
                          <a:latin typeface="Arial" pitchFamily="34" charset="0"/>
                          <a:cs typeface="Arial" pitchFamily="34" charset="0"/>
                        </a:rPr>
                        <a:t>TGac</a:t>
                      </a:r>
                      <a:r>
                        <a:rPr lang="en-CA" sz="1400" baseline="0" dirty="0" smtClean="0">
                          <a:latin typeface="Arial" pitchFamily="34" charset="0"/>
                          <a:cs typeface="Arial" pitchFamily="34" charset="0"/>
                        </a:rPr>
                        <a:t> draft 7.0 (unchanged)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211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188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89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176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99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SB 3 Post Ballot vote change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2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2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65643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1"/>
                </a:solidFill>
                <a:ea typeface="ＭＳ Ｐゴシック" pitchFamily="34" charset="-128"/>
              </a:rPr>
              <a:t>Sponsor Ballot Comments – P802.11ac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smtClean="0"/>
              <a:t>November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Osama Aboul-Magd (Huawei Technologies)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8E9AA826-2D66-4D95-924A-79AB5FB12EBD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3591088"/>
              </p:ext>
            </p:extLst>
          </p:nvPr>
        </p:nvGraphicFramePr>
        <p:xfrm>
          <a:off x="762000" y="1905000"/>
          <a:ext cx="7010400" cy="425620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266152"/>
                <a:gridCol w="3400521"/>
                <a:gridCol w="2343727"/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May 5,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Sponsor Ballot for </a:t>
                      </a:r>
                      <a:r>
                        <a:rPr kumimoji="0" lang="en-GB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TGac</a:t>
                      </a: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364  (163T , 3 G, 198 E)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Aug 3,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</a:t>
                      </a: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Sponsor 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TGac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6.0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45 (35 T, 0 G, 10 E)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Oct 4,</a:t>
                      </a:r>
                      <a:r>
                        <a:rPr lang="en-CA" sz="1400" baseline="0" dirty="0" smtClean="0">
                          <a:latin typeface="Arial" pitchFamily="34" charset="0"/>
                          <a:cs typeface="Arial" pitchFamily="34" charset="0"/>
                        </a:rPr>
                        <a:t> 2013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Second Recirculation Sponsor Ballot for </a:t>
                      </a:r>
                      <a:r>
                        <a:rPr lang="en-CA" sz="1400" dirty="0" err="1" smtClean="0">
                          <a:latin typeface="Arial" pitchFamily="34" charset="0"/>
                          <a:cs typeface="Arial" pitchFamily="34" charset="0"/>
                        </a:rPr>
                        <a:t>TGac</a:t>
                      </a:r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 draft 7.0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4 (3T, 0G, 1E)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Oct 23,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Third Recirculation Sponsor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TGac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7.0 (unchanged)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 (0T, 0G, 1E)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7583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1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2013</a:t>
            </a:r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Rich Kennedy, BlackBerry</a:t>
            </a:r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DCFAECCB-F548-4CF2-B0A5-4C1333168199}" type="slidenum">
              <a:rPr lang="en-US"/>
              <a:pPr>
                <a:defRPr/>
              </a:pPr>
              <a:t>7</a:t>
            </a:fld>
            <a:endParaRPr lang="en-US"/>
          </a:p>
        </p:txBody>
      </p:sp>
      <p:sp>
        <p:nvSpPr>
          <p:cNvPr id="4101" name="Title 1"/>
          <p:cNvSpPr>
            <a:spLocks noGrp="1"/>
          </p:cNvSpPr>
          <p:nvPr>
            <p:ph type="title" idx="4294967295"/>
          </p:nvPr>
        </p:nvSpPr>
        <p:spPr/>
        <p:txBody>
          <a:bodyPr lIns="91440" tIns="45720" rIns="91440" bIns="45720"/>
          <a:lstStyle/>
          <a:p>
            <a:r>
              <a:rPr lang="en-US" dirty="0" smtClean="0"/>
              <a:t>(</a:t>
            </a:r>
            <a:r>
              <a:rPr lang="en-US" dirty="0" smtClean="0">
                <a:solidFill>
                  <a:srgbClr val="FF0000"/>
                </a:solidFill>
              </a:rPr>
              <a:t>5.07.2</a:t>
            </a:r>
            <a:r>
              <a:rPr lang="en-US" dirty="0" smtClean="0"/>
              <a:t>) </a:t>
            </a:r>
            <a:r>
              <a:rPr lang="en-US" dirty="0" smtClean="0"/>
              <a:t>P802.11af </a:t>
            </a:r>
            <a:r>
              <a:rPr lang="en-US" dirty="0" smtClean="0"/>
              <a:t>to RevCom</a:t>
            </a:r>
            <a:endParaRPr lang="en-US" dirty="0" smtClean="0"/>
          </a:p>
        </p:txBody>
      </p:sp>
      <p:sp>
        <p:nvSpPr>
          <p:cNvPr id="4102" name="Content Placeholder 2"/>
          <p:cNvSpPr>
            <a:spLocks noGrp="1"/>
          </p:cNvSpPr>
          <p:nvPr>
            <p:ph idx="4294967295"/>
          </p:nvPr>
        </p:nvSpPr>
        <p:spPr>
          <a:xfrm>
            <a:off x="304800" y="1524000"/>
            <a:ext cx="8686800" cy="4876800"/>
          </a:xfrm>
        </p:spPr>
        <p:txBody>
          <a:bodyPr lIns="91440" tIns="45720" rIns="91440" bIns="45720"/>
          <a:lstStyle/>
          <a:p>
            <a:pPr marL="0" indent="0">
              <a:buNone/>
            </a:pPr>
            <a:r>
              <a:rPr lang="en-GB" dirty="0" smtClean="0"/>
              <a:t>Request </a:t>
            </a:r>
            <a:r>
              <a:rPr lang="en-GB" dirty="0" smtClean="0"/>
              <a:t>unconditional approval to submit P802.11af to RevCom</a:t>
            </a:r>
            <a:endParaRPr lang="en-GB" dirty="0" smtClean="0"/>
          </a:p>
          <a:p>
            <a:r>
              <a:rPr lang="en-GB" sz="2000" dirty="0" smtClean="0"/>
              <a:t>Moved: Bruce Kraemer</a:t>
            </a:r>
          </a:p>
          <a:p>
            <a:r>
              <a:rPr lang="en-GB" sz="2000" dirty="0" smtClean="0"/>
              <a:t>Seconded: Jon Rosdahl</a:t>
            </a:r>
            <a:endParaRPr lang="en-US" sz="2000" dirty="0" smtClean="0"/>
          </a:p>
          <a:p>
            <a:endParaRPr lang="en-GB" sz="2000" dirty="0" smtClean="0"/>
          </a:p>
          <a:p>
            <a:r>
              <a:rPr lang="en-GB" sz="2000" dirty="0" smtClean="0"/>
              <a:t>In the WG Vote: </a:t>
            </a:r>
            <a:r>
              <a:rPr lang="en-GB" sz="2000" dirty="0" smtClean="0"/>
              <a:t>105,0,0 </a:t>
            </a:r>
            <a:r>
              <a:rPr lang="en-GB" sz="2000" dirty="0" smtClean="0"/>
              <a:t>– passes</a:t>
            </a:r>
          </a:p>
          <a:p>
            <a:r>
              <a:rPr lang="en-GB" sz="2000" dirty="0" smtClean="0"/>
              <a:t>Summary follows</a:t>
            </a:r>
          </a:p>
          <a:p>
            <a:endParaRPr lang="en-GB" sz="2000" dirty="0"/>
          </a:p>
          <a:p>
            <a:r>
              <a:rPr lang="en-GB" sz="2000" dirty="0" smtClean="0"/>
              <a:t>Complete status report is </a:t>
            </a:r>
            <a:r>
              <a:rPr lang="en-GB" sz="2000" dirty="0" smtClean="0"/>
              <a:t>in </a:t>
            </a:r>
            <a:r>
              <a:rPr lang="en-GB" sz="2000" dirty="0" smtClean="0"/>
              <a:t>11-13/1239r0</a:t>
            </a:r>
          </a:p>
          <a:p>
            <a:pPr marL="0" indent="0">
              <a:buNone/>
            </a:pPr>
            <a:r>
              <a:rPr lang="en-GB" sz="2000" dirty="0">
                <a:hlinkClick r:id="rId2"/>
              </a:rPr>
              <a:t>https://</a:t>
            </a:r>
            <a:r>
              <a:rPr lang="en-GB" sz="2000" dirty="0" smtClean="0">
                <a:hlinkClick r:id="rId2"/>
              </a:rPr>
              <a:t>mentor.ieee.org/802.11/dcn/13/11-13-1239-00-00af-p802-11af-report-to-ec-on-conditional-approval-to-forward-draft-to-revcom.pptx</a:t>
            </a:r>
            <a:endParaRPr lang="en-GB" sz="2000" dirty="0" smtClean="0"/>
          </a:p>
          <a:p>
            <a:pPr marL="0" indent="0">
              <a:buNone/>
            </a:pPr>
            <a:endParaRPr lang="en-GB" sz="2000" dirty="0" smtClean="0"/>
          </a:p>
        </p:txBody>
      </p:sp>
    </p:spTree>
    <p:extLst>
      <p:ext uri="{BB962C8B-B14F-4D97-AF65-F5344CB8AC3E}">
        <p14:creationId xmlns:p14="http://schemas.microsoft.com/office/powerpoint/2010/main" val="3776158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Sponsor Ballot Results – P802.11af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smtClean="0"/>
              <a:t>October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 (self)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8E9AA826-2D66-4D95-924A-79AB5FB12EBD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9820664"/>
              </p:ext>
            </p:extLst>
          </p:nvPr>
        </p:nvGraphicFramePr>
        <p:xfrm>
          <a:off x="1066800" y="1676400"/>
          <a:ext cx="6781800" cy="425620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889000"/>
                <a:gridCol w="2387600"/>
                <a:gridCol w="533400"/>
                <a:gridCol w="533400"/>
                <a:gridCol w="381000"/>
                <a:gridCol w="381000"/>
                <a:gridCol w="381000"/>
                <a:gridCol w="533400"/>
                <a:gridCol w="381000"/>
                <a:gridCol w="381000"/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Sep 11,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Sponsor Ballot for </a:t>
                      </a:r>
                      <a:r>
                        <a:rPr kumimoji="0" lang="en-GB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97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Oct 19,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 Sponsor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99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Oct 30,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 Sponsor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92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10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6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157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2</a:t>
                      </a:r>
                      <a:endParaRPr lang="en-CA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 smtClean="0"/>
                        <a:t>99</a:t>
                      </a:r>
                      <a:endParaRPr lang="en-CA" sz="1400" dirty="0"/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C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83123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1"/>
                </a:solidFill>
                <a:ea typeface="ＭＳ Ｐゴシック" pitchFamily="34" charset="-128"/>
              </a:rPr>
              <a:t>802.11 WG Sponsor Ballot Comments – P802.11af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smtClean="0"/>
              <a:t>October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 (self)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8E9AA826-2D66-4D95-924A-79AB5FB12EBD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4628274"/>
              </p:ext>
            </p:extLst>
          </p:nvPr>
        </p:nvGraphicFramePr>
        <p:xfrm>
          <a:off x="152400" y="1905000"/>
          <a:ext cx="8763000" cy="425620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600200"/>
                <a:gridCol w="4191000"/>
                <a:gridCol w="2971800"/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Sep 11,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Sponsor Ballot for </a:t>
                      </a:r>
                      <a:r>
                        <a:rPr kumimoji="0" lang="en-GB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143 (10 G, 65 E, 68T)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Oct 19, 2013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8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Sponsor Ballot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16 (2 G, 7 E, 7 T)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lang="en-CA" sz="1800" dirty="0" smtClean="0">
                          <a:latin typeface="Arial"/>
                          <a:cs typeface="Arial"/>
                        </a:rPr>
                        <a:t>Oct 30, 2013</a:t>
                      </a:r>
                      <a:endParaRPr lang="en-CA" sz="18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800" dirty="0" smtClean="0">
                          <a:latin typeface="Arial"/>
                          <a:cs typeface="Arial"/>
                        </a:rPr>
                        <a:t>Second Recirculation Sponsor Ballot</a:t>
                      </a:r>
                      <a:endParaRPr lang="en-CA" sz="1800" dirty="0">
                        <a:latin typeface="Arial"/>
                        <a:cs typeface="Arial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2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8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43785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 panose="020F03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 panose="020F0502020204030204"/>
      <a:ea typeface=""/>
      <a:cs typeface=""/>
      <a:font script="Jpan" typeface="ＭＳ Ｐゴシック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77550</TotalTime>
  <Words>1097</Words>
  <Application>Microsoft Office PowerPoint</Application>
  <PresentationFormat>On-screen Show (4:3)</PresentationFormat>
  <Paragraphs>342</Paragraphs>
  <Slides>20</Slides>
  <Notes>2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20</vt:i4>
      </vt:variant>
    </vt:vector>
  </HeadingPairs>
  <TitlesOfParts>
    <vt:vector size="23" baseType="lpstr">
      <vt:lpstr>Default Design</vt:lpstr>
      <vt:lpstr>Microsoft Word 97 - 2003 Document</vt:lpstr>
      <vt:lpstr>Worksheet</vt:lpstr>
      <vt:lpstr>802.11 November 2013 Motions to 802 EC</vt:lpstr>
      <vt:lpstr>Abstract</vt:lpstr>
      <vt:lpstr>IEEE Standards Board and Sponsor Ballot Items</vt:lpstr>
      <vt:lpstr>(5.07.1) P802.11ac to RevCom</vt:lpstr>
      <vt:lpstr>Sponsor Ballot Results – P802.11ac</vt:lpstr>
      <vt:lpstr>Sponsor Ballot Comments – P802.11ac</vt:lpstr>
      <vt:lpstr>(5.07.2) P802.11af to RevCom</vt:lpstr>
      <vt:lpstr>Sponsor Ballot Results – P802.11af</vt:lpstr>
      <vt:lpstr>802.11 WG Sponsor Ballot Comments – P802.11af</vt:lpstr>
      <vt:lpstr>Unsatisfied Technical comments by commenter</vt:lpstr>
      <vt:lpstr>802.11af    Unsatisfied comments</vt:lpstr>
      <vt:lpstr>Executive Committee Study Groups, Working Groups, TAGs</vt:lpstr>
      <vt:lpstr>(6.1.01) 802.11 HEW SG Extension Motion</vt:lpstr>
      <vt:lpstr>HEW Timeline</vt:lpstr>
      <vt:lpstr>HEW SG Status Information</vt:lpstr>
      <vt:lpstr>Attendance Total</vt:lpstr>
      <vt:lpstr>LMSC Liaisons and External Interface</vt:lpstr>
      <vt:lpstr>Publication Press Releases Subject to future EC eBallot </vt:lpstr>
      <vt:lpstr>(7.073)   802.11 HEW SG WFA Liaison Letter</vt:lpstr>
      <vt:lpstr>(7.074)   802.11 JTC1/SC6 ballot responses</vt:lpstr>
    </vt:vector>
  </TitlesOfParts>
  <Company>Intel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Closing Plenary Motions</dc:title>
  <dc:creator>Adrian Stephens;bkraemer@marvell.com</dc:creator>
  <cp:lastModifiedBy>Marvell</cp:lastModifiedBy>
  <cp:revision>1411</cp:revision>
  <cp:lastPrinted>2013-11-15T13:34:50Z</cp:lastPrinted>
  <dcterms:created xsi:type="dcterms:W3CDTF">1998-02-10T13:07:52Z</dcterms:created>
  <dcterms:modified xsi:type="dcterms:W3CDTF">2013-11-15T16:36:22Z</dcterms:modified>
</cp:coreProperties>
</file>

<file path=docProps/thumbnail.jpeg>
</file>