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15.xml" ContentType="application/vnd.openxmlformats-officedocument.presentationml.slide+xml"/>
  <Override PartName="/ppt/notesSlides/notesSlide1.xml" ContentType="application/vnd.openxmlformats-officedocument.presentationml.notesSlide+xml"/>
  <Default Extension="doc" ContentType="application/msword"/>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Default Extension="pdf" ContentType="application/pd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31"/>
  </p:notesMasterIdLst>
  <p:handoutMasterIdLst>
    <p:handoutMasterId r:id="rId32"/>
  </p:handoutMasterIdLst>
  <p:sldIdLst>
    <p:sldId id="269" r:id="rId2"/>
    <p:sldId id="257" r:id="rId3"/>
    <p:sldId id="265" r:id="rId4"/>
    <p:sldId id="266" r:id="rId5"/>
    <p:sldId id="271" r:id="rId6"/>
    <p:sldId id="272" r:id="rId7"/>
    <p:sldId id="273" r:id="rId8"/>
    <p:sldId id="274" r:id="rId9"/>
    <p:sldId id="275" r:id="rId10"/>
    <p:sldId id="276" r:id="rId11"/>
    <p:sldId id="277" r:id="rId12"/>
    <p:sldId id="278" r:id="rId13"/>
    <p:sldId id="279" r:id="rId14"/>
    <p:sldId id="280" r:id="rId15"/>
    <p:sldId id="281" r:id="rId16"/>
    <p:sldId id="293" r:id="rId17"/>
    <p:sldId id="282" r:id="rId18"/>
    <p:sldId id="283" r:id="rId19"/>
    <p:sldId id="284" r:id="rId20"/>
    <p:sldId id="285" r:id="rId21"/>
    <p:sldId id="286" r:id="rId22"/>
    <p:sldId id="287" r:id="rId23"/>
    <p:sldId id="288" r:id="rId24"/>
    <p:sldId id="289" r:id="rId25"/>
    <p:sldId id="290" r:id="rId26"/>
    <p:sldId id="291" r:id="rId27"/>
    <p:sldId id="292" r:id="rId28"/>
    <p:sldId id="294" r:id="rId29"/>
    <p:sldId id="270" r:id="rId30"/>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charset="0"/>
        <a:ea typeface="+mn-ea"/>
        <a:cs typeface="+mn-cs"/>
      </a:defRPr>
    </a:lvl5pPr>
    <a:lvl6pPr marL="2286000" algn="l" defTabSz="457200" rtl="0" eaLnBrk="1" latinLnBrk="0" hangingPunct="1">
      <a:defRPr sz="1200" kern="1200">
        <a:solidFill>
          <a:schemeClr val="tx1"/>
        </a:solidFill>
        <a:latin typeface="Times New Roman" charset="0"/>
        <a:ea typeface="+mn-ea"/>
        <a:cs typeface="+mn-cs"/>
      </a:defRPr>
    </a:lvl6pPr>
    <a:lvl7pPr marL="2743200" algn="l" defTabSz="457200" rtl="0" eaLnBrk="1" latinLnBrk="0" hangingPunct="1">
      <a:defRPr sz="1200" kern="1200">
        <a:solidFill>
          <a:schemeClr val="tx1"/>
        </a:solidFill>
        <a:latin typeface="Times New Roman" charset="0"/>
        <a:ea typeface="+mn-ea"/>
        <a:cs typeface="+mn-cs"/>
      </a:defRPr>
    </a:lvl7pPr>
    <a:lvl8pPr marL="3200400" algn="l" defTabSz="457200" rtl="0" eaLnBrk="1" latinLnBrk="0" hangingPunct="1">
      <a:defRPr sz="1200" kern="1200">
        <a:solidFill>
          <a:schemeClr val="tx1"/>
        </a:solidFill>
        <a:latin typeface="Times New Roman" charset="0"/>
        <a:ea typeface="+mn-ea"/>
        <a:cs typeface="+mn-cs"/>
      </a:defRPr>
    </a:lvl8pPr>
    <a:lvl9pPr marL="3657600" algn="l" defTabSz="457200" rtl="0" eaLnBrk="1" latinLnBrk="0" hangingPunct="1">
      <a:defRPr sz="12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D949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111" d="100"/>
          <a:sy n="111" d="100"/>
        </p:scale>
        <p:origin x="-664" y="-104"/>
      </p:cViewPr>
      <p:guideLst>
        <p:guide orient="horz" pos="2160"/>
        <p:guide pos="2880"/>
      </p:guideLst>
    </p:cSldViewPr>
  </p:slideViewPr>
  <p:notesTextViewPr>
    <p:cViewPr>
      <p:scale>
        <a:sx n="100" d="100"/>
        <a:sy n="100" d="100"/>
      </p:scale>
      <p:origin x="0" y="0"/>
    </p:cViewPr>
  </p:notesTextViewPr>
  <p:notesViewPr>
    <p:cSldViewPr>
      <p:cViewPr varScale="1">
        <p:scale>
          <a:sx n="87" d="100"/>
          <a:sy n="87" d="100"/>
        </p:scale>
        <p:origin x="-2728" y="-96"/>
      </p:cViewPr>
      <p:guideLst>
        <p:guide orient="horz" pos="2923"/>
        <p:guide pos="2184"/>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r>
              <a:rPr lang="en-US" smtClean="0"/>
              <a:t>doc.: IEEE 802.11-13/xxxxr0</a:t>
            </a:r>
            <a:endParaRPr lang="en-US"/>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r>
              <a:rPr lang="en-US" smtClean="0"/>
              <a:t>November 2013</a:t>
            </a:r>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r>
              <a:rPr lang="en-US" smtClean="0"/>
              <a:t>Philip Levis, Stanford University</a:t>
            </a:r>
            <a:endParaRPr lang="en-US"/>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r>
              <a:rPr lang="en-US"/>
              <a:t>Page </a:t>
            </a:r>
            <a:fld id="{7BB2AFA7-5586-BD46-B254-20B26FA49A88}"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prstTxWarp prst="textNoShape">
              <a:avLst/>
            </a:prstTxWarp>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451921" y="79930"/>
            <a:ext cx="1910779" cy="369332"/>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200" b="1"/>
            </a:lvl1pPr>
            <a:lvl5pPr>
              <a:defRPr sz="1200" b="1"/>
            </a:lvl5pPr>
          </a:lstStyle>
          <a:p>
            <a:pPr marL="0" lvl="4" algn="r" defTabSz="933450"/>
            <a:r>
              <a:rPr lang="en-US" smtClean="0"/>
              <a:t>doc.: IEEE 802.11-13/1421r1</a:t>
            </a:r>
          </a:p>
          <a:p>
            <a:endParaRPr lang="en-US" dirty="0"/>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r>
              <a:rPr lang="en-US" smtClean="0"/>
              <a:t>November 2013</a:t>
            </a:r>
            <a:endParaRPr lang="en-US"/>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lvl5pPr>
          </a:lstStyle>
          <a:p>
            <a:pPr lvl="4"/>
            <a:r>
              <a:rPr lang="en-US" smtClean="0"/>
              <a:t>Philip Levis, Stanford University</a:t>
            </a:r>
            <a:endParaRPr lang="en-US"/>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r>
              <a:rPr lang="en-US"/>
              <a:t>Page </a:t>
            </a:r>
            <a:fld id="{3B191D38-BDD1-6541-816B-CB820FB164E2}"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prstTxWarp prst="textNoShape">
              <a:avLst/>
            </a:prstTxWarp>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doc.: IEEE 802.11-13/xxxxr0</a:t>
            </a:r>
            <a:endParaRPr lang="en-US"/>
          </a:p>
        </p:txBody>
      </p:sp>
      <p:sp>
        <p:nvSpPr>
          <p:cNvPr id="5" name="Rectangle 3"/>
          <p:cNvSpPr>
            <a:spLocks noGrp="1" noChangeArrowheads="1"/>
          </p:cNvSpPr>
          <p:nvPr>
            <p:ph type="dt" idx="1"/>
          </p:nvPr>
        </p:nvSpPr>
        <p:spPr>
          <a:ln/>
        </p:spPr>
        <p:txBody>
          <a:bodyPr/>
          <a:lstStyle/>
          <a:p>
            <a:r>
              <a:rPr lang="en-US" smtClean="0"/>
              <a:t>November 2013</a:t>
            </a:r>
            <a:endParaRPr lang="en-US"/>
          </a:p>
        </p:txBody>
      </p:sp>
      <p:sp>
        <p:nvSpPr>
          <p:cNvPr id="6" name="Rectangle 6"/>
          <p:cNvSpPr>
            <a:spLocks noGrp="1" noChangeArrowheads="1"/>
          </p:cNvSpPr>
          <p:nvPr>
            <p:ph type="ftr" sz="quarter" idx="4"/>
          </p:nvPr>
        </p:nvSpPr>
        <p:spPr>
          <a:ln/>
        </p:spPr>
        <p:txBody>
          <a:bodyPr/>
          <a:lstStyle/>
          <a:p>
            <a:pPr lvl="4"/>
            <a:r>
              <a:rPr lang="en-US" smtClean="0"/>
              <a:t>Philip Levis, Stanford University</a:t>
            </a:r>
            <a:endParaRPr lang="en-US"/>
          </a:p>
        </p:txBody>
      </p:sp>
      <p:sp>
        <p:nvSpPr>
          <p:cNvPr id="7" name="Rectangle 7"/>
          <p:cNvSpPr>
            <a:spLocks noGrp="1" noChangeArrowheads="1"/>
          </p:cNvSpPr>
          <p:nvPr>
            <p:ph type="sldNum" sz="quarter" idx="5"/>
          </p:nvPr>
        </p:nvSpPr>
        <p:spPr>
          <a:ln/>
        </p:spPr>
        <p:txBody>
          <a:bodyPr/>
          <a:lstStyle/>
          <a:p>
            <a:r>
              <a:rPr lang="en-US"/>
              <a:t>Page </a:t>
            </a:r>
            <a:fld id="{BDEF6872-0A84-C942-A3A2-ABF96B18CF88}" type="slidenum">
              <a:rPr lang="en-US"/>
              <a:pPr/>
              <a:t>1</a:t>
            </a:fld>
            <a:endParaRPr lang="en-US"/>
          </a:p>
        </p:txBody>
      </p:sp>
      <p:sp>
        <p:nvSpPr>
          <p:cNvPr id="31746" name="Rectangle 2"/>
          <p:cNvSpPr>
            <a:spLocks noGrp="1" noRot="1" noChangeAspect="1" noChangeArrowheads="1" noTextEdit="1"/>
          </p:cNvSpPr>
          <p:nvPr>
            <p:ph type="sldImg"/>
          </p:nvPr>
        </p:nvSpPr>
        <p:spPr>
          <a:xfrm>
            <a:off x="1154113" y="701675"/>
            <a:ext cx="4625975" cy="3468688"/>
          </a:xfrm>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doc.: IEEE 802.11-13/xxxxr0</a:t>
            </a:r>
            <a:endParaRPr lang="en-US"/>
          </a:p>
        </p:txBody>
      </p:sp>
      <p:sp>
        <p:nvSpPr>
          <p:cNvPr id="5" name="Rectangle 3"/>
          <p:cNvSpPr>
            <a:spLocks noGrp="1" noChangeArrowheads="1"/>
          </p:cNvSpPr>
          <p:nvPr>
            <p:ph type="dt" idx="1"/>
          </p:nvPr>
        </p:nvSpPr>
        <p:spPr>
          <a:ln/>
        </p:spPr>
        <p:txBody>
          <a:bodyPr/>
          <a:lstStyle/>
          <a:p>
            <a:r>
              <a:rPr lang="en-US" smtClean="0"/>
              <a:t>November 2013</a:t>
            </a:r>
            <a:endParaRPr lang="en-US"/>
          </a:p>
        </p:txBody>
      </p:sp>
      <p:sp>
        <p:nvSpPr>
          <p:cNvPr id="6" name="Rectangle 6"/>
          <p:cNvSpPr>
            <a:spLocks noGrp="1" noChangeArrowheads="1"/>
          </p:cNvSpPr>
          <p:nvPr>
            <p:ph type="ftr" sz="quarter" idx="4"/>
          </p:nvPr>
        </p:nvSpPr>
        <p:spPr>
          <a:ln/>
        </p:spPr>
        <p:txBody>
          <a:bodyPr/>
          <a:lstStyle/>
          <a:p>
            <a:pPr lvl="4"/>
            <a:r>
              <a:rPr lang="en-US" smtClean="0"/>
              <a:t>Philip Levis, Stanford University</a:t>
            </a:r>
            <a:endParaRPr lang="en-US"/>
          </a:p>
        </p:txBody>
      </p:sp>
      <p:sp>
        <p:nvSpPr>
          <p:cNvPr id="7" name="Rectangle 7"/>
          <p:cNvSpPr>
            <a:spLocks noGrp="1" noChangeArrowheads="1"/>
          </p:cNvSpPr>
          <p:nvPr>
            <p:ph type="sldNum" sz="quarter" idx="5"/>
          </p:nvPr>
        </p:nvSpPr>
        <p:spPr>
          <a:ln/>
        </p:spPr>
        <p:txBody>
          <a:bodyPr/>
          <a:lstStyle/>
          <a:p>
            <a:r>
              <a:rPr lang="en-US"/>
              <a:t>Page </a:t>
            </a:r>
            <a:fld id="{8D9F4B26-2F5E-1749-BED2-7971E65FED40}" type="slidenum">
              <a:rPr lang="en-US"/>
              <a:pPr/>
              <a:t>2</a:t>
            </a:fld>
            <a:endParaRPr lang="en-US"/>
          </a:p>
        </p:txBody>
      </p:sp>
      <p:sp>
        <p:nvSpPr>
          <p:cNvPr id="6146" name="Rectangle 2"/>
          <p:cNvSpPr>
            <a:spLocks noGrp="1" noRot="1" noChangeAspect="1" noChangeArrowheads="1" noTextEdit="1"/>
          </p:cNvSpPr>
          <p:nvPr>
            <p:ph type="sldImg"/>
          </p:nvPr>
        </p:nvSpPr>
        <p:spPr>
          <a:xfrm>
            <a:off x="1154113" y="701675"/>
            <a:ext cx="4625975" cy="3468688"/>
          </a:xfrm>
          <a:ln cap="flat"/>
        </p:spPr>
      </p:sp>
      <p:sp>
        <p:nvSpPr>
          <p:cNvPr id="6147" name="Rectangle 3"/>
          <p:cNvSpPr>
            <a:spLocks noGrp="1" noChangeArrowheads="1"/>
          </p:cNvSpPr>
          <p:nvPr>
            <p:ph type="body" idx="1"/>
          </p:nvPr>
        </p:nvSpPr>
        <p:spPr>
          <a:ln/>
        </p:spPr>
        <p:txBody>
          <a:bodyPr lIns="95250" rIns="95250"/>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November 2013</a:t>
            </a:r>
            <a:endParaRPr lang="en-US"/>
          </a:p>
        </p:txBody>
      </p:sp>
      <p:sp>
        <p:nvSpPr>
          <p:cNvPr id="5" name="Footer Placeholder 4"/>
          <p:cNvSpPr>
            <a:spLocks noGrp="1"/>
          </p:cNvSpPr>
          <p:nvPr>
            <p:ph type="ftr" sz="quarter" idx="11"/>
          </p:nvPr>
        </p:nvSpPr>
        <p:spPr/>
        <p:txBody>
          <a:bodyPr/>
          <a:lstStyle>
            <a:lvl1pPr>
              <a:defRPr/>
            </a:lvl1p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lvl1pPr>
              <a:defRPr smtClean="0"/>
            </a:lvl1pPr>
          </a:lstStyle>
          <a:p>
            <a:r>
              <a:rPr lang="en-US"/>
              <a:t>Slide </a:t>
            </a:r>
            <a:fld id="{1ECEF215-4BA6-7E4B-B3E6-576F7C1A872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November 2013</a:t>
            </a:r>
            <a:endParaRPr lang="en-US"/>
          </a:p>
        </p:txBody>
      </p:sp>
      <p:sp>
        <p:nvSpPr>
          <p:cNvPr id="5" name="Footer Placeholder 4"/>
          <p:cNvSpPr>
            <a:spLocks noGrp="1"/>
          </p:cNvSpPr>
          <p:nvPr>
            <p:ph type="ftr" sz="quarter" idx="11"/>
          </p:nvPr>
        </p:nvSpPr>
        <p:spPr/>
        <p:txBody>
          <a:bodyPr/>
          <a:lstStyle>
            <a:lvl1pPr>
              <a:defRPr/>
            </a:lvl1p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lvl1pPr>
              <a:defRPr smtClean="0"/>
            </a:lvl1pPr>
          </a:lstStyle>
          <a:p>
            <a:r>
              <a:rPr lang="en-US"/>
              <a:t>Slide </a:t>
            </a:r>
            <a:fld id="{73909A9A-17AB-D64E-ABDB-B2DAB46BA19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November 2013</a:t>
            </a:r>
            <a:endParaRPr lang="en-US"/>
          </a:p>
        </p:txBody>
      </p:sp>
      <p:sp>
        <p:nvSpPr>
          <p:cNvPr id="5" name="Footer Placeholder 4"/>
          <p:cNvSpPr>
            <a:spLocks noGrp="1"/>
          </p:cNvSpPr>
          <p:nvPr>
            <p:ph type="ftr" sz="quarter" idx="11"/>
          </p:nvPr>
        </p:nvSpPr>
        <p:spPr/>
        <p:txBody>
          <a:bodyPr/>
          <a:lstStyle>
            <a:lvl1pPr>
              <a:defRPr/>
            </a:lvl1p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lvl1pPr>
              <a:defRPr smtClean="0"/>
            </a:lvl1pPr>
          </a:lstStyle>
          <a:p>
            <a:r>
              <a:rPr lang="en-US"/>
              <a:t>Slide </a:t>
            </a:r>
            <a:fld id="{15849896-531F-E649-85B6-C4BB428659A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November 2013</a:t>
            </a:r>
            <a:endParaRPr lang="en-US"/>
          </a:p>
        </p:txBody>
      </p:sp>
      <p:sp>
        <p:nvSpPr>
          <p:cNvPr id="5" name="Footer Placeholder 4"/>
          <p:cNvSpPr>
            <a:spLocks noGrp="1"/>
          </p:cNvSpPr>
          <p:nvPr>
            <p:ph type="ftr" sz="quarter" idx="11"/>
          </p:nvPr>
        </p:nvSpPr>
        <p:spPr/>
        <p:txBody>
          <a:bodyPr/>
          <a:lstStyle>
            <a:lvl1pPr>
              <a:defRPr/>
            </a:lvl1p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lvl1pPr>
              <a:defRPr smtClean="0"/>
            </a:lvl1pPr>
          </a:lstStyle>
          <a:p>
            <a:r>
              <a:rPr lang="en-US"/>
              <a:t>Slide </a:t>
            </a:r>
            <a:fld id="{303B08C7-0CD1-8846-8502-BF7BB64F440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November 2013</a:t>
            </a:r>
            <a:endParaRPr lang="en-US"/>
          </a:p>
        </p:txBody>
      </p:sp>
      <p:sp>
        <p:nvSpPr>
          <p:cNvPr id="5" name="Footer Placeholder 4"/>
          <p:cNvSpPr>
            <a:spLocks noGrp="1"/>
          </p:cNvSpPr>
          <p:nvPr>
            <p:ph type="ftr" sz="quarter" idx="11"/>
          </p:nvPr>
        </p:nvSpPr>
        <p:spPr/>
        <p:txBody>
          <a:bodyPr/>
          <a:lstStyle>
            <a:lvl1pPr>
              <a:defRPr/>
            </a:lvl1p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lvl1pPr>
              <a:defRPr smtClean="0"/>
            </a:lvl1pPr>
          </a:lstStyle>
          <a:p>
            <a:r>
              <a:rPr lang="en-US"/>
              <a:t>Slide </a:t>
            </a:r>
            <a:fld id="{4CE281B3-A5CB-F64F-B915-055FA19C701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November 2013</a:t>
            </a:r>
            <a:endParaRPr lang="en-US"/>
          </a:p>
        </p:txBody>
      </p:sp>
      <p:sp>
        <p:nvSpPr>
          <p:cNvPr id="6" name="Footer Placeholder 5"/>
          <p:cNvSpPr>
            <a:spLocks noGrp="1"/>
          </p:cNvSpPr>
          <p:nvPr>
            <p:ph type="ftr" sz="quarter" idx="11"/>
          </p:nvPr>
        </p:nvSpPr>
        <p:spPr/>
        <p:txBody>
          <a:bodyPr/>
          <a:lstStyle>
            <a:lvl1pPr>
              <a:defRPr/>
            </a:lvl1pPr>
          </a:lstStyle>
          <a:p>
            <a:r>
              <a:rPr lang="en-US" smtClean="0"/>
              <a:t>Philip Levis, Stanford University</a:t>
            </a:r>
            <a:endParaRPr lang="en-US"/>
          </a:p>
        </p:txBody>
      </p:sp>
      <p:sp>
        <p:nvSpPr>
          <p:cNvPr id="7" name="Slide Number Placeholder 6"/>
          <p:cNvSpPr>
            <a:spLocks noGrp="1"/>
          </p:cNvSpPr>
          <p:nvPr>
            <p:ph type="sldNum" sz="quarter" idx="12"/>
          </p:nvPr>
        </p:nvSpPr>
        <p:spPr/>
        <p:txBody>
          <a:bodyPr/>
          <a:lstStyle>
            <a:lvl1pPr>
              <a:defRPr smtClean="0"/>
            </a:lvl1pPr>
          </a:lstStyle>
          <a:p>
            <a:r>
              <a:rPr lang="en-US"/>
              <a:t>Slide </a:t>
            </a:r>
            <a:fld id="{14693F8C-6A96-8140-9ED0-8C47DF1C828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November 2013</a:t>
            </a:r>
            <a:endParaRPr lang="en-US"/>
          </a:p>
        </p:txBody>
      </p:sp>
      <p:sp>
        <p:nvSpPr>
          <p:cNvPr id="8" name="Footer Placeholder 7"/>
          <p:cNvSpPr>
            <a:spLocks noGrp="1"/>
          </p:cNvSpPr>
          <p:nvPr>
            <p:ph type="ftr" sz="quarter" idx="11"/>
          </p:nvPr>
        </p:nvSpPr>
        <p:spPr/>
        <p:txBody>
          <a:bodyPr/>
          <a:lstStyle>
            <a:lvl1pPr>
              <a:defRPr/>
            </a:lvl1pPr>
          </a:lstStyle>
          <a:p>
            <a:r>
              <a:rPr lang="en-US" smtClean="0"/>
              <a:t>Philip Levis, Stanford University</a:t>
            </a:r>
            <a:endParaRPr lang="en-US"/>
          </a:p>
        </p:txBody>
      </p:sp>
      <p:sp>
        <p:nvSpPr>
          <p:cNvPr id="9" name="Slide Number Placeholder 8"/>
          <p:cNvSpPr>
            <a:spLocks noGrp="1"/>
          </p:cNvSpPr>
          <p:nvPr>
            <p:ph type="sldNum" sz="quarter" idx="12"/>
          </p:nvPr>
        </p:nvSpPr>
        <p:spPr/>
        <p:txBody>
          <a:bodyPr/>
          <a:lstStyle>
            <a:lvl1pPr>
              <a:defRPr smtClean="0"/>
            </a:lvl1pPr>
          </a:lstStyle>
          <a:p>
            <a:r>
              <a:rPr lang="en-US"/>
              <a:t>Slide </a:t>
            </a:r>
            <a:fld id="{FF52CB4B-E5D4-424D-A7DD-3DCF430E6D2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November 2013</a:t>
            </a:r>
            <a:endParaRPr lang="en-US"/>
          </a:p>
        </p:txBody>
      </p:sp>
      <p:sp>
        <p:nvSpPr>
          <p:cNvPr id="4" name="Footer Placeholder 3"/>
          <p:cNvSpPr>
            <a:spLocks noGrp="1"/>
          </p:cNvSpPr>
          <p:nvPr>
            <p:ph type="ftr" sz="quarter" idx="11"/>
          </p:nvPr>
        </p:nvSpPr>
        <p:spPr/>
        <p:txBody>
          <a:bodyPr/>
          <a:lstStyle>
            <a:lvl1pPr>
              <a:defRPr/>
            </a:lvl1pPr>
          </a:lstStyle>
          <a:p>
            <a:r>
              <a:rPr lang="en-US" smtClean="0"/>
              <a:t>Philip Levis, Stanford University</a:t>
            </a:r>
            <a:endParaRPr lang="en-US"/>
          </a:p>
        </p:txBody>
      </p:sp>
      <p:sp>
        <p:nvSpPr>
          <p:cNvPr id="5" name="Slide Number Placeholder 4"/>
          <p:cNvSpPr>
            <a:spLocks noGrp="1"/>
          </p:cNvSpPr>
          <p:nvPr>
            <p:ph type="sldNum" sz="quarter" idx="12"/>
          </p:nvPr>
        </p:nvSpPr>
        <p:spPr/>
        <p:txBody>
          <a:bodyPr/>
          <a:lstStyle>
            <a:lvl1pPr>
              <a:defRPr smtClean="0"/>
            </a:lvl1pPr>
          </a:lstStyle>
          <a:p>
            <a:r>
              <a:rPr lang="en-US"/>
              <a:t>Slide </a:t>
            </a:r>
            <a:fld id="{A5ED327D-21C3-674C-981C-8A8BC9E6D25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November 2013</a:t>
            </a:r>
            <a:endParaRPr lang="en-US"/>
          </a:p>
        </p:txBody>
      </p:sp>
      <p:sp>
        <p:nvSpPr>
          <p:cNvPr id="3" name="Footer Placeholder 2"/>
          <p:cNvSpPr>
            <a:spLocks noGrp="1"/>
          </p:cNvSpPr>
          <p:nvPr>
            <p:ph type="ftr" sz="quarter" idx="11"/>
          </p:nvPr>
        </p:nvSpPr>
        <p:spPr/>
        <p:txBody>
          <a:bodyPr/>
          <a:lstStyle>
            <a:lvl1pPr>
              <a:defRPr/>
            </a:lvl1pPr>
          </a:lstStyle>
          <a:p>
            <a:r>
              <a:rPr lang="en-US" smtClean="0"/>
              <a:t>Philip Levis, Stanford University</a:t>
            </a:r>
            <a:endParaRPr lang="en-US"/>
          </a:p>
        </p:txBody>
      </p:sp>
      <p:sp>
        <p:nvSpPr>
          <p:cNvPr id="4" name="Slide Number Placeholder 3"/>
          <p:cNvSpPr>
            <a:spLocks noGrp="1"/>
          </p:cNvSpPr>
          <p:nvPr>
            <p:ph type="sldNum" sz="quarter" idx="12"/>
          </p:nvPr>
        </p:nvSpPr>
        <p:spPr/>
        <p:txBody>
          <a:bodyPr/>
          <a:lstStyle>
            <a:lvl1pPr>
              <a:defRPr smtClean="0"/>
            </a:lvl1pPr>
          </a:lstStyle>
          <a:p>
            <a:r>
              <a:rPr lang="en-US"/>
              <a:t>Slide </a:t>
            </a:r>
            <a:fld id="{E1A22FF3-B0EE-3C41-8A57-F9CEF858FB7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November 2013</a:t>
            </a:r>
            <a:endParaRPr lang="en-US"/>
          </a:p>
        </p:txBody>
      </p:sp>
      <p:sp>
        <p:nvSpPr>
          <p:cNvPr id="6" name="Footer Placeholder 5"/>
          <p:cNvSpPr>
            <a:spLocks noGrp="1"/>
          </p:cNvSpPr>
          <p:nvPr>
            <p:ph type="ftr" sz="quarter" idx="11"/>
          </p:nvPr>
        </p:nvSpPr>
        <p:spPr/>
        <p:txBody>
          <a:bodyPr/>
          <a:lstStyle>
            <a:lvl1pPr>
              <a:defRPr/>
            </a:lvl1pPr>
          </a:lstStyle>
          <a:p>
            <a:r>
              <a:rPr lang="en-US" smtClean="0"/>
              <a:t>Philip Levis, Stanford University</a:t>
            </a:r>
            <a:endParaRPr lang="en-US"/>
          </a:p>
        </p:txBody>
      </p:sp>
      <p:sp>
        <p:nvSpPr>
          <p:cNvPr id="7" name="Slide Number Placeholder 6"/>
          <p:cNvSpPr>
            <a:spLocks noGrp="1"/>
          </p:cNvSpPr>
          <p:nvPr>
            <p:ph type="sldNum" sz="quarter" idx="12"/>
          </p:nvPr>
        </p:nvSpPr>
        <p:spPr/>
        <p:txBody>
          <a:bodyPr/>
          <a:lstStyle>
            <a:lvl1pPr>
              <a:defRPr smtClean="0"/>
            </a:lvl1pPr>
          </a:lstStyle>
          <a:p>
            <a:r>
              <a:rPr lang="en-US"/>
              <a:t>Slide </a:t>
            </a:r>
            <a:fld id="{403FA230-405D-B44B-BF48-A2D0EC29C97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November 2013</a:t>
            </a:r>
            <a:endParaRPr lang="en-US"/>
          </a:p>
        </p:txBody>
      </p:sp>
      <p:sp>
        <p:nvSpPr>
          <p:cNvPr id="6" name="Footer Placeholder 5"/>
          <p:cNvSpPr>
            <a:spLocks noGrp="1"/>
          </p:cNvSpPr>
          <p:nvPr>
            <p:ph type="ftr" sz="quarter" idx="11"/>
          </p:nvPr>
        </p:nvSpPr>
        <p:spPr/>
        <p:txBody>
          <a:bodyPr/>
          <a:lstStyle>
            <a:lvl1pPr>
              <a:defRPr/>
            </a:lvl1pPr>
          </a:lstStyle>
          <a:p>
            <a:r>
              <a:rPr lang="en-US" smtClean="0"/>
              <a:t>Philip Levis, Stanford University</a:t>
            </a:r>
            <a:endParaRPr lang="en-US"/>
          </a:p>
        </p:txBody>
      </p:sp>
      <p:sp>
        <p:nvSpPr>
          <p:cNvPr id="7" name="Slide Number Placeholder 6"/>
          <p:cNvSpPr>
            <a:spLocks noGrp="1"/>
          </p:cNvSpPr>
          <p:nvPr>
            <p:ph type="sldNum" sz="quarter" idx="12"/>
          </p:nvPr>
        </p:nvSpPr>
        <p:spPr/>
        <p:txBody>
          <a:bodyPr/>
          <a:lstStyle>
            <a:lvl1pPr>
              <a:defRPr smtClean="0"/>
            </a:lvl1pPr>
          </a:lstStyle>
          <a:p>
            <a:r>
              <a:rPr lang="en-US"/>
              <a:t>Slide </a:t>
            </a:r>
            <a:fld id="{7276F568-1379-2143-A0B7-604112B6CE9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96913" y="332601"/>
            <a:ext cx="155358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vl1pPr>
          </a:lstStyle>
          <a:p>
            <a:r>
              <a:rPr lang="en-US" smtClean="0"/>
              <a:t>November 2013</a:t>
            </a:r>
            <a:endParaRPr lang="en-US" dirty="0"/>
          </a:p>
        </p:txBody>
      </p:sp>
      <p:sp>
        <p:nvSpPr>
          <p:cNvPr id="1029" name="Rectangle 5"/>
          <p:cNvSpPr>
            <a:spLocks noGrp="1" noChangeArrowheads="1"/>
          </p:cNvSpPr>
          <p:nvPr>
            <p:ph type="ftr" sz="quarter" idx="3"/>
          </p:nvPr>
        </p:nvSpPr>
        <p:spPr bwMode="auto">
          <a:xfrm>
            <a:off x="6492081" y="6475413"/>
            <a:ext cx="205184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r>
              <a:rPr lang="en-US" smtClean="0"/>
              <a:t>Philip Levis, Stanford University</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US"/>
              <a:t>Slide </a:t>
            </a:r>
            <a:fld id="{4C64FA26-C19D-454E-AC49-D681356F58D2}" type="slidenum">
              <a:rPr lang="en-US"/>
              <a:pPr/>
              <a:t>‹#›</a:t>
            </a:fld>
            <a:endParaRPr lang="en-US"/>
          </a:p>
        </p:txBody>
      </p:sp>
      <p:sp>
        <p:nvSpPr>
          <p:cNvPr id="1031" name="Rectangle 7"/>
          <p:cNvSpPr>
            <a:spLocks noChangeArrowheads="1"/>
          </p:cNvSpPr>
          <p:nvPr/>
        </p:nvSpPr>
        <p:spPr bwMode="auto">
          <a:xfrm>
            <a:off x="5624115" y="332601"/>
            <a:ext cx="2821385" cy="276999"/>
          </a:xfrm>
          <a:prstGeom prst="rect">
            <a:avLst/>
          </a:prstGeom>
          <a:noFill/>
          <a:ln w="9525">
            <a:noFill/>
            <a:miter lim="800000"/>
            <a:headEnd/>
            <a:tailEnd/>
          </a:ln>
          <a:effectLst/>
        </p:spPr>
        <p:txBody>
          <a:bodyPr wrap="none" lIns="0" tIns="0" rIns="0" bIns="0" anchor="b">
            <a:prstTxWarp prst="textNoShape">
              <a:avLst/>
            </a:prstTxWarp>
            <a:spAutoFit/>
          </a:bodyPr>
          <a:lstStyle/>
          <a:p>
            <a:pPr marL="457200" lvl="4" algn="r"/>
            <a:r>
              <a:rPr lang="en-US" sz="1800" b="1" dirty="0"/>
              <a:t>doc.: IEEE </a:t>
            </a:r>
            <a:r>
              <a:rPr lang="en-US" sz="1800" b="1" dirty="0" smtClean="0"/>
              <a:t>802.11-13/</a:t>
            </a:r>
            <a:r>
              <a:rPr lang="en-US" sz="1800" b="1" dirty="0" smtClean="0"/>
              <a:t>1421r1</a:t>
            </a:r>
            <a:endParaRPr lang="en-US" sz="18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prstTxWarp prst="textNoShape">
              <a:avLst/>
            </a:prstTxWarp>
            <a:spAutoFit/>
          </a:bodyPr>
          <a:lstStyle/>
          <a:p>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charset="0"/>
        </a:defRPr>
      </a:lvl2pPr>
      <a:lvl3pPr algn="ctr" rtl="0" eaLnBrk="0" fontAlgn="base" hangingPunct="0">
        <a:spcBef>
          <a:spcPct val="0"/>
        </a:spcBef>
        <a:spcAft>
          <a:spcPct val="0"/>
        </a:spcAft>
        <a:defRPr sz="3200" b="1">
          <a:solidFill>
            <a:schemeClr val="tx2"/>
          </a:solidFill>
          <a:latin typeface="Times New Roman" charset="0"/>
        </a:defRPr>
      </a:lvl3pPr>
      <a:lvl4pPr algn="ctr" rtl="0" eaLnBrk="0" fontAlgn="base" hangingPunct="0">
        <a:spcBef>
          <a:spcPct val="0"/>
        </a:spcBef>
        <a:spcAft>
          <a:spcPct val="0"/>
        </a:spcAft>
        <a:defRPr sz="3200" b="1">
          <a:solidFill>
            <a:schemeClr val="tx2"/>
          </a:solidFill>
          <a:latin typeface="Times New Roman" charset="0"/>
        </a:defRPr>
      </a:lvl4pPr>
      <a:lvl5pPr algn="ctr" rtl="0" eaLnBrk="0" fontAlgn="base" hangingPunct="0">
        <a:spcBef>
          <a:spcPct val="0"/>
        </a:spcBef>
        <a:spcAft>
          <a:spcPct val="0"/>
        </a:spcAft>
        <a:defRPr sz="3200" b="1">
          <a:solidFill>
            <a:schemeClr val="tx2"/>
          </a:solidFill>
          <a:latin typeface="Times New Roman" charset="0"/>
        </a:defRPr>
      </a:lvl5pPr>
      <a:lvl6pPr marL="457200" algn="ctr" rtl="0" eaLnBrk="0" fontAlgn="base" hangingPunct="0">
        <a:spcBef>
          <a:spcPct val="0"/>
        </a:spcBef>
        <a:spcAft>
          <a:spcPct val="0"/>
        </a:spcAft>
        <a:defRPr sz="3200" b="1">
          <a:solidFill>
            <a:schemeClr val="tx2"/>
          </a:solidFill>
          <a:latin typeface="Times New Roman" charset="0"/>
        </a:defRPr>
      </a:lvl6pPr>
      <a:lvl7pPr marL="914400" algn="ctr" rtl="0" eaLnBrk="0" fontAlgn="base" hangingPunct="0">
        <a:spcBef>
          <a:spcPct val="0"/>
        </a:spcBef>
        <a:spcAft>
          <a:spcPct val="0"/>
        </a:spcAft>
        <a:defRPr sz="3200" b="1">
          <a:solidFill>
            <a:schemeClr val="tx2"/>
          </a:solidFill>
          <a:latin typeface="Times New Roman" charset="0"/>
        </a:defRPr>
      </a:lvl7pPr>
      <a:lvl8pPr marL="1371600" algn="ctr" rtl="0" eaLnBrk="0" fontAlgn="base" hangingPunct="0">
        <a:spcBef>
          <a:spcPct val="0"/>
        </a:spcBef>
        <a:spcAft>
          <a:spcPct val="0"/>
        </a:spcAft>
        <a:defRPr sz="3200" b="1">
          <a:solidFill>
            <a:schemeClr val="tx2"/>
          </a:solidFill>
          <a:latin typeface="Times New Roman" charset="0"/>
        </a:defRPr>
      </a:lvl8pPr>
      <a:lvl9pPr marL="1828800" algn="ctr" rtl="0" eaLnBrk="0" fontAlgn="base" hangingPunct="0">
        <a:spcBef>
          <a:spcPct val="0"/>
        </a:spcBef>
        <a:spcAft>
          <a:spcPct val="0"/>
        </a:spcAft>
        <a:defRPr sz="3200" b="1">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085850" indent="-228600" algn="l" rtl="0" eaLnBrk="0" fontAlgn="base" hangingPunct="0">
        <a:spcBef>
          <a:spcPct val="20000"/>
        </a:spcBef>
        <a:spcAft>
          <a:spcPct val="0"/>
        </a:spcAft>
        <a:buChar char="•"/>
        <a:defRPr>
          <a:solidFill>
            <a:schemeClr val="tx1"/>
          </a:solidFill>
          <a:latin typeface="+mn-lt"/>
          <a:ea typeface="ＭＳ Ｐゴシック" charset="-128"/>
        </a:defRPr>
      </a:lvl3pPr>
      <a:lvl4pPr marL="1428750" indent="-228600" algn="l" rtl="0" eaLnBrk="0" fontAlgn="base" hangingPunct="0">
        <a:spcBef>
          <a:spcPct val="20000"/>
        </a:spcBef>
        <a:spcAft>
          <a:spcPct val="0"/>
        </a:spcAft>
        <a:buChar char="–"/>
        <a:defRPr sz="1600">
          <a:solidFill>
            <a:schemeClr val="tx1"/>
          </a:solidFill>
          <a:latin typeface="+mn-lt"/>
          <a:ea typeface="ＭＳ Ｐゴシック" charset="-128"/>
        </a:defRPr>
      </a:lvl4pPr>
      <a:lvl5pPr marL="177165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228850" indent="-228600" algn="l" rtl="0" eaLnBrk="0" fontAlgn="base" hangingPunct="0">
        <a:spcBef>
          <a:spcPct val="20000"/>
        </a:spcBef>
        <a:spcAft>
          <a:spcPct val="0"/>
        </a:spcAft>
        <a:buChar char="•"/>
        <a:defRPr sz="1600">
          <a:solidFill>
            <a:schemeClr val="tx1"/>
          </a:solidFill>
          <a:latin typeface="+mn-lt"/>
          <a:ea typeface="ＭＳ Ｐゴシック" charset="-128"/>
        </a:defRPr>
      </a:lvl6pPr>
      <a:lvl7pPr marL="2686050" indent="-228600" algn="l" rtl="0" eaLnBrk="0" fontAlgn="base" hangingPunct="0">
        <a:spcBef>
          <a:spcPct val="20000"/>
        </a:spcBef>
        <a:spcAft>
          <a:spcPct val="0"/>
        </a:spcAft>
        <a:buChar char="•"/>
        <a:defRPr sz="1600">
          <a:solidFill>
            <a:schemeClr val="tx1"/>
          </a:solidFill>
          <a:latin typeface="+mn-lt"/>
          <a:ea typeface="ＭＳ Ｐゴシック" charset="-128"/>
        </a:defRPr>
      </a:lvl7pPr>
      <a:lvl8pPr marL="3143250" indent="-228600" algn="l" rtl="0" eaLnBrk="0" fontAlgn="base" hangingPunct="0">
        <a:spcBef>
          <a:spcPct val="20000"/>
        </a:spcBef>
        <a:spcAft>
          <a:spcPct val="0"/>
        </a:spcAft>
        <a:buChar char="•"/>
        <a:defRPr sz="1600">
          <a:solidFill>
            <a:schemeClr val="tx1"/>
          </a:solidFill>
          <a:latin typeface="+mn-lt"/>
          <a:ea typeface="ＭＳ Ｐゴシック" charset="-128"/>
        </a:defRPr>
      </a:lvl8pPr>
      <a:lvl9pPr marL="3600450" indent="-228600" algn="l" rtl="0" eaLnBrk="0" fontAlgn="base" hangingPunct="0">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Microsoft_Word_97_-_2004_Document1.doc"/><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df"/><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df"/><Relationship Id="rId5" Type="http://schemas.openxmlformats.org/officeDocument/2006/relationships/image" Target="../media/image12.png"/><Relationship Id="rId6" Type="http://schemas.openxmlformats.org/officeDocument/2006/relationships/image" Target="../media/image13.pdf"/><Relationship Id="rId7" Type="http://schemas.openxmlformats.org/officeDocument/2006/relationships/image" Target="../media/image14.png"/><Relationship Id="rId8" Type="http://schemas.openxmlformats.org/officeDocument/2006/relationships/image" Target="../media/image15.pdf"/><Relationship Id="rId9"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9.pd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df"/><Relationship Id="rId5" Type="http://schemas.openxmlformats.org/officeDocument/2006/relationships/image" Target="../media/image12.png"/><Relationship Id="rId6" Type="http://schemas.openxmlformats.org/officeDocument/2006/relationships/image" Target="../media/image13.pdf"/><Relationship Id="rId7" Type="http://schemas.openxmlformats.org/officeDocument/2006/relationships/image" Target="../media/image14.png"/><Relationship Id="rId8" Type="http://schemas.openxmlformats.org/officeDocument/2006/relationships/image" Target="../media/image15.pdf"/><Relationship Id="rId9"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9.pdf"/></Relationships>
</file>

<file path=ppt/slides/_rels/slide17.xml.rels><?xml version="1.0" encoding="UTF-8" standalone="yes"?>
<Relationships xmlns="http://schemas.openxmlformats.org/package/2006/relationships"><Relationship Id="rId3" Type="http://schemas.openxmlformats.org/officeDocument/2006/relationships/image" Target="../media/image18.pdf"/><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0.pdf"/><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9.pd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df"/><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df"/><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ci.stanford.edu/cstr/reports/2013-02.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ci.stanford.edu/cstr/reports/2013-02.pdf" TargetMode="External"/><Relationship Id="rId3" Type="http://schemas.openxmlformats.org/officeDocument/2006/relationships/hyperlink" Target="http://research.microsoft.com/apps/pubs/default.aspx?id=14816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November 2013</a:t>
            </a:r>
            <a:endParaRPr lang="en-US"/>
          </a:p>
        </p:txBody>
      </p:sp>
      <p:sp>
        <p:nvSpPr>
          <p:cNvPr id="7" name="Footer Placeholder 4"/>
          <p:cNvSpPr>
            <a:spLocks noGrp="1"/>
          </p:cNvSpPr>
          <p:nvPr>
            <p:ph type="ftr" sz="quarter" idx="11"/>
          </p:nvPr>
        </p:nvSpPr>
        <p:spPr/>
        <p:txBody>
          <a:bodyPr/>
          <a:lstStyle/>
          <a:p>
            <a:r>
              <a:rPr lang="en-US" smtClean="0"/>
              <a:t>Philip Levis, Stanford University</a:t>
            </a:r>
            <a:endParaRPr lang="en-US"/>
          </a:p>
        </p:txBody>
      </p:sp>
      <p:sp>
        <p:nvSpPr>
          <p:cNvPr id="8" name="Slide Number Placeholder 5"/>
          <p:cNvSpPr>
            <a:spLocks noGrp="1"/>
          </p:cNvSpPr>
          <p:nvPr>
            <p:ph type="sldNum" sz="quarter" idx="12"/>
          </p:nvPr>
        </p:nvSpPr>
        <p:spPr/>
        <p:txBody>
          <a:bodyPr/>
          <a:lstStyle/>
          <a:p>
            <a:r>
              <a:rPr lang="en-US"/>
              <a:t>Slide </a:t>
            </a:r>
            <a:fld id="{A1DF4EA4-62C6-4747-AA37-39380629ED0A}" type="slidenum">
              <a:rPr lang="en-US"/>
              <a:pPr/>
              <a:t>1</a:t>
            </a:fld>
            <a:endParaRPr lang="en-US"/>
          </a:p>
        </p:txBody>
      </p:sp>
      <p:sp>
        <p:nvSpPr>
          <p:cNvPr id="30722" name="Rectangle 2"/>
          <p:cNvSpPr>
            <a:spLocks noGrp="1" noChangeArrowheads="1"/>
          </p:cNvSpPr>
          <p:nvPr>
            <p:ph type="title"/>
          </p:nvPr>
        </p:nvSpPr>
        <p:spPr>
          <a:noFill/>
          <a:ln/>
        </p:spPr>
        <p:txBody>
          <a:bodyPr/>
          <a:lstStyle/>
          <a:p>
            <a:r>
              <a:rPr lang="en-US" dirty="0" smtClean="0"/>
              <a:t>STR Radios and STR Media Access</a:t>
            </a:r>
            <a:endParaRPr lang="en-US" dirty="0"/>
          </a:p>
        </p:txBody>
      </p:sp>
      <p:sp>
        <p:nvSpPr>
          <p:cNvPr id="30726" name="Rectangle 6"/>
          <p:cNvSpPr>
            <a:spLocks noGrp="1" noChangeArrowheads="1"/>
          </p:cNvSpPr>
          <p:nvPr>
            <p:ph type="body" idx="1"/>
          </p:nvPr>
        </p:nvSpPr>
        <p:spPr>
          <a:xfrm>
            <a:off x="685800" y="1524000"/>
            <a:ext cx="7772400" cy="381000"/>
          </a:xfrm>
          <a:noFill/>
          <a:ln/>
        </p:spPr>
        <p:txBody>
          <a:bodyPr/>
          <a:lstStyle/>
          <a:p>
            <a:pPr algn="ctr">
              <a:buFontTx/>
              <a:buNone/>
            </a:pPr>
            <a:r>
              <a:rPr lang="en-US" sz="2000" dirty="0"/>
              <a:t>Date:</a:t>
            </a:r>
            <a:r>
              <a:rPr lang="en-US" sz="2000" b="0" dirty="0" smtClean="0"/>
              <a:t> 2013-11-12</a:t>
            </a:r>
            <a:endParaRPr lang="en-US" sz="2000" b="0" dirty="0"/>
          </a:p>
        </p:txBody>
      </p:sp>
      <p:graphicFrame>
        <p:nvGraphicFramePr>
          <p:cNvPr id="30731" name="Object 11"/>
          <p:cNvGraphicFramePr>
            <a:graphicFrameLocks noChangeAspect="1"/>
          </p:cNvGraphicFramePr>
          <p:nvPr/>
        </p:nvGraphicFramePr>
        <p:xfrm>
          <a:off x="508000" y="2541587"/>
          <a:ext cx="8156575" cy="2716213"/>
        </p:xfrm>
        <a:graphic>
          <a:graphicData uri="http://schemas.openxmlformats.org/presentationml/2006/ole">
            <p:oleObj spid="_x0000_s30731" name="Document" r:id="rId4" imgW="8242300" imgH="2755900" progId="Word.Document.8">
              <p:embed/>
            </p:oleObj>
          </a:graphicData>
        </a:graphic>
      </p:graphicFrame>
      <p:sp>
        <p:nvSpPr>
          <p:cNvPr id="30732" name="Rectangle 12"/>
          <p:cNvSpPr>
            <a:spLocks noChangeArrowheads="1"/>
          </p:cNvSpPr>
          <p:nvPr/>
        </p:nvSpPr>
        <p:spPr bwMode="auto">
          <a:xfrm>
            <a:off x="533400" y="1939925"/>
            <a:ext cx="1447800" cy="381000"/>
          </a:xfrm>
          <a:prstGeom prst="rect">
            <a:avLst/>
          </a:prstGeom>
          <a:noFill/>
          <a:ln w="9525">
            <a:noFill/>
            <a:miter lim="800000"/>
            <a:headEnd/>
            <a:tailEnd/>
          </a:ln>
          <a:effectLst/>
        </p:spPr>
        <p:txBody>
          <a:bodyPr lIns="92075" tIns="46038" rIns="92075" bIns="46038">
            <a:prstTxWarp prst="textNoShape">
              <a:avLst/>
            </a:prstTxWarp>
          </a:bodyPr>
          <a:lstStyle/>
          <a:p>
            <a:pPr marL="342900" indent="-342900">
              <a:spcBef>
                <a:spcPct val="20000"/>
              </a:spcBef>
            </a:pPr>
            <a:r>
              <a:rPr lang="en-US" sz="2000" b="1"/>
              <a:t>Authors:</a:t>
            </a:r>
            <a:endParaRPr lang="en-US" sz="2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Design</a:t>
            </a:r>
            <a:endParaRPr lang="en-US" sz="2000" dirty="0"/>
          </a:p>
        </p:txBody>
      </p:sp>
      <p:pic>
        <p:nvPicPr>
          <p:cNvPr id="13" name="Content Placeholder 12" descr="final_system.pdf"/>
          <p:cNvPicPr>
            <a:picLocks noGrp="1" noChangeAspect="1"/>
          </p:cNvPicPr>
          <p:nvPr>
            <p:ph idx="1"/>
          </p:nvPr>
        </p:nvPicPr>
        <mc:AlternateContent>
          <mc:Choice xmlns:ma="http://schemas.microsoft.com/office/mac/drawingml/2008/main" Requires="ma">
            <p:blipFill>
              <a:blip r:embed="rId2"/>
              <a:srcRect l="-26510" r="-26510"/>
              <a:stretch>
                <a:fillRect/>
              </a:stretch>
            </p:blipFill>
          </mc:Choice>
          <mc:Fallback>
            <p:blipFill>
              <a:blip r:embed="rId3"/>
              <a:srcRect l="-26510" r="-26510"/>
              <a:stretch>
                <a:fillRect/>
              </a:stretch>
            </p:blipFill>
          </mc:Fallback>
        </mc:AlternateContent>
        <p:spPr>
          <a:xfrm>
            <a:off x="609600" y="1981200"/>
            <a:ext cx="7772400" cy="4114800"/>
          </a:xfrm>
        </p:spPr>
      </p:pic>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Prototype</a:t>
            </a:r>
            <a:br>
              <a:rPr lang="en-US" dirty="0" smtClean="0"/>
            </a:br>
            <a:r>
              <a:rPr lang="en-US" sz="2400" dirty="0"/>
              <a:t>2 antennas,</a:t>
            </a:r>
            <a:r>
              <a:rPr lang="en-US" sz="2400" dirty="0" smtClean="0"/>
              <a:t> ~100 </a:t>
            </a:r>
            <a:r>
              <a:rPr lang="en-US" sz="2400" dirty="0" err="1"/>
              <a:t>mW</a:t>
            </a:r>
            <a:r>
              <a:rPr lang="en-US" sz="2400" dirty="0"/>
              <a:t>, 20MHz @ </a:t>
            </a:r>
            <a:r>
              <a:rPr lang="en-US" sz="2400" dirty="0" smtClean="0"/>
              <a:t>2.4GHz</a:t>
            </a:r>
            <a:endParaRPr lang="en-US" sz="2000" dirty="0"/>
          </a:p>
        </p:txBody>
      </p:sp>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11</a:t>
            </a:fld>
            <a:endParaRPr lang="en-US"/>
          </a:p>
        </p:txBody>
      </p:sp>
      <p:pic>
        <p:nvPicPr>
          <p:cNvPr id="8" name="Picture 7"/>
          <p:cNvPicPr>
            <a:picLocks noChangeAspect="1"/>
          </p:cNvPicPr>
          <p:nvPr/>
        </p:nvPicPr>
        <p:blipFill>
          <a:blip r:embed="rId2"/>
          <a:stretch>
            <a:fillRect/>
          </a:stretch>
        </p:blipFill>
        <p:spPr>
          <a:xfrm>
            <a:off x="2209800" y="2133600"/>
            <a:ext cx="5111750" cy="3838635"/>
          </a:xfrm>
          <a:prstGeom prst="rect">
            <a:avLst/>
          </a:prstGeom>
        </p:spPr>
      </p:pic>
      <p:sp>
        <p:nvSpPr>
          <p:cNvPr id="10" name="Rectangle 9"/>
          <p:cNvSpPr/>
          <p:nvPr/>
        </p:nvSpPr>
        <p:spPr>
          <a:xfrm>
            <a:off x="304800" y="5562600"/>
            <a:ext cx="5257800" cy="830997"/>
          </a:xfrm>
          <a:prstGeom prst="rect">
            <a:avLst/>
          </a:prstGeom>
          <a:solidFill>
            <a:schemeClr val="bg2"/>
          </a:solidFill>
          <a:ln>
            <a:solidFill>
              <a:schemeClr val="tx1"/>
            </a:solidFill>
          </a:ln>
        </p:spPr>
        <p:txBody>
          <a:bodyPr wrap="square">
            <a:spAutoFit/>
          </a:bodyPr>
          <a:lstStyle/>
          <a:p>
            <a:r>
              <a:rPr lang="en-US" dirty="0" err="1"/>
              <a:t>Mayank</a:t>
            </a:r>
            <a:r>
              <a:rPr lang="en-US" dirty="0"/>
              <a:t> Jain, Jung Il </a:t>
            </a:r>
            <a:r>
              <a:rPr lang="en-US" dirty="0" err="1"/>
              <a:t>Choi</a:t>
            </a:r>
            <a:r>
              <a:rPr lang="en-US" dirty="0"/>
              <a:t>, </a:t>
            </a:r>
            <a:r>
              <a:rPr lang="en-US" dirty="0" err="1"/>
              <a:t>Taemin</a:t>
            </a:r>
            <a:r>
              <a:rPr lang="en-US" dirty="0"/>
              <a:t> Kim, </a:t>
            </a:r>
            <a:r>
              <a:rPr lang="en-US" dirty="0" err="1"/>
              <a:t>Dinesh</a:t>
            </a:r>
            <a:r>
              <a:rPr lang="en-US" dirty="0"/>
              <a:t> </a:t>
            </a:r>
            <a:r>
              <a:rPr lang="en-US" dirty="0" err="1"/>
              <a:t>Bharadia</a:t>
            </a:r>
            <a:r>
              <a:rPr lang="en-US" dirty="0"/>
              <a:t>, </a:t>
            </a:r>
            <a:r>
              <a:rPr lang="en-US" dirty="0" err="1"/>
              <a:t>Kannan</a:t>
            </a:r>
            <a:r>
              <a:rPr lang="en-US" dirty="0"/>
              <a:t> </a:t>
            </a:r>
            <a:r>
              <a:rPr lang="en-US" dirty="0" err="1"/>
              <a:t>Srinivasan</a:t>
            </a:r>
            <a:r>
              <a:rPr lang="en-US" dirty="0"/>
              <a:t>, </a:t>
            </a:r>
            <a:r>
              <a:rPr lang="en-US" dirty="0" err="1"/>
              <a:t>Siddharth</a:t>
            </a:r>
            <a:r>
              <a:rPr lang="en-US" dirty="0"/>
              <a:t> Seth, Philip Levis, </a:t>
            </a:r>
            <a:r>
              <a:rPr lang="en-US" dirty="0" err="1"/>
              <a:t>Sachin</a:t>
            </a:r>
            <a:r>
              <a:rPr lang="en-US" dirty="0"/>
              <a:t> </a:t>
            </a:r>
            <a:r>
              <a:rPr lang="en-US" dirty="0" err="1"/>
              <a:t>Katti</a:t>
            </a:r>
            <a:r>
              <a:rPr lang="en-US" dirty="0"/>
              <a:t> and </a:t>
            </a:r>
            <a:r>
              <a:rPr lang="en-US" dirty="0" err="1"/>
              <a:t>Prasun</a:t>
            </a:r>
            <a:r>
              <a:rPr lang="en-US" dirty="0"/>
              <a:t> </a:t>
            </a:r>
            <a:r>
              <a:rPr lang="en-US" dirty="0" err="1"/>
              <a:t>Sinha</a:t>
            </a:r>
            <a:r>
              <a:rPr lang="en-US" dirty="0"/>
              <a:t>. “Practical, Real-time, Full Duplex Wireless.” In </a:t>
            </a:r>
            <a:r>
              <a:rPr lang="en-US" i="1" dirty="0"/>
              <a:t>Proceedings of the 17th Annual International Conference on Mobile Computing and Networking (</a:t>
            </a:r>
            <a:r>
              <a:rPr lang="en-US" i="1" dirty="0" err="1"/>
              <a:t>Mobicom</a:t>
            </a:r>
            <a:r>
              <a:rPr lang="en-US" i="1" dirty="0"/>
              <a:t> 2011).</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Design</a:t>
            </a:r>
            <a:endParaRPr lang="en-US" dirty="0"/>
          </a:p>
        </p:txBody>
      </p:sp>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12</a:t>
            </a:fld>
            <a:endParaRPr lang="en-US"/>
          </a:p>
        </p:txBody>
      </p:sp>
      <p:pic>
        <p:nvPicPr>
          <p:cNvPr id="7" name="Picture 6"/>
          <p:cNvPicPr>
            <a:picLocks noChangeAspect="1"/>
          </p:cNvPicPr>
          <p:nvPr/>
        </p:nvPicPr>
        <p:blipFill>
          <a:blip r:embed="rId2"/>
          <a:stretch>
            <a:fillRect/>
          </a:stretch>
        </p:blipFill>
        <p:spPr>
          <a:xfrm>
            <a:off x="4572000" y="1905000"/>
            <a:ext cx="4248662" cy="3968750"/>
          </a:xfrm>
          <a:prstGeom prst="rect">
            <a:avLst/>
          </a:prstGeom>
        </p:spPr>
      </p:pic>
      <p:sp>
        <p:nvSpPr>
          <p:cNvPr id="8" name="Content Placeholder 2"/>
          <p:cNvSpPr>
            <a:spLocks noGrp="1"/>
          </p:cNvSpPr>
          <p:nvPr>
            <p:ph idx="1"/>
          </p:nvPr>
        </p:nvSpPr>
        <p:spPr>
          <a:xfrm>
            <a:off x="685800" y="1981200"/>
            <a:ext cx="3810000" cy="4114800"/>
          </a:xfrm>
        </p:spPr>
        <p:txBody>
          <a:bodyPr/>
          <a:lstStyle/>
          <a:p>
            <a:r>
              <a:rPr lang="en-US" dirty="0" smtClean="0"/>
              <a:t>One antenna</a:t>
            </a:r>
          </a:p>
          <a:p>
            <a:pPr lvl="1"/>
            <a:r>
              <a:rPr lang="en-US" dirty="0" smtClean="0"/>
              <a:t>Circulator</a:t>
            </a:r>
          </a:p>
          <a:p>
            <a:r>
              <a:rPr lang="en-US" dirty="0" smtClean="0"/>
              <a:t>Adaptive cancellation</a:t>
            </a:r>
          </a:p>
          <a:p>
            <a:pPr lvl="1"/>
            <a:r>
              <a:rPr lang="en-US" dirty="0" smtClean="0"/>
              <a:t>Bank of delay lines</a:t>
            </a:r>
            <a:endParaRPr lang="en-US" dirty="0" smtClean="0"/>
          </a:p>
          <a:p>
            <a:pPr lvl="1"/>
            <a:r>
              <a:rPr lang="en-US" dirty="0" smtClean="0"/>
              <a:t>Handles frequency </a:t>
            </a:r>
            <a:r>
              <a:rPr lang="en-US" dirty="0" smtClean="0"/>
              <a:t>selective </a:t>
            </a:r>
            <a:r>
              <a:rPr lang="en-US" dirty="0" smtClean="0"/>
              <a:t>interference, </a:t>
            </a:r>
            <a:r>
              <a:rPr lang="en-US" dirty="0" smtClean="0"/>
              <a:t>isolation</a:t>
            </a:r>
            <a:endParaRPr lang="en-US" dirty="0" smtClean="0"/>
          </a:p>
          <a:p>
            <a:r>
              <a:rPr lang="en-US" dirty="0" smtClean="0"/>
              <a:t>110dB of cancellation</a:t>
            </a:r>
          </a:p>
          <a:p>
            <a:pPr lvl="1"/>
            <a:r>
              <a:rPr lang="en-US" dirty="0" smtClean="0"/>
              <a:t>20dBm, -90dBm noise floor</a:t>
            </a:r>
          </a:p>
          <a:p>
            <a:pPr lvl="1"/>
            <a:r>
              <a:rPr lang="en-US" dirty="0" smtClean="0"/>
              <a:t>80MHz @ 2.4GHz</a:t>
            </a:r>
            <a:endParaRPr lang="en-US" dirty="0"/>
          </a:p>
        </p:txBody>
      </p:sp>
      <p:sp>
        <p:nvSpPr>
          <p:cNvPr id="9" name="Rectangle 8"/>
          <p:cNvSpPr/>
          <p:nvPr/>
        </p:nvSpPr>
        <p:spPr>
          <a:xfrm>
            <a:off x="381000" y="5791200"/>
            <a:ext cx="5257800" cy="461665"/>
          </a:xfrm>
          <a:prstGeom prst="rect">
            <a:avLst/>
          </a:prstGeom>
          <a:solidFill>
            <a:schemeClr val="bg2"/>
          </a:solidFill>
          <a:ln>
            <a:solidFill>
              <a:schemeClr val="tx1"/>
            </a:solidFill>
          </a:ln>
        </p:spPr>
        <p:txBody>
          <a:bodyPr wrap="square">
            <a:spAutoFit/>
          </a:bodyPr>
          <a:lstStyle/>
          <a:p>
            <a:r>
              <a:rPr lang="en-US" dirty="0" err="1"/>
              <a:t>Dinesh</a:t>
            </a:r>
            <a:r>
              <a:rPr lang="en-US" dirty="0"/>
              <a:t> </a:t>
            </a:r>
            <a:r>
              <a:rPr lang="en-US" dirty="0" err="1"/>
              <a:t>Bharadia</a:t>
            </a:r>
            <a:r>
              <a:rPr lang="en-US" dirty="0"/>
              <a:t>, Emily </a:t>
            </a:r>
            <a:r>
              <a:rPr lang="en-US" dirty="0" err="1"/>
              <a:t>McMillin</a:t>
            </a:r>
            <a:r>
              <a:rPr lang="en-US" dirty="0"/>
              <a:t>, and </a:t>
            </a:r>
            <a:r>
              <a:rPr lang="en-US" dirty="0" err="1"/>
              <a:t>Sachin</a:t>
            </a:r>
            <a:r>
              <a:rPr lang="en-US" dirty="0"/>
              <a:t> </a:t>
            </a:r>
            <a:r>
              <a:rPr lang="en-US" dirty="0" err="1"/>
              <a:t>Katti</a:t>
            </a:r>
            <a:r>
              <a:rPr lang="en-US" dirty="0"/>
              <a:t>. “Full Duplex Radios.” In </a:t>
            </a:r>
            <a:r>
              <a:rPr lang="en-US" i="1" dirty="0"/>
              <a:t>Proceedings of ACM SIGCOMM (2013).</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Title 13"/>
          <p:cNvSpPr>
            <a:spLocks noGrp="1"/>
          </p:cNvSpPr>
          <p:nvPr>
            <p:ph type="ctrTitle"/>
          </p:nvPr>
        </p:nvSpPr>
        <p:spPr/>
        <p:txBody>
          <a:bodyPr/>
          <a:lstStyle/>
          <a:p>
            <a:r>
              <a:rPr lang="en-US" dirty="0" smtClean="0"/>
              <a:t>Implications</a:t>
            </a:r>
            <a:endParaRPr lang="en-US" dirty="0"/>
          </a:p>
        </p:txBody>
      </p:sp>
      <p:sp>
        <p:nvSpPr>
          <p:cNvPr id="15" name="Subtitle 14"/>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Duplex MAC</a:t>
            </a:r>
            <a:endParaRPr lang="en-US" dirty="0"/>
          </a:p>
        </p:txBody>
      </p:sp>
      <p:pic>
        <p:nvPicPr>
          <p:cNvPr id="7" name="Content Placeholder 6" descr="asymmetric-ap.pdf"/>
          <p:cNvPicPr>
            <a:picLocks noGrp="1" noChangeAspect="1"/>
          </p:cNvPicPr>
          <p:nvPr>
            <p:ph idx="1"/>
          </p:nvPr>
        </p:nvPicPr>
        <mc:AlternateContent>
          <mc:Choice xmlns:ma="http://schemas.microsoft.com/office/mac/drawingml/2008/main" Requires="ma">
            <p:blipFill>
              <a:blip r:embed="rId2"/>
              <a:srcRect l="-12202" r="-12202"/>
              <a:stretch>
                <a:fillRect/>
              </a:stretch>
            </p:blipFill>
          </mc:Choice>
          <mc:Fallback>
            <p:blipFill>
              <a:blip r:embed="rId3"/>
              <a:srcRect l="-12202" r="-12202"/>
              <a:stretch>
                <a:fillRect/>
              </a:stretch>
            </p:blipFill>
          </mc:Fallback>
        </mc:AlternateContent>
        <p:spPr>
          <a:xfrm>
            <a:off x="5181600" y="1524000"/>
            <a:ext cx="3657600" cy="1936376"/>
          </a:xfrm>
        </p:spPr>
      </p:pic>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14</a:t>
            </a:fld>
            <a:endParaRPr lang="en-US"/>
          </a:p>
        </p:txBody>
      </p:sp>
      <p:pic>
        <p:nvPicPr>
          <p:cNvPr id="8" name="Picture 7" descr="asymmetric-client.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410200" y="3962400"/>
            <a:ext cx="3331269" cy="2011680"/>
          </a:xfrm>
          <a:prstGeom prst="rect">
            <a:avLst/>
          </a:prstGeom>
        </p:spPr>
      </p:pic>
      <p:pic>
        <p:nvPicPr>
          <p:cNvPr id="9" name="Picture 8" descr="asymmetric-fail.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990600" y="3962400"/>
            <a:ext cx="3167925" cy="2011680"/>
          </a:xfrm>
          <a:prstGeom prst="rect">
            <a:avLst/>
          </a:prstGeom>
        </p:spPr>
      </p:pic>
      <p:pic>
        <p:nvPicPr>
          <p:cNvPr id="10" name="Picture 9" descr="symmetric.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1066800" y="1600200"/>
            <a:ext cx="3581400" cy="2178001"/>
          </a:xfrm>
          <a:prstGeom prst="rect">
            <a:avLst/>
          </a:prstGeom>
        </p:spPr>
      </p:pic>
      <p:sp>
        <p:nvSpPr>
          <p:cNvPr id="11" name="TextBox 10"/>
          <p:cNvSpPr txBox="1"/>
          <p:nvPr/>
        </p:nvSpPr>
        <p:spPr>
          <a:xfrm>
            <a:off x="1676400" y="3352800"/>
            <a:ext cx="1700380" cy="523220"/>
          </a:xfrm>
          <a:prstGeom prst="rect">
            <a:avLst/>
          </a:prstGeom>
          <a:noFill/>
        </p:spPr>
        <p:txBody>
          <a:bodyPr wrap="none" rtlCol="0">
            <a:spAutoFit/>
          </a:bodyPr>
          <a:lstStyle/>
          <a:p>
            <a:r>
              <a:rPr lang="en-US" sz="2800" dirty="0" smtClean="0">
                <a:solidFill>
                  <a:srgbClr val="008000"/>
                </a:solidFill>
              </a:rPr>
              <a:t>symmetric</a:t>
            </a:r>
            <a:endParaRPr lang="en-US" sz="2800" dirty="0">
              <a:solidFill>
                <a:srgbClr val="008000"/>
              </a:solidFill>
            </a:endParaRPr>
          </a:p>
        </p:txBody>
      </p:sp>
      <p:sp>
        <p:nvSpPr>
          <p:cNvPr id="12" name="TextBox 11"/>
          <p:cNvSpPr txBox="1"/>
          <p:nvPr/>
        </p:nvSpPr>
        <p:spPr>
          <a:xfrm>
            <a:off x="5257800" y="3352800"/>
            <a:ext cx="3504861" cy="523220"/>
          </a:xfrm>
          <a:prstGeom prst="rect">
            <a:avLst/>
          </a:prstGeom>
          <a:noFill/>
        </p:spPr>
        <p:txBody>
          <a:bodyPr wrap="none" rtlCol="0">
            <a:spAutoFit/>
          </a:bodyPr>
          <a:lstStyle/>
          <a:p>
            <a:r>
              <a:rPr lang="en-US" sz="2800" dirty="0" smtClean="0">
                <a:solidFill>
                  <a:srgbClr val="008000"/>
                </a:solidFill>
              </a:rPr>
              <a:t>AP-centric asymmetric</a:t>
            </a:r>
            <a:endParaRPr lang="en-US" sz="2800" dirty="0">
              <a:solidFill>
                <a:srgbClr val="008000"/>
              </a:solidFill>
            </a:endParaRPr>
          </a:p>
        </p:txBody>
      </p:sp>
      <p:sp>
        <p:nvSpPr>
          <p:cNvPr id="13" name="TextBox 12"/>
          <p:cNvSpPr txBox="1"/>
          <p:nvPr/>
        </p:nvSpPr>
        <p:spPr>
          <a:xfrm>
            <a:off x="990600" y="5791200"/>
            <a:ext cx="2886477" cy="523220"/>
          </a:xfrm>
          <a:prstGeom prst="rect">
            <a:avLst/>
          </a:prstGeom>
          <a:noFill/>
        </p:spPr>
        <p:txBody>
          <a:bodyPr wrap="none" rtlCol="0">
            <a:spAutoFit/>
          </a:bodyPr>
          <a:lstStyle/>
          <a:p>
            <a:r>
              <a:rPr lang="en-US" sz="2800" dirty="0">
                <a:solidFill>
                  <a:srgbClr val="FF0000"/>
                </a:solidFill>
              </a:rPr>
              <a:t>a</a:t>
            </a:r>
            <a:r>
              <a:rPr lang="en-US" sz="2800" dirty="0" smtClean="0">
                <a:solidFill>
                  <a:srgbClr val="FF0000"/>
                </a:solidFill>
              </a:rPr>
              <a:t>symmetric failure</a:t>
            </a:r>
            <a:endParaRPr lang="en-US" sz="2800" dirty="0">
              <a:solidFill>
                <a:srgbClr val="FF0000"/>
              </a:solidFill>
            </a:endParaRPr>
          </a:p>
        </p:txBody>
      </p:sp>
      <p:sp>
        <p:nvSpPr>
          <p:cNvPr id="14" name="TextBox 13"/>
          <p:cNvSpPr txBox="1"/>
          <p:nvPr/>
        </p:nvSpPr>
        <p:spPr>
          <a:xfrm>
            <a:off x="5029200" y="5791200"/>
            <a:ext cx="3843420" cy="523220"/>
          </a:xfrm>
          <a:prstGeom prst="rect">
            <a:avLst/>
          </a:prstGeom>
          <a:noFill/>
        </p:spPr>
        <p:txBody>
          <a:bodyPr wrap="none" rtlCol="0">
            <a:spAutoFit/>
          </a:bodyPr>
          <a:lstStyle/>
          <a:p>
            <a:r>
              <a:rPr lang="en-US" sz="2800" dirty="0" smtClean="0">
                <a:solidFill>
                  <a:srgbClr val="008000"/>
                </a:solidFill>
              </a:rPr>
              <a:t>client-centric asymmetric</a:t>
            </a:r>
            <a:endParaRPr lang="en-US" sz="2800" dirty="0">
              <a:solidFill>
                <a:srgbClr val="008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Janus</a:t>
            </a:r>
            <a:endParaRPr lang="en-US" dirty="0"/>
          </a:p>
        </p:txBody>
      </p:sp>
      <p:sp>
        <p:nvSpPr>
          <p:cNvPr id="3" name="Content Placeholder 2"/>
          <p:cNvSpPr>
            <a:spLocks noGrp="1"/>
          </p:cNvSpPr>
          <p:nvPr>
            <p:ph idx="1"/>
          </p:nvPr>
        </p:nvSpPr>
        <p:spPr/>
        <p:txBody>
          <a:bodyPr/>
          <a:lstStyle/>
          <a:p>
            <a:r>
              <a:rPr lang="en-US" dirty="0"/>
              <a:t>MAC layer for full duplex wireless </a:t>
            </a:r>
            <a:r>
              <a:rPr lang="en-US" dirty="0" smtClean="0"/>
              <a:t>LANs</a:t>
            </a:r>
          </a:p>
          <a:p>
            <a:r>
              <a:rPr lang="en-US" dirty="0" smtClean="0"/>
              <a:t>Entirely </a:t>
            </a:r>
            <a:r>
              <a:rPr lang="en-US" dirty="0"/>
              <a:t>AP-centric and AP-</a:t>
            </a:r>
            <a:r>
              <a:rPr lang="en-US" dirty="0" smtClean="0"/>
              <a:t>scheduled</a:t>
            </a:r>
          </a:p>
          <a:p>
            <a:r>
              <a:rPr lang="en-US" dirty="0" smtClean="0"/>
              <a:t>Provides </a:t>
            </a:r>
            <a:r>
              <a:rPr lang="en-US" dirty="0"/>
              <a:t>per-client fair share of </a:t>
            </a:r>
            <a:r>
              <a:rPr lang="en-US" dirty="0" smtClean="0"/>
              <a:t>channel</a:t>
            </a:r>
          </a:p>
          <a:p>
            <a:pPr lvl="1"/>
            <a:r>
              <a:rPr lang="en-US" dirty="0" smtClean="0"/>
              <a:t>Fairness of time, not bits</a:t>
            </a:r>
          </a:p>
          <a:p>
            <a:pPr lvl="1"/>
            <a:r>
              <a:rPr lang="en-US" dirty="0" smtClean="0"/>
              <a:t>Nodes with lower SNR receive lower throughput</a:t>
            </a:r>
          </a:p>
          <a:p>
            <a:r>
              <a:rPr lang="en-US" dirty="0" smtClean="0"/>
              <a:t>Full </a:t>
            </a:r>
            <a:r>
              <a:rPr lang="en-US" dirty="0"/>
              <a:t>duplex promises 100% throughput gain, Janus provides a 150% gain</a:t>
            </a:r>
          </a:p>
        </p:txBody>
      </p:sp>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Janus Cases</a:t>
            </a:r>
            <a:endParaRPr lang="en-US" dirty="0"/>
          </a:p>
        </p:txBody>
      </p:sp>
      <p:pic>
        <p:nvPicPr>
          <p:cNvPr id="7" name="Content Placeholder 6" descr="asymmetric-ap.pdf"/>
          <p:cNvPicPr>
            <a:picLocks noGrp="1" noChangeAspect="1"/>
          </p:cNvPicPr>
          <p:nvPr>
            <p:ph idx="1"/>
          </p:nvPr>
        </p:nvPicPr>
        <mc:AlternateContent>
          <mc:Choice xmlns:ma="http://schemas.microsoft.com/office/mac/drawingml/2008/main" Requires="ma">
            <p:blipFill>
              <a:blip r:embed="rId2"/>
              <a:srcRect l="-12202" r="-12202"/>
              <a:stretch>
                <a:fillRect/>
              </a:stretch>
            </p:blipFill>
          </mc:Choice>
          <mc:Fallback>
            <p:blipFill>
              <a:blip r:embed="rId3"/>
              <a:srcRect l="-12202" r="-12202"/>
              <a:stretch>
                <a:fillRect/>
              </a:stretch>
            </p:blipFill>
          </mc:Fallback>
        </mc:AlternateContent>
        <p:spPr>
          <a:xfrm>
            <a:off x="5181600" y="1524000"/>
            <a:ext cx="3657600" cy="1936376"/>
          </a:xfrm>
        </p:spPr>
      </p:pic>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16</a:t>
            </a:fld>
            <a:endParaRPr lang="en-US"/>
          </a:p>
        </p:txBody>
      </p:sp>
      <p:pic>
        <p:nvPicPr>
          <p:cNvPr id="8" name="Picture 7" descr="asymmetric-client.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410200" y="3962400"/>
            <a:ext cx="3331269" cy="2011680"/>
          </a:xfrm>
          <a:prstGeom prst="rect">
            <a:avLst/>
          </a:prstGeom>
        </p:spPr>
      </p:pic>
      <p:pic>
        <p:nvPicPr>
          <p:cNvPr id="9" name="Picture 8" descr="asymmetric-fail.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990600" y="3962400"/>
            <a:ext cx="3167925" cy="2011680"/>
          </a:xfrm>
          <a:prstGeom prst="rect">
            <a:avLst/>
          </a:prstGeom>
        </p:spPr>
      </p:pic>
      <p:pic>
        <p:nvPicPr>
          <p:cNvPr id="10" name="Picture 9" descr="symmetric.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1066800" y="1600200"/>
            <a:ext cx="3581400" cy="2178001"/>
          </a:xfrm>
          <a:prstGeom prst="rect">
            <a:avLst/>
          </a:prstGeom>
        </p:spPr>
      </p:pic>
      <p:sp>
        <p:nvSpPr>
          <p:cNvPr id="11" name="TextBox 10"/>
          <p:cNvSpPr txBox="1"/>
          <p:nvPr/>
        </p:nvSpPr>
        <p:spPr>
          <a:xfrm>
            <a:off x="1676400" y="3352800"/>
            <a:ext cx="1700380" cy="523220"/>
          </a:xfrm>
          <a:prstGeom prst="rect">
            <a:avLst/>
          </a:prstGeom>
          <a:noFill/>
        </p:spPr>
        <p:txBody>
          <a:bodyPr wrap="none" rtlCol="0">
            <a:spAutoFit/>
          </a:bodyPr>
          <a:lstStyle/>
          <a:p>
            <a:r>
              <a:rPr lang="en-US" sz="2800" dirty="0" smtClean="0">
                <a:solidFill>
                  <a:srgbClr val="008000"/>
                </a:solidFill>
              </a:rPr>
              <a:t>symmetric</a:t>
            </a:r>
            <a:endParaRPr lang="en-US" sz="2800" dirty="0">
              <a:solidFill>
                <a:srgbClr val="008000"/>
              </a:solidFill>
            </a:endParaRPr>
          </a:p>
        </p:txBody>
      </p:sp>
      <p:sp>
        <p:nvSpPr>
          <p:cNvPr id="12" name="TextBox 11"/>
          <p:cNvSpPr txBox="1"/>
          <p:nvPr/>
        </p:nvSpPr>
        <p:spPr>
          <a:xfrm>
            <a:off x="5257800" y="3352800"/>
            <a:ext cx="3504861" cy="523220"/>
          </a:xfrm>
          <a:prstGeom prst="rect">
            <a:avLst/>
          </a:prstGeom>
          <a:noFill/>
        </p:spPr>
        <p:txBody>
          <a:bodyPr wrap="none" rtlCol="0">
            <a:spAutoFit/>
          </a:bodyPr>
          <a:lstStyle/>
          <a:p>
            <a:r>
              <a:rPr lang="en-US" sz="2800" dirty="0" smtClean="0">
                <a:solidFill>
                  <a:srgbClr val="008000"/>
                </a:solidFill>
              </a:rPr>
              <a:t>AP-centric asymmetric</a:t>
            </a:r>
            <a:endParaRPr lang="en-US" sz="2800" dirty="0">
              <a:solidFill>
                <a:srgbClr val="008000"/>
              </a:solidFill>
            </a:endParaRPr>
          </a:p>
        </p:txBody>
      </p:sp>
      <p:sp>
        <p:nvSpPr>
          <p:cNvPr id="13" name="TextBox 12"/>
          <p:cNvSpPr txBox="1"/>
          <p:nvPr/>
        </p:nvSpPr>
        <p:spPr>
          <a:xfrm>
            <a:off x="990600" y="5791200"/>
            <a:ext cx="2886477" cy="523220"/>
          </a:xfrm>
          <a:prstGeom prst="rect">
            <a:avLst/>
          </a:prstGeom>
          <a:noFill/>
        </p:spPr>
        <p:txBody>
          <a:bodyPr wrap="none" rtlCol="0">
            <a:spAutoFit/>
          </a:bodyPr>
          <a:lstStyle/>
          <a:p>
            <a:r>
              <a:rPr lang="en-US" sz="2800" dirty="0">
                <a:solidFill>
                  <a:srgbClr val="FF0000"/>
                </a:solidFill>
              </a:rPr>
              <a:t>a</a:t>
            </a:r>
            <a:r>
              <a:rPr lang="en-US" sz="2800" dirty="0" smtClean="0">
                <a:solidFill>
                  <a:srgbClr val="FF0000"/>
                </a:solidFill>
              </a:rPr>
              <a:t>symmetric failure</a:t>
            </a:r>
            <a:endParaRPr lang="en-US" sz="2800" dirty="0">
              <a:solidFill>
                <a:srgbClr val="FF0000"/>
              </a:solidFill>
            </a:endParaRPr>
          </a:p>
        </p:txBody>
      </p:sp>
      <p:sp>
        <p:nvSpPr>
          <p:cNvPr id="14" name="TextBox 13"/>
          <p:cNvSpPr txBox="1"/>
          <p:nvPr/>
        </p:nvSpPr>
        <p:spPr>
          <a:xfrm>
            <a:off x="5029200" y="5791200"/>
            <a:ext cx="3843420" cy="523220"/>
          </a:xfrm>
          <a:prstGeom prst="rect">
            <a:avLst/>
          </a:prstGeom>
          <a:noFill/>
        </p:spPr>
        <p:txBody>
          <a:bodyPr wrap="none" rtlCol="0">
            <a:spAutoFit/>
          </a:bodyPr>
          <a:lstStyle/>
          <a:p>
            <a:r>
              <a:rPr lang="en-US" sz="2800" dirty="0" smtClean="0">
                <a:solidFill>
                  <a:srgbClr val="008000"/>
                </a:solidFill>
              </a:rPr>
              <a:t>client-centric asymmetric</a:t>
            </a:r>
            <a:endParaRPr lang="en-US" sz="2800" dirty="0">
              <a:solidFill>
                <a:srgbClr val="008000"/>
              </a:solidFill>
            </a:endParaRPr>
          </a:p>
        </p:txBody>
      </p:sp>
      <p:sp>
        <p:nvSpPr>
          <p:cNvPr id="15" name="Rectangle 14"/>
          <p:cNvSpPr/>
          <p:nvPr/>
        </p:nvSpPr>
        <p:spPr bwMode="auto">
          <a:xfrm>
            <a:off x="609600" y="4038600"/>
            <a:ext cx="8305800" cy="2209800"/>
          </a:xfrm>
          <a:prstGeom prst="rect">
            <a:avLst/>
          </a:prstGeom>
          <a:solidFill>
            <a:schemeClr val="bg1">
              <a:alpha val="9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Janus Overview</a:t>
            </a:r>
            <a:endParaRPr lang="en-US" dirty="0"/>
          </a:p>
        </p:txBody>
      </p:sp>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17</a:t>
            </a:fld>
            <a:endParaRPr lang="en-US"/>
          </a:p>
        </p:txBody>
      </p:sp>
      <p:pic>
        <p:nvPicPr>
          <p:cNvPr id="7" name="Picture 6"/>
          <p:cNvPicPr>
            <a:picLocks noChangeAspect="1"/>
          </p:cNvPicPr>
          <p:nvPr/>
        </p:nvPicPr>
        <p:blipFill>
          <a:blip r:embed="rId2"/>
          <a:stretch>
            <a:fillRect/>
          </a:stretch>
        </p:blipFill>
        <p:spPr>
          <a:xfrm>
            <a:off x="63500" y="1905000"/>
            <a:ext cx="8851900" cy="2049914"/>
          </a:xfrm>
          <a:prstGeom prst="rect">
            <a:avLst/>
          </a:prstGeom>
        </p:spPr>
      </p:pic>
      <p:pic>
        <p:nvPicPr>
          <p:cNvPr id="8" name="Picture 7" descr="state-machine.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04800" y="4419600"/>
            <a:ext cx="8077200" cy="17145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Probe Phase</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18</a:t>
            </a:fld>
            <a:endParaRPr lang="en-US"/>
          </a:p>
        </p:txBody>
      </p:sp>
      <p:pic>
        <p:nvPicPr>
          <p:cNvPr id="7" name="Picture 6"/>
          <p:cNvPicPr>
            <a:picLocks noChangeAspect="1"/>
          </p:cNvPicPr>
          <p:nvPr/>
        </p:nvPicPr>
        <p:blipFill>
          <a:blip r:embed="rId2"/>
          <a:stretch>
            <a:fillRect/>
          </a:stretch>
        </p:blipFill>
        <p:spPr>
          <a:xfrm>
            <a:off x="685800" y="1752600"/>
            <a:ext cx="19084634" cy="44196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 Phase</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19</a:t>
            </a:fld>
            <a:endParaRPr lang="en-US"/>
          </a:p>
        </p:txBody>
      </p:sp>
      <p:pic>
        <p:nvPicPr>
          <p:cNvPr id="7" name="Picture 6"/>
          <p:cNvPicPr>
            <a:picLocks noChangeAspect="1"/>
          </p:cNvPicPr>
          <p:nvPr/>
        </p:nvPicPr>
        <p:blipFill>
          <a:blip r:embed="rId2"/>
          <a:stretch>
            <a:fillRect/>
          </a:stretch>
        </p:blipFill>
        <p:spPr>
          <a:xfrm>
            <a:off x="-1676400" y="1752600"/>
            <a:ext cx="19084634" cy="4419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a:t>Slide </a:t>
            </a:r>
            <a:fld id="{EC42CFA8-65D8-C540-B090-A854712382F8}" type="slidenum">
              <a:rPr lang="en-US"/>
              <a:pPr/>
              <a:t>2</a:t>
            </a:fld>
            <a:endParaRPr lang="en-US"/>
          </a:p>
        </p:txBody>
      </p:sp>
      <p:sp>
        <p:nvSpPr>
          <p:cNvPr id="5122" name="Rectangle 2"/>
          <p:cNvSpPr>
            <a:spLocks noGrp="1" noChangeArrowheads="1"/>
          </p:cNvSpPr>
          <p:nvPr>
            <p:ph type="title"/>
          </p:nvPr>
        </p:nvSpPr>
        <p:spPr>
          <a:noFill/>
          <a:ln/>
        </p:spPr>
        <p:txBody>
          <a:bodyPr/>
          <a:lstStyle/>
          <a:p>
            <a:r>
              <a:rPr lang="en-US"/>
              <a:t>Abstract</a:t>
            </a:r>
          </a:p>
        </p:txBody>
      </p:sp>
      <p:sp>
        <p:nvSpPr>
          <p:cNvPr id="5123" name="Rectangle 3"/>
          <p:cNvSpPr>
            <a:spLocks noGrp="1" noChangeArrowheads="1"/>
          </p:cNvSpPr>
          <p:nvPr>
            <p:ph type="body" idx="1"/>
          </p:nvPr>
        </p:nvSpPr>
        <p:spPr>
          <a:noFill/>
          <a:ln/>
        </p:spPr>
        <p:txBody>
          <a:bodyPr/>
          <a:lstStyle/>
          <a:p>
            <a:pPr>
              <a:buFontTx/>
              <a:buNone/>
            </a:pPr>
            <a:r>
              <a:rPr lang="en-US" dirty="0" smtClean="0"/>
              <a:t>Single antenna, in-band STR is coming.</a:t>
            </a:r>
          </a:p>
          <a:p>
            <a:pPr>
              <a:buFontTx/>
              <a:buNone/>
            </a:pPr>
            <a:endParaRPr lang="en-US" dirty="0" smtClean="0"/>
          </a:p>
          <a:p>
            <a:pPr>
              <a:buFontTx/>
              <a:buNone/>
            </a:pPr>
            <a:r>
              <a:rPr lang="en-US" dirty="0" smtClean="0"/>
              <a:t>Janus is a centralized STR MAC that uses communication rounds and explicitly schedules all frame transmissions.</a:t>
            </a:r>
          </a:p>
          <a:p>
            <a:pPr>
              <a:buFontTx/>
              <a:buNone/>
            </a:pPr>
            <a:endParaRPr lang="en-US" dirty="0" smtClean="0"/>
          </a:p>
          <a:p>
            <a:pPr>
              <a:buFontTx/>
              <a:buNone/>
            </a:pPr>
            <a:r>
              <a:rPr lang="en-US" dirty="0" smtClean="0"/>
              <a:t>Full duplex promises a 100% throughput gain, Janus provides a 150% throughput gain.</a:t>
            </a:r>
          </a:p>
          <a:p>
            <a:pPr>
              <a:buFontTx/>
              <a:buNone/>
            </a:pPr>
            <a:endParaRPr lang="en-US" dirty="0" smtClean="0"/>
          </a:p>
          <a:p>
            <a:pPr>
              <a:buNone/>
            </a:pPr>
            <a:r>
              <a:rPr lang="en-US" dirty="0" smtClean="0"/>
              <a:t>Full duplex networks can benefit from more centralized MAC algorithms and protocols.</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 Data </a:t>
            </a:r>
            <a:r>
              <a:rPr lang="en-US" dirty="0" smtClean="0"/>
              <a:t>Phase</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20</a:t>
            </a:fld>
            <a:endParaRPr lang="en-US"/>
          </a:p>
        </p:txBody>
      </p:sp>
      <p:pic>
        <p:nvPicPr>
          <p:cNvPr id="7" name="Picture 6"/>
          <p:cNvPicPr>
            <a:picLocks noChangeAspect="1"/>
          </p:cNvPicPr>
          <p:nvPr/>
        </p:nvPicPr>
        <p:blipFill>
          <a:blip r:embed="rId2"/>
          <a:stretch>
            <a:fillRect/>
          </a:stretch>
        </p:blipFill>
        <p:spPr>
          <a:xfrm>
            <a:off x="-7162800" y="1752600"/>
            <a:ext cx="19084634" cy="44196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 Phase</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21</a:t>
            </a:fld>
            <a:endParaRPr lang="en-US"/>
          </a:p>
        </p:txBody>
      </p:sp>
      <p:pic>
        <p:nvPicPr>
          <p:cNvPr id="7" name="Picture 6"/>
          <p:cNvPicPr>
            <a:picLocks noChangeAspect="1"/>
          </p:cNvPicPr>
          <p:nvPr/>
        </p:nvPicPr>
        <p:blipFill>
          <a:blip r:embed="rId2"/>
          <a:stretch>
            <a:fillRect/>
          </a:stretch>
        </p:blipFill>
        <p:spPr>
          <a:xfrm>
            <a:off x="-12039600" y="1752600"/>
            <a:ext cx="19084634" cy="44196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Scheduling Full Duplex</a:t>
            </a:r>
            <a:endParaRPr lang="en-US" dirty="0"/>
          </a:p>
        </p:txBody>
      </p:sp>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22</a:t>
            </a:fld>
            <a:endParaRPr lang="en-US"/>
          </a:p>
        </p:txBody>
      </p:sp>
      <p:pic>
        <p:nvPicPr>
          <p:cNvPr id="8" name="Content Placeholder 6" descr="asymmetric-ap.pdf"/>
          <p:cNvPicPr>
            <a:picLocks noChangeAspect="1"/>
          </p:cNvPicPr>
          <p:nvPr/>
        </p:nvPicPr>
        <mc:AlternateContent>
          <mc:Choice xmlns:ma="http://schemas.microsoft.com/office/mac/drawingml/2008/main" Requires="ma">
            <p:blipFill>
              <a:blip r:embed="rId2"/>
              <a:srcRect l="-12202" r="-12202"/>
              <a:stretch>
                <a:fillRect/>
              </a:stretch>
            </p:blipFill>
          </mc:Choice>
          <mc:Fallback>
            <p:blipFill>
              <a:blip r:embed="rId3"/>
              <a:srcRect l="-12202" r="-12202"/>
              <a:stretch>
                <a:fillRect/>
              </a:stretch>
            </p:blipFill>
          </mc:Fallback>
        </mc:AlternateContent>
        <p:spPr bwMode="auto">
          <a:xfrm>
            <a:off x="457200" y="2743200"/>
            <a:ext cx="3657600" cy="1936376"/>
          </a:xfrm>
          <a:prstGeom prst="rect">
            <a:avLst/>
          </a:prstGeom>
          <a:noFill/>
          <a:ln w="9525">
            <a:noFill/>
            <a:miter lim="800000"/>
            <a:headEnd/>
            <a:tailEnd/>
          </a:ln>
          <a:effectLst/>
        </p:spPr>
      </p:pic>
      <p:pic>
        <p:nvPicPr>
          <p:cNvPr id="11" name="Content Placeholder 10" descr="sched-examplev2.pdf"/>
          <p:cNvPicPr>
            <a:picLocks noGrp="1" noChangeAspect="1"/>
          </p:cNvPicPr>
          <p:nvPr>
            <p:ph idx="1"/>
          </p:nvPr>
        </p:nvPicPr>
        <mc:AlternateContent>
          <mc:Choice xmlns:ma="http://schemas.microsoft.com/office/mac/drawingml/2008/main" Requires="ma">
            <p:blipFill>
              <a:blip r:embed="rId4"/>
              <a:srcRect l="-41049" r="-41049"/>
              <a:stretch>
                <a:fillRect/>
              </a:stretch>
            </p:blipFill>
          </mc:Choice>
          <mc:Fallback>
            <p:blipFill>
              <a:blip r:embed="rId5"/>
              <a:srcRect l="-41049" r="-41049"/>
              <a:stretch>
                <a:fillRect/>
              </a:stretch>
            </p:blipFill>
          </mc:Fallback>
        </mc:AlternateContent>
        <p:spPr>
          <a:xfrm>
            <a:off x="2438400" y="1600200"/>
            <a:ext cx="8636000" cy="4572000"/>
          </a:xfrm>
        </p:spPr>
      </p:pic>
      <p:sp>
        <p:nvSpPr>
          <p:cNvPr id="12" name="TextBox 11"/>
          <p:cNvSpPr txBox="1"/>
          <p:nvPr/>
        </p:nvSpPr>
        <p:spPr>
          <a:xfrm>
            <a:off x="152400" y="5486400"/>
            <a:ext cx="4415617" cy="646331"/>
          </a:xfrm>
          <a:prstGeom prst="rect">
            <a:avLst/>
          </a:prstGeom>
          <a:noFill/>
        </p:spPr>
        <p:txBody>
          <a:bodyPr wrap="none" rtlCol="0">
            <a:spAutoFit/>
          </a:bodyPr>
          <a:lstStyle/>
          <a:p>
            <a:r>
              <a:rPr lang="en-US" sz="1800" dirty="0" smtClean="0"/>
              <a:t>Optimal solution is NP-complete (intractable)</a:t>
            </a:r>
          </a:p>
          <a:p>
            <a:r>
              <a:rPr lang="en-US" sz="1800" dirty="0" smtClean="0"/>
              <a:t>Simple greedy heuristic performs well (90%).</a:t>
            </a:r>
            <a:endParaRPr lang="en-US" sz="1800"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Throughput</a:t>
            </a:r>
            <a:endParaRPr lang="en-US" dirty="0"/>
          </a:p>
        </p:txBody>
      </p:sp>
      <p:pic>
        <p:nvPicPr>
          <p:cNvPr id="7" name="Content Placeholder 6" descr="loadingvsthroughput-crop.pdf"/>
          <p:cNvPicPr>
            <a:picLocks noGrp="1" noChangeAspect="1"/>
          </p:cNvPicPr>
          <p:nvPr>
            <p:ph idx="1"/>
          </p:nvPr>
        </p:nvPicPr>
        <mc:AlternateContent>
          <mc:Choice xmlns:ma="http://schemas.microsoft.com/office/mac/drawingml/2008/main" Requires="ma">
            <p:blipFill>
              <a:blip r:embed="rId2"/>
              <a:srcRect l="-261" r="-261"/>
              <a:stretch>
                <a:fillRect/>
              </a:stretch>
            </p:blipFill>
          </mc:Choice>
          <mc:Fallback>
            <p:blipFill>
              <a:blip r:embed="rId3"/>
              <a:srcRect l="-261" r="-261"/>
              <a:stretch>
                <a:fillRect/>
              </a:stretch>
            </p:blipFill>
          </mc:Fallback>
        </mc:AlternateContent>
        <p:spPr/>
      </p:pic>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23</a:t>
            </a:fld>
            <a:endParaRPr lang="en-US"/>
          </a:p>
        </p:txBody>
      </p:sp>
      <p:sp>
        <p:nvSpPr>
          <p:cNvPr id="10" name="Rectangle 9"/>
          <p:cNvSpPr/>
          <p:nvPr/>
        </p:nvSpPr>
        <p:spPr>
          <a:xfrm>
            <a:off x="3124200" y="2667000"/>
            <a:ext cx="1941156" cy="646331"/>
          </a:xfrm>
          <a:prstGeom prst="rect">
            <a:avLst/>
          </a:prstGeom>
          <a:solidFill>
            <a:srgbClr val="FD9491"/>
          </a:solidFill>
          <a:ln>
            <a:solidFill>
              <a:srgbClr val="000000"/>
            </a:solidFill>
          </a:ln>
        </p:spPr>
        <p:txBody>
          <a:bodyPr wrap="none">
            <a:spAutoFit/>
          </a:bodyPr>
          <a:lstStyle/>
          <a:p>
            <a:r>
              <a:rPr lang="en-US" sz="3600" dirty="0"/>
              <a:t>90% gain</a:t>
            </a:r>
          </a:p>
        </p:txBody>
      </p:sp>
      <p:sp>
        <p:nvSpPr>
          <p:cNvPr id="14" name="Rectangle 13"/>
          <p:cNvSpPr/>
          <p:nvPr/>
        </p:nvSpPr>
        <p:spPr>
          <a:xfrm>
            <a:off x="6324600" y="3581400"/>
            <a:ext cx="2171989" cy="646331"/>
          </a:xfrm>
          <a:prstGeom prst="rect">
            <a:avLst/>
          </a:prstGeom>
          <a:solidFill>
            <a:srgbClr val="FD9491"/>
          </a:solidFill>
          <a:ln>
            <a:solidFill>
              <a:srgbClr val="000000"/>
            </a:solidFill>
          </a:ln>
        </p:spPr>
        <p:txBody>
          <a:bodyPr wrap="none">
            <a:spAutoFit/>
          </a:bodyPr>
          <a:lstStyle/>
          <a:p>
            <a:r>
              <a:rPr lang="en-US" sz="3600" dirty="0" smtClean="0"/>
              <a:t>150</a:t>
            </a:r>
            <a:r>
              <a:rPr lang="en-US" sz="3600" dirty="0"/>
              <a:t>% gain</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Decomposing Gains</a:t>
            </a:r>
            <a:endParaRPr lang="en-US" dirty="0"/>
          </a:p>
        </p:txBody>
      </p:sp>
      <p:pic>
        <p:nvPicPr>
          <p:cNvPr id="7" name="Content Placeholder 6" descr="centralvsdistributed-crop.pdf"/>
          <p:cNvPicPr>
            <a:picLocks noGrp="1" noChangeAspect="1"/>
          </p:cNvPicPr>
          <p:nvPr>
            <p:ph idx="1"/>
          </p:nvPr>
        </p:nvPicPr>
        <mc:AlternateContent>
          <mc:Choice xmlns:ma="http://schemas.microsoft.com/office/mac/drawingml/2008/main" Requires="ma">
            <p:blipFill>
              <a:blip r:embed="rId2"/>
              <a:srcRect l="-261" r="-261"/>
              <a:stretch>
                <a:fillRect/>
              </a:stretch>
            </p:blipFill>
          </mc:Choice>
          <mc:Fallback>
            <p:blipFill>
              <a:blip r:embed="rId3"/>
              <a:srcRect l="-261" r="-261"/>
              <a:stretch>
                <a:fillRect/>
              </a:stretch>
            </p:blipFill>
          </mc:Fallback>
        </mc:AlternateContent>
        <p:spPr/>
      </p:pic>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24</a:t>
            </a:fld>
            <a:endParaRPr lang="en-US"/>
          </a:p>
        </p:txBody>
      </p:sp>
      <p:sp>
        <p:nvSpPr>
          <p:cNvPr id="8" name="TextBox 7"/>
          <p:cNvSpPr txBox="1"/>
          <p:nvPr/>
        </p:nvSpPr>
        <p:spPr>
          <a:xfrm>
            <a:off x="4114800" y="3124200"/>
            <a:ext cx="2486378" cy="338554"/>
          </a:xfrm>
          <a:prstGeom prst="rect">
            <a:avLst/>
          </a:prstGeom>
          <a:solidFill>
            <a:schemeClr val="accent6">
              <a:lumMod val="40000"/>
              <a:lumOff val="60000"/>
            </a:schemeClr>
          </a:solidFill>
          <a:ln>
            <a:solidFill>
              <a:srgbClr val="000000"/>
            </a:solidFill>
          </a:ln>
        </p:spPr>
        <p:txBody>
          <a:bodyPr wrap="none" rtlCol="0">
            <a:spAutoFit/>
          </a:bodyPr>
          <a:lstStyle/>
          <a:p>
            <a:r>
              <a:rPr lang="en-US" sz="1600" dirty="0" smtClean="0"/>
              <a:t>Benefits from centralization</a:t>
            </a:r>
            <a:endParaRPr lang="en-US" sz="1600" dirty="0"/>
          </a:p>
        </p:txBody>
      </p:sp>
      <p:sp>
        <p:nvSpPr>
          <p:cNvPr id="9" name="TextBox 8"/>
          <p:cNvSpPr txBox="1"/>
          <p:nvPr/>
        </p:nvSpPr>
        <p:spPr>
          <a:xfrm>
            <a:off x="3276600" y="2438400"/>
            <a:ext cx="2241920" cy="338554"/>
          </a:xfrm>
          <a:prstGeom prst="rect">
            <a:avLst/>
          </a:prstGeom>
          <a:solidFill>
            <a:schemeClr val="accent1">
              <a:lumMod val="60000"/>
              <a:lumOff val="40000"/>
            </a:schemeClr>
          </a:solidFill>
          <a:ln>
            <a:solidFill>
              <a:srgbClr val="000000"/>
            </a:solidFill>
          </a:ln>
        </p:spPr>
        <p:txBody>
          <a:bodyPr wrap="none" rtlCol="0">
            <a:spAutoFit/>
          </a:bodyPr>
          <a:lstStyle/>
          <a:p>
            <a:r>
              <a:rPr lang="en-US" sz="1600" dirty="0" smtClean="0"/>
              <a:t>Benefits from SINR map</a:t>
            </a:r>
            <a:endParaRPr lang="en-US" sz="1600" dirty="0"/>
          </a:p>
        </p:txBody>
      </p:sp>
      <p:cxnSp>
        <p:nvCxnSpPr>
          <p:cNvPr id="11" name="Straight Arrow Connector 10"/>
          <p:cNvCxnSpPr/>
          <p:nvPr/>
        </p:nvCxnSpPr>
        <p:spPr bwMode="auto">
          <a:xfrm rot="5400000" flipH="1" flipV="1">
            <a:off x="3200400" y="3505200"/>
            <a:ext cx="609600" cy="1588"/>
          </a:xfrm>
          <a:prstGeom prst="straightConnector1">
            <a:avLst/>
          </a:prstGeom>
          <a:solidFill>
            <a:schemeClr val="accent1"/>
          </a:solidFill>
          <a:ln w="38100" cap="flat" cmpd="sng" algn="ctr">
            <a:solidFill>
              <a:schemeClr val="accent6">
                <a:lumMod val="60000"/>
                <a:lumOff val="40000"/>
              </a:schemeClr>
            </a:solidFill>
            <a:prstDash val="solid"/>
            <a:round/>
            <a:headEnd type="arrow" w="med" len="med"/>
            <a:tailEnd type="arrow" w="med" len="med"/>
          </a:ln>
          <a:effectLst/>
        </p:spPr>
      </p:cxnSp>
      <p:cxnSp>
        <p:nvCxnSpPr>
          <p:cNvPr id="12" name="Straight Arrow Connector 11"/>
          <p:cNvCxnSpPr/>
          <p:nvPr/>
        </p:nvCxnSpPr>
        <p:spPr bwMode="auto">
          <a:xfrm rot="5400000" flipH="1" flipV="1">
            <a:off x="6819900" y="3009900"/>
            <a:ext cx="533400" cy="1588"/>
          </a:xfrm>
          <a:prstGeom prst="straightConnector1">
            <a:avLst/>
          </a:prstGeom>
          <a:solidFill>
            <a:schemeClr val="accent1"/>
          </a:solidFill>
          <a:ln w="38100" cap="flat" cmpd="sng" algn="ctr">
            <a:solidFill>
              <a:schemeClr val="accent6">
                <a:lumMod val="60000"/>
                <a:lumOff val="40000"/>
              </a:schemeClr>
            </a:solidFill>
            <a:prstDash val="solid"/>
            <a:round/>
            <a:headEnd type="arrow" w="med" len="med"/>
            <a:tailEnd type="arrow" w="med" len="med"/>
          </a:ln>
          <a:effectLst/>
        </p:spPr>
      </p:cxnSp>
      <p:cxnSp>
        <p:nvCxnSpPr>
          <p:cNvPr id="14" name="Straight Arrow Connector 13"/>
          <p:cNvCxnSpPr/>
          <p:nvPr/>
        </p:nvCxnSpPr>
        <p:spPr bwMode="auto">
          <a:xfrm rot="5400000" flipH="1" flipV="1">
            <a:off x="6019800" y="2514600"/>
            <a:ext cx="457200" cy="1588"/>
          </a:xfrm>
          <a:prstGeom prst="straightConnector1">
            <a:avLst/>
          </a:prstGeom>
          <a:solidFill>
            <a:schemeClr val="accent1"/>
          </a:solidFill>
          <a:ln w="38100" cap="flat" cmpd="sng" algn="ctr">
            <a:solidFill>
              <a:schemeClr val="accent1">
                <a:lumMod val="60000"/>
                <a:lumOff val="40000"/>
              </a:schemeClr>
            </a:solidFill>
            <a:prstDash val="solid"/>
            <a:round/>
            <a:headEnd type="arrow" w="med" len="med"/>
            <a:tailEnd type="arrow" w="med" len="med"/>
          </a:ln>
          <a:effectLst/>
        </p:spPr>
      </p:cxnSp>
      <p:cxnSp>
        <p:nvCxnSpPr>
          <p:cNvPr id="16" name="Straight Arrow Connector 15"/>
          <p:cNvCxnSpPr/>
          <p:nvPr/>
        </p:nvCxnSpPr>
        <p:spPr bwMode="auto">
          <a:xfrm rot="5400000" flipH="1" flipV="1">
            <a:off x="2400300" y="2857500"/>
            <a:ext cx="685800" cy="1588"/>
          </a:xfrm>
          <a:prstGeom prst="straightConnector1">
            <a:avLst/>
          </a:prstGeom>
          <a:solidFill>
            <a:schemeClr val="accent1"/>
          </a:solidFill>
          <a:ln w="38100" cap="flat" cmpd="sng" algn="ctr">
            <a:solidFill>
              <a:schemeClr val="accent1">
                <a:lumMod val="60000"/>
                <a:lumOff val="40000"/>
              </a:schemeClr>
            </a:solidFill>
            <a:prstDash val="solid"/>
            <a:round/>
            <a:headEnd type="arrow" w="med" len="med"/>
            <a:tailEnd type="arrow" w="med" len="med"/>
          </a:ln>
          <a:effectLst/>
        </p:spPr>
      </p:cxnSp>
      <p:sp>
        <p:nvSpPr>
          <p:cNvPr id="18" name="TextBox 17"/>
          <p:cNvSpPr txBox="1"/>
          <p:nvPr/>
        </p:nvSpPr>
        <p:spPr>
          <a:xfrm>
            <a:off x="762000" y="6096000"/>
            <a:ext cx="4145686" cy="338554"/>
          </a:xfrm>
          <a:prstGeom prst="rect">
            <a:avLst/>
          </a:prstGeom>
          <a:solidFill>
            <a:srgbClr val="FFFFFF"/>
          </a:solidFill>
          <a:ln>
            <a:solidFill>
              <a:srgbClr val="000000"/>
            </a:solidFill>
          </a:ln>
        </p:spPr>
        <p:txBody>
          <a:bodyPr wrap="none" rtlCol="0">
            <a:spAutoFit/>
          </a:bodyPr>
          <a:lstStyle/>
          <a:p>
            <a:r>
              <a:rPr lang="en-US" sz="1600" dirty="0" err="1" smtClean="0"/>
              <a:t>Contraflow</a:t>
            </a:r>
            <a:r>
              <a:rPr lang="en-US" sz="1600" dirty="0" smtClean="0"/>
              <a:t> is a full duplex CSMA/CA protocol.</a:t>
            </a:r>
            <a:endParaRPr lang="en-US" sz="1600"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a:t>
            </a:r>
            <a:r>
              <a:rPr lang="en-US" dirty="0" err="1" smtClean="0"/>
              <a:t>APs</a:t>
            </a:r>
            <a:endParaRPr lang="en-US" dirty="0"/>
          </a:p>
        </p:txBody>
      </p:sp>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25</a:t>
            </a:fld>
            <a:endParaRPr lang="en-US"/>
          </a:p>
        </p:txBody>
      </p:sp>
      <p:pic>
        <p:nvPicPr>
          <p:cNvPr id="7" name="Picture 6"/>
          <p:cNvPicPr>
            <a:picLocks noChangeAspect="1"/>
          </p:cNvPicPr>
          <p:nvPr/>
        </p:nvPicPr>
        <p:blipFill>
          <a:blip r:embed="rId2"/>
          <a:stretch>
            <a:fillRect/>
          </a:stretch>
        </p:blipFill>
        <p:spPr>
          <a:xfrm>
            <a:off x="685800" y="1676400"/>
            <a:ext cx="7896371" cy="43878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Duplex/Janus </a:t>
            </a:r>
            <a:endParaRPr lang="en-US" dirty="0"/>
          </a:p>
        </p:txBody>
      </p:sp>
      <p:sp>
        <p:nvSpPr>
          <p:cNvPr id="3" name="Content Placeholder 2"/>
          <p:cNvSpPr>
            <a:spLocks noGrp="1"/>
          </p:cNvSpPr>
          <p:nvPr>
            <p:ph idx="1"/>
          </p:nvPr>
        </p:nvSpPr>
        <p:spPr/>
        <p:txBody>
          <a:bodyPr/>
          <a:lstStyle/>
          <a:p>
            <a:r>
              <a:rPr lang="en-US" dirty="0"/>
              <a:t>Single-antenna STR is </a:t>
            </a:r>
            <a:r>
              <a:rPr lang="en-US" dirty="0" smtClean="0"/>
              <a:t>coming</a:t>
            </a:r>
          </a:p>
          <a:p>
            <a:r>
              <a:rPr lang="en-US" dirty="0" smtClean="0"/>
              <a:t>Can </a:t>
            </a:r>
            <a:r>
              <a:rPr lang="en-US" dirty="0"/>
              <a:t>benefit from more centralized </a:t>
            </a:r>
            <a:r>
              <a:rPr lang="en-US" dirty="0" smtClean="0"/>
              <a:t>MAC</a:t>
            </a:r>
          </a:p>
          <a:p>
            <a:r>
              <a:rPr lang="en-US" dirty="0" smtClean="0"/>
              <a:t>Tradeoff </a:t>
            </a:r>
            <a:r>
              <a:rPr lang="en-US" dirty="0"/>
              <a:t>between MIMO and </a:t>
            </a:r>
            <a:r>
              <a:rPr lang="en-US" dirty="0" smtClean="0"/>
              <a:t>STR</a:t>
            </a:r>
          </a:p>
          <a:p>
            <a:r>
              <a:rPr lang="en-US" dirty="0" smtClean="0"/>
              <a:t>Janus </a:t>
            </a:r>
            <a:r>
              <a:rPr lang="en-US" dirty="0"/>
              <a:t>shows 150% throughput gain over half-duplex </a:t>
            </a:r>
            <a:r>
              <a:rPr lang="en-US" dirty="0" smtClean="0"/>
              <a:t>network</a:t>
            </a:r>
          </a:p>
          <a:p>
            <a:r>
              <a:rPr lang="en-US" dirty="0" smtClean="0"/>
              <a:t>Prior results showed full duplex reduces hidden terminals by 88%</a:t>
            </a:r>
            <a:endParaRPr lang="en-US" dirty="0"/>
          </a:p>
        </p:txBody>
      </p:sp>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26</a:t>
            </a:fld>
            <a:endParaRPr lang="en-US"/>
          </a:p>
        </p:txBody>
      </p:sp>
      <p:sp>
        <p:nvSpPr>
          <p:cNvPr id="7" name="Rectangle 6"/>
          <p:cNvSpPr/>
          <p:nvPr/>
        </p:nvSpPr>
        <p:spPr>
          <a:xfrm>
            <a:off x="533400" y="5334000"/>
            <a:ext cx="5257800" cy="646331"/>
          </a:xfrm>
          <a:prstGeom prst="rect">
            <a:avLst/>
          </a:prstGeom>
          <a:solidFill>
            <a:schemeClr val="bg2"/>
          </a:solidFill>
          <a:ln>
            <a:solidFill>
              <a:schemeClr val="tx1"/>
            </a:solidFill>
          </a:ln>
        </p:spPr>
        <p:txBody>
          <a:bodyPr wrap="square">
            <a:spAutoFit/>
          </a:bodyPr>
          <a:lstStyle/>
          <a:p>
            <a:r>
              <a:rPr lang="en-US" dirty="0"/>
              <a:t>Jae Young Kim, </a:t>
            </a:r>
            <a:r>
              <a:rPr lang="en-US" dirty="0" err="1"/>
              <a:t>Omid</a:t>
            </a:r>
            <a:r>
              <a:rPr lang="en-US" dirty="0"/>
              <a:t> </a:t>
            </a:r>
            <a:r>
              <a:rPr lang="en-US" dirty="0" err="1"/>
              <a:t>Mashayekhi</a:t>
            </a:r>
            <a:r>
              <a:rPr lang="en-US" dirty="0"/>
              <a:t>, Hang </a:t>
            </a:r>
            <a:r>
              <a:rPr lang="en-US" dirty="0" err="1"/>
              <a:t>Qu</a:t>
            </a:r>
            <a:r>
              <a:rPr lang="en-US" dirty="0"/>
              <a:t>, Maria </a:t>
            </a:r>
            <a:r>
              <a:rPr lang="en-US" dirty="0" err="1"/>
              <a:t>Kazandjieva</a:t>
            </a:r>
            <a:r>
              <a:rPr lang="en-US" dirty="0"/>
              <a:t>, and Philip Levis. “Janus: A Novel MAC Protocol for Full Duplex Radios.”  Stanford University CSTR 2013-02 7/23/13. </a:t>
            </a:r>
            <a:r>
              <a:rPr lang="en-US" u="sng" dirty="0">
                <a:hlinkClick r:id="rId2"/>
              </a:rPr>
              <a:t>http://hci.stanford.edu/cstr/reports/2013-02.pdf</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Wireless LAN</a:t>
            </a:r>
            <a:endParaRPr lang="en-US" dirty="0"/>
          </a:p>
        </p:txBody>
      </p:sp>
      <p:sp>
        <p:nvSpPr>
          <p:cNvPr id="3" name="Content Placeholder 2"/>
          <p:cNvSpPr>
            <a:spLocks noGrp="1"/>
          </p:cNvSpPr>
          <p:nvPr>
            <p:ph idx="1"/>
          </p:nvPr>
        </p:nvSpPr>
        <p:spPr/>
        <p:txBody>
          <a:bodyPr/>
          <a:lstStyle/>
          <a:p>
            <a:r>
              <a:rPr lang="en-US" dirty="0"/>
              <a:t>High performance wireless LANs are typically managed </a:t>
            </a:r>
            <a:r>
              <a:rPr lang="en-US" dirty="0" smtClean="0"/>
              <a:t>today</a:t>
            </a:r>
          </a:p>
          <a:p>
            <a:pPr lvl="1"/>
            <a:r>
              <a:rPr lang="en-US" dirty="0" err="1" smtClean="0"/>
              <a:t>Meraki</a:t>
            </a:r>
            <a:r>
              <a:rPr lang="en-US" dirty="0"/>
              <a:t>, Aruba, </a:t>
            </a:r>
            <a:r>
              <a:rPr lang="en-US" dirty="0" err="1"/>
              <a:t>Aerohive</a:t>
            </a:r>
            <a:r>
              <a:rPr lang="en-US" dirty="0"/>
              <a:t>, </a:t>
            </a:r>
            <a:r>
              <a:rPr lang="en-US" dirty="0" err="1"/>
              <a:t>Proxim</a:t>
            </a:r>
            <a:r>
              <a:rPr lang="en-US" dirty="0"/>
              <a:t>, </a:t>
            </a:r>
            <a:r>
              <a:rPr lang="en-US" dirty="0" smtClean="0"/>
              <a:t>etc.</a:t>
            </a:r>
            <a:endParaRPr lang="en-US" dirty="0"/>
          </a:p>
          <a:p>
            <a:pPr lvl="1"/>
            <a:r>
              <a:rPr lang="en-US" dirty="0" smtClean="0"/>
              <a:t>Frequency </a:t>
            </a:r>
            <a:r>
              <a:rPr lang="en-US" dirty="0"/>
              <a:t>planning, careful </a:t>
            </a:r>
            <a:r>
              <a:rPr lang="en-US" dirty="0" smtClean="0"/>
              <a:t>placement</a:t>
            </a:r>
          </a:p>
          <a:p>
            <a:pPr lvl="1"/>
            <a:r>
              <a:rPr lang="en-US" dirty="0" smtClean="0"/>
              <a:t>Management </a:t>
            </a:r>
            <a:r>
              <a:rPr lang="en-US" dirty="0"/>
              <a:t>software on ad-hoc network</a:t>
            </a:r>
            <a:r>
              <a:rPr lang="en-US" dirty="0" smtClean="0"/>
              <a:t>?</a:t>
            </a:r>
          </a:p>
          <a:p>
            <a:r>
              <a:rPr lang="en-US" dirty="0" smtClean="0"/>
              <a:t>An </a:t>
            </a:r>
            <a:r>
              <a:rPr lang="en-US" dirty="0"/>
              <a:t>increasing confluence between mobile telephony and wireless </a:t>
            </a:r>
            <a:r>
              <a:rPr lang="en-US" dirty="0" smtClean="0"/>
              <a:t>LANs</a:t>
            </a:r>
          </a:p>
          <a:p>
            <a:pPr lvl="1"/>
            <a:r>
              <a:rPr lang="en-US" dirty="0" smtClean="0"/>
              <a:t>What </a:t>
            </a:r>
            <a:r>
              <a:rPr lang="en-US" dirty="0"/>
              <a:t>is the right level of control/</a:t>
            </a:r>
            <a:r>
              <a:rPr lang="en-US" dirty="0" smtClean="0"/>
              <a:t>centralization?</a:t>
            </a:r>
            <a:endParaRPr lang="en-US" dirty="0"/>
          </a:p>
        </p:txBody>
      </p:sp>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Straw Poll</a:t>
            </a:r>
            <a:endParaRPr lang="en-US" dirty="0"/>
          </a:p>
        </p:txBody>
      </p:sp>
      <p:sp>
        <p:nvSpPr>
          <p:cNvPr id="3" name="Content Placeholder 2"/>
          <p:cNvSpPr>
            <a:spLocks noGrp="1"/>
          </p:cNvSpPr>
          <p:nvPr>
            <p:ph idx="1"/>
          </p:nvPr>
        </p:nvSpPr>
        <p:spPr/>
        <p:txBody>
          <a:bodyPr/>
          <a:lstStyle/>
          <a:p>
            <a:r>
              <a:rPr lang="en-US" dirty="0" smtClean="0"/>
              <a:t>Should HEW explore a MAC layer with more centralized scheduling, with the purpose of better enabling future in-band STR as well as simplifying management and provisioning?</a:t>
            </a:r>
            <a:r>
              <a:rPr lang="en-US" dirty="0" smtClean="0"/>
              <a:t> </a:t>
            </a:r>
            <a:r>
              <a:rPr lang="en-US" dirty="0" smtClean="0"/>
              <a:t>(Y/N/A)</a:t>
            </a:r>
            <a:endParaRPr lang="en-US" dirty="0"/>
          </a:p>
        </p:txBody>
      </p:sp>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a:t>Slide </a:t>
            </a:r>
            <a:fld id="{31A84AD3-E4CE-8C49-B6AA-13358E47C021}" type="slidenum">
              <a:rPr lang="en-US"/>
              <a:pPr/>
              <a:t>29</a:t>
            </a:fld>
            <a:endParaRPr lang="en-US"/>
          </a:p>
        </p:txBody>
      </p:sp>
      <p:sp>
        <p:nvSpPr>
          <p:cNvPr id="32770" name="Rectangle 2"/>
          <p:cNvSpPr>
            <a:spLocks noGrp="1" noChangeArrowheads="1"/>
          </p:cNvSpPr>
          <p:nvPr>
            <p:ph type="title"/>
          </p:nvPr>
        </p:nvSpPr>
        <p:spPr/>
        <p:txBody>
          <a:bodyPr/>
          <a:lstStyle/>
          <a:p>
            <a:r>
              <a:rPr lang="en-GB"/>
              <a:t>References</a:t>
            </a:r>
          </a:p>
        </p:txBody>
      </p:sp>
      <p:sp>
        <p:nvSpPr>
          <p:cNvPr id="32771" name="Rectangle 3"/>
          <p:cNvSpPr>
            <a:spLocks noGrp="1" noChangeArrowheads="1"/>
          </p:cNvSpPr>
          <p:nvPr>
            <p:ph type="body" idx="1"/>
          </p:nvPr>
        </p:nvSpPr>
        <p:spPr/>
        <p:txBody>
          <a:bodyPr/>
          <a:lstStyle/>
          <a:p>
            <a:r>
              <a:rPr lang="en-US" sz="1400" dirty="0" smtClean="0"/>
              <a:t>Jung Il </a:t>
            </a:r>
            <a:r>
              <a:rPr lang="en-US" sz="1400" dirty="0" err="1" smtClean="0"/>
              <a:t>Choi</a:t>
            </a:r>
            <a:r>
              <a:rPr lang="en-US" sz="1400" dirty="0" smtClean="0"/>
              <a:t>, </a:t>
            </a:r>
            <a:r>
              <a:rPr lang="en-US" sz="1400" dirty="0" err="1" smtClean="0"/>
              <a:t>Mayank</a:t>
            </a:r>
            <a:r>
              <a:rPr lang="en-US" sz="1400" dirty="0" smtClean="0"/>
              <a:t> Jain, </a:t>
            </a:r>
            <a:r>
              <a:rPr lang="en-US" sz="1400" dirty="0" err="1" smtClean="0"/>
              <a:t>Kannan</a:t>
            </a:r>
            <a:r>
              <a:rPr lang="en-US" sz="1400" dirty="0" smtClean="0"/>
              <a:t> </a:t>
            </a:r>
            <a:r>
              <a:rPr lang="en-US" sz="1400" dirty="0" err="1" smtClean="0"/>
              <a:t>Srinivasan</a:t>
            </a:r>
            <a:r>
              <a:rPr lang="en-US" sz="1400" dirty="0" smtClean="0"/>
              <a:t>, Philip Levis and </a:t>
            </a:r>
            <a:r>
              <a:rPr lang="en-US" sz="1400" dirty="0" err="1" smtClean="0"/>
              <a:t>Sachin</a:t>
            </a:r>
            <a:r>
              <a:rPr lang="en-US" sz="1400" dirty="0" smtClean="0"/>
              <a:t> </a:t>
            </a:r>
            <a:r>
              <a:rPr lang="en-US" sz="1400" dirty="0" err="1" smtClean="0"/>
              <a:t>Katti</a:t>
            </a:r>
            <a:r>
              <a:rPr lang="en-US" sz="1400" dirty="0" smtClean="0"/>
              <a:t>.  “Achieving Single Channel, Full Duplex Wireless Communication.” In</a:t>
            </a:r>
            <a:r>
              <a:rPr lang="en-US" sz="1400" i="1" dirty="0" smtClean="0"/>
              <a:t> Proceedings of the 16th Annual International Conference on Mobile Computing and Networking (</a:t>
            </a:r>
            <a:r>
              <a:rPr lang="en-US" sz="1400" i="1" dirty="0" err="1" smtClean="0"/>
              <a:t>Mobicom</a:t>
            </a:r>
            <a:r>
              <a:rPr lang="en-US" sz="1400" i="1" dirty="0" smtClean="0"/>
              <a:t> 2010).</a:t>
            </a:r>
            <a:endParaRPr lang="en-US" sz="1400" dirty="0" smtClean="0"/>
          </a:p>
          <a:p>
            <a:r>
              <a:rPr lang="en-US" sz="1400" dirty="0" err="1" smtClean="0"/>
              <a:t>Mayank</a:t>
            </a:r>
            <a:r>
              <a:rPr lang="en-US" sz="1400" dirty="0" smtClean="0"/>
              <a:t> Jain, Jung Il </a:t>
            </a:r>
            <a:r>
              <a:rPr lang="en-US" sz="1400" dirty="0" err="1" smtClean="0"/>
              <a:t>Choi</a:t>
            </a:r>
            <a:r>
              <a:rPr lang="en-US" sz="1400" dirty="0" smtClean="0"/>
              <a:t>, </a:t>
            </a:r>
            <a:r>
              <a:rPr lang="en-US" sz="1400" dirty="0" err="1" smtClean="0"/>
              <a:t>Taemin</a:t>
            </a:r>
            <a:r>
              <a:rPr lang="en-US" sz="1400" dirty="0" smtClean="0"/>
              <a:t> Kim, </a:t>
            </a:r>
            <a:r>
              <a:rPr lang="en-US" sz="1400" dirty="0" err="1" smtClean="0"/>
              <a:t>Dinesh</a:t>
            </a:r>
            <a:r>
              <a:rPr lang="en-US" sz="1400" dirty="0" smtClean="0"/>
              <a:t> </a:t>
            </a:r>
            <a:r>
              <a:rPr lang="en-US" sz="1400" dirty="0" err="1" smtClean="0"/>
              <a:t>Bharadia</a:t>
            </a:r>
            <a:r>
              <a:rPr lang="en-US" sz="1400" dirty="0" smtClean="0"/>
              <a:t>, </a:t>
            </a:r>
            <a:r>
              <a:rPr lang="en-US" sz="1400" dirty="0" err="1" smtClean="0"/>
              <a:t>Kannan</a:t>
            </a:r>
            <a:r>
              <a:rPr lang="en-US" sz="1400" dirty="0" smtClean="0"/>
              <a:t> </a:t>
            </a:r>
            <a:r>
              <a:rPr lang="en-US" sz="1400" dirty="0" err="1" smtClean="0"/>
              <a:t>Srinivasan</a:t>
            </a:r>
            <a:r>
              <a:rPr lang="en-US" sz="1400" dirty="0" smtClean="0"/>
              <a:t>, </a:t>
            </a:r>
            <a:r>
              <a:rPr lang="en-US" sz="1400" dirty="0" err="1" smtClean="0"/>
              <a:t>Siddharth</a:t>
            </a:r>
            <a:r>
              <a:rPr lang="en-US" sz="1400" dirty="0" smtClean="0"/>
              <a:t> Seth, Philip Levis, </a:t>
            </a:r>
            <a:r>
              <a:rPr lang="en-US" sz="1400" dirty="0" err="1" smtClean="0"/>
              <a:t>Sachin</a:t>
            </a:r>
            <a:r>
              <a:rPr lang="en-US" sz="1400" dirty="0" smtClean="0"/>
              <a:t> </a:t>
            </a:r>
            <a:r>
              <a:rPr lang="en-US" sz="1400" dirty="0" err="1" smtClean="0"/>
              <a:t>Katti</a:t>
            </a:r>
            <a:r>
              <a:rPr lang="en-US" sz="1400" dirty="0" smtClean="0"/>
              <a:t> and </a:t>
            </a:r>
            <a:r>
              <a:rPr lang="en-US" sz="1400" dirty="0" err="1" smtClean="0"/>
              <a:t>Prasun</a:t>
            </a:r>
            <a:r>
              <a:rPr lang="en-US" sz="1400" dirty="0" smtClean="0"/>
              <a:t> </a:t>
            </a:r>
            <a:r>
              <a:rPr lang="en-US" sz="1400" dirty="0" err="1" smtClean="0"/>
              <a:t>Sinha</a:t>
            </a:r>
            <a:r>
              <a:rPr lang="en-US" sz="1400" dirty="0" smtClean="0"/>
              <a:t>. “Practical, Real-time, Full Duplex Wireless.” In </a:t>
            </a:r>
            <a:r>
              <a:rPr lang="en-US" sz="1400" i="1" dirty="0" smtClean="0"/>
              <a:t>Proceedings of the 17th Annual International Conference on Mobile Computing and Networking (</a:t>
            </a:r>
            <a:r>
              <a:rPr lang="en-US" sz="1400" i="1" dirty="0" err="1" smtClean="0"/>
              <a:t>Mobicom</a:t>
            </a:r>
            <a:r>
              <a:rPr lang="en-US" sz="1400" i="1" dirty="0" smtClean="0"/>
              <a:t> 2011).</a:t>
            </a:r>
          </a:p>
          <a:p>
            <a:r>
              <a:rPr lang="en-US" sz="1400" dirty="0" err="1" smtClean="0"/>
              <a:t>Dinesh</a:t>
            </a:r>
            <a:r>
              <a:rPr lang="en-US" sz="1400" dirty="0" smtClean="0"/>
              <a:t> </a:t>
            </a:r>
            <a:r>
              <a:rPr lang="en-US" sz="1400" dirty="0" err="1" smtClean="0"/>
              <a:t>Bharadia</a:t>
            </a:r>
            <a:r>
              <a:rPr lang="en-US" sz="1400" dirty="0" smtClean="0"/>
              <a:t>, Emily </a:t>
            </a:r>
            <a:r>
              <a:rPr lang="en-US" sz="1400" dirty="0" err="1" smtClean="0"/>
              <a:t>McMillin</a:t>
            </a:r>
            <a:r>
              <a:rPr lang="en-US" sz="1400" dirty="0" smtClean="0"/>
              <a:t>, and </a:t>
            </a:r>
            <a:r>
              <a:rPr lang="en-US" sz="1400" dirty="0" err="1" smtClean="0"/>
              <a:t>Sachin</a:t>
            </a:r>
            <a:r>
              <a:rPr lang="en-US" sz="1400" dirty="0" smtClean="0"/>
              <a:t> </a:t>
            </a:r>
            <a:r>
              <a:rPr lang="en-US" sz="1400" dirty="0" err="1" smtClean="0"/>
              <a:t>Katti</a:t>
            </a:r>
            <a:r>
              <a:rPr lang="en-US" sz="1400" dirty="0" smtClean="0"/>
              <a:t>. “Full Duplex Radios.” In </a:t>
            </a:r>
            <a:r>
              <a:rPr lang="en-US" sz="1400" i="1" dirty="0" smtClean="0"/>
              <a:t>Proceedings of ACM SIGCOMM (2013).</a:t>
            </a:r>
          </a:p>
          <a:p>
            <a:r>
              <a:rPr lang="en-US" sz="1400" dirty="0" smtClean="0"/>
              <a:t>Jae Young Kim, </a:t>
            </a:r>
            <a:r>
              <a:rPr lang="en-US" sz="1400" dirty="0" err="1" smtClean="0"/>
              <a:t>Omid</a:t>
            </a:r>
            <a:r>
              <a:rPr lang="en-US" sz="1400" dirty="0" smtClean="0"/>
              <a:t> </a:t>
            </a:r>
            <a:r>
              <a:rPr lang="en-US" sz="1400" dirty="0" err="1" smtClean="0"/>
              <a:t>Mashayekhi</a:t>
            </a:r>
            <a:r>
              <a:rPr lang="en-US" sz="1400" dirty="0" smtClean="0"/>
              <a:t>, Hang </a:t>
            </a:r>
            <a:r>
              <a:rPr lang="en-US" sz="1400" dirty="0" err="1" smtClean="0"/>
              <a:t>Qu</a:t>
            </a:r>
            <a:r>
              <a:rPr lang="en-US" sz="1400" dirty="0" smtClean="0"/>
              <a:t>, Maria </a:t>
            </a:r>
            <a:r>
              <a:rPr lang="en-US" sz="1400" dirty="0" err="1" smtClean="0"/>
              <a:t>Kazandjieva</a:t>
            </a:r>
            <a:r>
              <a:rPr lang="en-US" sz="1400" dirty="0" smtClean="0"/>
              <a:t>, and Philip Levis. “Janus: A Novel MAC Protocol for Full Duplex Radios.”  Stanford University CSTR 2013-02 7/23/13. </a:t>
            </a:r>
            <a:r>
              <a:rPr lang="en-US" sz="1400" u="sng" dirty="0" smtClean="0">
                <a:hlinkClick r:id="rId2"/>
              </a:rPr>
              <a:t>http://hci.stanford.edu/cstr/reports/2013-02.pdf</a:t>
            </a:r>
            <a:endParaRPr lang="en-US" sz="1400" u="sng" dirty="0" smtClean="0"/>
          </a:p>
          <a:p>
            <a:r>
              <a:rPr lang="en-US" sz="1400" dirty="0" smtClean="0"/>
              <a:t>Nikhil Singh, </a:t>
            </a:r>
            <a:r>
              <a:rPr lang="en-US" sz="1400" dirty="0" err="1" smtClean="0"/>
              <a:t>Dinan</a:t>
            </a:r>
            <a:r>
              <a:rPr lang="en-US" sz="1400" dirty="0" smtClean="0"/>
              <a:t> </a:t>
            </a:r>
            <a:r>
              <a:rPr lang="en-US" sz="1400" dirty="0" err="1" smtClean="0"/>
              <a:t>Gunawardena</a:t>
            </a:r>
            <a:r>
              <a:rPr lang="en-US" sz="1400" dirty="0" smtClean="0"/>
              <a:t>, </a:t>
            </a:r>
            <a:r>
              <a:rPr lang="en-US" sz="1400" dirty="0" err="1" smtClean="0"/>
              <a:t>Alexandre</a:t>
            </a:r>
            <a:r>
              <a:rPr lang="en-US" sz="1400" dirty="0" smtClean="0"/>
              <a:t> </a:t>
            </a:r>
            <a:r>
              <a:rPr lang="en-US" sz="1400" dirty="0" err="1" smtClean="0"/>
              <a:t>Proutiere</a:t>
            </a:r>
            <a:r>
              <a:rPr lang="en-US" sz="1400" dirty="0" smtClean="0"/>
              <a:t>, </a:t>
            </a:r>
            <a:r>
              <a:rPr lang="en-US" sz="1400" dirty="0" err="1" smtClean="0"/>
              <a:t>Bozidar</a:t>
            </a:r>
            <a:r>
              <a:rPr lang="en-US" sz="1400" dirty="0" smtClean="0"/>
              <a:t> </a:t>
            </a:r>
            <a:r>
              <a:rPr lang="en-US" sz="1400" dirty="0" err="1" smtClean="0"/>
              <a:t>Radunovic</a:t>
            </a:r>
            <a:r>
              <a:rPr lang="en-US" sz="1400" dirty="0" smtClean="0"/>
              <a:t>, </a:t>
            </a:r>
            <a:r>
              <a:rPr lang="en-US" sz="1400" dirty="0" err="1" smtClean="0"/>
              <a:t>Horia</a:t>
            </a:r>
            <a:r>
              <a:rPr lang="en-US" sz="1400" dirty="0" smtClean="0"/>
              <a:t> </a:t>
            </a:r>
            <a:r>
              <a:rPr lang="en-US" sz="1400" dirty="0" err="1" smtClean="0"/>
              <a:t>Vlad</a:t>
            </a:r>
            <a:r>
              <a:rPr lang="en-US" sz="1400" dirty="0" smtClean="0"/>
              <a:t> </a:t>
            </a:r>
            <a:r>
              <a:rPr lang="en-US" sz="1400" dirty="0" err="1" smtClean="0"/>
              <a:t>Balan</a:t>
            </a:r>
            <a:r>
              <a:rPr lang="en-US" sz="1400" dirty="0" smtClean="0"/>
              <a:t>, and Peter Key, </a:t>
            </a:r>
            <a:r>
              <a:rPr lang="en-US" sz="1400" dirty="0" smtClean="0">
                <a:hlinkClick r:id="rId3"/>
              </a:rPr>
              <a:t>Efficient and Fair MAC for Wireless Networks with Self-interference Cancellation</a:t>
            </a:r>
            <a:r>
              <a:rPr lang="en-US" sz="1400" dirty="0" smtClean="0"/>
              <a:t>, in </a:t>
            </a:r>
            <a:r>
              <a:rPr lang="en-US" sz="1400" i="1" dirty="0" err="1" smtClean="0"/>
              <a:t>WiOpt</a:t>
            </a:r>
            <a:r>
              <a:rPr lang="en-US" sz="1400" i="1" dirty="0" smtClean="0"/>
              <a:t> 2011</a:t>
            </a:r>
            <a:r>
              <a:rPr lang="en-US" sz="1400" dirty="0" smtClean="0"/>
              <a:t>, May 2011</a:t>
            </a:r>
          </a:p>
          <a:p>
            <a:endParaRPr lang="en-US" sz="1100"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a:t>Slide </a:t>
            </a:r>
            <a:fld id="{63FD0541-92B6-224F-A58D-0EBF960B8DDF}" type="slidenum">
              <a:rPr lang="en-US"/>
              <a:pPr/>
              <a:t>3</a:t>
            </a:fld>
            <a:endParaRPr lang="en-US"/>
          </a:p>
        </p:txBody>
      </p:sp>
      <p:sp>
        <p:nvSpPr>
          <p:cNvPr id="20482" name="Rectangle 2"/>
          <p:cNvSpPr>
            <a:spLocks noGrp="1" noChangeArrowheads="1"/>
          </p:cNvSpPr>
          <p:nvPr>
            <p:ph type="title"/>
          </p:nvPr>
        </p:nvSpPr>
        <p:spPr/>
        <p:txBody>
          <a:bodyPr/>
          <a:lstStyle/>
          <a:p>
            <a:r>
              <a:rPr lang="en-US" dirty="0" smtClean="0"/>
              <a:t>Wireless Today</a:t>
            </a:r>
            <a:endParaRPr lang="en-US" dirty="0"/>
          </a:p>
        </p:txBody>
      </p:sp>
      <p:sp>
        <p:nvSpPr>
          <p:cNvPr id="8" name="Rectangle 7"/>
          <p:cNvSpPr/>
          <p:nvPr/>
        </p:nvSpPr>
        <p:spPr>
          <a:xfrm>
            <a:off x="990600" y="2590800"/>
            <a:ext cx="6858000" cy="2677656"/>
          </a:xfrm>
          <a:prstGeom prst="rect">
            <a:avLst/>
          </a:prstGeom>
        </p:spPr>
        <p:txBody>
          <a:bodyPr wrap="square">
            <a:spAutoFit/>
          </a:bodyPr>
          <a:lstStyle/>
          <a:p>
            <a:r>
              <a:rPr lang="en-US" sz="2400" dirty="0"/>
              <a:t>“It is generally not possible for radios to receive and transmit on the same frequency band because of the interference that results. Thus, bidirectional systems must separate the uplink and downlink channels into orthogonal signaling dimensions, typically using time or frequency dimensions.”</a:t>
            </a:r>
            <a:r>
              <a:rPr lang="en-US" sz="2400" i="1" dirty="0"/>
              <a:t>  - Andrea Goldsmith, “Wireless Communications,” Cambridge Press, 2005.</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a:t>Slide </a:t>
            </a:r>
            <a:fld id="{DAF41647-3C45-0847-9C2F-075077DF34F9}" type="slidenum">
              <a:rPr lang="en-US"/>
              <a:pPr/>
              <a:t>4</a:t>
            </a:fld>
            <a:endParaRPr lang="en-US"/>
          </a:p>
        </p:txBody>
      </p:sp>
      <p:sp>
        <p:nvSpPr>
          <p:cNvPr id="21506" name="Rectangle 2"/>
          <p:cNvSpPr>
            <a:spLocks noGrp="1" noChangeArrowheads="1"/>
          </p:cNvSpPr>
          <p:nvPr>
            <p:ph type="title"/>
          </p:nvPr>
        </p:nvSpPr>
        <p:spPr/>
        <p:txBody>
          <a:bodyPr/>
          <a:lstStyle/>
          <a:p>
            <a:r>
              <a:rPr lang="en-GB" dirty="0" smtClean="0"/>
              <a:t>Talk in a Nutshell</a:t>
            </a:r>
            <a:endParaRPr lang="en-GB" dirty="0"/>
          </a:p>
        </p:txBody>
      </p:sp>
      <p:sp>
        <p:nvSpPr>
          <p:cNvPr id="21507" name="Rectangle 3"/>
          <p:cNvSpPr>
            <a:spLocks noGrp="1" noChangeArrowheads="1"/>
          </p:cNvSpPr>
          <p:nvPr>
            <p:ph type="body" idx="1"/>
          </p:nvPr>
        </p:nvSpPr>
        <p:spPr/>
        <p:txBody>
          <a:bodyPr/>
          <a:lstStyle/>
          <a:p>
            <a:r>
              <a:rPr lang="en-US" dirty="0" smtClean="0"/>
              <a:t>Single antenna, in-band, STR is coming</a:t>
            </a:r>
          </a:p>
          <a:p>
            <a:pPr lvl="1"/>
            <a:r>
              <a:rPr lang="en-US" dirty="0" smtClean="0"/>
              <a:t>Breaks </a:t>
            </a:r>
            <a:r>
              <a:rPr lang="en-US" dirty="0"/>
              <a:t>a fundamental assumption </a:t>
            </a:r>
            <a:r>
              <a:rPr lang="en-US" dirty="0" smtClean="0"/>
              <a:t>in most wireless designs</a:t>
            </a:r>
          </a:p>
          <a:p>
            <a:pPr lvl="1"/>
            <a:r>
              <a:rPr lang="en-US" dirty="0" smtClean="0"/>
              <a:t>Current </a:t>
            </a:r>
            <a:r>
              <a:rPr lang="en-US" dirty="0"/>
              <a:t>best: </a:t>
            </a:r>
            <a:r>
              <a:rPr lang="en-US" dirty="0" err="1"/>
              <a:t>WiFi</a:t>
            </a:r>
            <a:r>
              <a:rPr lang="en-US" dirty="0"/>
              <a:t> with a shared RX/TX antenna (200mW, 80MHz @ </a:t>
            </a:r>
            <a:r>
              <a:rPr lang="en-US" dirty="0" smtClean="0"/>
              <a:t>2.4GHz, 110dB of cancellation)</a:t>
            </a:r>
          </a:p>
          <a:p>
            <a:r>
              <a:rPr lang="en-US" dirty="0" smtClean="0"/>
              <a:t>How </a:t>
            </a:r>
            <a:r>
              <a:rPr lang="en-US" dirty="0"/>
              <a:t>full duplex changes the MAC layer</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Half Duplex?</a:t>
            </a:r>
            <a:endParaRPr lang="en-US" dirty="0"/>
          </a:p>
        </p:txBody>
      </p:sp>
      <p:sp>
        <p:nvSpPr>
          <p:cNvPr id="3" name="Content Placeholder 2"/>
          <p:cNvSpPr>
            <a:spLocks noGrp="1"/>
          </p:cNvSpPr>
          <p:nvPr>
            <p:ph idx="1"/>
          </p:nvPr>
        </p:nvSpPr>
        <p:spPr>
          <a:xfrm>
            <a:off x="685800" y="4800600"/>
            <a:ext cx="7772400" cy="1295400"/>
          </a:xfrm>
        </p:spPr>
        <p:txBody>
          <a:bodyPr/>
          <a:lstStyle/>
          <a:p>
            <a:r>
              <a:rPr lang="en-US" dirty="0"/>
              <a:t>Self-interference is millions to billions (60-90dB) stronger than received </a:t>
            </a:r>
            <a:r>
              <a:rPr lang="en-US" dirty="0" smtClean="0"/>
              <a:t>signal</a:t>
            </a:r>
          </a:p>
          <a:p>
            <a:r>
              <a:rPr lang="en-US" dirty="0" smtClean="0"/>
              <a:t>If </a:t>
            </a:r>
            <a:r>
              <a:rPr lang="en-US" dirty="0"/>
              <a:t>only we could “subtract” our transmission...</a:t>
            </a:r>
          </a:p>
        </p:txBody>
      </p:sp>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5</a:t>
            </a:fld>
            <a:endParaRPr lang="en-US"/>
          </a:p>
        </p:txBody>
      </p:sp>
      <p:pic>
        <p:nvPicPr>
          <p:cNvPr id="7" name="Picture 6"/>
          <p:cNvPicPr>
            <a:picLocks noChangeAspect="1"/>
          </p:cNvPicPr>
          <p:nvPr/>
        </p:nvPicPr>
        <p:blipFill>
          <a:blip r:embed="rId2"/>
          <a:stretch>
            <a:fillRect/>
          </a:stretch>
        </p:blipFill>
        <p:spPr>
          <a:xfrm>
            <a:off x="622300" y="2108200"/>
            <a:ext cx="7899400" cy="2641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Prototype: Antenna Cancellation</a:t>
            </a:r>
            <a:endParaRPr lang="en-US" dirty="0"/>
          </a:p>
        </p:txBody>
      </p:sp>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6</a:t>
            </a:fld>
            <a:endParaRPr lang="en-US"/>
          </a:p>
        </p:txBody>
      </p:sp>
      <p:pic>
        <p:nvPicPr>
          <p:cNvPr id="8" name="Picture 7"/>
          <p:cNvPicPr>
            <a:picLocks noChangeAspect="1"/>
          </p:cNvPicPr>
          <p:nvPr/>
        </p:nvPicPr>
        <p:blipFill>
          <a:blip r:embed="rId2"/>
          <a:stretch>
            <a:fillRect/>
          </a:stretch>
        </p:blipFill>
        <p:spPr>
          <a:xfrm>
            <a:off x="488950" y="1835150"/>
            <a:ext cx="8166100" cy="31877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Prototype: Antenna Cancellation</a:t>
            </a:r>
            <a:endParaRPr lang="en-US" dirty="0"/>
          </a:p>
        </p:txBody>
      </p:sp>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7</a:t>
            </a:fld>
            <a:endParaRPr lang="en-US"/>
          </a:p>
        </p:txBody>
      </p:sp>
      <p:pic>
        <p:nvPicPr>
          <p:cNvPr id="8" name="Picture 7"/>
          <p:cNvPicPr>
            <a:picLocks noChangeAspect="1"/>
          </p:cNvPicPr>
          <p:nvPr/>
        </p:nvPicPr>
        <p:blipFill>
          <a:blip r:embed="rId2"/>
          <a:stretch>
            <a:fillRect/>
          </a:stretch>
        </p:blipFill>
        <p:spPr>
          <a:xfrm>
            <a:off x="488950" y="1835150"/>
            <a:ext cx="8166100" cy="3187700"/>
          </a:xfrm>
          <a:prstGeom prst="rect">
            <a:avLst/>
          </a:prstGeom>
        </p:spPr>
      </p:pic>
      <p:sp>
        <p:nvSpPr>
          <p:cNvPr id="9" name="TextBox 8"/>
          <p:cNvSpPr txBox="1"/>
          <p:nvPr/>
        </p:nvSpPr>
        <p:spPr>
          <a:xfrm>
            <a:off x="685800" y="5410200"/>
            <a:ext cx="7813928" cy="1015663"/>
          </a:xfrm>
          <a:prstGeom prst="rect">
            <a:avLst/>
          </a:prstGeom>
          <a:noFill/>
        </p:spPr>
        <p:txBody>
          <a:bodyPr wrap="square" rtlCol="0">
            <a:spAutoFit/>
          </a:bodyPr>
          <a:lstStyle/>
          <a:p>
            <a:pPr algn="ctr"/>
            <a:r>
              <a:rPr lang="en-US" sz="2000" dirty="0">
                <a:solidFill>
                  <a:srgbClr val="008000"/>
                </a:solidFill>
              </a:rPr>
              <a:t>~30dB self-interference </a:t>
            </a:r>
            <a:r>
              <a:rPr lang="en-US" sz="2000" dirty="0" smtClean="0">
                <a:solidFill>
                  <a:srgbClr val="008000"/>
                </a:solidFill>
              </a:rPr>
              <a:t>cancellation</a:t>
            </a:r>
          </a:p>
          <a:p>
            <a:pPr algn="ctr"/>
            <a:r>
              <a:rPr lang="en-US" sz="2000" dirty="0" smtClean="0"/>
              <a:t>Enables </a:t>
            </a:r>
            <a:r>
              <a:rPr lang="en-US" sz="2000" dirty="0"/>
              <a:t>full-duplex when combined with digital (15dB) and hardware (25dB) cancellation.</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Prototype</a:t>
            </a:r>
            <a:br>
              <a:rPr lang="en-US" dirty="0" smtClean="0"/>
            </a:br>
            <a:r>
              <a:rPr lang="en-US" sz="2400" dirty="0"/>
              <a:t>4 antennas, 1 </a:t>
            </a:r>
            <a:r>
              <a:rPr lang="en-US" sz="2400" dirty="0" err="1"/>
              <a:t>mW</a:t>
            </a:r>
            <a:r>
              <a:rPr lang="en-US" sz="2400" dirty="0"/>
              <a:t>, 5MHz @ 2.4GHz</a:t>
            </a:r>
            <a:endParaRPr lang="en-US" dirty="0"/>
          </a:p>
        </p:txBody>
      </p:sp>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8</a:t>
            </a:fld>
            <a:endParaRPr lang="en-US"/>
          </a:p>
        </p:txBody>
      </p:sp>
      <p:pic>
        <p:nvPicPr>
          <p:cNvPr id="7" name="Picture 6"/>
          <p:cNvPicPr>
            <a:picLocks noChangeAspect="1"/>
          </p:cNvPicPr>
          <p:nvPr/>
        </p:nvPicPr>
        <p:blipFill>
          <a:blip r:embed="rId2"/>
          <a:stretch>
            <a:fillRect/>
          </a:stretch>
        </p:blipFill>
        <p:spPr>
          <a:xfrm>
            <a:off x="2286000" y="1676400"/>
            <a:ext cx="4191000" cy="4379360"/>
          </a:xfrm>
          <a:prstGeom prst="rect">
            <a:avLst/>
          </a:prstGeom>
        </p:spPr>
      </p:pic>
      <p:sp>
        <p:nvSpPr>
          <p:cNvPr id="8" name="TextBox 7"/>
          <p:cNvSpPr txBox="1"/>
          <p:nvPr/>
        </p:nvSpPr>
        <p:spPr>
          <a:xfrm>
            <a:off x="228600" y="2590800"/>
            <a:ext cx="2585714" cy="830997"/>
          </a:xfrm>
          <a:prstGeom prst="rect">
            <a:avLst/>
          </a:prstGeom>
          <a:noFill/>
        </p:spPr>
        <p:txBody>
          <a:bodyPr wrap="none" rtlCol="0">
            <a:spAutoFit/>
          </a:bodyPr>
          <a:lstStyle/>
          <a:p>
            <a:pPr algn="ctr"/>
            <a:r>
              <a:rPr lang="en-US" sz="2400" dirty="0" smtClean="0"/>
              <a:t>Digital interference</a:t>
            </a:r>
          </a:p>
          <a:p>
            <a:pPr algn="ctr"/>
            <a:r>
              <a:rPr lang="en-US" sz="2400" dirty="0" smtClean="0"/>
              <a:t> cancellation</a:t>
            </a:r>
            <a:endParaRPr lang="en-US" sz="2400" dirty="0"/>
          </a:p>
        </p:txBody>
      </p:sp>
      <p:sp>
        <p:nvSpPr>
          <p:cNvPr id="9" name="TextBox 8"/>
          <p:cNvSpPr txBox="1"/>
          <p:nvPr/>
        </p:nvSpPr>
        <p:spPr>
          <a:xfrm>
            <a:off x="6477000" y="1676400"/>
            <a:ext cx="1749197" cy="830997"/>
          </a:xfrm>
          <a:prstGeom prst="rect">
            <a:avLst/>
          </a:prstGeom>
          <a:noFill/>
        </p:spPr>
        <p:txBody>
          <a:bodyPr wrap="none" rtlCol="0">
            <a:spAutoFit/>
          </a:bodyPr>
          <a:lstStyle/>
          <a:p>
            <a:pPr algn="ctr"/>
            <a:r>
              <a:rPr lang="en-US" sz="2400" dirty="0" smtClean="0"/>
              <a:t>Antenna</a:t>
            </a:r>
          </a:p>
          <a:p>
            <a:pPr algn="ctr"/>
            <a:r>
              <a:rPr lang="en-US" sz="2400" dirty="0" smtClean="0"/>
              <a:t> cancellation</a:t>
            </a:r>
            <a:endParaRPr lang="en-US" sz="2400" dirty="0"/>
          </a:p>
        </p:txBody>
      </p:sp>
      <p:sp>
        <p:nvSpPr>
          <p:cNvPr id="10" name="TextBox 9"/>
          <p:cNvSpPr txBox="1"/>
          <p:nvPr/>
        </p:nvSpPr>
        <p:spPr>
          <a:xfrm>
            <a:off x="6477000" y="3962400"/>
            <a:ext cx="1749197" cy="830997"/>
          </a:xfrm>
          <a:prstGeom prst="rect">
            <a:avLst/>
          </a:prstGeom>
          <a:noFill/>
        </p:spPr>
        <p:txBody>
          <a:bodyPr wrap="none" rtlCol="0">
            <a:spAutoFit/>
          </a:bodyPr>
          <a:lstStyle/>
          <a:p>
            <a:pPr algn="ctr"/>
            <a:r>
              <a:rPr lang="en-US" sz="2400" dirty="0" smtClean="0"/>
              <a:t>Hardware</a:t>
            </a:r>
          </a:p>
          <a:p>
            <a:pPr algn="ctr"/>
            <a:r>
              <a:rPr lang="en-US" sz="2400" dirty="0" smtClean="0"/>
              <a:t> cancellation</a:t>
            </a:r>
            <a:endParaRPr lang="en-US" sz="2400" dirty="0"/>
          </a:p>
        </p:txBody>
      </p:sp>
      <p:sp>
        <p:nvSpPr>
          <p:cNvPr id="11" name="Rectangle 10"/>
          <p:cNvSpPr/>
          <p:nvPr/>
        </p:nvSpPr>
        <p:spPr>
          <a:xfrm>
            <a:off x="304800" y="5562600"/>
            <a:ext cx="4953000" cy="830997"/>
          </a:xfrm>
          <a:prstGeom prst="rect">
            <a:avLst/>
          </a:prstGeom>
          <a:solidFill>
            <a:schemeClr val="bg2"/>
          </a:solidFill>
          <a:ln>
            <a:solidFill>
              <a:schemeClr val="tx1"/>
            </a:solidFill>
          </a:ln>
        </p:spPr>
        <p:txBody>
          <a:bodyPr wrap="square">
            <a:spAutoFit/>
          </a:bodyPr>
          <a:lstStyle/>
          <a:p>
            <a:r>
              <a:rPr lang="en-US" dirty="0"/>
              <a:t>Jung Il </a:t>
            </a:r>
            <a:r>
              <a:rPr lang="en-US" dirty="0" err="1"/>
              <a:t>Choi</a:t>
            </a:r>
            <a:r>
              <a:rPr lang="en-US" dirty="0"/>
              <a:t>, </a:t>
            </a:r>
            <a:r>
              <a:rPr lang="en-US" dirty="0" err="1"/>
              <a:t>Mayank</a:t>
            </a:r>
            <a:r>
              <a:rPr lang="en-US" dirty="0"/>
              <a:t> Jain, </a:t>
            </a:r>
            <a:r>
              <a:rPr lang="en-US" dirty="0" err="1"/>
              <a:t>Kannan</a:t>
            </a:r>
            <a:r>
              <a:rPr lang="en-US" dirty="0"/>
              <a:t> </a:t>
            </a:r>
            <a:r>
              <a:rPr lang="en-US" dirty="0" err="1"/>
              <a:t>Srinivasan</a:t>
            </a:r>
            <a:r>
              <a:rPr lang="en-US" dirty="0"/>
              <a:t>, Philip Levis and </a:t>
            </a:r>
            <a:r>
              <a:rPr lang="en-US" dirty="0" err="1"/>
              <a:t>Sachin</a:t>
            </a:r>
            <a:r>
              <a:rPr lang="en-US" dirty="0"/>
              <a:t> </a:t>
            </a:r>
            <a:r>
              <a:rPr lang="en-US" dirty="0" err="1"/>
              <a:t>Katti</a:t>
            </a:r>
            <a:r>
              <a:rPr lang="en-US" dirty="0"/>
              <a:t>.  “Achieving Single Channel, Full Duplex </a:t>
            </a:r>
            <a:r>
              <a:rPr lang="en-US" dirty="0" smtClean="0"/>
              <a:t>Wireless Communication</a:t>
            </a:r>
            <a:r>
              <a:rPr lang="en-US" dirty="0"/>
              <a:t>.” In</a:t>
            </a:r>
            <a:r>
              <a:rPr lang="en-US" i="1" dirty="0"/>
              <a:t> Proceedings of the 16th Annual International Conference on Mobile Computing and Networking (</a:t>
            </a:r>
            <a:r>
              <a:rPr lang="en-US" i="1" dirty="0" err="1"/>
              <a:t>Mobicom</a:t>
            </a:r>
            <a:r>
              <a:rPr lang="en-US" i="1" dirty="0"/>
              <a:t> 2010).</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Half Duplex?</a:t>
            </a:r>
            <a:endParaRPr lang="en-US" dirty="0"/>
          </a:p>
        </p:txBody>
      </p:sp>
      <p:sp>
        <p:nvSpPr>
          <p:cNvPr id="3" name="Content Placeholder 2"/>
          <p:cNvSpPr>
            <a:spLocks noGrp="1"/>
          </p:cNvSpPr>
          <p:nvPr>
            <p:ph idx="1"/>
          </p:nvPr>
        </p:nvSpPr>
        <p:spPr>
          <a:xfrm>
            <a:off x="685800" y="4800600"/>
            <a:ext cx="7772400" cy="1295400"/>
          </a:xfrm>
        </p:spPr>
        <p:txBody>
          <a:bodyPr/>
          <a:lstStyle/>
          <a:p>
            <a:r>
              <a:rPr lang="en-US" dirty="0"/>
              <a:t>Self-interference is millions to billions (60-90dB) stronger than received </a:t>
            </a:r>
            <a:r>
              <a:rPr lang="en-US" dirty="0" smtClean="0"/>
              <a:t>signal</a:t>
            </a:r>
          </a:p>
          <a:p>
            <a:r>
              <a:rPr lang="en-US" u="sng" dirty="0" smtClean="0"/>
              <a:t>If </a:t>
            </a:r>
            <a:r>
              <a:rPr lang="en-US" u="sng" dirty="0"/>
              <a:t>only we could “subtract” our transmission...</a:t>
            </a:r>
          </a:p>
        </p:txBody>
      </p:sp>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9</a:t>
            </a:fld>
            <a:endParaRPr lang="en-US"/>
          </a:p>
        </p:txBody>
      </p:sp>
      <p:pic>
        <p:nvPicPr>
          <p:cNvPr id="7" name="Picture 6"/>
          <p:cNvPicPr>
            <a:picLocks noChangeAspect="1"/>
          </p:cNvPicPr>
          <p:nvPr/>
        </p:nvPicPr>
        <p:blipFill>
          <a:blip r:embed="rId2"/>
          <a:stretch>
            <a:fillRect/>
          </a:stretch>
        </p:blipFill>
        <p:spPr>
          <a:xfrm>
            <a:off x="622300" y="2108200"/>
            <a:ext cx="7899400" cy="2641600"/>
          </a:xfrm>
          <a:prstGeom prst="rect">
            <a:avLst/>
          </a:prstGeom>
        </p:spPr>
      </p:pic>
    </p:spTree>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802-11-Submission.pot</Template>
  <TotalTime>121</TotalTime>
  <Words>1337</Words>
  <Application>Microsoft Macintosh PowerPoint</Application>
  <PresentationFormat>On-screen Show (4:3)</PresentationFormat>
  <Paragraphs>200</Paragraphs>
  <Slides>29</Slides>
  <Notes>2</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802-11-Submission</vt:lpstr>
      <vt:lpstr>Document</vt:lpstr>
      <vt:lpstr>STR Radios and STR Media Access</vt:lpstr>
      <vt:lpstr>Abstract</vt:lpstr>
      <vt:lpstr>Wireless Today</vt:lpstr>
      <vt:lpstr>Talk in a Nutshell</vt:lpstr>
      <vt:lpstr>Why Half Duplex?</vt:lpstr>
      <vt:lpstr>First Prototype: Antenna Cancellation</vt:lpstr>
      <vt:lpstr>First Prototype: Antenna Cancellation</vt:lpstr>
      <vt:lpstr>First Prototype 4 antennas, 1 mW, 5MHz @ 2.4GHz</vt:lpstr>
      <vt:lpstr>Why Half Duplex?</vt:lpstr>
      <vt:lpstr>Second Design</vt:lpstr>
      <vt:lpstr>Second Prototype 2 antennas, ~100 mW, 20MHz @ 2.4GHz</vt:lpstr>
      <vt:lpstr>Third Design</vt:lpstr>
      <vt:lpstr>Implications</vt:lpstr>
      <vt:lpstr>Full Duplex MAC</vt:lpstr>
      <vt:lpstr>Janus</vt:lpstr>
      <vt:lpstr>Janus Cases</vt:lpstr>
      <vt:lpstr>Janus Overview</vt:lpstr>
      <vt:lpstr>Probe Phase</vt:lpstr>
      <vt:lpstr>Collection Phase</vt:lpstr>
      <vt:lpstr>Schedule + Data Phase</vt:lpstr>
      <vt:lpstr>ACK Phase</vt:lpstr>
      <vt:lpstr>Scheduling Full Duplex</vt:lpstr>
      <vt:lpstr>Throughput</vt:lpstr>
      <vt:lpstr>Decomposing Gains</vt:lpstr>
      <vt:lpstr>Multiple APs</vt:lpstr>
      <vt:lpstr>Full Duplex/Janus </vt:lpstr>
      <vt:lpstr>Future Wireless LAN</vt:lpstr>
      <vt:lpstr>Straw Poll</vt:lpstr>
      <vt:lpstr>References</vt:lpstr>
    </vt:vector>
  </TitlesOfParts>
  <Company>Stanford University</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Full Duplex Wireless</dc:title>
  <dc:creator>Philip Levis</dc:creator>
  <cp:lastModifiedBy>Philip Levis</cp:lastModifiedBy>
  <cp:revision>10</cp:revision>
  <cp:lastPrinted>1998-02-10T13:28:06Z</cp:lastPrinted>
  <dcterms:created xsi:type="dcterms:W3CDTF">2013-11-12T18:41:50Z</dcterms:created>
  <dcterms:modified xsi:type="dcterms:W3CDTF">2013-11-12T19:14:45Z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(1)O48q+nWDiKNAVXoAwq58w6onvO4eaK+wzpVW8jJCkaAk5P9kKngByeTmJxmoV2pCi42L9Tdp_x000d_
SdaonAmUIS8vKo/eqcHwCuE1YjVPXt4H6YHsSuVJYzAQCkNZjIaFaF2CAfHMCVDwVEjuHrGa_x000d_
v9XKxleKuDbPp4L/H3+OgJ2liFm+Un0d5QoNNoAKdv3/4Lf3KJItI74i5cTCkBD8XLCg4g==</vt:lpwstr>
  </property>
</Properties>
</file>