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m" ContentType="application/vnd.ms-word.document.macroEnabled.12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85" r:id="rId3"/>
    <p:sldId id="286" r:id="rId4"/>
    <p:sldId id="257" r:id="rId5"/>
    <p:sldId id="287" r:id="rId6"/>
    <p:sldId id="282" r:id="rId7"/>
    <p:sldId id="271" r:id="rId8"/>
    <p:sldId id="284" r:id="rId9"/>
    <p:sldId id="280" r:id="rId10"/>
    <p:sldId id="291" r:id="rId11"/>
    <p:sldId id="290" r:id="rId12"/>
    <p:sldId id="288" r:id="rId13"/>
    <p:sldId id="289" r:id="rId14"/>
    <p:sldId id="270" r:id="rId15"/>
  </p:sldIdLst>
  <p:sldSz cx="9144000" cy="6858000" type="screen4x3"/>
  <p:notesSz cx="7077075" cy="8955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88007" autoAdjust="0"/>
  </p:normalViewPr>
  <p:slideViewPr>
    <p:cSldViewPr>
      <p:cViewPr varScale="1">
        <p:scale>
          <a:sx n="65" d="100"/>
          <a:sy n="65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995" y="-91"/>
      </p:cViewPr>
      <p:guideLst>
        <p:guide orient="horz" pos="2820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71950" y="161925"/>
            <a:ext cx="21955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9613" y="161925"/>
            <a:ext cx="9159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7425" y="8667750"/>
            <a:ext cx="1651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03575" y="86677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7227A30-04C4-4CB9-B843-84342DF1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8025" y="373063"/>
            <a:ext cx="5661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08025" y="8667750"/>
            <a:ext cx="7175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8025" y="8656638"/>
            <a:ext cx="5818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14813" y="84138"/>
            <a:ext cx="21971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6750" y="84138"/>
            <a:ext cx="9175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8100" y="677863"/>
            <a:ext cx="4460875" cy="334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254500"/>
            <a:ext cx="51911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98950" y="8670925"/>
            <a:ext cx="211296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98825" y="867092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C484B22-A48D-497A-AE59-F5B78FE55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8188" y="8670925"/>
            <a:ext cx="7191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8188" y="8669338"/>
            <a:ext cx="560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60400" y="285750"/>
            <a:ext cx="5756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2AB6721E-B978-4DD6-99B1-322D6A39C7F9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2AB6721E-B978-4DD6-99B1-322D6A39C7F9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2AB6721E-B978-4DD6-99B1-322D6A39C7F9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9959A6CE-1F24-4625-B6E5-3B5CAD34F515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9959A6CE-1F24-4625-B6E5-3B5CAD34F515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9959A6CE-1F24-4625-B6E5-3B5CAD34F515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9959A6CE-1F24-4625-B6E5-3B5CAD34F515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95539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19942" y="6475413"/>
            <a:ext cx="152400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27B5733-890D-4E57-A4DB-DD6603570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327351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January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Raja Banerjea,Marvell Semiconductor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258CF2B-ED5B-4B22-84C1-7B0CB2F4D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327351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January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Raja Banerjea,Marvell Semiconductor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1B8B7A3-0C1D-4B2D-AD54-FEDEB1831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95539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19942" y="6475413"/>
            <a:ext cx="152400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6EABDC-E115-4971-AAD7-AFF4ADFC1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AF5F81-441B-4412-A1A3-4FB1BDD48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Al.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570ABE7-D4EF-4E25-BAB0-6A04DE330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Al.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F84C7B-6481-409C-AE66-1C51D213B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91627" y="6475413"/>
            <a:ext cx="145232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9614CF-41B1-41BF-AB2B-2C5218219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91616" y="6475413"/>
            <a:ext cx="145232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68BB3EB-ADCD-4E7A-9C82-B3F0159C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Raja Banerjea,Marvell Semiconductor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0B430AB-6734-4246-A069-1CDA2A6CF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Raja Banerjea,Marvell Semiconductor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058F4EB-0F7F-40B0-B818-64BEF5669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049" y="334963"/>
            <a:ext cx="955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Sept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04063" y="6475413"/>
            <a:ext cx="163987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Hongyuan Zhang, Marvell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FFB36D2-EF15-4DDC-805B-218F6C5E1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96" y="334963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800" b="1" dirty="0"/>
              <a:t>doc.: IEEE </a:t>
            </a:r>
            <a:r>
              <a:rPr lang="en-US" sz="1800" b="1" dirty="0" smtClean="0"/>
              <a:t>802.11-13/1367r0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Macro-Enabled_Document1.docm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Macro-Enabled_Document2.docm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Macro-Enabled_Document3.docm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21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787" y="6475413"/>
            <a:ext cx="1386149" cy="18466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cs typeface="Arial" charset="0"/>
              </a:rPr>
              <a:t>Mingguang</a:t>
            </a:r>
            <a:r>
              <a:rPr lang="en-US" dirty="0" smtClean="0">
                <a:cs typeface="Arial" charset="0"/>
              </a:rPr>
              <a:t> Xu, et. Al.</a:t>
            </a:r>
          </a:p>
        </p:txBody>
      </p:sp>
      <p:sp>
        <p:nvSpPr>
          <p:cNvPr id="21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A78FA4BF-601B-4C85-9F97-768BDB1459C9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2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Tx</a:t>
            </a:r>
            <a:r>
              <a:rPr lang="en-US" dirty="0" smtClean="0"/>
              <a:t> EVM for MCS-10 in 802.11ah</a:t>
            </a:r>
          </a:p>
        </p:txBody>
      </p:sp>
      <p:sp>
        <p:nvSpPr>
          <p:cNvPr id="21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</a:t>
            </a:r>
            <a:r>
              <a:rPr lang="en-US" altLang="zh-CN" sz="2000" b="0" dirty="0" smtClean="0"/>
              <a:t>1</a:t>
            </a:r>
            <a:r>
              <a:rPr lang="en-US" sz="2000" b="0" dirty="0" smtClean="0"/>
              <a:t>-10</a:t>
            </a:r>
          </a:p>
        </p:txBody>
      </p:sp>
      <p:sp>
        <p:nvSpPr>
          <p:cNvPr id="2107" name="Rectangle 12"/>
          <p:cNvSpPr>
            <a:spLocks noChangeArrowheads="1"/>
          </p:cNvSpPr>
          <p:nvPr/>
        </p:nvSpPr>
        <p:spPr bwMode="auto">
          <a:xfrm>
            <a:off x="609600" y="1752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82814" y="2057400"/>
          <a:ext cx="6799186" cy="4607343"/>
        </p:xfrm>
        <a:graphic>
          <a:graphicData uri="http://schemas.openxmlformats.org/presentationml/2006/ole">
            <p:oleObj spid="_x0000_s1026" name="Macro-Enabled Template" r:id="rId4" imgW="9251196" imgH="5932149" progId="Word.Document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Editorial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3124200"/>
          </a:xfrm>
        </p:spPr>
        <p:txBody>
          <a:bodyPr/>
          <a:lstStyle/>
          <a:p>
            <a:r>
              <a:rPr lang="en-US" sz="2000" dirty="0" err="1" smtClean="0"/>
              <a:t>TGah</a:t>
            </a:r>
            <a:r>
              <a:rPr lang="en-US" sz="2000" dirty="0" smtClean="0"/>
              <a:t> Editor:  In Table 24-30 on Page 336,  in the second row, please fill up the “TBD</a:t>
            </a:r>
            <a:r>
              <a:rPr lang="en-US" sz="2000" smtClean="0"/>
              <a:t>” with </a:t>
            </a:r>
            <a:r>
              <a:rPr lang="en-US" sz="2000" dirty="0" smtClean="0"/>
              <a:t>“-4”.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3124200"/>
          </a:xfrm>
        </p:spPr>
        <p:txBody>
          <a:bodyPr/>
          <a:lstStyle/>
          <a:p>
            <a:r>
              <a:rPr lang="en-US" sz="2000" dirty="0" smtClean="0"/>
              <a:t>Do you support to specify the </a:t>
            </a:r>
            <a:r>
              <a:rPr lang="en-US" sz="2000" dirty="0" err="1" smtClean="0"/>
              <a:t>Tx</a:t>
            </a:r>
            <a:r>
              <a:rPr lang="en-US" sz="2000" dirty="0" smtClean="0"/>
              <a:t> EVM requirement for MCS-10 in 802.11ah to be -4 dB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 the editor’s instruction in Slide 10</a:t>
            </a:r>
            <a:r>
              <a:rPr lang="en-US" sz="2000" dirty="0" smtClean="0"/>
              <a:t>? </a:t>
            </a:r>
            <a:endParaRPr lang="en-US" dirty="0" smtClean="0"/>
          </a:p>
          <a:p>
            <a:pPr lvl="1"/>
            <a:r>
              <a:rPr lang="en-US" sz="1800" dirty="0" smtClean="0"/>
              <a:t>Yes</a:t>
            </a:r>
          </a:p>
          <a:p>
            <a:pPr lvl="1"/>
            <a:r>
              <a:rPr lang="en-US" sz="1800" dirty="0" smtClean="0"/>
              <a:t>No</a:t>
            </a:r>
          </a:p>
          <a:p>
            <a:pPr lvl="1"/>
            <a:r>
              <a:rPr lang="en-US" sz="1800" dirty="0" smtClean="0"/>
              <a:t>Abstain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Appendix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sz="2000" dirty="0" smtClean="0"/>
              <a:t>MCS-0: the specified requirement is -5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dB.</a:t>
            </a:r>
          </a:p>
          <a:p>
            <a:r>
              <a:rPr lang="en-US" altLang="zh-CN" sz="2000" dirty="0" smtClean="0"/>
              <a:t>The loss </a:t>
            </a:r>
            <a:r>
              <a:rPr lang="en-US" altLang="zh-CN" sz="2000" dirty="0" err="1" smtClean="0"/>
              <a:t>w.r.t</a:t>
            </a:r>
            <a:r>
              <a:rPr lang="en-US" altLang="zh-CN" sz="2000" dirty="0" smtClean="0"/>
              <a:t>. no constellation error is about 1.6 dB, and the marginal gain beyond EVM=-5 dB is less than 0.2 dB.</a:t>
            </a:r>
            <a:endParaRPr lang="en-US" sz="2000" dirty="0" smtClean="0"/>
          </a:p>
          <a:p>
            <a:endParaRPr lang="en-US" sz="20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 descr="EVM_requirement_Correct_Scaling_MC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7701" y="2362200"/>
            <a:ext cx="549129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Appendix (</a:t>
            </a:r>
            <a:r>
              <a:rPr lang="en-US" altLang="zh-CN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sz="2000" dirty="0" smtClean="0"/>
              <a:t>MCS-1: the specified requirement is -10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dB.</a:t>
            </a:r>
          </a:p>
          <a:p>
            <a:r>
              <a:rPr lang="en-US" altLang="zh-CN" sz="2000" dirty="0" smtClean="0"/>
              <a:t>The loss </a:t>
            </a:r>
            <a:r>
              <a:rPr lang="en-US" altLang="zh-CN" sz="2000" dirty="0" err="1" smtClean="0"/>
              <a:t>w.r.t</a:t>
            </a:r>
            <a:r>
              <a:rPr lang="en-US" altLang="zh-CN" sz="2000" dirty="0" smtClean="0"/>
              <a:t>. no constellation error is about 1.0 dB, and the marginal gain beyond EVM=-10dB is less than 0.2 dB.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 descr="EVM_requirement_Correct_Scaling_MC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7701" y="2362200"/>
            <a:ext cx="549129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1800" b="0" dirty="0" smtClean="0"/>
              <a:t>[1] IEEE P802.11ah™/D1.0, October 2013.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21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787" y="6475413"/>
            <a:ext cx="1386149" cy="18466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cs typeface="Arial" charset="0"/>
              </a:rPr>
              <a:t>Mingguang</a:t>
            </a:r>
            <a:r>
              <a:rPr lang="en-US" dirty="0" smtClean="0">
                <a:cs typeface="Arial" charset="0"/>
              </a:rPr>
              <a:t> Xu, et. Al.</a:t>
            </a:r>
          </a:p>
        </p:txBody>
      </p:sp>
      <p:sp>
        <p:nvSpPr>
          <p:cNvPr id="21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A78FA4BF-601B-4C85-9F97-768BDB1459C9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257300" y="1308100"/>
          <a:ext cx="6858000" cy="4432300"/>
        </p:xfrm>
        <a:graphic>
          <a:graphicData uri="http://schemas.openxmlformats.org/presentationml/2006/ole">
            <p:oleObj spid="_x0000_s2051" name="Macro-Enabled Template" r:id="rId4" imgW="9055159" imgH="5859710" progId="Word.Document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21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787" y="6475413"/>
            <a:ext cx="1386149" cy="18466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cs typeface="Arial" charset="0"/>
              </a:rPr>
              <a:t>Mingguang</a:t>
            </a:r>
            <a:r>
              <a:rPr lang="en-US" dirty="0" smtClean="0">
                <a:cs typeface="Arial" charset="0"/>
              </a:rPr>
              <a:t> Xu, et. Al.</a:t>
            </a:r>
          </a:p>
        </p:txBody>
      </p:sp>
      <p:sp>
        <p:nvSpPr>
          <p:cNvPr id="21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A78FA4BF-601B-4C85-9F97-768BDB1459C9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338262" y="990600"/>
          <a:ext cx="6434138" cy="5511800"/>
        </p:xfrm>
        <a:graphic>
          <a:graphicData uri="http://schemas.openxmlformats.org/presentationml/2006/ole">
            <p:oleObj spid="_x0000_s17410" name="Macro-Enabled Template" r:id="rId4" imgW="8534077" imgH="7309975" progId="Word.Document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767D688C-5B5E-4AF5-87E0-0BA42A00D1D8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CID 2004 for 11ah D1.0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676400"/>
          <a:ext cx="7772399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5192"/>
                <a:gridCol w="733630"/>
                <a:gridCol w="1100446"/>
                <a:gridCol w="1235687"/>
                <a:gridCol w="1708722"/>
                <a:gridCol w="1708722"/>
              </a:tblGrid>
              <a:tr h="1143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+mj-lt"/>
                        </a:rPr>
                        <a:t>Hongyuan Zhang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latin typeface="+mj-lt"/>
                        </a:rPr>
                        <a:t>336.23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+mj-lt"/>
                        </a:rPr>
                        <a:t>24.3.17.4.3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latin typeface="+mj-lt"/>
                        </a:rPr>
                        <a:t>TBD needs to be filled up</a:t>
                      </a:r>
                      <a:endParaRPr lang="en-US" sz="1600" b="0" i="0" u="none" strike="noStrike" dirty="0" smtClean="0">
                        <a:latin typeface="+mj-lt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+mj-lt"/>
                        </a:rPr>
                        <a:t>will bring proposal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+mj-lt"/>
                        </a:rPr>
                        <a:t>Counter, propose </a:t>
                      </a:r>
                      <a:r>
                        <a:rPr lang="en-US" sz="1600" b="0" i="0" u="none" strike="noStrike" dirty="0" err="1" smtClean="0">
                          <a:latin typeface="+mj-lt"/>
                        </a:rPr>
                        <a:t>TxEVM</a:t>
                      </a:r>
                      <a:r>
                        <a:rPr lang="en-US" sz="1600" b="0" i="0" u="none" strike="noStrike" dirty="0" smtClean="0">
                          <a:latin typeface="+mj-lt"/>
                        </a:rPr>
                        <a:t> to be -4dB for MCS10, see document 11-xxxx-r0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767D688C-5B5E-4AF5-87E0-0BA42A00D1D8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Introduction: </a:t>
            </a:r>
            <a:r>
              <a:rPr lang="en-US" dirty="0" err="1" smtClean="0"/>
              <a:t>Tx</a:t>
            </a:r>
            <a:r>
              <a:rPr lang="en-US" dirty="0" smtClean="0"/>
              <a:t> EVM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To ensure that the TX signal quality does not significantly limit the overall link performance.</a:t>
            </a:r>
          </a:p>
          <a:p>
            <a:pPr>
              <a:defRPr/>
            </a:pPr>
            <a:r>
              <a:rPr lang="en-US" sz="2000" dirty="0" err="1" smtClean="0"/>
              <a:t>Tx</a:t>
            </a:r>
            <a:r>
              <a:rPr lang="en-US" sz="2000" dirty="0" smtClean="0"/>
              <a:t> EVM requirement for MCS-10 is currently not specified in [1].</a:t>
            </a:r>
          </a:p>
          <a:p>
            <a:pPr>
              <a:defRPr/>
            </a:pPr>
            <a:r>
              <a:rPr lang="en-US" sz="2000" dirty="0" smtClean="0"/>
              <a:t>The slopes of PER curves are consistent between different MCS’s.</a:t>
            </a:r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No fading, 1x1, </a:t>
            </a:r>
            <a:r>
              <a:rPr lang="en-US" altLang="zh-CN" sz="1800" dirty="0" smtClean="0">
                <a:ea typeface="+mn-ea"/>
                <a:cs typeface="+mn-cs"/>
              </a:rPr>
              <a:t>1</a:t>
            </a:r>
            <a:r>
              <a:rPr lang="zh-CN" altLang="en-US" sz="1800" dirty="0" smtClean="0">
                <a:ea typeface="+mn-ea"/>
                <a:cs typeface="+mn-cs"/>
              </a:rPr>
              <a:t> </a:t>
            </a:r>
            <a:r>
              <a:rPr lang="en-US" sz="1800" dirty="0" smtClean="0">
                <a:ea typeface="+mn-ea"/>
                <a:cs typeface="+mn-cs"/>
              </a:rPr>
              <a:t>MHz, 256 bytes/packet, no impairments.</a:t>
            </a:r>
            <a:endParaRPr lang="en-US" sz="1800" dirty="0" smtClean="0"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pic>
        <p:nvPicPr>
          <p:cNvPr id="8" name="Picture 7" descr="PER_MCS0_1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974848"/>
            <a:ext cx="6099048" cy="350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Slide </a:t>
            </a:r>
            <a:fld id="{767D688C-5B5E-4AF5-87E0-0BA42A00D1D8}" type="slidenum">
              <a:rPr lang="en-US" smtClean="0">
                <a:cs typeface="Arial" charset="0"/>
              </a:rPr>
              <a:pPr/>
              <a:t>6</a:t>
            </a:fld>
            <a:endParaRPr lang="en-US" dirty="0" smtClean="0">
              <a:cs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305800" cy="5334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sym typeface="Wingdings" pitchFamily="2" charset="2"/>
              </a:rPr>
              <a:t>“Criterions” for Setting </a:t>
            </a:r>
            <a:r>
              <a:rPr lang="en-US" sz="3000" dirty="0" err="1" smtClean="0">
                <a:sym typeface="Wingdings" pitchFamily="2" charset="2"/>
              </a:rPr>
              <a:t>Tx</a:t>
            </a:r>
            <a:r>
              <a:rPr lang="en-US" sz="3000" dirty="0" smtClean="0">
                <a:sym typeface="Wingdings" pitchFamily="2" charset="2"/>
              </a:rPr>
              <a:t> EVM Requirement</a:t>
            </a:r>
            <a:endParaRPr lang="en-US" sz="3000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Impact of </a:t>
            </a:r>
            <a:r>
              <a:rPr lang="en-US" sz="2200" dirty="0" err="1" smtClean="0"/>
              <a:t>Tx</a:t>
            </a:r>
            <a:r>
              <a:rPr lang="en-US" sz="2200" dirty="0" smtClean="0"/>
              <a:t> EVM to PER should be more or less consistent between MCS’s.</a:t>
            </a:r>
          </a:p>
          <a:p>
            <a:pPr lvl="1">
              <a:defRPr/>
            </a:pPr>
            <a:r>
              <a:rPr lang="en-US" dirty="0" smtClean="0"/>
              <a:t>“Delta” between </a:t>
            </a:r>
            <a:r>
              <a:rPr lang="en-US" altLang="zh-CN" dirty="0" err="1" smtClean="0"/>
              <a:t>Tx</a:t>
            </a:r>
            <a:r>
              <a:rPr lang="en-US" altLang="zh-CN" dirty="0" smtClean="0"/>
              <a:t> EVM requirement and Rx sensitivity requirement should be similar for all MCS’s.</a:t>
            </a:r>
            <a:endParaRPr lang="en-US" sz="22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Performance degradation due to </a:t>
            </a:r>
            <a:r>
              <a:rPr lang="en-US" sz="2200" dirty="0" err="1" smtClean="0"/>
              <a:t>Tx</a:t>
            </a:r>
            <a:r>
              <a:rPr lang="en-US" sz="2200" dirty="0" smtClean="0"/>
              <a:t> constellation error at the EVM requirement point should be relatively small (e.g., &lt;2 dB).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There is no significant incremental performance improvement on PER beyond the </a:t>
            </a:r>
            <a:r>
              <a:rPr lang="en-US" sz="2200" dirty="0" err="1" smtClean="0"/>
              <a:t>Tx</a:t>
            </a:r>
            <a:r>
              <a:rPr lang="en-US" sz="2200" dirty="0" smtClean="0"/>
              <a:t> EVM requirement point.</a:t>
            </a:r>
            <a:endParaRPr 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err="1" smtClean="0"/>
              <a:t>Tx</a:t>
            </a:r>
            <a:r>
              <a:rPr lang="en-US" dirty="0" smtClean="0"/>
              <a:t> EVM Requirement for 11a</a:t>
            </a:r>
            <a:r>
              <a:rPr lang="en-US" altLang="zh-CN" dirty="0" smtClean="0"/>
              <a:t>h</a:t>
            </a:r>
            <a:endParaRPr lang="en-US" b="0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85800" y="1219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200" b="1" dirty="0" smtClean="0"/>
              <a:t>Previously increased ~6 dB for every 4x in </a:t>
            </a:r>
            <a:r>
              <a:rPr lang="en-US" sz="2200" b="1" smtClean="0"/>
              <a:t>QAM order</a:t>
            </a:r>
            <a:r>
              <a:rPr lang="en-US" sz="2200" b="1" dirty="0" smtClean="0"/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Propose -4 dB for BPSK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½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rep2 (MCS-10).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Slide </a:t>
            </a:r>
            <a:fld id="{767D688C-5B5E-4AF5-87E0-0BA42A00D1D8}" type="slidenum">
              <a:rPr lang="en-US" smtClean="0">
                <a:cs typeface="Arial" charset="0"/>
              </a:rPr>
              <a:pPr/>
              <a:t>7</a:t>
            </a:fld>
            <a:endParaRPr lang="en-US" dirty="0" smtClean="0">
              <a:cs typeface="Arial" charset="0"/>
            </a:endParaRPr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graphicFrame>
        <p:nvGraphicFramePr>
          <p:cNvPr id="81" name="Content Placeholder 6"/>
          <p:cNvGraphicFramePr>
            <a:graphicFrameLocks/>
          </p:cNvGraphicFramePr>
          <p:nvPr/>
        </p:nvGraphicFramePr>
        <p:xfrm>
          <a:off x="1143000" y="2209800"/>
          <a:ext cx="6934200" cy="423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447800"/>
                <a:gridCol w="1338944"/>
                <a:gridCol w="1344386"/>
                <a:gridCol w="120287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MCS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bits/subcarrier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Tx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EVM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(in 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SNR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for 10% PER (in dB)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Difference, “Delta”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BPSK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½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-2.4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-6.4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BPSK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½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-5.0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QPSK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½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-10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-7.0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QPSK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¾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-13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Arial" pitchFamily="34" charset="0"/>
                          <a:cs typeface="Arial" pitchFamily="34" charset="0"/>
                        </a:rPr>
                        <a:t>-7.0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QAM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½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-16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-7.7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16QAM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¾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-19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12.4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-6.6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64QAM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+2/3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-22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16.7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-5.3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64QAM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¾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-25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18.1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-6.9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64QAM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+5/6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-27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18.7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-8.3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256QAM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¾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-30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23.5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-6.5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256QAM+5/6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-32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24.0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-8.0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" name="Curved Left Arrow 8"/>
          <p:cNvSpPr>
            <a:spLocks noChangeArrowheads="1"/>
          </p:cNvSpPr>
          <p:nvPr/>
        </p:nvSpPr>
        <p:spPr bwMode="auto">
          <a:xfrm flipV="1">
            <a:off x="4572000" y="35145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83" name="TextBox 9"/>
          <p:cNvSpPr txBox="1">
            <a:spLocks noChangeArrowheads="1"/>
          </p:cNvSpPr>
          <p:nvPr/>
        </p:nvSpPr>
        <p:spPr bwMode="auto">
          <a:xfrm>
            <a:off x="4800600" y="3743199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4" name="Curved Left Arrow 83"/>
          <p:cNvSpPr>
            <a:spLocks noChangeArrowheads="1"/>
          </p:cNvSpPr>
          <p:nvPr/>
        </p:nvSpPr>
        <p:spPr bwMode="auto">
          <a:xfrm flipV="1">
            <a:off x="4572000" y="45051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00600" y="4733799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6" name="Curved Left Arrow 8"/>
          <p:cNvSpPr>
            <a:spLocks noChangeArrowheads="1"/>
          </p:cNvSpPr>
          <p:nvPr/>
        </p:nvSpPr>
        <p:spPr bwMode="auto">
          <a:xfrm flipV="1">
            <a:off x="4572000" y="28287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87" name="TextBox 9"/>
          <p:cNvSpPr txBox="1">
            <a:spLocks noChangeArrowheads="1"/>
          </p:cNvSpPr>
          <p:nvPr/>
        </p:nvSpPr>
        <p:spPr bwMode="auto">
          <a:xfrm>
            <a:off x="4800600" y="3057399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8" name="Curved Left Arrow 8"/>
          <p:cNvSpPr>
            <a:spLocks noChangeArrowheads="1"/>
          </p:cNvSpPr>
          <p:nvPr/>
        </p:nvSpPr>
        <p:spPr bwMode="auto">
          <a:xfrm flipV="1">
            <a:off x="6019800" y="45051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89" name="TextBox 9"/>
          <p:cNvSpPr txBox="1">
            <a:spLocks noChangeArrowheads="1"/>
          </p:cNvSpPr>
          <p:nvPr/>
        </p:nvSpPr>
        <p:spPr bwMode="auto">
          <a:xfrm>
            <a:off x="6248400" y="4733799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5.7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Curved Left Arrow 8"/>
          <p:cNvSpPr>
            <a:spLocks noChangeArrowheads="1"/>
          </p:cNvSpPr>
          <p:nvPr/>
        </p:nvSpPr>
        <p:spPr bwMode="auto">
          <a:xfrm flipV="1">
            <a:off x="6019800" y="35145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91" name="TextBox 9"/>
          <p:cNvSpPr txBox="1">
            <a:spLocks noChangeArrowheads="1"/>
          </p:cNvSpPr>
          <p:nvPr/>
        </p:nvSpPr>
        <p:spPr bwMode="auto">
          <a:xfrm>
            <a:off x="6248400" y="3743199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5.3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Curved Left Arrow 8"/>
          <p:cNvSpPr>
            <a:spLocks noChangeArrowheads="1"/>
          </p:cNvSpPr>
          <p:nvPr/>
        </p:nvSpPr>
        <p:spPr bwMode="auto">
          <a:xfrm flipV="1">
            <a:off x="6019800" y="28287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93" name="TextBox 9"/>
          <p:cNvSpPr txBox="1">
            <a:spLocks noChangeArrowheads="1"/>
          </p:cNvSpPr>
          <p:nvPr/>
        </p:nvSpPr>
        <p:spPr bwMode="auto">
          <a:xfrm>
            <a:off x="6248400" y="3057399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5.4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ounded Rectangle 7"/>
          <p:cNvSpPr>
            <a:spLocks noChangeArrowheads="1"/>
          </p:cNvSpPr>
          <p:nvPr/>
        </p:nvSpPr>
        <p:spPr bwMode="auto">
          <a:xfrm>
            <a:off x="6858000" y="3057399"/>
            <a:ext cx="498475" cy="23622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95" name="TextBox 15"/>
          <p:cNvSpPr txBox="1">
            <a:spLocks noChangeArrowheads="1"/>
          </p:cNvSpPr>
          <p:nvPr/>
        </p:nvSpPr>
        <p:spPr bwMode="auto">
          <a:xfrm>
            <a:off x="7385050" y="4073399"/>
            <a:ext cx="92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Avg.</a:t>
            </a:r>
          </a:p>
          <a:p>
            <a:pPr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6.5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Curved Left Arrow 8"/>
          <p:cNvSpPr>
            <a:spLocks noChangeArrowheads="1"/>
          </p:cNvSpPr>
          <p:nvPr/>
        </p:nvSpPr>
        <p:spPr bwMode="auto">
          <a:xfrm flipV="1">
            <a:off x="4572000" y="51909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97" name="TextBox 9"/>
          <p:cNvSpPr txBox="1">
            <a:spLocks noChangeArrowheads="1"/>
          </p:cNvSpPr>
          <p:nvPr/>
        </p:nvSpPr>
        <p:spPr bwMode="auto">
          <a:xfrm>
            <a:off x="4800600" y="5419599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Curved Left Arrow 8"/>
          <p:cNvSpPr>
            <a:spLocks noChangeArrowheads="1"/>
          </p:cNvSpPr>
          <p:nvPr/>
        </p:nvSpPr>
        <p:spPr bwMode="auto">
          <a:xfrm flipV="1">
            <a:off x="6019800" y="51909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99" name="TextBox 9"/>
          <p:cNvSpPr txBox="1">
            <a:spLocks noChangeArrowheads="1"/>
          </p:cNvSpPr>
          <p:nvPr/>
        </p:nvSpPr>
        <p:spPr bwMode="auto">
          <a:xfrm>
            <a:off x="6248400" y="5419599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5.4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3"/>
          <p:cNvSpPr txBox="1">
            <a:spLocks noChangeArrowheads="1"/>
          </p:cNvSpPr>
          <p:nvPr/>
        </p:nvSpPr>
        <p:spPr bwMode="auto">
          <a:xfrm>
            <a:off x="4648200" y="18288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200" b="1" dirty="0" smtClean="0"/>
              <a:t>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                   B                 A+B </a:t>
            </a: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Slide </a:t>
            </a:r>
            <a:fld id="{767D688C-5B5E-4AF5-87E0-0BA42A00D1D8}" type="slidenum">
              <a:rPr lang="en-US" smtClean="0">
                <a:cs typeface="Arial" charset="0"/>
              </a:rPr>
              <a:pPr/>
              <a:t>8</a:t>
            </a:fld>
            <a:endParaRPr lang="en-US" dirty="0" smtClean="0">
              <a:cs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PER </a:t>
            </a:r>
            <a:r>
              <a:rPr lang="en-US" dirty="0" err="1" smtClean="0">
                <a:sym typeface="Wingdings" pitchFamily="2" charset="2"/>
              </a:rPr>
              <a:t>v.s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Tx</a:t>
            </a:r>
            <a:r>
              <a:rPr lang="en-US" dirty="0" smtClean="0">
                <a:sym typeface="Wingdings" pitchFamily="2" charset="2"/>
              </a:rPr>
              <a:t> EVM</a:t>
            </a:r>
            <a:endParaRPr lang="en-US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/>
              <a:t>The </a:t>
            </a:r>
            <a:r>
              <a:rPr lang="en-US" sz="2000" b="1" kern="0" dirty="0" err="1" smtClean="0"/>
              <a:t>loss@EVM</a:t>
            </a:r>
            <a:r>
              <a:rPr lang="en-US" sz="2000" b="1" kern="0" dirty="0" smtClean="0"/>
              <a:t>=-4 dB </a:t>
            </a:r>
            <a:r>
              <a:rPr lang="en-US" sz="2000" b="1" kern="0" dirty="0" err="1" smtClean="0"/>
              <a:t>w.r.t</a:t>
            </a:r>
            <a:r>
              <a:rPr lang="en-US" sz="2000" b="1" kern="0" dirty="0" smtClean="0"/>
              <a:t>. no constellation error is about 1.2 dB.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Starting from EVM=-4 dB, the PER performance improvement of each 0.5 dB increment on </a:t>
            </a:r>
            <a:r>
              <a:rPr lang="en-US" sz="2000" b="1" kern="0" dirty="0" err="1" smtClean="0">
                <a:latin typeface="+mn-lt"/>
                <a:cs typeface="+mn-cs"/>
              </a:rPr>
              <a:t>Tx</a:t>
            </a:r>
            <a:r>
              <a:rPr lang="en-US" sz="2000" b="1" kern="0" dirty="0" smtClean="0">
                <a:latin typeface="+mn-lt"/>
                <a:cs typeface="+mn-cs"/>
              </a:rPr>
              <a:t> EVM is marginal (&lt;0.2 dB).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00800" y="2590800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EVM_requirement_Correct_Sca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270760"/>
            <a:ext cx="5613328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sz="2000" dirty="0" smtClean="0"/>
              <a:t>We studied the </a:t>
            </a:r>
            <a:r>
              <a:rPr lang="en-US" sz="2000" dirty="0" err="1" smtClean="0"/>
              <a:t>Tx</a:t>
            </a:r>
            <a:r>
              <a:rPr lang="en-US" sz="2000" dirty="0" smtClean="0"/>
              <a:t> EVM requirement for MCS-10 </a:t>
            </a:r>
            <a:r>
              <a:rPr lang="en-US" sz="2000" smtClean="0"/>
              <a:t>in </a:t>
            </a:r>
            <a:r>
              <a:rPr lang="en-US" altLang="zh-CN" sz="2000" smtClean="0"/>
              <a:t>802.</a:t>
            </a:r>
            <a:r>
              <a:rPr lang="en-US" sz="2000" smtClean="0"/>
              <a:t>11ah</a:t>
            </a:r>
            <a:r>
              <a:rPr lang="en-US" sz="2000" dirty="0" smtClean="0"/>
              <a:t>, and suggested to specify it to be -</a:t>
            </a:r>
            <a:r>
              <a:rPr lang="en-US" sz="2000" smtClean="0"/>
              <a:t>4 dB.</a:t>
            </a:r>
            <a:endParaRPr lang="en-US" sz="20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ce presentation subject title text here]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 presentation subject title text here]</Template>
  <TotalTime>29207</TotalTime>
  <Words>804</Words>
  <Application>Microsoft Office PowerPoint</Application>
  <PresentationFormat>On-screen Show (4:3)</PresentationFormat>
  <Paragraphs>187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place presentation subject title text here]</vt:lpstr>
      <vt:lpstr>Macro-Enabled Template</vt:lpstr>
      <vt:lpstr>Tx EVM for MCS-10 in 802.11ah</vt:lpstr>
      <vt:lpstr>Slide 2</vt:lpstr>
      <vt:lpstr>Slide 3</vt:lpstr>
      <vt:lpstr>CID 2004 for 11ah D1.0</vt:lpstr>
      <vt:lpstr>Introduction: Tx EVM</vt:lpstr>
      <vt:lpstr>“Criterions” for Setting Tx EVM Requirement</vt:lpstr>
      <vt:lpstr>Tx EVM Requirement for 11ah</vt:lpstr>
      <vt:lpstr>PER v.s. Tx EVM</vt:lpstr>
      <vt:lpstr>Conclusions</vt:lpstr>
      <vt:lpstr>Editorial Instruction</vt:lpstr>
      <vt:lpstr>Straw Poll</vt:lpstr>
      <vt:lpstr>Appendix (1)</vt:lpstr>
      <vt:lpstr>Appendix (2)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Mingguang Xu</dc:creator>
  <cp:lastModifiedBy>Windows User</cp:lastModifiedBy>
  <cp:revision>564</cp:revision>
  <cp:lastPrinted>2010-12-20T20:45:24Z</cp:lastPrinted>
  <dcterms:created xsi:type="dcterms:W3CDTF">2010-12-20T20:39:38Z</dcterms:created>
  <dcterms:modified xsi:type="dcterms:W3CDTF">2013-11-11T16:25:56Z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-879943810</vt:i4>
  </property>
  <property fmtid="{D5CDD505-2E9C-101B-9397-08002B2CF9AE}" pid="3" name="_NewReviewCycle">
    <vt:lpwstr/>
  </property>
  <property fmtid="{D5CDD505-2E9C-101B-9397-08002B2CF9AE}" pid="4" name="_EmailSubject">
    <vt:lpwstr>ah presentations</vt:lpwstr>
  </property>
  <property fmtid="{D5CDD505-2E9C-101B-9397-08002B2CF9AE}" pid="5" name="_AuthorEmail">
    <vt:lpwstr>svverman@qualcomm.com</vt:lpwstr>
  </property>
  <property fmtid="{D5CDD505-2E9C-101B-9397-08002B2CF9AE}" pid="6" name="_AuthorEmailDisplayName">
    <vt:lpwstr>Vermani, Sameer</vt:lpwstr>
  </property>
</Properties>
</file>