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5" r:id="rId1"/>
  </p:sldMasterIdLst>
  <p:notesMasterIdLst>
    <p:notesMasterId r:id="rId7"/>
  </p:notesMasterIdLst>
  <p:handoutMasterIdLst>
    <p:handoutMasterId r:id="rId8"/>
  </p:handoutMasterIdLst>
  <p:sldIdLst>
    <p:sldId id="390" r:id="rId2"/>
    <p:sldId id="391" r:id="rId3"/>
    <p:sldId id="386" r:id="rId4"/>
    <p:sldId id="387" r:id="rId5"/>
    <p:sldId id="388" r:id="rId6"/>
  </p:sldIdLst>
  <p:sldSz cx="9144000" cy="6858000" type="screen4x3"/>
  <p:notesSz cx="9874250" cy="6797675"/>
  <p:custDataLst>
    <p:tags r:id="rId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00FF"/>
    <a:srgbClr val="CC0000"/>
    <a:srgbClr val="FF0000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 showGuides="1">
      <p:cViewPr varScale="1">
        <p:scale>
          <a:sx n="81" d="100"/>
          <a:sy n="81" d="100"/>
        </p:scale>
        <p:origin x="-142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332" y="-72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29685D83-D925-48DA-86A9-5CCCD974A3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6755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113F25E8-F77A-4AD4-AC19-2CC6EF84145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2504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《40</a:t>
            </a:r>
            <a:r>
              <a:rPr lang="zh-CN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—</a:t>
            </a:r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50</a:t>
            </a:r>
            <a:r>
              <a:rPr lang="zh-CN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吉赫兹频段移动业务中宽带无线接入系统频率使用相关事宜</a:t>
            </a:r>
            <a:r>
              <a:rPr lang="en-US" altLang="zh-CN" sz="1200" b="0" kern="1200" dirty="0" smtClean="0">
                <a:solidFill>
                  <a:schemeClr val="tx1"/>
                </a:solidFill>
                <a:latin typeface="Times New Roman" pitchFamily="18" charset="0"/>
                <a:ea typeface="黑体" panose="02010609060101010101" pitchFamily="49" charset="-122"/>
                <a:cs typeface="宋体" charset="0"/>
              </a:rPr>
              <a:t>》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3F25E8-F77A-4AD4-AC19-2CC6EF841458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633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64283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80410" y="6475413"/>
            <a:ext cx="13635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06AC922A-D50D-4784-BDB0-95BF1D68097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2CCFC3D-D547-4F7B-B83F-14FDE279E97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2300" y="115888"/>
            <a:ext cx="8064500" cy="63341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23850" y="908050"/>
            <a:ext cx="4171950" cy="52181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908050"/>
            <a:ext cx="4171950" cy="25320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592513"/>
            <a:ext cx="4171950" cy="25336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3635375" y="6381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Slide </a:t>
            </a:r>
            <a:fld id="{F3BB3F6E-9F5F-48DE-92BA-C5254949954A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749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7399" y="6492293"/>
            <a:ext cx="182652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400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FC89608-6A20-477C-A981-705C17D7D0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96D0F4C-4EDF-4701-BCA4-6112044C65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页脚占位符 4"/>
          <p:cNvSpPr txBox="1">
            <a:spLocks/>
          </p:cNvSpPr>
          <p:nvPr/>
        </p:nvSpPr>
        <p:spPr>
          <a:xfrm>
            <a:off x="3396456" y="6420934"/>
            <a:ext cx="2351087" cy="365125"/>
          </a:xfrm>
          <a:prstGeom prst="rect">
            <a:avLst/>
          </a:prstGeom>
        </p:spPr>
        <p:txBody>
          <a:bodyPr vert="horz" anchor="b"/>
          <a:lstStyle>
            <a:defPPr>
              <a:defRPr lang="zh-CN"/>
            </a:defPPr>
            <a:lvl1pPr marL="0" algn="ctr" defTabSz="914400" rtl="0" eaLnBrk="1" latinLnBrk="0" hangingPunct="1">
              <a:defRPr kumimoji="0" sz="1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rgbClr val="E4005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6B5ED4C8-2B62-4991-947A-61F0AFF81AC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6C5482A-260B-4E4B-AC84-D73403BB5CB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953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189D7BFD-E160-402F-BBC8-B5B701941DD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02439"/>
            <a:ext cx="164372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+mj-lt"/>
              </a:defRPr>
            </a:lvl1pPr>
          </a:lstStyle>
          <a:p>
            <a:pPr>
              <a:defRPr/>
            </a:pPr>
            <a:r>
              <a:rPr lang="en-US" altLang="zh-CN" smtClean="0"/>
              <a:t>Novermber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3167" y="6475413"/>
            <a:ext cx="160075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>
                <a:latin typeface="+mj-lt"/>
              </a:defRPr>
            </a:lvl1pPr>
          </a:lstStyle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53EBAA78-AC7B-4AAE-80E5-F5D910A6B4B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6" y="302439"/>
            <a:ext cx="32830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</a:rPr>
              <a:t>doc.: IEEE </a:t>
            </a:r>
            <a:r>
              <a:rPr lang="en-US" sz="1800" b="1" dirty="0" smtClean="0">
                <a:latin typeface="+mj-lt"/>
              </a:rPr>
              <a:t>802.11-13/</a:t>
            </a:r>
            <a:r>
              <a:rPr lang="en-US" altLang="zh-CN" sz="1800" b="1" dirty="0" smtClean="0">
                <a:effectLst/>
                <a:latin typeface="+mj-lt"/>
              </a:rPr>
              <a:t>1365r2</a:t>
            </a:r>
            <a:endParaRPr lang="en-US" sz="1800" b="1" dirty="0">
              <a:latin typeface="+mj-lt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30243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latin typeface="+mj-lt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>
                <a:latin typeface="+mj-lt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sz="1200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  <p:sldLayoutId id="2147484317" r:id="rId12"/>
    <p:sldLayoutId id="2147484318" r:id="rId13"/>
    <p:sldLayoutId id="2147484319" r:id="rId14"/>
  </p:sldLayoutIdLst>
  <p:transition>
    <p:wipe/>
  </p:transition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45 GHz Spectrum Allocation in China</a:t>
            </a:r>
            <a:endParaRPr lang="zh-CN" altLang="en-US" dirty="0"/>
          </a:p>
        </p:txBody>
      </p:sp>
      <p:sp>
        <p:nvSpPr>
          <p:cNvPr id="4" name="Rectangle 323"/>
          <p:cNvSpPr>
            <a:spLocks noChangeArrowheads="1"/>
          </p:cNvSpPr>
          <p:nvPr/>
        </p:nvSpPr>
        <p:spPr bwMode="auto">
          <a:xfrm>
            <a:off x="611560" y="2889524"/>
            <a:ext cx="266206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 smtClean="0">
                <a:latin typeface="+mj-lt"/>
              </a:rPr>
              <a:t>Authors/contributors:</a:t>
            </a:r>
            <a:endParaRPr lang="en-US" sz="2000" b="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37445" y="2029181"/>
            <a:ext cx="29985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+mj-lt"/>
              </a:rPr>
              <a:t>Date: 2013-11-14</a:t>
            </a:r>
          </a:p>
          <a:p>
            <a:r>
              <a:rPr lang="en-US" altLang="zh-CN" sz="2000" dirty="0" smtClean="0">
                <a:latin typeface="+mj-lt"/>
              </a:rPr>
              <a:t>Presenter: Haiming WANG</a:t>
            </a:r>
            <a:endParaRPr lang="zh-CN" altLang="en-US" sz="2000" dirty="0">
              <a:latin typeface="+mj-lt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064249"/>
              </p:ext>
            </p:extLst>
          </p:nvPr>
        </p:nvGraphicFramePr>
        <p:xfrm>
          <a:off x="647565" y="3356992"/>
          <a:ext cx="7848870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155"/>
                <a:gridCol w="1548173"/>
                <a:gridCol w="1296144"/>
                <a:gridCol w="1620179"/>
                <a:gridCol w="1980219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Name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Company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Address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Phone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Email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Haiming WANG</a:t>
                      </a:r>
                      <a:endParaRPr lang="zh-CN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altLang="zh-CN" sz="1400" dirty="0" smtClean="0"/>
                        <a:t>SEU/CWPAN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altLang="zh-CN" sz="1400" dirty="0" smtClean="0"/>
                        <a:t>2 </a:t>
                      </a:r>
                      <a:r>
                        <a:rPr lang="en-US" altLang="zh-CN" sz="1400" dirty="0" err="1" smtClean="0"/>
                        <a:t>Sipailou</a:t>
                      </a:r>
                      <a:r>
                        <a:rPr lang="en-US" altLang="zh-CN" sz="1400" dirty="0" smtClean="0"/>
                        <a:t>, Nanjing 210096, China</a:t>
                      </a:r>
                      <a:endParaRPr lang="zh-CN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+86-25-5209 1653-301(ext.)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hmwang@seu.edu.cn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Wei HONG</a:t>
                      </a:r>
                      <a:endParaRPr lang="zh-CN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+86-25-5209</a:t>
                      </a:r>
                      <a:r>
                        <a:rPr lang="en-US" altLang="zh-CN" sz="1400" baseline="0" dirty="0" smtClean="0"/>
                        <a:t> 1650</a:t>
                      </a:r>
                      <a:endParaRPr lang="zh-CN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weihong@seu.edu.cn</a:t>
                      </a:r>
                      <a:endParaRPr lang="zh-CN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Jixin</a:t>
                      </a:r>
                      <a:r>
                        <a:rPr lang="en-US" altLang="zh-CN" sz="1400" dirty="0" smtClean="0"/>
                        <a:t> CHEN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+86-25-5209 1653-403(ext.)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jxchen@seu.edu.cn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Bo </a:t>
                      </a:r>
                      <a:r>
                        <a:rPr lang="en-US" altLang="zh-CN" sz="1400" dirty="0" smtClean="0"/>
                        <a:t>SUN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ZTE/CWPAN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sun.bo1@zte.com.cn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Pei</a:t>
                      </a:r>
                      <a:r>
                        <a:rPr lang="en-US" altLang="zh-CN" sz="1400" baseline="0" dirty="0" smtClean="0"/>
                        <a:t> LIU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Hisilicon</a:t>
                      </a:r>
                      <a:r>
                        <a:rPr lang="en-US" altLang="zh-CN" sz="1400" dirty="0" smtClean="0"/>
                        <a:t>/CWPAN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Lan</a:t>
                      </a:r>
                      <a:r>
                        <a:rPr lang="en-US" altLang="zh-CN" sz="1400" dirty="0" smtClean="0"/>
                        <a:t> ZHUO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CESI/CWPAN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7B89D2F3-3A0B-4B22-AD26-703531DFDA8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16746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This presentation gives the information of 45 GHz frequency spectrum allocation in China.</a:t>
            </a:r>
            <a:endParaRPr lang="zh-CN" altLang="en-US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1177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>
          <a:xfrm>
            <a:off x="1007604" y="692696"/>
            <a:ext cx="7128792" cy="838200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 smtClean="0"/>
          </a:p>
        </p:txBody>
      </p:sp>
      <p:sp>
        <p:nvSpPr>
          <p:cNvPr id="7171" name="文本占位符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896544"/>
          </a:xfrm>
        </p:spPr>
        <p:txBody>
          <a:bodyPr/>
          <a:lstStyle/>
          <a:p>
            <a:pPr marL="514350" indent="-514350">
              <a:buFont typeface="+mj-ea"/>
              <a:buAutoNum type="circleNumDbPlain"/>
            </a:pPr>
            <a:r>
              <a:rPr lang="en-US" altLang="zh-CN" sz="2200" b="0" dirty="0" smtClean="0">
                <a:ea typeface="黑体" panose="02010609060101010101" pitchFamily="49" charset="-122"/>
              </a:rPr>
              <a:t>In 2010, SG5 whose main objective is to research the possibilities of 45 GHz band for WLAN application was setup in CWPAN.</a:t>
            </a:r>
          </a:p>
          <a:p>
            <a:pPr marL="514350" indent="-514350">
              <a:buFont typeface="+mj-ea"/>
              <a:buAutoNum type="circleNumDbPlain"/>
            </a:pPr>
            <a:r>
              <a:rPr lang="en-US" altLang="zh-CN" sz="2200" b="0" dirty="0" smtClean="0">
                <a:ea typeface="黑体" panose="02010609060101010101" pitchFamily="49" charset="-122"/>
              </a:rPr>
              <a:t>In 2011, a serial of application documents of the 45 GHz frequency band were submitted </a:t>
            </a:r>
            <a:r>
              <a:rPr lang="en-US" altLang="zh-CN" sz="2200" b="0" dirty="0">
                <a:ea typeface="黑体" panose="02010609060101010101" pitchFamily="49" charset="-122"/>
              </a:rPr>
              <a:t>to </a:t>
            </a:r>
            <a:r>
              <a:rPr lang="en-US" altLang="zh-CN" sz="2200" b="0" dirty="0" smtClean="0">
                <a:ea typeface="黑体" panose="02010609060101010101" pitchFamily="49" charset="-122"/>
              </a:rPr>
              <a:t>the </a:t>
            </a:r>
            <a:r>
              <a:rPr lang="en-US" altLang="zh-CN" sz="2200" b="0" dirty="0">
                <a:ea typeface="黑体" panose="02010609060101010101" pitchFamily="49" charset="-122"/>
              </a:rPr>
              <a:t>Radio Management Bureau of the Ministry of Industry and Information </a:t>
            </a:r>
            <a:r>
              <a:rPr lang="en-US" altLang="zh-CN" sz="2200" b="0" dirty="0" smtClean="0">
                <a:ea typeface="黑体" panose="02010609060101010101" pitchFamily="49" charset="-122"/>
              </a:rPr>
              <a:t>Technology (MIIT) </a:t>
            </a:r>
            <a:r>
              <a:rPr lang="en-US" altLang="zh-CN" sz="2200" b="0" dirty="0">
                <a:ea typeface="黑体" panose="02010609060101010101" pitchFamily="49" charset="-122"/>
              </a:rPr>
              <a:t>of the People’s Republic of China for the </a:t>
            </a:r>
            <a:r>
              <a:rPr lang="en-US" altLang="zh-CN" sz="2200" b="0" dirty="0" smtClean="0">
                <a:ea typeface="黑体" panose="02010609060101010101" pitchFamily="49" charset="-122"/>
              </a:rPr>
              <a:t>usage </a:t>
            </a:r>
            <a:r>
              <a:rPr lang="en-US" altLang="zh-CN" sz="2200" b="0" dirty="0">
                <a:ea typeface="黑体" panose="02010609060101010101" pitchFamily="49" charset="-122"/>
              </a:rPr>
              <a:t>of the 45 GHz frequency band.</a:t>
            </a:r>
            <a:endParaRPr lang="en-US" altLang="zh-CN" sz="2200" b="0" dirty="0" smtClean="0">
              <a:ea typeface="黑体" panose="02010609060101010101" pitchFamily="49" charset="-122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zh-CN" sz="2200" b="0" dirty="0" smtClean="0">
                <a:ea typeface="黑体" panose="02010609060101010101" pitchFamily="49" charset="-122"/>
              </a:rPr>
              <a:t>In September 2013, after multiple rounds of modification, the document “The usage of 40-50 GHz frequency band for mobile services in broadband wireless access systems” was published in the MIIT website, which was intended to ask for suggestions and comments. 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zh-CN" sz="2800" dirty="0" smtClean="0"/>
              <a:t>Main parameters in 45GHz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frequency band</a:t>
            </a:r>
            <a:endParaRPr lang="zh-CN" altLang="en-US" sz="2800" dirty="0" smtClean="0"/>
          </a:p>
        </p:txBody>
      </p:sp>
      <p:sp>
        <p:nvSpPr>
          <p:cNvPr id="8195" name="文本占位符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2265040"/>
          </a:xfrm>
        </p:spPr>
        <p:txBody>
          <a:bodyPr/>
          <a:lstStyle/>
          <a:p>
            <a:pPr hangingPunct="1">
              <a:buFont typeface="+mj-ea"/>
              <a:buAutoNum type="circleNumDbPlain"/>
            </a:pPr>
            <a:r>
              <a:rPr lang="en-US" altLang="zh-CN" sz="2400" b="0" dirty="0" smtClean="0">
                <a:ea typeface="黑体" panose="02010609060101010101" pitchFamily="49" charset="-122"/>
              </a:rPr>
              <a:t> Frequency band: 42.3~47.0 GHz, 47.2~48.4 GHz</a:t>
            </a:r>
            <a:endParaRPr lang="zh-CN" altLang="en-US" sz="2400" b="0" dirty="0">
              <a:ea typeface="黑体" panose="02010609060101010101" pitchFamily="49" charset="-122"/>
            </a:endParaRPr>
          </a:p>
          <a:p>
            <a:pPr hangingPunct="1">
              <a:buFont typeface="+mj-ea"/>
              <a:buAutoNum type="circleNumDbPlain"/>
            </a:pPr>
            <a:r>
              <a:rPr lang="en-US" altLang="zh-CN" b="0" dirty="0" smtClean="0">
                <a:ea typeface="黑体" panose="02010609060101010101" pitchFamily="49" charset="-122"/>
              </a:rPr>
              <a:t> Bandwidth: </a:t>
            </a:r>
            <a:r>
              <a:rPr lang="en-US" altLang="zh-CN" sz="2400" b="0" dirty="0" smtClean="0">
                <a:ea typeface="黑体" panose="02010609060101010101" pitchFamily="49" charset="-122"/>
              </a:rPr>
              <a:t>1080 MHz, </a:t>
            </a:r>
            <a:r>
              <a:rPr lang="zh-CN" altLang="en-US" sz="2400" b="0" dirty="0" smtClean="0">
                <a:ea typeface="黑体" panose="02010609060101010101" pitchFamily="49" charset="-122"/>
              </a:rPr>
              <a:t> </a:t>
            </a:r>
            <a:r>
              <a:rPr lang="en-US" altLang="zh-CN" sz="2400" b="0" dirty="0">
                <a:ea typeface="黑体" panose="02010609060101010101" pitchFamily="49" charset="-122"/>
              </a:rPr>
              <a:t>540 </a:t>
            </a:r>
            <a:r>
              <a:rPr lang="en-US" altLang="zh-CN" sz="2400" b="0" dirty="0" smtClean="0">
                <a:ea typeface="黑体" panose="02010609060101010101" pitchFamily="49" charset="-122"/>
              </a:rPr>
              <a:t>MHz</a:t>
            </a:r>
            <a:endParaRPr lang="zh-CN" altLang="en-US" sz="2400" b="0" dirty="0">
              <a:ea typeface="黑体" panose="02010609060101010101" pitchFamily="49" charset="-122"/>
            </a:endParaRPr>
          </a:p>
          <a:p>
            <a:pPr marL="457200" indent="-457200" hangingPunct="1">
              <a:buFont typeface="+mj-ea"/>
              <a:buAutoNum type="circleNumDbPlain"/>
            </a:pPr>
            <a:r>
              <a:rPr lang="en-US" altLang="zh-CN" sz="2400" b="0" dirty="0" smtClean="0">
                <a:ea typeface="黑体" panose="02010609060101010101" pitchFamily="49" charset="-122"/>
              </a:rPr>
              <a:t>Frequency tolerance: 100×10</a:t>
            </a:r>
            <a:r>
              <a:rPr lang="en-US" altLang="zh-CN" sz="2400" b="0" baseline="30000" dirty="0" smtClean="0">
                <a:ea typeface="黑体" panose="02010609060101010101" pitchFamily="49" charset="-122"/>
              </a:rPr>
              <a:t>-6</a:t>
            </a:r>
            <a:endParaRPr lang="zh-CN" altLang="en-US" sz="2400" b="0" dirty="0">
              <a:ea typeface="黑体" panose="02010609060101010101" pitchFamily="49" charset="-122"/>
            </a:endParaRPr>
          </a:p>
          <a:p>
            <a:pPr marL="457200" indent="-457200" hangingPunct="1">
              <a:buFont typeface="+mj-ea"/>
              <a:buAutoNum type="circleNumDbPlain"/>
            </a:pPr>
            <a:r>
              <a:rPr lang="en-US" altLang="zh-CN" sz="2400" b="0" dirty="0" smtClean="0">
                <a:ea typeface="黑体" panose="02010609060101010101" pitchFamily="49" charset="-122"/>
              </a:rPr>
              <a:t>Maximum transmit power at antenna port: 20dBm</a:t>
            </a:r>
            <a:endParaRPr lang="zh-CN" altLang="en-US" sz="2400" b="0" dirty="0">
              <a:ea typeface="黑体" panose="02010609060101010101" pitchFamily="49" charset="-122"/>
            </a:endParaRPr>
          </a:p>
          <a:p>
            <a:pPr marL="457200" indent="-457200" hangingPunct="1">
              <a:buFont typeface="+mj-ea"/>
              <a:buAutoNum type="circleNumDbPlain"/>
            </a:pPr>
            <a:r>
              <a:rPr lang="en-US" altLang="zh-CN" sz="2400" b="0" dirty="0" smtClean="0">
                <a:ea typeface="黑体" panose="02010609060101010101" pitchFamily="49" charset="-122"/>
              </a:rPr>
              <a:t>Maximum EIRP: 36dBm</a:t>
            </a:r>
            <a:endParaRPr lang="zh-CN" altLang="en-US" sz="2400" b="0" dirty="0">
              <a:ea typeface="黑体" panose="02010609060101010101" pitchFamily="49" charset="-122"/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262890" y="3735544"/>
            <a:ext cx="8620089" cy="2501768"/>
            <a:chOff x="262890" y="3735544"/>
            <a:chExt cx="8620089" cy="2501768"/>
          </a:xfrm>
        </p:grpSpPr>
        <p:sp>
          <p:nvSpPr>
            <p:cNvPr id="4" name="矩形 3"/>
            <p:cNvSpPr/>
            <p:nvPr/>
          </p:nvSpPr>
          <p:spPr>
            <a:xfrm>
              <a:off x="1579975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1</a:t>
              </a:r>
              <a:endParaRPr lang="zh-CN" altLang="en-US" sz="1050" dirty="0"/>
            </a:p>
          </p:txBody>
        </p:sp>
        <p:sp>
          <p:nvSpPr>
            <p:cNvPr id="11" name="矩形 10"/>
            <p:cNvSpPr/>
            <p:nvPr/>
          </p:nvSpPr>
          <p:spPr>
            <a:xfrm>
              <a:off x="1579974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1</a:t>
              </a:r>
              <a:endParaRPr lang="zh-CN" altLang="en-US" sz="1050" b="1" dirty="0"/>
            </a:p>
          </p:txBody>
        </p:sp>
        <p:sp>
          <p:nvSpPr>
            <p:cNvPr id="14" name="矩形 13"/>
            <p:cNvSpPr/>
            <p:nvPr/>
          </p:nvSpPr>
          <p:spPr>
            <a:xfrm>
              <a:off x="262890" y="5199453"/>
              <a:ext cx="1068750" cy="3177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en-US" altLang="zh-CN" sz="1100" i="1" kern="1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altLang="zh-CN" sz="1100" kern="100" baseline="-25000" dirty="0" smtClean="0">
                  <a:latin typeface="Times New Roman" pitchFamily="18" charset="0"/>
                  <a:cs typeface="Times New Roman" pitchFamily="18" charset="0"/>
                </a:rPr>
                <a:t>0 </a:t>
              </a:r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= 1080 </a:t>
              </a:r>
              <a:r>
                <a:rPr lang="en-US" altLang="zh-CN" sz="1100" kern="100" dirty="0">
                  <a:latin typeface="Times New Roman" pitchFamily="18" charset="0"/>
                  <a:cs typeface="Times New Roman" pitchFamily="18" charset="0"/>
                </a:rPr>
                <a:t>MHz</a:t>
              </a:r>
              <a:endParaRPr lang="zh-CN" altLang="zh-CN" sz="1000" kern="100" dirty="0">
                <a:solidFill>
                  <a:schemeClr val="bg1"/>
                </a:solidFill>
                <a:latin typeface="Times New Roman" pitchFamily="18" charset="0"/>
                <a:ea typeface="宋体"/>
                <a:cs typeface="Times New Roman" pitchFamily="18" charset="0"/>
              </a:endParaRPr>
            </a:p>
          </p:txBody>
        </p:sp>
        <p:cxnSp>
          <p:nvCxnSpPr>
            <p:cNvPr id="15" name="直接箭头连接符 14"/>
            <p:cNvCxnSpPr/>
            <p:nvPr/>
          </p:nvCxnSpPr>
          <p:spPr>
            <a:xfrm flipV="1">
              <a:off x="1901971" y="4558058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6" name="矩形 15"/>
            <p:cNvSpPr/>
            <p:nvPr/>
          </p:nvSpPr>
          <p:spPr>
            <a:xfrm>
              <a:off x="1464191" y="4777258"/>
              <a:ext cx="84029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42.795GHz</a:t>
              </a:r>
              <a:endParaRPr lang="zh-CN" altLang="en-US" sz="1100" dirty="0"/>
            </a:p>
          </p:txBody>
        </p:sp>
        <p:cxnSp>
          <p:nvCxnSpPr>
            <p:cNvPr id="19" name="直接箭头连接符 18"/>
            <p:cNvCxnSpPr/>
            <p:nvPr/>
          </p:nvCxnSpPr>
          <p:spPr>
            <a:xfrm flipV="1">
              <a:off x="2230854" y="5610009"/>
              <a:ext cx="0" cy="360096"/>
            </a:xfrm>
            <a:prstGeom prst="straightConnector1">
              <a:avLst/>
            </a:prstGeom>
            <a:ln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矩形 19"/>
            <p:cNvSpPr/>
            <p:nvPr/>
          </p:nvSpPr>
          <p:spPr>
            <a:xfrm>
              <a:off x="1793074" y="5975702"/>
              <a:ext cx="875561" cy="2616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43.065 GHz</a:t>
              </a:r>
              <a:endParaRPr lang="zh-CN" altLang="en-US" sz="1100" dirty="0"/>
            </a:p>
          </p:txBody>
        </p:sp>
        <p:sp>
          <p:nvSpPr>
            <p:cNvPr id="25" name="矩形 24"/>
            <p:cNvSpPr/>
            <p:nvPr/>
          </p:nvSpPr>
          <p:spPr>
            <a:xfrm>
              <a:off x="262890" y="4203236"/>
              <a:ext cx="1068750" cy="3488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2000"/>
                </a:lnSpc>
                <a:spcAft>
                  <a:spcPts val="0"/>
                </a:spcAft>
              </a:pPr>
              <a:r>
                <a:rPr lang="en-US" altLang="zh-CN" sz="1100" i="1" kern="1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altLang="zh-CN" sz="1100" kern="100" baseline="-25000" dirty="0" smtClean="0">
                  <a:latin typeface="Times New Roman" pitchFamily="18" charset="0"/>
                  <a:cs typeface="Times New Roman" pitchFamily="18" charset="0"/>
                </a:rPr>
                <a:t>0 </a:t>
              </a:r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= 540 </a:t>
              </a:r>
              <a:r>
                <a:rPr lang="en-US" altLang="zh-CN" sz="1100" kern="100" dirty="0">
                  <a:latin typeface="Times New Roman" pitchFamily="18" charset="0"/>
                  <a:cs typeface="Times New Roman" pitchFamily="18" charset="0"/>
                </a:rPr>
                <a:t>MHz</a:t>
              </a:r>
              <a:endParaRPr lang="zh-CN" altLang="zh-CN" sz="1000" kern="100" dirty="0">
                <a:solidFill>
                  <a:schemeClr val="bg1"/>
                </a:solidFill>
                <a:latin typeface="Times New Roman" pitchFamily="18" charset="0"/>
                <a:ea typeface="宋体"/>
                <a:cs typeface="Times New Roman" pitchFamily="18" charset="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2237743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2</a:t>
              </a:r>
              <a:endParaRPr lang="zh-CN" altLang="en-US" sz="1050" dirty="0"/>
            </a:p>
          </p:txBody>
        </p:sp>
        <p:sp>
          <p:nvSpPr>
            <p:cNvPr id="27" name="矩形 26"/>
            <p:cNvSpPr/>
            <p:nvPr/>
          </p:nvSpPr>
          <p:spPr>
            <a:xfrm>
              <a:off x="2892658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3</a:t>
              </a:r>
              <a:endParaRPr lang="zh-CN" altLang="en-US" sz="1050" dirty="0"/>
            </a:p>
          </p:txBody>
        </p:sp>
        <p:sp>
          <p:nvSpPr>
            <p:cNvPr id="28" name="矩形 27"/>
            <p:cNvSpPr/>
            <p:nvPr/>
          </p:nvSpPr>
          <p:spPr>
            <a:xfrm>
              <a:off x="3549341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4</a:t>
              </a:r>
              <a:endParaRPr lang="zh-CN" altLang="en-US" sz="1050" dirty="0"/>
            </a:p>
          </p:txBody>
        </p:sp>
        <p:sp>
          <p:nvSpPr>
            <p:cNvPr id="29" name="矩形 28"/>
            <p:cNvSpPr/>
            <p:nvPr/>
          </p:nvSpPr>
          <p:spPr>
            <a:xfrm>
              <a:off x="4206941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5</a:t>
              </a:r>
              <a:endParaRPr lang="zh-CN" altLang="en-US" sz="1050" dirty="0"/>
            </a:p>
          </p:txBody>
        </p:sp>
        <p:sp>
          <p:nvSpPr>
            <p:cNvPr id="30" name="矩形 29"/>
            <p:cNvSpPr/>
            <p:nvPr/>
          </p:nvSpPr>
          <p:spPr>
            <a:xfrm>
              <a:off x="4863624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6</a:t>
              </a:r>
              <a:endParaRPr lang="zh-CN" altLang="en-US" sz="1050" dirty="0"/>
            </a:p>
          </p:txBody>
        </p:sp>
        <p:sp>
          <p:nvSpPr>
            <p:cNvPr id="31" name="矩形 30"/>
            <p:cNvSpPr/>
            <p:nvPr/>
          </p:nvSpPr>
          <p:spPr>
            <a:xfrm>
              <a:off x="5518539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</a:t>
              </a:r>
              <a:r>
                <a:rPr lang="en-US" altLang="zh-CN" sz="1050" dirty="0"/>
                <a:t>7</a:t>
              </a:r>
              <a:endParaRPr lang="zh-CN" altLang="en-US" sz="1050" dirty="0"/>
            </a:p>
          </p:txBody>
        </p:sp>
        <p:sp>
          <p:nvSpPr>
            <p:cNvPr id="32" name="矩形 31"/>
            <p:cNvSpPr/>
            <p:nvPr/>
          </p:nvSpPr>
          <p:spPr>
            <a:xfrm>
              <a:off x="6175222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8</a:t>
              </a:r>
              <a:endParaRPr lang="zh-CN" altLang="en-US" sz="1050" dirty="0"/>
            </a:p>
          </p:txBody>
        </p:sp>
        <p:sp>
          <p:nvSpPr>
            <p:cNvPr id="33" name="矩形 32"/>
            <p:cNvSpPr/>
            <p:nvPr/>
          </p:nvSpPr>
          <p:spPr>
            <a:xfrm>
              <a:off x="7177490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9</a:t>
              </a:r>
              <a:endParaRPr lang="zh-CN" altLang="en-US" sz="1050" dirty="0"/>
            </a:p>
          </p:txBody>
        </p:sp>
        <p:sp>
          <p:nvSpPr>
            <p:cNvPr id="34" name="矩形 33"/>
            <p:cNvSpPr/>
            <p:nvPr/>
          </p:nvSpPr>
          <p:spPr>
            <a:xfrm>
              <a:off x="7837804" y="4198058"/>
              <a:ext cx="643992" cy="36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dirty="0" smtClean="0"/>
                <a:t>CH 10</a:t>
              </a:r>
              <a:endParaRPr lang="zh-CN" altLang="en-US" sz="1050" dirty="0"/>
            </a:p>
          </p:txBody>
        </p:sp>
        <p:cxnSp>
          <p:nvCxnSpPr>
            <p:cNvPr id="36" name="直接箭头连接符 35"/>
            <p:cNvCxnSpPr/>
            <p:nvPr/>
          </p:nvCxnSpPr>
          <p:spPr>
            <a:xfrm flipV="1">
              <a:off x="6514850" y="4558058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7" name="矩形 36"/>
            <p:cNvSpPr/>
            <p:nvPr/>
          </p:nvSpPr>
          <p:spPr>
            <a:xfrm>
              <a:off x="6077070" y="4777258"/>
              <a:ext cx="875561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46.575 GHz</a:t>
              </a:r>
              <a:endParaRPr lang="zh-CN" altLang="en-US" sz="1100" dirty="0"/>
            </a:p>
          </p:txBody>
        </p:sp>
        <p:cxnSp>
          <p:nvCxnSpPr>
            <p:cNvPr id="39" name="直接箭头连接符 38"/>
            <p:cNvCxnSpPr/>
            <p:nvPr/>
          </p:nvCxnSpPr>
          <p:spPr>
            <a:xfrm flipV="1">
              <a:off x="7499486" y="4558058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40" name="矩形 39"/>
            <p:cNvSpPr/>
            <p:nvPr/>
          </p:nvSpPr>
          <p:spPr>
            <a:xfrm>
              <a:off x="7114605" y="4777258"/>
              <a:ext cx="769763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47.53GHz</a:t>
              </a:r>
              <a:endParaRPr lang="zh-CN" altLang="en-US" sz="1100" dirty="0"/>
            </a:p>
          </p:txBody>
        </p:sp>
        <p:cxnSp>
          <p:nvCxnSpPr>
            <p:cNvPr id="41" name="直接箭头连接符 40"/>
            <p:cNvCxnSpPr/>
            <p:nvPr/>
          </p:nvCxnSpPr>
          <p:spPr>
            <a:xfrm flipV="1">
              <a:off x="8159800" y="4558058"/>
              <a:ext cx="0" cy="25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42" name="矩形 41"/>
            <p:cNvSpPr/>
            <p:nvPr/>
          </p:nvSpPr>
          <p:spPr>
            <a:xfrm>
              <a:off x="7757286" y="4777258"/>
              <a:ext cx="80502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48.07 GHz</a:t>
              </a:r>
              <a:endParaRPr lang="zh-CN" altLang="en-US" sz="1100" dirty="0"/>
            </a:p>
          </p:txBody>
        </p:sp>
        <p:cxnSp>
          <p:nvCxnSpPr>
            <p:cNvPr id="43" name="直接箭头连接符 42"/>
            <p:cNvCxnSpPr/>
            <p:nvPr/>
          </p:nvCxnSpPr>
          <p:spPr>
            <a:xfrm>
              <a:off x="1515451" y="3861544"/>
              <a:ext cx="5343871" cy="0"/>
            </a:xfrm>
            <a:prstGeom prst="straightConnector1">
              <a:avLst/>
            </a:prstGeom>
            <a:ln>
              <a:solidFill>
                <a:srgbClr val="C00000"/>
              </a:solidFill>
              <a:headEnd type="arrow" w="med" len="med"/>
              <a:tailEnd type="arrow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1509027" y="3735544"/>
              <a:ext cx="6424" cy="252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6852898" y="3735544"/>
              <a:ext cx="6424" cy="252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46" name="矩形 45"/>
            <p:cNvSpPr/>
            <p:nvPr/>
          </p:nvSpPr>
          <p:spPr>
            <a:xfrm>
              <a:off x="1341141" y="3937787"/>
              <a:ext cx="7825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kern="100" dirty="0" smtClean="0">
                  <a:latin typeface="Times New Roman" pitchFamily="18" charset="0"/>
                  <a:cs typeface="Times New Roman" pitchFamily="18" charset="0"/>
                </a:rPr>
                <a:t>42.3 GHz</a:t>
              </a:r>
              <a:endParaRPr lang="zh-CN" altLang="en-US" sz="1200" dirty="0"/>
            </a:p>
          </p:txBody>
        </p:sp>
        <p:sp>
          <p:nvSpPr>
            <p:cNvPr id="50" name="矩形 49"/>
            <p:cNvSpPr/>
            <p:nvPr/>
          </p:nvSpPr>
          <p:spPr>
            <a:xfrm>
              <a:off x="6228184" y="3937787"/>
              <a:ext cx="7825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kern="100" dirty="0" smtClean="0">
                  <a:latin typeface="Times New Roman" pitchFamily="18" charset="0"/>
                  <a:cs typeface="Times New Roman" pitchFamily="18" charset="0"/>
                </a:rPr>
                <a:t>47.0 GHz</a:t>
              </a:r>
              <a:endParaRPr lang="zh-CN" altLang="en-US" sz="1200" dirty="0"/>
            </a:p>
          </p:txBody>
        </p:sp>
        <p:cxnSp>
          <p:nvCxnSpPr>
            <p:cNvPr id="55" name="直接箭头连接符 54"/>
            <p:cNvCxnSpPr/>
            <p:nvPr/>
          </p:nvCxnSpPr>
          <p:spPr>
            <a:xfrm>
              <a:off x="7164620" y="3861544"/>
              <a:ext cx="1344444" cy="0"/>
            </a:xfrm>
            <a:prstGeom prst="straightConnector1">
              <a:avLst/>
            </a:prstGeom>
            <a:ln>
              <a:solidFill>
                <a:srgbClr val="C00000"/>
              </a:solidFill>
              <a:headEnd type="arrow" w="med" len="med"/>
              <a:tailEnd type="arrow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>
              <a:off x="7157554" y="3735544"/>
              <a:ext cx="6424" cy="252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7" name="直接连接符 56"/>
            <p:cNvCxnSpPr/>
            <p:nvPr/>
          </p:nvCxnSpPr>
          <p:spPr>
            <a:xfrm>
              <a:off x="8502640" y="3735544"/>
              <a:ext cx="6424" cy="2520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58" name="矩形 57"/>
            <p:cNvSpPr/>
            <p:nvPr/>
          </p:nvSpPr>
          <p:spPr>
            <a:xfrm>
              <a:off x="6857907" y="3937787"/>
              <a:ext cx="7825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kern="100" dirty="0" smtClean="0">
                  <a:latin typeface="Times New Roman" pitchFamily="18" charset="0"/>
                  <a:cs typeface="Times New Roman" pitchFamily="18" charset="0"/>
                </a:rPr>
                <a:t>47.2 GHz</a:t>
              </a:r>
              <a:endParaRPr lang="zh-CN" altLang="en-US" sz="1200" dirty="0"/>
            </a:p>
          </p:txBody>
        </p:sp>
        <p:sp>
          <p:nvSpPr>
            <p:cNvPr id="59" name="矩形 58"/>
            <p:cNvSpPr/>
            <p:nvPr/>
          </p:nvSpPr>
          <p:spPr>
            <a:xfrm>
              <a:off x="8100392" y="3937787"/>
              <a:ext cx="7825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kern="100" dirty="0" smtClean="0">
                  <a:latin typeface="Times New Roman" pitchFamily="18" charset="0"/>
                  <a:cs typeface="Times New Roman" pitchFamily="18" charset="0"/>
                </a:rPr>
                <a:t>48.4 GHz</a:t>
              </a:r>
              <a:endParaRPr lang="zh-CN" altLang="en-US" sz="1200" dirty="0"/>
            </a:p>
          </p:txBody>
        </p:sp>
        <p:sp>
          <p:nvSpPr>
            <p:cNvPr id="61" name="矩形 60"/>
            <p:cNvSpPr/>
            <p:nvPr/>
          </p:nvSpPr>
          <p:spPr>
            <a:xfrm>
              <a:off x="2885625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2</a:t>
              </a:r>
              <a:endParaRPr lang="zh-CN" altLang="en-US" sz="1050" b="1" dirty="0"/>
            </a:p>
          </p:txBody>
        </p:sp>
        <p:sp>
          <p:nvSpPr>
            <p:cNvPr id="62" name="矩形 61"/>
            <p:cNvSpPr/>
            <p:nvPr/>
          </p:nvSpPr>
          <p:spPr>
            <a:xfrm>
              <a:off x="4198144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3</a:t>
              </a:r>
              <a:endParaRPr lang="zh-CN" altLang="en-US" sz="1050" b="1" dirty="0"/>
            </a:p>
          </p:txBody>
        </p:sp>
        <p:sp>
          <p:nvSpPr>
            <p:cNvPr id="63" name="矩形 62"/>
            <p:cNvSpPr/>
            <p:nvPr/>
          </p:nvSpPr>
          <p:spPr>
            <a:xfrm>
              <a:off x="5515997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4</a:t>
              </a:r>
              <a:endParaRPr lang="zh-CN" altLang="en-US" sz="1050" b="1" dirty="0"/>
            </a:p>
          </p:txBody>
        </p:sp>
        <p:sp>
          <p:nvSpPr>
            <p:cNvPr id="64" name="矩形 63"/>
            <p:cNvSpPr/>
            <p:nvPr/>
          </p:nvSpPr>
          <p:spPr>
            <a:xfrm>
              <a:off x="7157554" y="5112984"/>
              <a:ext cx="1301761" cy="504000"/>
            </a:xfrm>
            <a:prstGeom prst="rect">
              <a:avLst/>
            </a:prstGeom>
            <a:solidFill>
              <a:srgbClr val="FFC000"/>
            </a:solidFill>
            <a:ln w="28575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050" b="1" dirty="0" smtClean="0"/>
                <a:t>CH 5</a:t>
              </a:r>
              <a:endParaRPr lang="zh-CN" altLang="en-US" sz="1050" b="1" dirty="0"/>
            </a:p>
          </p:txBody>
        </p:sp>
        <p:cxnSp>
          <p:nvCxnSpPr>
            <p:cNvPr id="65" name="直接箭头连接符 64"/>
            <p:cNvCxnSpPr/>
            <p:nvPr/>
          </p:nvCxnSpPr>
          <p:spPr>
            <a:xfrm flipV="1">
              <a:off x="6166876" y="5644607"/>
              <a:ext cx="0" cy="360096"/>
            </a:xfrm>
            <a:prstGeom prst="straightConnector1">
              <a:avLst/>
            </a:prstGeom>
            <a:ln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6" name="矩形 65"/>
            <p:cNvSpPr/>
            <p:nvPr/>
          </p:nvSpPr>
          <p:spPr>
            <a:xfrm>
              <a:off x="5729096" y="5975702"/>
              <a:ext cx="875561" cy="2616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46.305 GHz</a:t>
              </a:r>
              <a:endParaRPr lang="zh-CN" altLang="en-US" sz="1100" dirty="0"/>
            </a:p>
          </p:txBody>
        </p:sp>
        <p:cxnSp>
          <p:nvCxnSpPr>
            <p:cNvPr id="67" name="直接箭头连接符 66"/>
            <p:cNvCxnSpPr/>
            <p:nvPr/>
          </p:nvCxnSpPr>
          <p:spPr>
            <a:xfrm flipV="1">
              <a:off x="7805152" y="5644607"/>
              <a:ext cx="0" cy="360096"/>
            </a:xfrm>
            <a:prstGeom prst="straightConnector1">
              <a:avLst/>
            </a:prstGeom>
            <a:ln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8" name="矩形 67"/>
            <p:cNvSpPr/>
            <p:nvPr/>
          </p:nvSpPr>
          <p:spPr>
            <a:xfrm>
              <a:off x="7437904" y="5975702"/>
              <a:ext cx="734496" cy="2616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altLang="zh-CN" sz="1100" kern="100" dirty="0" smtClean="0">
                  <a:latin typeface="Times New Roman" pitchFamily="18" charset="0"/>
                  <a:cs typeface="Times New Roman" pitchFamily="18" charset="0"/>
                </a:rPr>
                <a:t>47.8 GHz</a:t>
              </a:r>
              <a:endParaRPr lang="zh-CN" altLang="en-US" sz="1100" dirty="0"/>
            </a:p>
          </p:txBody>
        </p:sp>
      </p:grp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620688"/>
            <a:ext cx="7315200" cy="576064"/>
          </a:xfrm>
        </p:spPr>
        <p:txBody>
          <a:bodyPr/>
          <a:lstStyle/>
          <a:p>
            <a:r>
              <a:rPr lang="en-US" altLang="zh-CN" sz="3600" b="1" dirty="0" smtClean="0"/>
              <a:t>Reference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724400"/>
          </a:xfrm>
        </p:spPr>
        <p:txBody>
          <a:bodyPr/>
          <a:lstStyle/>
          <a:p>
            <a:pPr marL="539750" indent="-539750">
              <a:buNone/>
            </a:pPr>
            <a:r>
              <a:rPr lang="en-US" altLang="zh-CN" sz="2800" b="0" dirty="0">
                <a:latin typeface="+mj-lt"/>
                <a:ea typeface="黑体" panose="02010609060101010101" pitchFamily="49" charset="-122"/>
              </a:rPr>
              <a:t>[1] </a:t>
            </a:r>
            <a:r>
              <a:rPr lang="en-US" altLang="zh-CN" sz="2800" b="0" dirty="0" smtClean="0">
                <a:latin typeface="+mj-lt"/>
                <a:ea typeface="黑体" panose="02010609060101010101" pitchFamily="49" charset="-122"/>
              </a:rPr>
              <a:t>MIIT, </a:t>
            </a:r>
            <a:r>
              <a:rPr lang="en-US" altLang="zh-CN" sz="2800" b="0" dirty="0" smtClean="0">
                <a:ea typeface="黑体" panose="02010609060101010101" pitchFamily="49" charset="-122"/>
              </a:rPr>
              <a:t>The </a:t>
            </a:r>
            <a:r>
              <a:rPr lang="en-US" altLang="zh-CN" sz="2800" b="0" dirty="0">
                <a:ea typeface="黑体" panose="02010609060101010101" pitchFamily="49" charset="-122"/>
              </a:rPr>
              <a:t>usage of 40-50 GHz frequency band for mobile services in broadband wireless access </a:t>
            </a:r>
            <a:r>
              <a:rPr lang="en-US" altLang="zh-CN" sz="2800" b="0" dirty="0" smtClean="0">
                <a:ea typeface="黑体" panose="02010609060101010101" pitchFamily="49" charset="-122"/>
              </a:rPr>
              <a:t>systems, </a:t>
            </a:r>
            <a:r>
              <a:rPr lang="en-US" altLang="zh-CN" sz="2800" b="0" dirty="0" smtClean="0">
                <a:latin typeface="+mj-lt"/>
                <a:ea typeface="黑体" panose="02010609060101010101" pitchFamily="49" charset="-122"/>
              </a:rPr>
              <a:t>n15635784, http</a:t>
            </a:r>
            <a:r>
              <a:rPr lang="en-US" altLang="zh-CN" sz="2800" b="0" dirty="0">
                <a:latin typeface="+mj-lt"/>
                <a:ea typeface="黑体" panose="02010609060101010101" pitchFamily="49" charset="-122"/>
              </a:rPr>
              <a:t>://www.miit.gov.cn</a:t>
            </a:r>
            <a:r>
              <a:rPr lang="en-US" altLang="zh-CN" sz="2800" b="0" dirty="0" smtClean="0">
                <a:latin typeface="+mj-lt"/>
                <a:ea typeface="黑体" panose="02010609060101010101" pitchFamily="49" charset="-122"/>
              </a:rPr>
              <a:t>/ n11293472/n11293832/n12845605/n13916913/15636214.html</a:t>
            </a:r>
            <a:endParaRPr lang="zh-CN" altLang="en-US" sz="2800" b="0" dirty="0"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Haiming Wang, et al. (SEU/CWPAN)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Novermber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144252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无线个域网 标准工作组&amp;#x0D;&amp;#x0A;&amp;#x0D;&amp;#x0A;文件编号:  WPAN-W-13-023-00&amp;#x0D;&amp;#x0A;&amp;#x0D;&amp;#x0A;标题： 设立45GHz无线个域网标准任务组的建议&amp;quot;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385&quot;/&gt;&lt;/object&gt;&lt;object type=&quot;3&quot; unique_id=&quot;10005&quot;&gt;&lt;property id=&quot;20148&quot; value=&quot;5&quot;/&gt;&lt;property id=&quot;20300&quot; value=&quot;Slide 3 - &amp;quot;背景&amp;quot;&quot;/&gt;&lt;property id=&quot;20307&quot; value=&quot;386&quot;/&gt;&lt;/object&gt;&lt;object type=&quot;3&quot; unique_id=&quot;10006&quot;&gt;&lt;property id=&quot;20148&quot; value=&quot;5&quot;/&gt;&lt;property id=&quot;20300&quot; value=&quot;Slide 4 - &amp;quot;45GHz频谱规划主要参数&amp;quot;&quot;/&gt;&lt;property id=&quot;20307&quot; value=&quot;387&quot;/&gt;&lt;/object&gt;&lt;object type=&quot;3&quot; unique_id=&quot;10209&quot;&gt;&lt;property id=&quot;20148&quot; value=&quot;5&quot;/&gt;&lt;property id=&quot;20300&quot; value=&quot;Slide 6 - &amp;quot;参考资料&amp;quot;&quot;/&gt;&lt;property id=&quot;20307&quot; value=&quot;388&quot;/&gt;&lt;/object&gt;&lt;object type=&quot;3&quot; unique_id=&quot;10278&quot;&gt;&lt;property id=&quot;20148&quot; value=&quot;5&quot;/&gt;&lt;property id=&quot;20300&quot; value=&quot;Slide 5 - &amp;quot;提议&amp;quot;&quot;/&gt;&lt;property id=&quot;20307&quot; value=&quot;389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NewTechnique_DTA_1364r0</Template>
  <TotalTime>24278</TotalTime>
  <Words>402</Words>
  <Application>Microsoft Office PowerPoint</Application>
  <PresentationFormat>全屏显示(4:3)</PresentationFormat>
  <Paragraphs>86</Paragraphs>
  <Slides>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Default Design</vt:lpstr>
      <vt:lpstr>45 GHz Spectrum Allocation in China</vt:lpstr>
      <vt:lpstr>Abstract</vt:lpstr>
      <vt:lpstr>Background</vt:lpstr>
      <vt:lpstr>Main parameters in 45GHz frequency band</vt:lpstr>
      <vt:lpstr>Reference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Haiming Wang</cp:lastModifiedBy>
  <cp:revision>777</cp:revision>
  <dcterms:created xsi:type="dcterms:W3CDTF">2006-02-24T01:46:22Z</dcterms:created>
  <dcterms:modified xsi:type="dcterms:W3CDTF">2013-11-14T22:13:12Z</dcterms:modified>
</cp:coreProperties>
</file>