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1" r:id="rId1"/>
  </p:sldMasterIdLst>
  <p:notesMasterIdLst>
    <p:notesMasterId r:id="rId23"/>
  </p:notesMasterIdLst>
  <p:handoutMasterIdLst>
    <p:handoutMasterId r:id="rId24"/>
  </p:handoutMasterIdLst>
  <p:sldIdLst>
    <p:sldId id="399" r:id="rId2"/>
    <p:sldId id="403" r:id="rId3"/>
    <p:sldId id="400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405" r:id="rId17"/>
    <p:sldId id="398" r:id="rId18"/>
    <p:sldId id="406" r:id="rId19"/>
    <p:sldId id="404" r:id="rId20"/>
    <p:sldId id="401" r:id="rId21"/>
    <p:sldId id="402" r:id="rId22"/>
  </p:sldIdLst>
  <p:sldSz cx="9144000" cy="6858000" type="screen4x3"/>
  <p:notesSz cx="9874250" cy="679767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FF0000"/>
    <a:srgbClr val="00CC66"/>
    <a:srgbClr val="003399"/>
    <a:srgbClr val="FF0066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00" autoAdjust="0"/>
  </p:normalViewPr>
  <p:slideViewPr>
    <p:cSldViewPr showGuides="1">
      <p:cViewPr varScale="1">
        <p:scale>
          <a:sx n="78" d="100"/>
          <a:sy n="78" d="100"/>
        </p:scale>
        <p:origin x="-16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1332" y="-72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435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algn="r"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95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4350" y="645795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algn="r"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61C86FB5-2016-4E35-861E-818B62ED70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5026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2763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algn="r"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3972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8975"/>
            <a:ext cx="78994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2763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algn="r"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FA073560-107F-4598-8AE5-C029EF43FE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1764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 smtClean="0"/>
              <a:t>However, in our opinion, the back compatibility can</a:t>
            </a:r>
            <a:r>
              <a:rPr lang="en-US" altLang="zh-CN" sz="1800" baseline="0" dirty="0" smtClean="0"/>
              <a:t> not be met with this kind of arrangement. </a:t>
            </a:r>
            <a:endParaRPr lang="en-US" altLang="zh-CN" sz="18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73560-107F-4598-8AE5-C029EF43FEFD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5530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acknowledgement can be sent</a:t>
            </a:r>
            <a:r>
              <a:rPr lang="en-US" altLang="zh-CN" baseline="0" dirty="0" smtClean="0"/>
              <a:t> in its first BEACON of the new PCP/AP.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73560-107F-4598-8AE5-C029EF43FEFD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06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 smtClean="0"/>
              <a:t>G:</a:t>
            </a:r>
            <a:r>
              <a:rPr lang="en-US" altLang="zh-CN" baseline="0" dirty="0" smtClean="0"/>
              <a:t> &gt;70ns (20m); 200 samples of OFDM; Gb128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G can be omitted because no more than one Gb128 in STF is overlapped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73560-107F-4598-8AE5-C029EF43FEFD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9684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2" y="332601"/>
            <a:ext cx="164372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60232" y="6476561"/>
            <a:ext cx="1883693" cy="2067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7B89D2F3-3A0B-4B22-AD26-703531DFDA8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36567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06AC922A-D50D-4784-BDB0-95BF1D68097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66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F2CCFC3D-D547-4F7B-B83F-14FDE279E97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478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198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011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2300" y="115888"/>
            <a:ext cx="8064500" cy="633412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23850" y="908050"/>
            <a:ext cx="4171950" cy="52181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908050"/>
            <a:ext cx="4171950" cy="25320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592513"/>
            <a:ext cx="4171950" cy="25336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35375" y="6381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Slide </a:t>
            </a:r>
            <a:fld id="{E0874973-B46E-4694-A771-C5BBA27C98C6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749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5001" y="6492293"/>
            <a:ext cx="1688924" cy="184666"/>
          </a:xfrm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400" y="6475413"/>
            <a:ext cx="535403" cy="184666"/>
          </a:xfrm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12497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2FC89608-6A20-477C-A981-705C17D7D06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62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596D0F4C-4EDF-4701-BCA4-6112044C65B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页脚占位符 4"/>
          <p:cNvSpPr txBox="1">
            <a:spLocks/>
          </p:cNvSpPr>
          <p:nvPr/>
        </p:nvSpPr>
        <p:spPr>
          <a:xfrm>
            <a:off x="3396456" y="6420934"/>
            <a:ext cx="2351087" cy="365125"/>
          </a:xfrm>
          <a:prstGeom prst="rect">
            <a:avLst/>
          </a:prstGeom>
        </p:spPr>
        <p:txBody>
          <a:bodyPr vert="horz" anchor="b"/>
          <a:lstStyle>
            <a:defPPr>
              <a:defRPr lang="zh-CN"/>
            </a:defPPr>
            <a:lvl1pPr marL="0" algn="ctr" defTabSz="914400" rtl="0" eaLnBrk="1" latinLnBrk="0" hangingPunct="1">
              <a:defRPr kumimoji="0" sz="1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srgbClr val="E400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3089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6B5ED4C8-2B62-4991-947A-61F0AFF81AC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85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A6C5482A-260B-4E4B-AC84-D73403BB5CB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189D7BFD-E160-402F-BBC8-B5B701941DD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56"/>
          <p:cNvSpPr>
            <a:spLocks noChangeArrowheads="1"/>
          </p:cNvSpPr>
          <p:nvPr userDrawn="1"/>
        </p:nvSpPr>
        <p:spPr bwMode="auto">
          <a:xfrm>
            <a:off x="8097838" y="6308725"/>
            <a:ext cx="722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/>
              <a:t>彭晓明</a:t>
            </a:r>
          </a:p>
        </p:txBody>
      </p:sp>
    </p:spTree>
    <p:extLst>
      <p:ext uri="{BB962C8B-B14F-4D97-AF65-F5344CB8AC3E}">
        <p14:creationId xmlns:p14="http://schemas.microsoft.com/office/powerpoint/2010/main" val="87860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4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09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637308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 smtClean="0">
                <a:latin typeface="+mj-lt"/>
              </a:defRPr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5001" y="6475413"/>
            <a:ext cx="1688924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 smtClean="0"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2399" y="6475413"/>
            <a:ext cx="535403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73586" y="302439"/>
            <a:ext cx="3283014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latin typeface="+mj-lt"/>
              </a:rPr>
              <a:t>doc.: IEEE </a:t>
            </a:r>
            <a:r>
              <a:rPr lang="en-US" sz="1800" b="1" dirty="0" smtClean="0">
                <a:latin typeface="+mj-lt"/>
              </a:rPr>
              <a:t>802.11-13/</a:t>
            </a:r>
            <a:r>
              <a:rPr lang="en-US" altLang="zh-CN" sz="1800" b="1" dirty="0" smtClean="0">
                <a:effectLst/>
                <a:latin typeface="+mj-lt"/>
              </a:rPr>
              <a:t>1364r3</a:t>
            </a:r>
            <a:endParaRPr lang="en-US" sz="1800" b="1" dirty="0">
              <a:latin typeface="+mj-lt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579438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00">
                <a:latin typeface="+mj-lt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  <p:sldLayoutId id="2147484283" r:id="rId12"/>
    <p:sldLayoutId id="2147484284" r:id="rId13"/>
    <p:sldLayoutId id="2147484285" r:id="rId14"/>
  </p:sldLayoutIdLst>
  <p:transition>
    <p:wipe/>
  </p:transition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/>
          <a:lstStyle/>
          <a:p>
            <a:r>
              <a:rPr lang="en-US" altLang="zh-CN" dirty="0"/>
              <a:t>Distributed Timeslot Allocation (DTA) Mechanism for </a:t>
            </a:r>
            <a:r>
              <a:rPr lang="en-US" altLang="zh-CN" dirty="0" smtClean="0"/>
              <a:t>802.11aj (60GHz)</a:t>
            </a:r>
            <a:endParaRPr lang="zh-CN" altLang="en-US" dirty="0"/>
          </a:p>
        </p:txBody>
      </p:sp>
      <p:sp>
        <p:nvSpPr>
          <p:cNvPr id="4" name="Rectangle 323"/>
          <p:cNvSpPr>
            <a:spLocks noChangeArrowheads="1"/>
          </p:cNvSpPr>
          <p:nvPr/>
        </p:nvSpPr>
        <p:spPr bwMode="auto">
          <a:xfrm>
            <a:off x="587176" y="2865868"/>
            <a:ext cx="266206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latin typeface="+mj-lt"/>
              </a:rPr>
              <a:t>Authors/contributors:</a:t>
            </a:r>
            <a:endParaRPr lang="en-US" sz="2000" b="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2711" y="2132856"/>
            <a:ext cx="2998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+mj-lt"/>
              </a:rPr>
              <a:t>Date: 2013-11-14</a:t>
            </a:r>
          </a:p>
          <a:p>
            <a:r>
              <a:rPr lang="en-US" altLang="zh-CN" sz="2000" dirty="0" smtClean="0">
                <a:latin typeface="+mj-lt"/>
              </a:rPr>
              <a:t>Presenter: Haiming WANG</a:t>
            </a:r>
            <a:endParaRPr lang="zh-CN" altLang="en-US" sz="2000" dirty="0">
              <a:latin typeface="+mj-lt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7B89D2F3-3A0B-4B22-AD26-703531DFDA8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641723"/>
              </p:ext>
            </p:extLst>
          </p:nvPr>
        </p:nvGraphicFramePr>
        <p:xfrm>
          <a:off x="683568" y="3316588"/>
          <a:ext cx="7848870" cy="2762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/>
                <a:gridCol w="936104"/>
                <a:gridCol w="1440160"/>
                <a:gridCol w="1656184"/>
                <a:gridCol w="2088230"/>
              </a:tblGrid>
              <a:tr h="430512"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Name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Company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Address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Phone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Email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Shiwen</a:t>
                      </a:r>
                      <a:r>
                        <a:rPr lang="en-US" altLang="zh-CN" sz="1400" baseline="0" dirty="0" smtClean="0"/>
                        <a:t> HE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altLang="zh-CN" sz="1400" dirty="0" smtClean="0"/>
                        <a:t>Southeast University (SEU)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altLang="zh-CN" sz="1400" dirty="0" smtClean="0"/>
                        <a:t>2 </a:t>
                      </a:r>
                      <a:r>
                        <a:rPr lang="en-US" altLang="zh-CN" sz="1400" dirty="0" err="1" smtClean="0"/>
                        <a:t>Sipailou</a:t>
                      </a:r>
                      <a:r>
                        <a:rPr lang="en-US" altLang="zh-CN" sz="1400" dirty="0" smtClean="0"/>
                        <a:t>, Nanjing 210096, China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+86-25-5209 1653 -3121(ext.)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hesw01@seu.edu.cn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Haiming WANG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+86-25-5209 1653 -301(ext.)</a:t>
                      </a:r>
                      <a:endParaRPr lang="zh-CN" alt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hmwang@seu.edu.cn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Yongming</a:t>
                      </a:r>
                      <a:r>
                        <a:rPr lang="en-US" altLang="zh-CN" sz="1400" dirty="0" smtClean="0"/>
                        <a:t> HUANG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huangym@seu.edu.cn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Wei HONG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+86-25-5209</a:t>
                      </a:r>
                      <a:r>
                        <a:rPr lang="en-US" altLang="zh-CN" sz="1400" baseline="0" dirty="0" smtClean="0"/>
                        <a:t> 1650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weihong@seu.edu.cn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Bo SUN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ZTE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sun.bo1@zte.com.cn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06375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55638"/>
          </a:xfrm>
        </p:spPr>
        <p:txBody>
          <a:bodyPr/>
          <a:lstStyle/>
          <a:p>
            <a:r>
              <a:rPr lang="en-US" altLang="zh-CN" dirty="0"/>
              <a:t>Implementation </a:t>
            </a:r>
            <a:r>
              <a:rPr lang="en-US" altLang="zh-CN" dirty="0" smtClean="0"/>
              <a:t>(3/4</a:t>
            </a:r>
            <a:r>
              <a:rPr lang="en-US" altLang="zh-CN" dirty="0"/>
              <a:t>)</a:t>
            </a:r>
            <a:endParaRPr lang="zh-CN" altLang="en-US" dirty="0" smtClean="0"/>
          </a:p>
        </p:txBody>
      </p:sp>
      <p:sp>
        <p:nvSpPr>
          <p:cNvPr id="13315" name="文本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800" b="1" dirty="0" smtClean="0"/>
              <a:t>DTA Frame Type</a:t>
            </a:r>
            <a:endParaRPr lang="zh-CN" altLang="en-US" sz="1800" b="1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Slide </a:t>
            </a:r>
            <a:fld id="{E0874973-B46E-4694-A771-C5BBA27C98C6}" type="slidenum">
              <a:rPr lang="zh-CN" altLang="en-US" smtClean="0"/>
              <a:pPr>
                <a:defRPr/>
              </a:pPr>
              <a:t>10</a:t>
            </a:fld>
            <a:endParaRPr lang="zh-CN" altLang="en-US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812925"/>
            <a:ext cx="32766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4298950"/>
            <a:ext cx="5218112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9" name="文本占位符 2"/>
          <p:cNvSpPr txBox="1">
            <a:spLocks/>
          </p:cNvSpPr>
          <p:nvPr/>
        </p:nvSpPr>
        <p:spPr bwMode="auto">
          <a:xfrm>
            <a:off x="539750" y="3860800"/>
            <a:ext cx="30241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kumimoji="1" lang="en-US" altLang="zh-CN" b="1">
                <a:latin typeface="Times New Roman" pitchFamily="18" charset="0"/>
              </a:rPr>
              <a:t>Response Values Field</a:t>
            </a:r>
            <a:endParaRPr kumimoji="1" lang="zh-CN" altLang="en-US" b="1">
              <a:latin typeface="Times New Roman" pitchFamily="18" charset="0"/>
            </a:endParaRPr>
          </a:p>
        </p:txBody>
      </p:sp>
      <p:sp>
        <p:nvSpPr>
          <p:cNvPr id="13320" name="文本占位符 2"/>
          <p:cNvSpPr txBox="1">
            <a:spLocks/>
          </p:cNvSpPr>
          <p:nvPr/>
        </p:nvSpPr>
        <p:spPr bwMode="auto">
          <a:xfrm>
            <a:off x="4500563" y="1341438"/>
            <a:ext cx="431958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kumimoji="1" lang="en-US" altLang="zh-CN" b="1" dirty="0">
                <a:latin typeface="Times New Roman" pitchFamily="18" charset="0"/>
              </a:rPr>
              <a:t>Request/Response Time </a:t>
            </a:r>
            <a:r>
              <a:rPr kumimoji="1" lang="en-US" altLang="zh-CN" b="1" dirty="0" smtClean="0">
                <a:latin typeface="Times New Roman" pitchFamily="18" charset="0"/>
              </a:rPr>
              <a:t>Value </a:t>
            </a:r>
            <a:r>
              <a:rPr kumimoji="1" lang="en-US" altLang="zh-CN" b="1" dirty="0">
                <a:latin typeface="Times New Roman" pitchFamily="18" charset="0"/>
              </a:rPr>
              <a:t>Field</a:t>
            </a:r>
            <a:endParaRPr kumimoji="1" lang="zh-CN" altLang="en-US" b="1" dirty="0">
              <a:latin typeface="Times New Roman" pitchFamily="18" charset="0"/>
            </a:endParaRPr>
          </a:p>
        </p:txBody>
      </p:sp>
      <p:sp>
        <p:nvSpPr>
          <p:cNvPr id="10" name="文本占位符 2"/>
          <p:cNvSpPr txBox="1">
            <a:spLocks/>
          </p:cNvSpPr>
          <p:nvPr/>
        </p:nvSpPr>
        <p:spPr bwMode="auto">
          <a:xfrm>
            <a:off x="512763" y="1341438"/>
            <a:ext cx="24034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1800" kern="0" smtClean="0"/>
              <a:t>DTA Frame Type</a:t>
            </a:r>
            <a:endParaRPr lang="zh-CN" altLang="en-US" sz="1800" kern="0" dirty="0" smtClean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455807"/>
              </p:ext>
            </p:extLst>
          </p:nvPr>
        </p:nvGraphicFramePr>
        <p:xfrm>
          <a:off x="4355974" y="1812926"/>
          <a:ext cx="4464176" cy="21263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6044"/>
                <a:gridCol w="1116044"/>
                <a:gridCol w="1116044"/>
                <a:gridCol w="1116044"/>
              </a:tblGrid>
              <a:tr h="4396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/>
                        <a:t>Req</a:t>
                      </a:r>
                      <a:r>
                        <a:rPr lang="en-US" altLang="zh-CN" sz="1400" dirty="0" smtClean="0"/>
                        <a:t>/</a:t>
                      </a:r>
                      <a:r>
                        <a:rPr lang="en-US" altLang="zh-CN" sz="1400" dirty="0" err="1" smtClean="0"/>
                        <a:t>Resp</a:t>
                      </a:r>
                      <a:r>
                        <a:rPr lang="en-US" altLang="zh-CN" sz="1400" dirty="0" smtClean="0"/>
                        <a:t> Time</a:t>
                      </a:r>
                      <a:endParaRPr lang="zh-CN" altLang="en-US" sz="1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Description</a:t>
                      </a:r>
                      <a:endParaRPr lang="zh-CN" altLang="en-US" sz="14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/>
                        <a:t>Req</a:t>
                      </a:r>
                      <a:r>
                        <a:rPr lang="en-US" altLang="zh-CN" sz="1400" dirty="0" smtClean="0"/>
                        <a:t>/</a:t>
                      </a:r>
                      <a:r>
                        <a:rPr lang="en-US" altLang="zh-CN" sz="1400" dirty="0" err="1" smtClean="0"/>
                        <a:t>Resp</a:t>
                      </a:r>
                      <a:r>
                        <a:rPr lang="en-US" altLang="zh-CN" sz="1400" dirty="0" smtClean="0"/>
                        <a:t> Time</a:t>
                      </a:r>
                      <a:endParaRPr lang="zh-CN" altLang="en-US" sz="14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Description</a:t>
                      </a:r>
                      <a:endParaRPr lang="zh-CN" altLang="en-US" sz="14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20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0000(0)</a:t>
                      </a:r>
                      <a:endParaRPr lang="zh-CN" altLang="en-US" sz="1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First 1/8</a:t>
                      </a:r>
                      <a:r>
                        <a:rPr lang="en-US" altLang="zh-CN" sz="1400" baseline="0" dirty="0" smtClean="0"/>
                        <a:t> BI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1000(8)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Last 1/8</a:t>
                      </a:r>
                      <a:r>
                        <a:rPr lang="en-US" altLang="zh-CN" sz="1400" baseline="0" dirty="0" smtClean="0"/>
                        <a:t> BI</a:t>
                      </a:r>
                      <a:endParaRPr lang="zh-CN" altLang="en-US" sz="14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20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0001(1)</a:t>
                      </a:r>
                      <a:endParaRPr lang="zh-CN" altLang="en-US" sz="1400" dirty="0" smtClean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First 1/4</a:t>
                      </a:r>
                      <a:r>
                        <a:rPr lang="en-US" altLang="zh-CN" sz="1400" baseline="0" dirty="0" smtClean="0"/>
                        <a:t> BI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1001(9)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Last 1/4</a:t>
                      </a:r>
                      <a:r>
                        <a:rPr lang="en-US" altLang="zh-CN" sz="1400" baseline="0" dirty="0" smtClean="0"/>
                        <a:t> BI</a:t>
                      </a:r>
                      <a:endParaRPr lang="zh-CN" altLang="en-US" sz="1400" dirty="0" smtClean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20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0010(2)</a:t>
                      </a:r>
                      <a:endParaRPr lang="zh-CN" altLang="en-US" sz="1400" dirty="0" smtClean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First 1/2</a:t>
                      </a:r>
                      <a:r>
                        <a:rPr lang="en-US" altLang="zh-CN" sz="1400" baseline="0" dirty="0" smtClean="0"/>
                        <a:t> BI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1010(10)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Last 1/2</a:t>
                      </a:r>
                      <a:r>
                        <a:rPr lang="en-US" altLang="zh-CN" sz="1400" baseline="0" dirty="0" smtClean="0"/>
                        <a:t> BI</a:t>
                      </a:r>
                      <a:endParaRPr lang="zh-CN" altLang="en-US" sz="1400" dirty="0" smtClean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20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0011~0111</a:t>
                      </a:r>
                      <a:endParaRPr lang="zh-CN" altLang="en-US" sz="1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Reserved</a:t>
                      </a:r>
                      <a:endParaRPr lang="zh-CN" altLang="en-US" sz="1400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1011~1111</a:t>
                      </a:r>
                      <a:endParaRPr lang="zh-CN" altLang="en-US" sz="1400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Reserved</a:t>
                      </a:r>
                      <a:endParaRPr lang="zh-CN" altLang="en-US" sz="14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10952"/>
          </a:xfrm>
        </p:spPr>
        <p:txBody>
          <a:bodyPr/>
          <a:lstStyle/>
          <a:p>
            <a:r>
              <a:rPr lang="en-US" altLang="zh-CN" dirty="0"/>
              <a:t>Implementation </a:t>
            </a:r>
            <a:r>
              <a:rPr lang="en-US" altLang="zh-CN" dirty="0" smtClean="0"/>
              <a:t>(4/4</a:t>
            </a:r>
            <a:r>
              <a:rPr lang="en-US" altLang="zh-CN" dirty="0"/>
              <a:t>)</a:t>
            </a:r>
            <a:endParaRPr lang="zh-CN" altLang="en-US" dirty="0" smtClean="0"/>
          </a:p>
        </p:txBody>
      </p:sp>
      <p:sp>
        <p:nvSpPr>
          <p:cNvPr id="14339" name="文本占位符 2"/>
          <p:cNvSpPr>
            <a:spLocks noGrp="1"/>
          </p:cNvSpPr>
          <p:nvPr>
            <p:ph idx="1"/>
          </p:nvPr>
        </p:nvSpPr>
        <p:spPr>
          <a:xfrm>
            <a:off x="539552" y="1268760"/>
            <a:ext cx="8062664" cy="5112568"/>
          </a:xfrm>
        </p:spPr>
        <p:txBody>
          <a:bodyPr/>
          <a:lstStyle/>
          <a:p>
            <a:pPr hangingPunct="1">
              <a:buFont typeface="Arial" pitchFamily="34" charset="0"/>
              <a:buAutoNum type="arabicPeriod" startAt="3"/>
            </a:pPr>
            <a:r>
              <a:rPr lang="en-US" altLang="zh-CN" sz="1800" b="1" dirty="0" smtClean="0">
                <a:cs typeface="Times New Roman" pitchFamily="18" charset="0"/>
              </a:rPr>
              <a:t>Building Time Division Multiplexing BSSs</a:t>
            </a:r>
          </a:p>
          <a:p>
            <a:pPr lvl="1" hangingPunct="1"/>
            <a:r>
              <a:rPr lang="en-US" altLang="zh-CN" sz="1600" dirty="0" smtClean="0">
                <a:cs typeface="Times New Roman" pitchFamily="18" charset="0"/>
              </a:rPr>
              <a:t>Assume that PCP/AP A agrees to build two time division multiplexing BSSs</a:t>
            </a:r>
          </a:p>
          <a:p>
            <a:pPr lvl="1" hangingPunct="1"/>
            <a:endParaRPr lang="en-US" altLang="zh-CN" sz="1800" dirty="0" smtClean="0">
              <a:cs typeface="Times New Roman" pitchFamily="18" charset="0"/>
            </a:endParaRPr>
          </a:p>
          <a:p>
            <a:pPr lvl="1" hangingPunct="1"/>
            <a:endParaRPr lang="en-US" altLang="zh-CN" sz="1800" dirty="0" smtClean="0">
              <a:cs typeface="Times New Roman" pitchFamily="18" charset="0"/>
            </a:endParaRPr>
          </a:p>
          <a:p>
            <a:pPr lvl="1" hangingPunct="1"/>
            <a:endParaRPr lang="en-US" altLang="zh-CN" sz="1800" dirty="0" smtClean="0">
              <a:cs typeface="Times New Roman" pitchFamily="18" charset="0"/>
            </a:endParaRPr>
          </a:p>
          <a:p>
            <a:pPr lvl="1"/>
            <a:endParaRPr lang="en-US" altLang="zh-CN" sz="1600" dirty="0" smtClean="0">
              <a:cs typeface="Times New Roman" pitchFamily="18" charset="0"/>
            </a:endParaRPr>
          </a:p>
          <a:p>
            <a:pPr lvl="1"/>
            <a:r>
              <a:rPr lang="en-US" altLang="zh-CN" sz="1600" dirty="0" smtClean="0">
                <a:cs typeface="Times New Roman" pitchFamily="18" charset="0"/>
              </a:rPr>
              <a:t>G denotes a Guard period (Optional), BI represents the common period beacon frame interval for two BSSs, BI </a:t>
            </a:r>
            <a:r>
              <a:rPr lang="en-US" altLang="zh-CN" sz="1600" dirty="0">
                <a:cs typeface="Times New Roman" pitchFamily="18" charset="0"/>
              </a:rPr>
              <a:t>A represents the </a:t>
            </a:r>
            <a:r>
              <a:rPr lang="en-US" altLang="zh-CN" sz="1600" dirty="0" smtClean="0">
                <a:cs typeface="Times New Roman" pitchFamily="18" charset="0"/>
              </a:rPr>
              <a:t>time interval of BSS A, BI </a:t>
            </a:r>
            <a:r>
              <a:rPr lang="en-US" altLang="zh-CN" sz="1600" dirty="0">
                <a:cs typeface="Times New Roman" pitchFamily="18" charset="0"/>
              </a:rPr>
              <a:t>B represents the </a:t>
            </a:r>
            <a:r>
              <a:rPr lang="en-US" altLang="zh-CN" sz="1600" dirty="0" smtClean="0">
                <a:cs typeface="Times New Roman" pitchFamily="18" charset="0"/>
              </a:rPr>
              <a:t>time interval of  BSS B. </a:t>
            </a:r>
          </a:p>
          <a:p>
            <a:pPr lvl="1" hangingPunct="1"/>
            <a:r>
              <a:rPr lang="en-US" altLang="zh-CN" sz="1600" dirty="0" smtClean="0">
                <a:cs typeface="Times New Roman" pitchFamily="18" charset="0"/>
              </a:rPr>
              <a:t>BSS A and BSS B need to be synchronous. The synchronization can be done during the pre-association stage, and it can be provided by the 11ad PHY.</a:t>
            </a:r>
          </a:p>
          <a:p>
            <a:pPr lvl="1" hangingPunct="1"/>
            <a:r>
              <a:rPr lang="en-US" altLang="zh-CN" sz="1600" dirty="0" smtClean="0">
                <a:cs typeface="Times New Roman" pitchFamily="18" charset="0"/>
              </a:rPr>
              <a:t>The corresponding timeslot allocation can be noticed by Beacon frame.</a:t>
            </a:r>
          </a:p>
          <a:p>
            <a:pPr hangingPunct="1">
              <a:buFont typeface="Arial" pitchFamily="34" charset="0"/>
              <a:buAutoNum type="arabicPeriod" startAt="3"/>
            </a:pPr>
            <a:r>
              <a:rPr lang="en-US" altLang="zh-CN" sz="1800" b="1" dirty="0" smtClean="0">
                <a:cs typeface="Times New Roman" pitchFamily="18" charset="0"/>
              </a:rPr>
              <a:t>Quit</a:t>
            </a:r>
            <a:r>
              <a:rPr lang="zh-CN" altLang="en-US" sz="1800" dirty="0" smtClean="0">
                <a:cs typeface="Times New Roman" pitchFamily="18" charset="0"/>
              </a:rPr>
              <a:t>：</a:t>
            </a:r>
            <a:r>
              <a:rPr lang="en-US" altLang="zh-CN" sz="1800" b="0" dirty="0" smtClean="0">
                <a:cs typeface="Times New Roman" pitchFamily="18" charset="0"/>
              </a:rPr>
              <a:t>Stop the time division multiplexing mechanism once one of the members quit the time division multiplexing mechanism.   </a:t>
            </a:r>
            <a:endParaRPr lang="zh-CN" altLang="en-US" sz="1800" b="0" dirty="0" smtClean="0">
              <a:cs typeface="Times New Roman" pitchFamily="18" charset="0"/>
            </a:endParaRPr>
          </a:p>
          <a:p>
            <a:pPr lvl="1" hangingPunct="1"/>
            <a:r>
              <a:rPr lang="en-US" altLang="zh-CN" sz="1600" b="1" dirty="0" smtClean="0"/>
              <a:t>Active quitting action: </a:t>
            </a:r>
            <a:r>
              <a:rPr lang="en-US" altLang="zh-CN" sz="1600" dirty="0" smtClean="0"/>
              <a:t>One BSS actively sends a quitting request frame to other BSS.</a:t>
            </a:r>
            <a:endParaRPr lang="zh-CN" altLang="en-US" sz="1600" dirty="0" smtClean="0"/>
          </a:p>
          <a:p>
            <a:pPr lvl="1" hangingPunct="1"/>
            <a:r>
              <a:rPr lang="en-US" altLang="zh-CN" sz="1600" b="1" dirty="0" smtClean="0"/>
              <a:t>Passive quitting action: </a:t>
            </a:r>
            <a:r>
              <a:rPr lang="en-US" altLang="zh-CN" sz="1600" dirty="0" smtClean="0"/>
              <a:t>One BSS suddenly quits the </a:t>
            </a:r>
            <a:r>
              <a:rPr lang="en-US" altLang="zh-CN" sz="1600" dirty="0" smtClean="0">
                <a:cs typeface="Times New Roman" pitchFamily="18" charset="0"/>
              </a:rPr>
              <a:t>time division multiplexing mechanism, then the other can actively stop the time division multiplexing mechanism</a:t>
            </a:r>
            <a:r>
              <a:rPr lang="en-US" altLang="zh-CN" sz="1600" dirty="0" smtClean="0"/>
              <a:t> after loss two or three continuing each other’s beacon frames.</a:t>
            </a:r>
            <a:endParaRPr lang="en-US" altLang="zh-CN" sz="1600" dirty="0" smtClean="0">
              <a:cs typeface="Times New Roman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Slide </a:t>
            </a:r>
            <a:fld id="{E0874973-B46E-4694-A771-C5BBA27C98C6}" type="slidenum">
              <a:rPr lang="zh-CN" altLang="en-US" smtClean="0"/>
              <a:pPr>
                <a:defRPr/>
              </a:pPr>
              <a:t>11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58" y="1988840"/>
            <a:ext cx="709728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98984"/>
          </a:xfrm>
        </p:spPr>
        <p:txBody>
          <a:bodyPr/>
          <a:lstStyle/>
          <a:p>
            <a:r>
              <a:rPr lang="en-US" altLang="zh-CN" dirty="0" smtClean="0"/>
              <a:t>Simulations Parameters</a:t>
            </a:r>
            <a:endParaRPr lang="zh-CN" altLang="en-US" dirty="0" smtClean="0"/>
          </a:p>
        </p:txBody>
      </p:sp>
      <p:sp>
        <p:nvSpPr>
          <p:cNvPr id="15362" name="内容占位符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114800"/>
          </a:xfrm>
        </p:spPr>
        <p:txBody>
          <a:bodyPr/>
          <a:lstStyle/>
          <a:p>
            <a:r>
              <a:rPr lang="en-US" altLang="zh-CN" sz="1800" b="1" dirty="0" smtClean="0"/>
              <a:t>Simulation Scenario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800" dirty="0" smtClean="0"/>
              <a:t>Adjacent BSS APs can  intercept each other.</a:t>
            </a:r>
          </a:p>
          <a:p>
            <a:r>
              <a:rPr lang="en-US" altLang="zh-CN" sz="1800" b="1" dirty="0" smtClean="0"/>
              <a:t>Assumptions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800" dirty="0" smtClean="0"/>
              <a:t>STAs randomly distribute in the coverage range.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800" dirty="0" smtClean="0"/>
              <a:t>BSSs have same coverage radius.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800" dirty="0" smtClean="0"/>
              <a:t>User data saturation.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800" dirty="0" smtClean="0"/>
              <a:t>Only one data type</a:t>
            </a:r>
          </a:p>
          <a:p>
            <a:r>
              <a:rPr lang="en-US" altLang="zh-CN" sz="1800" dirty="0" smtClean="0"/>
              <a:t>Parameters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369389"/>
              </p:ext>
            </p:extLst>
          </p:nvPr>
        </p:nvGraphicFramePr>
        <p:xfrm>
          <a:off x="4860032" y="3593355"/>
          <a:ext cx="4140200" cy="2700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3503"/>
                <a:gridCol w="2296697"/>
              </a:tblGrid>
              <a:tr h="3352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+mj-lt"/>
                        </a:rPr>
                        <a:t>Parameter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+mj-lt"/>
                        </a:rPr>
                        <a:t>Value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</a:tr>
              <a:tr h="338314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OFDM</a:t>
                      </a:r>
                      <a:r>
                        <a:rPr lang="zh-CN" altLang="en-US" sz="1600" b="0" dirty="0" smtClean="0">
                          <a:latin typeface="+mj-lt"/>
                        </a:rPr>
                        <a:t> </a:t>
                      </a:r>
                      <a:r>
                        <a:rPr lang="en-US" altLang="zh-CN" sz="1600" b="0" dirty="0" smtClean="0">
                          <a:latin typeface="+mj-lt"/>
                        </a:rPr>
                        <a:t>Symbol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4 us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</a:tr>
              <a:tr h="338314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RTS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28 us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</a:tr>
              <a:tr h="338314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CTS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20 us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</a:tr>
              <a:tr h="338314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DIFS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35 us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</a:tr>
              <a:tr h="338314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Slot Time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9 us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</a:tr>
              <a:tr h="335228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Contention Window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err="1" smtClean="0">
                          <a:latin typeface="+mj-lt"/>
                        </a:rPr>
                        <a:t>CWmin</a:t>
                      </a:r>
                      <a:r>
                        <a:rPr lang="en-US" altLang="zh-CN" sz="1600" b="0" dirty="0" smtClean="0">
                          <a:latin typeface="+mj-lt"/>
                        </a:rPr>
                        <a:t>=15,Wmax=1023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</a:tr>
              <a:tr h="338314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BSS</a:t>
                      </a:r>
                      <a:r>
                        <a:rPr lang="zh-CN" altLang="en-US" sz="1600" b="0" dirty="0" smtClean="0">
                          <a:latin typeface="+mj-lt"/>
                        </a:rPr>
                        <a:t> </a:t>
                      </a:r>
                      <a:r>
                        <a:rPr lang="en-US" altLang="zh-CN" sz="1600" b="0" dirty="0" smtClean="0">
                          <a:latin typeface="+mj-lt"/>
                        </a:rPr>
                        <a:t>Radius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10 m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296652"/>
              </p:ext>
            </p:extLst>
          </p:nvPr>
        </p:nvGraphicFramePr>
        <p:xfrm>
          <a:off x="323528" y="4581128"/>
          <a:ext cx="4392612" cy="17125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396"/>
                <a:gridCol w="1944216"/>
              </a:tblGrid>
              <a:tr h="38752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smtClean="0"/>
                        <a:t>Parameter</a:t>
                      </a:r>
                      <a:endParaRPr lang="zh-CN" altLang="en-US" sz="1400" dirty="0"/>
                    </a:p>
                  </a:txBody>
                  <a:tcPr marL="91411" marR="91411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Value</a:t>
                      </a:r>
                      <a:endParaRPr lang="zh-CN" altLang="en-US" sz="1400" dirty="0"/>
                    </a:p>
                  </a:txBody>
                  <a:tcPr marL="91411" marR="91411" marT="45712" marB="45712"/>
                </a:tc>
              </a:tr>
              <a:tr h="362061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Overlapping</a:t>
                      </a:r>
                      <a:r>
                        <a:rPr lang="en-US" altLang="zh-CN" sz="1400" baseline="0" dirty="0" smtClean="0"/>
                        <a:t> Range (%)</a:t>
                      </a:r>
                      <a:endParaRPr lang="zh-CN" altLang="en-US" sz="1400" dirty="0"/>
                    </a:p>
                  </a:txBody>
                  <a:tcPr marL="91411" marR="91411" marT="45712" marB="45712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50, 60,75, 90</a:t>
                      </a:r>
                      <a:endParaRPr lang="zh-CN" altLang="en-US" sz="1400" dirty="0"/>
                    </a:p>
                  </a:txBody>
                  <a:tcPr marL="91411" marR="91411" marT="45712" marB="45712"/>
                </a:tc>
              </a:tr>
              <a:tr h="369564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Number of STAs in each BSS</a:t>
                      </a:r>
                      <a:endParaRPr lang="zh-CN" altLang="en-US" sz="1400" dirty="0"/>
                    </a:p>
                  </a:txBody>
                  <a:tcPr marL="91411" marR="91411" marT="45712" marB="45712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10, 20, 40</a:t>
                      </a:r>
                      <a:endParaRPr lang="zh-CN" altLang="en-US" sz="1400" dirty="0"/>
                    </a:p>
                  </a:txBody>
                  <a:tcPr marL="91411" marR="91411" marT="45712" marB="45712"/>
                </a:tc>
              </a:tr>
              <a:tr h="593427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Number of Data</a:t>
                      </a:r>
                      <a:r>
                        <a:rPr lang="en-US" altLang="zh-CN" sz="1400" baseline="0" dirty="0" smtClean="0"/>
                        <a:t> </a:t>
                      </a:r>
                      <a:r>
                        <a:rPr lang="en-US" altLang="zh-CN" sz="1400" dirty="0" smtClean="0"/>
                        <a:t>OFDM Symbols</a:t>
                      </a:r>
                      <a:endParaRPr lang="zh-CN" altLang="en-US" sz="1400" dirty="0"/>
                    </a:p>
                  </a:txBody>
                  <a:tcPr marL="91411" marR="91411" marT="45712" marB="45712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[10-50], [10-100], [10-200]</a:t>
                      </a:r>
                      <a:endParaRPr lang="zh-CN" altLang="en-US" sz="1400" dirty="0"/>
                    </a:p>
                  </a:txBody>
                  <a:tcPr marL="91411" marR="91411" marT="45712" marB="45712"/>
                </a:tc>
              </a:tr>
            </a:tbl>
          </a:graphicData>
        </a:graphic>
      </p:graphicFrame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7315200" cy="838200"/>
          </a:xfrm>
        </p:spPr>
        <p:txBody>
          <a:bodyPr/>
          <a:lstStyle/>
          <a:p>
            <a:r>
              <a:rPr lang="en-US" altLang="zh-CN" sz="2800" dirty="0" smtClean="0"/>
              <a:t>Simulation Results (1/3)</a:t>
            </a:r>
            <a:endParaRPr lang="zh-CN" altLang="en-US" sz="2800" dirty="0" smtClean="0"/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>
          <a:xfrm>
            <a:off x="748486" y="1341438"/>
            <a:ext cx="7345188" cy="431800"/>
          </a:xfrm>
        </p:spPr>
        <p:txBody>
          <a:bodyPr/>
          <a:lstStyle/>
          <a:p>
            <a:pPr>
              <a:defRPr/>
            </a:pPr>
            <a:r>
              <a:rPr lang="en-US" altLang="zh-CN" sz="1800" dirty="0" smtClean="0">
                <a:latin typeface="+mj-lt"/>
              </a:rPr>
              <a:t>Overlapping</a:t>
            </a:r>
            <a:r>
              <a:rPr lang="zh-CN" altLang="en-US" sz="1800" dirty="0" smtClean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60%, Number of </a:t>
            </a:r>
            <a:r>
              <a:rPr lang="en-US" altLang="zh-CN" sz="1800" dirty="0">
                <a:latin typeface="+mj-lt"/>
              </a:rPr>
              <a:t>d</a:t>
            </a:r>
            <a:r>
              <a:rPr lang="en-US" altLang="zh-CN" sz="1800" dirty="0" smtClean="0">
                <a:latin typeface="+mj-lt"/>
              </a:rPr>
              <a:t>ata OFDM symbols is in [10-100]</a:t>
            </a:r>
            <a:endParaRPr lang="zh-CN" altLang="en-US" sz="1800" dirty="0" smtClean="0">
              <a:latin typeface="+mj-lt"/>
            </a:endParaRPr>
          </a:p>
        </p:txBody>
      </p:sp>
      <p:pic>
        <p:nvPicPr>
          <p:cNvPr id="1638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773238"/>
            <a:ext cx="73088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51427" y="5596498"/>
            <a:ext cx="79914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342900" indent="-342900" eaLnBrk="1" hangingPunct="1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b="1" dirty="0" smtClean="0">
                <a:latin typeface="+mj-lt"/>
              </a:rPr>
              <a:t>Numerical results show that  </a:t>
            </a:r>
            <a:r>
              <a:rPr lang="en-US" altLang="zh-CN" b="1" dirty="0" smtClean="0">
                <a:solidFill>
                  <a:srgbClr val="FF0000"/>
                </a:solidFill>
                <a:latin typeface="+mj-lt"/>
              </a:rPr>
              <a:t>the performance gain of the proposed scheme increases with the number of STAs.</a:t>
            </a:r>
            <a:endParaRPr lang="zh-CN" altLang="en-US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内容占位符 2"/>
          <p:cNvSpPr>
            <a:spLocks noGrp="1"/>
          </p:cNvSpPr>
          <p:nvPr>
            <p:ph idx="1"/>
          </p:nvPr>
        </p:nvSpPr>
        <p:spPr>
          <a:xfrm>
            <a:off x="900112" y="1125538"/>
            <a:ext cx="6480199" cy="530225"/>
          </a:xfrm>
        </p:spPr>
        <p:txBody>
          <a:bodyPr/>
          <a:lstStyle/>
          <a:p>
            <a:r>
              <a:rPr lang="en-US" altLang="zh-CN" sz="1800" dirty="0" smtClean="0"/>
              <a:t>Overlapping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60%,  Number of STAs in each BSS is 20</a:t>
            </a:r>
            <a:endParaRPr lang="zh-CN" altLang="en-US" sz="1800" dirty="0" smtClean="0"/>
          </a:p>
        </p:txBody>
      </p:sp>
      <p:sp>
        <p:nvSpPr>
          <p:cNvPr id="17411" name="标题 1"/>
          <p:cNvSpPr txBox="1">
            <a:spLocks/>
          </p:cNvSpPr>
          <p:nvPr/>
        </p:nvSpPr>
        <p:spPr bwMode="auto">
          <a:xfrm>
            <a:off x="899592" y="620688"/>
            <a:ext cx="7315200" cy="55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800" b="1" dirty="0">
                <a:latin typeface="+mj-lt"/>
              </a:rPr>
              <a:t>Simulation Results </a:t>
            </a:r>
            <a:r>
              <a:rPr lang="en-US" altLang="zh-CN" sz="2800" b="1" dirty="0" smtClean="0">
                <a:latin typeface="+mj-lt"/>
              </a:rPr>
              <a:t>(2/3</a:t>
            </a:r>
            <a:r>
              <a:rPr lang="en-US" altLang="zh-CN" sz="2800" b="1" dirty="0">
                <a:latin typeface="+mj-lt"/>
              </a:rPr>
              <a:t>)</a:t>
            </a:r>
            <a:endParaRPr kumimoji="1" lang="zh-CN" altLang="en-US" sz="28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741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635125"/>
            <a:ext cx="7289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0661" y="5556935"/>
            <a:ext cx="7993062" cy="75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342900" indent="-342900" eaLnBrk="1" hangingPunct="1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b="1" dirty="0" smtClean="0">
                <a:latin typeface="+mj-lt"/>
              </a:rPr>
              <a:t>Numerical results show that  </a:t>
            </a:r>
            <a:r>
              <a:rPr lang="en-US" altLang="zh-CN" b="1" dirty="0" smtClean="0">
                <a:solidFill>
                  <a:srgbClr val="FF0000"/>
                </a:solidFill>
                <a:latin typeface="+mj-lt"/>
              </a:rPr>
              <a:t>the performance gain of the proposed scheme decreases with the length of frame.</a:t>
            </a:r>
            <a:endParaRPr lang="zh-CN" altLang="en-US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内容占位符 2"/>
          <p:cNvSpPr>
            <a:spLocks noGrp="1"/>
          </p:cNvSpPr>
          <p:nvPr>
            <p:ph idx="1"/>
          </p:nvPr>
        </p:nvSpPr>
        <p:spPr>
          <a:xfrm>
            <a:off x="323850" y="1266862"/>
            <a:ext cx="8496300" cy="431800"/>
          </a:xfrm>
        </p:spPr>
        <p:txBody>
          <a:bodyPr/>
          <a:lstStyle/>
          <a:p>
            <a:r>
              <a:rPr lang="en-US" altLang="zh-CN" sz="1800" dirty="0" smtClean="0"/>
              <a:t>Number of STAs in each BSS is 20, Number of </a:t>
            </a:r>
            <a:r>
              <a:rPr lang="en-US" altLang="zh-CN" sz="1800" dirty="0"/>
              <a:t>d</a:t>
            </a:r>
            <a:r>
              <a:rPr lang="en-US" altLang="zh-CN" sz="1800" dirty="0" smtClean="0"/>
              <a:t>ata OFDM symbols is in [10-100].</a:t>
            </a:r>
            <a:endParaRPr lang="zh-CN" altLang="en-US" sz="1800" dirty="0" smtClean="0"/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352630" y="5649373"/>
            <a:ext cx="8424863" cy="75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342900" indent="-342900" eaLnBrk="1" hangingPunct="1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b="1" dirty="0" smtClean="0">
                <a:latin typeface="+mj-lt"/>
              </a:rPr>
              <a:t>Numerical results show that  </a:t>
            </a:r>
            <a:r>
              <a:rPr lang="en-US" altLang="zh-CN" b="1" dirty="0" smtClean="0">
                <a:solidFill>
                  <a:srgbClr val="FF0000"/>
                </a:solidFill>
                <a:latin typeface="+mj-lt"/>
              </a:rPr>
              <a:t>the performance gain of the proposed scheme deceases with the expansion of the overlapping range.</a:t>
            </a:r>
            <a:endParaRPr lang="zh-CN" altLang="en-US" b="1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8437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68" y="1698661"/>
            <a:ext cx="6516463" cy="395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11" name="标题 1"/>
          <p:cNvSpPr txBox="1">
            <a:spLocks noGrp="1"/>
          </p:cNvSpPr>
          <p:nvPr>
            <p:ph type="title"/>
          </p:nvPr>
        </p:nvSpPr>
        <p:spPr bwMode="auto">
          <a:xfrm>
            <a:off x="685800" y="685800"/>
            <a:ext cx="7772400" cy="58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800" b="1" dirty="0">
                <a:latin typeface="+mj-lt"/>
              </a:rPr>
              <a:t>Simulation Results </a:t>
            </a:r>
            <a:r>
              <a:rPr lang="en-US" altLang="zh-CN" sz="2800" b="1" dirty="0" smtClean="0">
                <a:latin typeface="+mj-lt"/>
              </a:rPr>
              <a:t>(3/3</a:t>
            </a:r>
            <a:r>
              <a:rPr lang="en-US" altLang="zh-CN" sz="2800" b="1" dirty="0">
                <a:latin typeface="+mj-lt"/>
              </a:rPr>
              <a:t>)</a:t>
            </a:r>
            <a:endParaRPr kumimoji="1" lang="zh-CN" altLang="en-US" sz="28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53650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dirty="0" smtClean="0"/>
              <a:t>A new</a:t>
            </a:r>
            <a:r>
              <a:rPr lang="en-US" altLang="zh-CN" sz="2200" dirty="0"/>
              <a:t> Distributed Timeslot Allocation (DTA) mechanism</a:t>
            </a:r>
            <a:r>
              <a:rPr lang="en-US" altLang="zh-CN" sz="2200" dirty="0" smtClean="0"/>
              <a:t> is proposed based on the time-division multiplexing (TDM) method.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dirty="0" smtClean="0"/>
              <a:t>None of 802.11ad PHY is required to be modified, </a:t>
            </a:r>
            <a:r>
              <a:rPr lang="en-US" altLang="zh-CN" sz="2200" dirty="0"/>
              <a:t>and </a:t>
            </a:r>
            <a:r>
              <a:rPr lang="en-US" altLang="zh-CN" sz="2200" dirty="0" smtClean="0"/>
              <a:t>a new DTA request/response frame structure is </a:t>
            </a:r>
            <a:r>
              <a:rPr lang="en-US" altLang="zh-CN" sz="2200" dirty="0"/>
              <a:t>defined </a:t>
            </a:r>
            <a:r>
              <a:rPr lang="en-US" altLang="zh-CN" sz="2200" dirty="0" smtClean="0"/>
              <a:t>according to the existed management frame structure. </a:t>
            </a:r>
            <a:r>
              <a:rPr lang="en-US" altLang="zh-CN" sz="2200" dirty="0" smtClean="0"/>
              <a:t>Backward compatibility </a:t>
            </a:r>
            <a:r>
              <a:rPr lang="en-US" altLang="zh-CN" sz="2200" dirty="0" smtClean="0"/>
              <a:t>with 11ad is also </a:t>
            </a:r>
            <a:r>
              <a:rPr lang="en-US" altLang="zh-CN" sz="2200" dirty="0" smtClean="0"/>
              <a:t>maintained</a:t>
            </a:r>
            <a:r>
              <a:rPr lang="en-US" altLang="zh-CN" sz="2200" dirty="0" smtClean="0"/>
              <a:t>. </a:t>
            </a:r>
            <a:endParaRPr lang="en-US" altLang="zh-CN" sz="22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dirty="0" smtClean="0"/>
              <a:t>Using the DTA, more than two non-overlapped channels can be built even with only 2</a:t>
            </a:r>
            <a:r>
              <a:rPr lang="en-US" altLang="zh-CN" sz="2200" dirty="0" smtClean="0">
                <a:latin typeface="Times New Roman"/>
                <a:cs typeface="Times New Roman"/>
              </a:rPr>
              <a:t>×2.16 GHz channels available at 60 GHz band in China.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latin typeface="Times New Roman"/>
                <a:cs typeface="Times New Roman"/>
              </a:rPr>
              <a:t>Simulation results show that a considerable gain can be achieved using the DTA compared with the OBSS scenario.</a:t>
            </a:r>
            <a:endParaRPr lang="zh-CN" altLang="en-US" sz="2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29654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endParaRPr lang="zh-CN" altLang="en-US" dirty="0" smtClean="0"/>
          </a:p>
        </p:txBody>
      </p:sp>
      <p:sp>
        <p:nvSpPr>
          <p:cNvPr id="19459" name="文本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2913" indent="-442913">
              <a:buNone/>
            </a:pPr>
            <a:r>
              <a:rPr lang="en-US" altLang="zh-CN" dirty="0" smtClean="0"/>
              <a:t>[1] 11-13-0433-00-00aj-mac-protocol-to-support-dynamic-bandwidth-for-802-11aj-60ghz</a:t>
            </a:r>
          </a:p>
          <a:p>
            <a:pPr marL="442913" indent="-442913">
              <a:buNone/>
            </a:pPr>
            <a:r>
              <a:rPr lang="en-US" altLang="zh-CN" dirty="0" smtClean="0"/>
              <a:t>[2] 11-13-0440-00-00aj-dynamic-channel-transfer-procedure-for-ieee-802-11aj-60ghz</a:t>
            </a:r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Slide </a:t>
            </a:r>
            <a:fld id="{E0874973-B46E-4694-A771-C5BBA27C98C6}" type="slidenum">
              <a:rPr lang="zh-CN" altLang="en-US" smtClean="0"/>
              <a:pPr>
                <a:defRPr/>
              </a:pPr>
              <a:t>17</a:t>
            </a:fld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Thank You!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92755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 smtClean="0"/>
              <a:t>Straw Poll #1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Do you approve to </a:t>
            </a:r>
            <a:r>
              <a:rPr lang="en-US" altLang="zh-CN" dirty="0" smtClean="0"/>
              <a:t>add the Distributed Timeslot Allocation (DTA) mechanism into the 802.11aj (60GHz) to build more than two non-overlapped channels even with 2</a:t>
            </a:r>
            <a:r>
              <a:rPr lang="en-US" altLang="zh-CN" dirty="0" smtClean="0">
                <a:latin typeface="Times New Roman"/>
                <a:cs typeface="Times New Roman"/>
              </a:rPr>
              <a:t>×2.16 GHz channels available at 60 GHz frequency band in China</a:t>
            </a:r>
            <a:r>
              <a:rPr lang="en-US" altLang="zh-CN" dirty="0" smtClean="0"/>
              <a:t>? </a:t>
            </a:r>
          </a:p>
          <a:p>
            <a:pPr lvl="1"/>
            <a:r>
              <a:rPr lang="fr-FR" altLang="zh-CN" dirty="0" smtClean="0"/>
              <a:t>Yes:</a:t>
            </a:r>
          </a:p>
          <a:p>
            <a:pPr lvl="1"/>
            <a:r>
              <a:rPr lang="fr-FR" altLang="zh-CN" dirty="0" smtClean="0"/>
              <a:t>No:</a:t>
            </a:r>
          </a:p>
          <a:p>
            <a:pPr lvl="1"/>
            <a:r>
              <a:rPr lang="fr-FR" altLang="zh-CN" dirty="0" smtClean="0"/>
              <a:t>Abstain:</a:t>
            </a:r>
            <a:endParaRPr lang="fr-FR" altLang="zh-CN" dirty="0"/>
          </a:p>
          <a:p>
            <a:pPr lvl="1"/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1487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Abstract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b="0" dirty="0" smtClean="0"/>
              <a:t>This presentation describes a New Technique proposal of the Distributed Timeslot Allocation (DTA) Mechanism for IEEE 802.11aj (60 GHz).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b="0" dirty="0" smtClean="0"/>
              <a:t>Using the proposed DTA mechanism, more than two non-overlapped BSSs can be established with only 2</a:t>
            </a:r>
            <a:r>
              <a:rPr lang="en-US" altLang="zh-CN" b="0" dirty="0" smtClean="0">
                <a:latin typeface="Times New Roman"/>
                <a:cs typeface="Times New Roman"/>
              </a:rPr>
              <a:t>×2.16 GHz channels at 60 GHz band in China</a:t>
            </a:r>
            <a:r>
              <a:rPr lang="en-US" altLang="zh-CN" b="0" dirty="0" smtClean="0"/>
              <a:t>.</a:t>
            </a:r>
            <a:endParaRPr lang="zh-CN" altLang="en-US" b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71581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内容占位符 2"/>
          <p:cNvSpPr>
            <a:spLocks noGrp="1"/>
          </p:cNvSpPr>
          <p:nvPr>
            <p:ph idx="1"/>
          </p:nvPr>
        </p:nvSpPr>
        <p:spPr>
          <a:xfrm>
            <a:off x="568325" y="1268413"/>
            <a:ext cx="8035925" cy="4968875"/>
          </a:xfrm>
        </p:spPr>
        <p:txBody>
          <a:bodyPr/>
          <a:lstStyle/>
          <a:p>
            <a:r>
              <a:rPr lang="en-US" altLang="zh-CN" sz="1800" b="1" dirty="0" smtClean="0">
                <a:solidFill>
                  <a:srgbClr val="FF0000"/>
                </a:solidFill>
              </a:rPr>
              <a:t>Question: </a:t>
            </a:r>
            <a:r>
              <a:rPr lang="en-US" altLang="zh-CN" sz="1800" dirty="0" smtClean="0"/>
              <a:t>What are the advantages of the </a:t>
            </a:r>
            <a:r>
              <a:rPr lang="en-US" altLang="zh-CN" sz="1800" dirty="0" err="1" smtClean="0"/>
              <a:t>propsoed</a:t>
            </a:r>
            <a:r>
              <a:rPr lang="en-US" altLang="zh-CN" sz="1800" dirty="0" smtClean="0"/>
              <a:t> DTA scheme compared to the clustering mechanism?</a:t>
            </a:r>
          </a:p>
          <a:p>
            <a:r>
              <a:rPr lang="en-US" altLang="zh-CN" sz="1800" b="1" dirty="0" smtClean="0">
                <a:solidFill>
                  <a:srgbClr val="FF0000"/>
                </a:solidFill>
              </a:rPr>
              <a:t>Answer:</a:t>
            </a:r>
            <a:r>
              <a:rPr lang="en-US" altLang="zh-CN" sz="1800" dirty="0" smtClean="0"/>
              <a:t> Compared to the clustering mechanism, the DTA scheme has the following advantages:</a:t>
            </a:r>
          </a:p>
          <a:p>
            <a:pPr lvl="1"/>
            <a:r>
              <a:rPr lang="en-US" altLang="zh-CN" sz="1800" dirty="0" smtClean="0"/>
              <a:t>Flexible time allocation durations between negotiators;</a:t>
            </a:r>
          </a:p>
          <a:p>
            <a:pPr lvl="1"/>
            <a:r>
              <a:rPr lang="en-US" altLang="zh-CN" sz="1800" dirty="0" smtClean="0"/>
              <a:t>Responder has the right to decide that how to divide the time allocation scheme between negotiators, or refuse to build the DTA.</a:t>
            </a:r>
          </a:p>
          <a:p>
            <a:pPr lvl="1"/>
            <a:r>
              <a:rPr lang="en-US" altLang="zh-CN" sz="1800" dirty="0" smtClean="0"/>
              <a:t>Interference may still exist between </a:t>
            </a:r>
            <a:r>
              <a:rPr lang="en-US" altLang="zh-CN" sz="1800" dirty="0"/>
              <a:t>PCPs/APs </a:t>
            </a:r>
            <a:r>
              <a:rPr lang="en-US" altLang="zh-CN" sz="1800" dirty="0" smtClean="0"/>
              <a:t>in the </a:t>
            </a:r>
            <a:r>
              <a:rPr lang="en-US" altLang="zh-CN" sz="1800" dirty="0"/>
              <a:t>overlapping region of Non-Beacon SP allocated to different PCP/AP clustering.</a:t>
            </a:r>
            <a:endParaRPr lang="en-US" altLang="zh-CN" sz="1800" dirty="0" smtClean="0"/>
          </a:p>
          <a:p>
            <a:endParaRPr lang="en-US" altLang="zh-CN" sz="1800" dirty="0" smtClean="0"/>
          </a:p>
        </p:txBody>
      </p:sp>
      <p:sp>
        <p:nvSpPr>
          <p:cNvPr id="19459" name="标题 1"/>
          <p:cNvSpPr>
            <a:spLocks noGrp="1"/>
          </p:cNvSpPr>
          <p:nvPr>
            <p:ph type="title"/>
          </p:nvPr>
        </p:nvSpPr>
        <p:spPr>
          <a:xfrm>
            <a:off x="926306" y="692696"/>
            <a:ext cx="7315200" cy="648072"/>
          </a:xfrm>
        </p:spPr>
        <p:txBody>
          <a:bodyPr/>
          <a:lstStyle/>
          <a:p>
            <a:r>
              <a:rPr lang="en-US" altLang="zh-CN" dirty="0" smtClean="0"/>
              <a:t>Q &amp; A (1/2)</a:t>
            </a:r>
            <a:endParaRPr lang="zh-CN" altLang="en-US" dirty="0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220170"/>
            <a:ext cx="7224713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2128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内容占位符 2"/>
          <p:cNvSpPr>
            <a:spLocks noGrp="1"/>
          </p:cNvSpPr>
          <p:nvPr>
            <p:ph idx="1"/>
          </p:nvPr>
        </p:nvSpPr>
        <p:spPr>
          <a:xfrm>
            <a:off x="568325" y="1556792"/>
            <a:ext cx="8035925" cy="468049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800" b="1" dirty="0" smtClean="0">
                <a:solidFill>
                  <a:srgbClr val="FF0000"/>
                </a:solidFill>
              </a:rPr>
              <a:t>Question:</a:t>
            </a:r>
            <a:r>
              <a:rPr lang="en-US" altLang="zh-CN" sz="1800" dirty="0" smtClean="0"/>
              <a:t> A new PCP/AP that builds the DTA mechanism with one the existing DTA PCP/AP whether generates interference to the other user or not?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800" b="1" dirty="0" smtClean="0">
                <a:solidFill>
                  <a:srgbClr val="FF0000"/>
                </a:solidFill>
              </a:rPr>
              <a:t>Answer: </a:t>
            </a:r>
            <a:r>
              <a:rPr lang="en-US" altLang="zh-CN" sz="1800" dirty="0" smtClean="0"/>
              <a:t>The new PCP/AP does not generate interference to the STAs which belong to the existing PCPs/APs that build the DTA mechanism.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800" b="1" dirty="0" smtClean="0">
                <a:solidFill>
                  <a:srgbClr val="FF0000"/>
                </a:solidFill>
              </a:rPr>
              <a:t>Question: </a:t>
            </a:r>
            <a:r>
              <a:rPr lang="en-US" altLang="zh-CN" sz="1800" dirty="0" smtClean="0"/>
              <a:t>How to allocate the timeslot according to the network load?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800" b="1" dirty="0" smtClean="0">
                <a:solidFill>
                  <a:srgbClr val="FF0000"/>
                </a:solidFill>
              </a:rPr>
              <a:t>Answer: </a:t>
            </a:r>
            <a:r>
              <a:rPr lang="en-US" altLang="zh-CN" sz="1800" dirty="0" smtClean="0"/>
              <a:t>The responder can allocate the timeslot according to its network load that in general the responder can estimate its own load based on its running environment.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800" b="1" dirty="0" smtClean="0">
                <a:solidFill>
                  <a:srgbClr val="FF0000"/>
                </a:solidFill>
              </a:rPr>
              <a:t>Question:</a:t>
            </a:r>
            <a:r>
              <a:rPr lang="en-US" altLang="zh-CN" sz="1800" dirty="0" smtClean="0"/>
              <a:t> How to share the non-overlapping BI?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800" b="1" dirty="0" smtClean="0">
                <a:solidFill>
                  <a:srgbClr val="FF0000"/>
                </a:solidFill>
              </a:rPr>
              <a:t>Answer:</a:t>
            </a:r>
            <a:r>
              <a:rPr lang="en-US" altLang="zh-CN" sz="1800" dirty="0" smtClean="0"/>
              <a:t> The shared SP mechanism between the non-overlapping BI can be achieved by sending a request frame with the neighbor PCP/AP information.</a:t>
            </a:r>
          </a:p>
        </p:txBody>
      </p:sp>
      <p:sp>
        <p:nvSpPr>
          <p:cNvPr id="20483" name="标题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7315200" cy="766192"/>
          </a:xfrm>
        </p:spPr>
        <p:txBody>
          <a:bodyPr/>
          <a:lstStyle/>
          <a:p>
            <a:r>
              <a:rPr lang="en-US" altLang="zh-CN" dirty="0" smtClean="0"/>
              <a:t>Q &amp; A (2/2)</a:t>
            </a:r>
            <a:endParaRPr lang="zh-CN" altLang="en-US" dirty="0" smtClean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52872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8740" y="1916832"/>
            <a:ext cx="6766520" cy="4114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zh-CN" sz="2800" b="0" dirty="0" smtClean="0"/>
              <a:t>Background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800" b="0" dirty="0" smtClean="0"/>
              <a:t>Scenario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800" b="0" dirty="0" smtClean="0"/>
              <a:t>Proposal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800" b="0" dirty="0" smtClean="0"/>
              <a:t>Implementation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800" b="0" dirty="0" smtClean="0"/>
              <a:t>Simulation Results</a:t>
            </a:r>
          </a:p>
          <a:p>
            <a:pPr marL="457200" indent="-457200">
              <a:buFont typeface="+mj-lt"/>
              <a:buAutoNum type="arabicPeriod"/>
            </a:pPr>
            <a:endParaRPr lang="en-US" altLang="zh-CN" sz="2800" b="0" dirty="0" smtClean="0"/>
          </a:p>
          <a:p>
            <a:pPr marL="457200" indent="-457200">
              <a:buFont typeface="+mj-lt"/>
              <a:buAutoNum type="arabicPeriod"/>
            </a:pPr>
            <a:endParaRPr lang="en-US" altLang="zh-CN" sz="2800" b="0" dirty="0" smtClean="0"/>
          </a:p>
          <a:p>
            <a:pPr marL="457200" indent="-457200">
              <a:buFont typeface="+mj-lt"/>
              <a:buAutoNum type="arabicPeriod"/>
            </a:pPr>
            <a:endParaRPr lang="zh-CN" altLang="en-US" sz="2800" b="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01514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424" y="4941169"/>
            <a:ext cx="6030912" cy="147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54968"/>
          </a:xfrm>
        </p:spPr>
        <p:txBody>
          <a:bodyPr/>
          <a:lstStyle/>
          <a:p>
            <a:r>
              <a:rPr lang="en-US" altLang="zh-CN" dirty="0" smtClean="0"/>
              <a:t>Background</a:t>
            </a:r>
            <a:endParaRPr lang="zh-CN" altLang="en-US" dirty="0" smtClean="0"/>
          </a:p>
        </p:txBody>
      </p:sp>
      <p:sp>
        <p:nvSpPr>
          <p:cNvPr id="7171" name="文本占位符 2"/>
          <p:cNvSpPr>
            <a:spLocks noGrp="1"/>
          </p:cNvSpPr>
          <p:nvPr>
            <p:ph idx="1"/>
          </p:nvPr>
        </p:nvSpPr>
        <p:spPr>
          <a:xfrm>
            <a:off x="685800" y="1340769"/>
            <a:ext cx="7918648" cy="4574008"/>
          </a:xfrm>
        </p:spPr>
        <p:txBody>
          <a:bodyPr/>
          <a:lstStyle/>
          <a:p>
            <a:r>
              <a:rPr lang="en-US" altLang="zh-CN" sz="1800" dirty="0" smtClean="0"/>
              <a:t>According to channel bandwidth configuration of the 802.11ad standard, there are only two 2.16 GHz channels at 60 GHZ band in China.</a:t>
            </a:r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r>
              <a:rPr lang="en-US" altLang="zh-CN" sz="1800" dirty="0" smtClean="0"/>
              <a:t>In IEEE 802.11aj functional requirements</a:t>
            </a:r>
            <a:r>
              <a:rPr lang="en-US" altLang="zh-CN" sz="1800" dirty="0"/>
              <a:t>, backward compatibility with 802.11ad in 59-64 GHz frequency </a:t>
            </a:r>
            <a:r>
              <a:rPr lang="en-US" altLang="zh-CN" sz="1800" dirty="0" smtClean="0"/>
              <a:t>band is mandatory.</a:t>
            </a:r>
          </a:p>
          <a:p>
            <a:pPr lvl="1"/>
            <a:r>
              <a:rPr lang="en-US" altLang="zh-CN" sz="1800" dirty="0" smtClean="0"/>
              <a:t>It was proposed that two 2.16 GHz channels are partitioned into four 1.08 GHz channels in China, such as channel 5,6,7,8 in the above figure.</a:t>
            </a:r>
          </a:p>
          <a:p>
            <a:pPr lvl="1"/>
            <a:r>
              <a:rPr lang="en-US" altLang="zh-CN" sz="1800" dirty="0" smtClean="0"/>
              <a:t>Backward compatibility </a:t>
            </a:r>
            <a:r>
              <a:rPr lang="en-US" altLang="zh-CN" sz="1800" dirty="0" smtClean="0"/>
              <a:t>will be tried to be achieved by sending 2.16 GHz Beacon at NP slots [1]. </a:t>
            </a:r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Slide </a:t>
            </a:r>
            <a:fld id="{E0874973-B46E-4694-A771-C5BBA27C98C6}" type="slidenum">
              <a:rPr lang="zh-CN" altLang="en-US" smtClean="0"/>
              <a:pPr>
                <a:defRPr/>
              </a:pPr>
              <a:t>4</a:t>
            </a:fld>
            <a:endParaRPr lang="zh-CN" altLang="en-US" dirty="0"/>
          </a:p>
        </p:txBody>
      </p:sp>
      <p:pic>
        <p:nvPicPr>
          <p:cNvPr id="717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71033"/>
            <a:ext cx="5246687" cy="131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26976"/>
          </a:xfrm>
        </p:spPr>
        <p:txBody>
          <a:bodyPr/>
          <a:lstStyle/>
          <a:p>
            <a:r>
              <a:rPr lang="en-US" altLang="zh-CN" dirty="0" smtClean="0"/>
              <a:t>Background</a:t>
            </a:r>
            <a:endParaRPr lang="zh-CN" altLang="en-US" dirty="0" smtClean="0"/>
          </a:p>
        </p:txBody>
      </p:sp>
      <p:sp>
        <p:nvSpPr>
          <p:cNvPr id="8195" name="文本占位符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464496"/>
          </a:xfrm>
        </p:spPr>
        <p:txBody>
          <a:bodyPr/>
          <a:lstStyle/>
          <a:p>
            <a:pPr hangingPunct="1"/>
            <a:r>
              <a:rPr lang="en-US" altLang="zh-CN" sz="1800" dirty="0" smtClean="0"/>
              <a:t>A dynamic channel transfer procedure was proposed in [2] to combine two small channels into a big one.</a:t>
            </a:r>
          </a:p>
          <a:p>
            <a:pPr lvl="1" hangingPunct="1"/>
            <a:r>
              <a:rPr lang="en-US" altLang="zh-CN" sz="1800" dirty="0" smtClean="0"/>
              <a:t>The above method needs to send two preambles which adapts two protocols.</a:t>
            </a:r>
          </a:p>
          <a:p>
            <a:pPr hangingPunct="1"/>
            <a:r>
              <a:rPr lang="en-US" altLang="zh-CN" sz="1800" dirty="0" smtClean="0"/>
              <a:t>Using the DTA scheme,  at least three BSSs without co-channel interference (CCI) can be built even with only two 2.16 GHz channels available in China. Advantages of this scheme include:</a:t>
            </a:r>
          </a:p>
          <a:p>
            <a:pPr lvl="1" hangingPunct="1"/>
            <a:r>
              <a:rPr lang="en-US" altLang="zh-CN" sz="1800" dirty="0" smtClean="0"/>
              <a:t>No 11ad PHY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revision needed.</a:t>
            </a:r>
          </a:p>
          <a:p>
            <a:pPr lvl="1"/>
            <a:r>
              <a:rPr lang="en-US" altLang="zh-CN" sz="1800" dirty="0"/>
              <a:t>Strong scalability.</a:t>
            </a:r>
          </a:p>
          <a:p>
            <a:pPr lvl="1" hangingPunct="1"/>
            <a:r>
              <a:rPr lang="en-US" altLang="zh-CN" sz="1800" dirty="0" smtClean="0"/>
              <a:t>Strong compatibility.</a:t>
            </a:r>
          </a:p>
          <a:p>
            <a:pPr lvl="1"/>
            <a:r>
              <a:rPr lang="en-US" altLang="zh-CN" sz="1800" dirty="0" smtClean="0"/>
              <a:t>DTA </a:t>
            </a:r>
            <a:r>
              <a:rPr lang="en-US" altLang="zh-CN" sz="1800" dirty="0"/>
              <a:t>scheme can </a:t>
            </a:r>
            <a:r>
              <a:rPr lang="en-US" altLang="zh-CN" sz="1800" dirty="0" smtClean="0"/>
              <a:t>be extended </a:t>
            </a:r>
            <a:r>
              <a:rPr lang="en-US" altLang="zh-CN" sz="1800" dirty="0"/>
              <a:t>to </a:t>
            </a:r>
            <a:r>
              <a:rPr lang="en-US" altLang="zh-CN" sz="1800" dirty="0" smtClean="0"/>
              <a:t>other 802.11 </a:t>
            </a:r>
            <a:r>
              <a:rPr lang="en-US" altLang="zh-CN" sz="1800" dirty="0"/>
              <a:t>protocol</a:t>
            </a:r>
            <a:r>
              <a:rPr lang="en-US" altLang="zh-CN" sz="1800" dirty="0" smtClean="0"/>
              <a:t>.</a:t>
            </a:r>
          </a:p>
          <a:p>
            <a:r>
              <a:rPr lang="en-US" altLang="zh-CN" sz="1800" dirty="0" smtClean="0"/>
              <a:t>In this NT proposal, the ideas of the DTA </a:t>
            </a:r>
            <a:r>
              <a:rPr lang="en-US" altLang="zh-CN" sz="1800" dirty="0"/>
              <a:t>are </a:t>
            </a:r>
            <a:r>
              <a:rPr lang="en-US" altLang="zh-CN" sz="1800" dirty="0" smtClean="0"/>
              <a:t>formulated based </a:t>
            </a:r>
            <a:r>
              <a:rPr lang="en-US" altLang="zh-CN" sz="1800" dirty="0"/>
              <a:t>on 802.11ad </a:t>
            </a:r>
            <a:r>
              <a:rPr lang="en-US" altLang="zh-CN" sz="1800" dirty="0" smtClean="0"/>
              <a:t>standard. In other words, more than 3 non-overlapped channels can be </a:t>
            </a:r>
            <a:r>
              <a:rPr lang="en-US" altLang="zh-CN" sz="1800" dirty="0"/>
              <a:t>obtained even with </a:t>
            </a:r>
            <a:r>
              <a:rPr lang="en-US" altLang="zh-CN" sz="1800" dirty="0" smtClean="0"/>
              <a:t>2</a:t>
            </a:r>
            <a:r>
              <a:rPr lang="en-US" altLang="zh-CN" sz="1800" dirty="0" smtClean="0">
                <a:latin typeface="Times New Roman"/>
                <a:cs typeface="Times New Roman"/>
              </a:rPr>
              <a:t>×</a:t>
            </a:r>
            <a:r>
              <a:rPr lang="en-US" altLang="zh-CN" sz="1800" dirty="0" smtClean="0"/>
              <a:t>2.16GHz channels in Chinese 60 GHz band.</a:t>
            </a:r>
            <a:endParaRPr lang="en-US" altLang="zh-CN" sz="2000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Slide </a:t>
            </a:r>
            <a:fld id="{E0874973-B46E-4694-A771-C5BBA27C98C6}" type="slidenum">
              <a:rPr lang="zh-CN" altLang="en-US" smtClean="0"/>
              <a:pPr>
                <a:defRPr/>
              </a:pPr>
              <a:t>5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98984"/>
          </a:xfrm>
        </p:spPr>
        <p:txBody>
          <a:bodyPr/>
          <a:lstStyle/>
          <a:p>
            <a:r>
              <a:rPr lang="en-US" altLang="zh-CN" dirty="0" smtClean="0"/>
              <a:t>Scenario</a:t>
            </a:r>
            <a:endParaRPr lang="zh-CN" altLang="en-US" dirty="0" smtClean="0"/>
          </a:p>
        </p:txBody>
      </p:sp>
      <p:sp>
        <p:nvSpPr>
          <p:cNvPr id="10243" name="文本占位符 2"/>
          <p:cNvSpPr>
            <a:spLocks noGrp="1"/>
          </p:cNvSpPr>
          <p:nvPr>
            <p:ph idx="1"/>
          </p:nvPr>
        </p:nvSpPr>
        <p:spPr>
          <a:xfrm>
            <a:off x="539552" y="1772816"/>
            <a:ext cx="3744416" cy="446449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000" b="0" dirty="0" smtClean="0">
                <a:latin typeface="+mj-lt"/>
              </a:rPr>
              <a:t>PBSS/BSS A</a:t>
            </a:r>
            <a:r>
              <a:rPr lang="zh-CN" altLang="en-US" sz="2000" b="0" dirty="0" smtClean="0">
                <a:latin typeface="+mj-lt"/>
              </a:rPr>
              <a:t> </a:t>
            </a:r>
            <a:r>
              <a:rPr lang="en-US" altLang="zh-CN" sz="2000" b="0" dirty="0" smtClean="0">
                <a:latin typeface="+mj-lt"/>
              </a:rPr>
              <a:t>and PBSS/BSS C are operating on channel 1 and channel 2, respectively.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000" b="0" dirty="0" smtClean="0">
                <a:latin typeface="+mj-lt"/>
              </a:rPr>
              <a:t>PBSS/BSS B wants to build a new BSS.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000" b="0" dirty="0" smtClean="0">
                <a:latin typeface="+mj-lt"/>
              </a:rPr>
              <a:t>If PBSS/BSS B chooses an arbitrary 2.16 GHz channel to build a new BSS without any coordination, an OBSS with CCI will occur because only two non-overlapped 2.16 GHz channels exist in China.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Slide </a:t>
            </a:r>
            <a:fld id="{E0874973-B46E-4694-A771-C5BBA27C98C6}" type="slidenum">
              <a:rPr lang="zh-CN" altLang="en-US" smtClean="0"/>
              <a:pPr>
                <a:defRPr/>
              </a:pPr>
              <a:t>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144963" cy="496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10952"/>
          </a:xfrm>
        </p:spPr>
        <p:txBody>
          <a:bodyPr/>
          <a:lstStyle/>
          <a:p>
            <a:r>
              <a:rPr lang="en-US" altLang="zh-CN" dirty="0" smtClean="0"/>
              <a:t>DTA Procedure</a:t>
            </a:r>
            <a:endParaRPr lang="zh-CN" altLang="en-US" dirty="0" smtClean="0"/>
          </a:p>
        </p:txBody>
      </p:sp>
      <p:sp>
        <p:nvSpPr>
          <p:cNvPr id="10243" name="文本占位符 2"/>
          <p:cNvSpPr>
            <a:spLocks noGrp="1"/>
          </p:cNvSpPr>
          <p:nvPr>
            <p:ph idx="1"/>
          </p:nvPr>
        </p:nvSpPr>
        <p:spPr>
          <a:xfrm>
            <a:off x="467544" y="1330424"/>
            <a:ext cx="4283360" cy="5122912"/>
          </a:xfrm>
        </p:spPr>
        <p:txBody>
          <a:bodyPr/>
          <a:lstStyle/>
          <a:p>
            <a:r>
              <a:rPr lang="en-US" altLang="zh-CN" sz="1800" dirty="0" smtClean="0"/>
              <a:t>To mitigate CCI, a DTA mechanism is here proposed to schedule APs to serve their STAs. Specific steps are as follows:</a:t>
            </a:r>
          </a:p>
          <a:p>
            <a:pPr lvl="1"/>
            <a:r>
              <a:rPr lang="en-US" altLang="zh-CN" sz="1700" b="1" dirty="0" smtClean="0"/>
              <a:t>Step 1</a:t>
            </a:r>
            <a:r>
              <a:rPr lang="zh-CN" altLang="en-US" sz="1700" b="1" dirty="0" smtClean="0"/>
              <a:t>：</a:t>
            </a:r>
            <a:r>
              <a:rPr lang="en-US" altLang="zh-CN" sz="1700" dirty="0" smtClean="0"/>
              <a:t>PCP/AP B associates to PCP/AP A (</a:t>
            </a:r>
            <a:r>
              <a:rPr lang="en-US" altLang="zh-CN" sz="1700" b="1" dirty="0" smtClean="0">
                <a:solidFill>
                  <a:srgbClr val="FF0000"/>
                </a:solidFill>
              </a:rPr>
              <a:t>Optional step</a:t>
            </a:r>
            <a:r>
              <a:rPr lang="en-US" altLang="zh-CN" sz="1700" dirty="0" smtClean="0"/>
              <a:t>)</a:t>
            </a:r>
          </a:p>
          <a:p>
            <a:pPr lvl="1"/>
            <a:r>
              <a:rPr lang="en-US" altLang="zh-CN" sz="1700" b="1" dirty="0" smtClean="0"/>
              <a:t>Step 2</a:t>
            </a:r>
            <a:r>
              <a:rPr lang="zh-CN" altLang="en-US" sz="1700" b="1" dirty="0" smtClean="0"/>
              <a:t>：</a:t>
            </a:r>
            <a:r>
              <a:rPr lang="en-US" altLang="zh-CN" sz="1700" dirty="0" smtClean="0"/>
              <a:t>PCP/AP B sends </a:t>
            </a:r>
            <a:r>
              <a:rPr lang="en-US" altLang="zh-CN" sz="1700" b="1" dirty="0" smtClean="0">
                <a:solidFill>
                  <a:srgbClr val="FF0000"/>
                </a:solidFill>
              </a:rPr>
              <a:t>a request frame </a:t>
            </a:r>
            <a:r>
              <a:rPr lang="en-US" altLang="zh-CN" sz="1700" dirty="0" smtClean="0"/>
              <a:t>to ask whether its channel of </a:t>
            </a:r>
            <a:r>
              <a:rPr lang="en-US" altLang="zh-CN" sz="1700" dirty="0"/>
              <a:t>PCP/AP A </a:t>
            </a:r>
            <a:r>
              <a:rPr lang="en-US" altLang="zh-CN" sz="1700" dirty="0" smtClean="0"/>
              <a:t>can be shared or not.</a:t>
            </a:r>
          </a:p>
          <a:p>
            <a:pPr lvl="1"/>
            <a:r>
              <a:rPr lang="en-US" altLang="zh-CN" sz="1700" b="1" dirty="0" smtClean="0"/>
              <a:t>Step 3</a:t>
            </a:r>
            <a:r>
              <a:rPr lang="zh-CN" altLang="en-US" sz="1700" b="1" dirty="0" smtClean="0"/>
              <a:t>：</a:t>
            </a:r>
            <a:r>
              <a:rPr lang="en-US" altLang="zh-CN" sz="1700" dirty="0" smtClean="0"/>
              <a:t>If yes, then stop; otherwise, continue asking next PBSS/BSS and go to step 2.</a:t>
            </a:r>
          </a:p>
          <a:p>
            <a:pPr lvl="1"/>
            <a:r>
              <a:rPr lang="en-US" altLang="zh-CN" sz="1700" b="1" dirty="0" smtClean="0"/>
              <a:t>Step 4</a:t>
            </a:r>
            <a:r>
              <a:rPr lang="zh-CN" altLang="en-US" sz="1700" b="1" dirty="0" smtClean="0"/>
              <a:t>：</a:t>
            </a:r>
            <a:r>
              <a:rPr lang="en-US" altLang="zh-CN" sz="1700" dirty="0" smtClean="0"/>
              <a:t>If every working PBSS/BSS does not agree to share its channel, then PCP/AP B chooses one of two 2.16 GHz channels to build a PBSS/BSS.</a:t>
            </a:r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Slide </a:t>
            </a:r>
            <a:fld id="{E0874973-B46E-4694-A771-C5BBA27C98C6}" type="slidenum">
              <a:rPr lang="zh-CN" altLang="en-US" smtClean="0"/>
              <a:pPr>
                <a:defRPr/>
              </a:pPr>
              <a:t>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303" y="1700808"/>
            <a:ext cx="388930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54968"/>
          </a:xfrm>
        </p:spPr>
        <p:txBody>
          <a:bodyPr/>
          <a:lstStyle/>
          <a:p>
            <a:r>
              <a:rPr lang="en-US" altLang="zh-CN" dirty="0" smtClean="0"/>
              <a:t>Implementation (1/4)</a:t>
            </a:r>
            <a:endParaRPr lang="zh-CN" altLang="en-US" dirty="0" smtClean="0"/>
          </a:p>
        </p:txBody>
      </p:sp>
      <p:sp>
        <p:nvSpPr>
          <p:cNvPr id="9219" name="文本占位符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114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altLang="zh-CN" sz="1800" b="1" dirty="0" smtClean="0">
                <a:cs typeface="Times New Roman" pitchFamily="18" charset="0"/>
              </a:rPr>
              <a:t>Building a time division multiplexing BSS</a:t>
            </a:r>
          </a:p>
          <a:p>
            <a:pPr lvl="1">
              <a:defRPr/>
            </a:pPr>
            <a:r>
              <a:rPr lang="en-US" altLang="zh-CN" sz="1800" dirty="0" smtClean="0">
                <a:cs typeface="Times New Roman" pitchFamily="18" charset="0"/>
              </a:rPr>
              <a:t>Pre-PCP/AP B sends a request frame to an existing BSS.</a:t>
            </a:r>
          </a:p>
          <a:p>
            <a:pPr lvl="1">
              <a:defRPr/>
            </a:pPr>
            <a:r>
              <a:rPr lang="en-US" altLang="zh-CN" sz="1800" dirty="0" smtClean="0">
                <a:cs typeface="Times New Roman" pitchFamily="18" charset="0"/>
              </a:rPr>
              <a:t>Requested PCP/AP A replies a time division multiplexing BSS response frame.</a:t>
            </a:r>
          </a:p>
          <a:p>
            <a:pPr lvl="1">
              <a:defRPr/>
            </a:pPr>
            <a:r>
              <a:rPr lang="en-US" altLang="zh-CN" sz="1800" dirty="0" smtClean="0">
                <a:cs typeface="Times New Roman" pitchFamily="18" charset="0"/>
              </a:rPr>
              <a:t>Pre-PCP/AP B sends a time division multiplexing BSS acknowledge frame (</a:t>
            </a:r>
            <a:r>
              <a:rPr lang="en-US" altLang="zh-CN" sz="1800" dirty="0" smtClean="0">
                <a:solidFill>
                  <a:srgbClr val="FF0000"/>
                </a:solidFill>
                <a:cs typeface="Times New Roman" pitchFamily="18" charset="0"/>
              </a:rPr>
              <a:t>Optional</a:t>
            </a:r>
            <a:r>
              <a:rPr lang="en-US" altLang="zh-CN" sz="1800" dirty="0" smtClean="0">
                <a:cs typeface="Times New Roman" pitchFamily="18" charset="0"/>
              </a:rPr>
              <a:t>).</a:t>
            </a:r>
          </a:p>
          <a:p>
            <a:pPr>
              <a:defRPr/>
            </a:pPr>
            <a:endParaRPr lang="en-US" altLang="zh-CN" sz="1800" dirty="0" smtClean="0">
              <a:cs typeface="Times New Roman" pitchFamily="18" charset="0"/>
            </a:endParaRPr>
          </a:p>
          <a:p>
            <a:pPr>
              <a:defRPr/>
            </a:pPr>
            <a:endParaRPr lang="en-US" altLang="zh-CN" sz="1800" dirty="0" smtClean="0">
              <a:cs typeface="Times New Roman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Slide </a:t>
            </a:r>
            <a:fld id="{E0874973-B46E-4694-A771-C5BBA27C98C6}" type="slidenum">
              <a:rPr lang="zh-CN" altLang="en-US" smtClean="0"/>
              <a:pPr>
                <a:defRPr/>
              </a:pPr>
              <a:t>8</a:t>
            </a:fld>
            <a:endParaRPr lang="zh-CN" altLang="en-US" dirty="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286" y="3429000"/>
            <a:ext cx="328426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51381"/>
          </a:xfrm>
        </p:spPr>
        <p:txBody>
          <a:bodyPr/>
          <a:lstStyle/>
          <a:p>
            <a:r>
              <a:rPr lang="en-US" altLang="zh-CN" dirty="0"/>
              <a:t>Implementation </a:t>
            </a:r>
            <a:r>
              <a:rPr lang="en-US" altLang="zh-CN" dirty="0" smtClean="0"/>
              <a:t>(2/4</a:t>
            </a:r>
            <a:r>
              <a:rPr lang="en-US" altLang="zh-CN" dirty="0"/>
              <a:t>)</a:t>
            </a:r>
            <a:endParaRPr lang="zh-CN" altLang="en-US" dirty="0" smtClean="0"/>
          </a:p>
        </p:txBody>
      </p:sp>
      <p:sp>
        <p:nvSpPr>
          <p:cNvPr id="12291" name="文本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8" charset="0"/>
              <a:buAutoNum type="arabicPeriod" startAt="2"/>
            </a:pPr>
            <a:r>
              <a:rPr lang="en-US" altLang="zh-CN" sz="2000" b="1" dirty="0" smtClean="0">
                <a:cs typeface="Times New Roman" pitchFamily="18" charset="0"/>
              </a:rPr>
              <a:t>Request/Response frame</a:t>
            </a:r>
          </a:p>
          <a:p>
            <a:endParaRPr lang="en-US" altLang="zh-CN" sz="2000" b="1" dirty="0" smtClean="0">
              <a:cs typeface="Times New Roman" pitchFamily="18" charset="0"/>
            </a:endParaRPr>
          </a:p>
          <a:p>
            <a:endParaRPr lang="en-US" altLang="zh-CN" sz="2000" b="1" dirty="0" smtClean="0">
              <a:cs typeface="Times New Roman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Slide </a:t>
            </a:r>
            <a:fld id="{E0874973-B46E-4694-A771-C5BBA27C98C6}" type="slidenum">
              <a:rPr lang="zh-CN" altLang="en-US" smtClean="0"/>
              <a:pPr>
                <a:defRPr/>
              </a:pPr>
              <a:t>9</a:t>
            </a:fld>
            <a:endParaRPr lang="zh-CN" altLang="en-US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939925"/>
            <a:ext cx="8791575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占位符 2"/>
          <p:cNvSpPr txBox="1">
            <a:spLocks/>
          </p:cNvSpPr>
          <p:nvPr/>
        </p:nvSpPr>
        <p:spPr bwMode="auto">
          <a:xfrm>
            <a:off x="251520" y="1337181"/>
            <a:ext cx="532859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Times New Roman" pitchFamily="18" charset="0"/>
              <a:buAutoNum type="arabicPeriod" startAt="2"/>
            </a:pPr>
            <a:r>
              <a:rPr lang="en-US" altLang="zh-CN" sz="2000" kern="0" dirty="0" smtClean="0">
                <a:cs typeface="Times New Roman" pitchFamily="18" charset="0"/>
              </a:rPr>
              <a:t>DTA Request/Response Frame Structure</a:t>
            </a:r>
          </a:p>
          <a:p>
            <a:endParaRPr lang="en-US" altLang="zh-CN" sz="2000" kern="0" dirty="0" smtClean="0">
              <a:cs typeface="Times New Roman" pitchFamily="18" charset="0"/>
            </a:endParaRPr>
          </a:p>
          <a:p>
            <a:endParaRPr lang="en-US" altLang="zh-CN" sz="2000" kern="0" dirty="0" smtClean="0">
              <a:cs typeface="Times New Roman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11-12-1361-03-00aj-Ch-Meas-(45GHz)</Template>
  <TotalTime>23913</TotalTime>
  <Words>1801</Words>
  <Application>Microsoft Office PowerPoint</Application>
  <PresentationFormat>全屏显示(4:3)</PresentationFormat>
  <Paragraphs>249</Paragraphs>
  <Slides>21</Slides>
  <Notes>3</Notes>
  <HiddenSlides>3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Default Design</vt:lpstr>
      <vt:lpstr>Distributed Timeslot Allocation (DTA) Mechanism for 802.11aj (60GHz)</vt:lpstr>
      <vt:lpstr>Abstract</vt:lpstr>
      <vt:lpstr>Outline</vt:lpstr>
      <vt:lpstr>Background</vt:lpstr>
      <vt:lpstr>Background</vt:lpstr>
      <vt:lpstr>Scenario</vt:lpstr>
      <vt:lpstr>DTA Procedure</vt:lpstr>
      <vt:lpstr>Implementation (1/4)</vt:lpstr>
      <vt:lpstr>Implementation (2/4)</vt:lpstr>
      <vt:lpstr>Implementation (3/4)</vt:lpstr>
      <vt:lpstr>Implementation (4/4)</vt:lpstr>
      <vt:lpstr>Simulations Parameters</vt:lpstr>
      <vt:lpstr>Simulation Results (1/3)</vt:lpstr>
      <vt:lpstr>PowerPoint 演示文稿</vt:lpstr>
      <vt:lpstr>Simulation Results (3/3)</vt:lpstr>
      <vt:lpstr>Conclusion</vt:lpstr>
      <vt:lpstr>Reference</vt:lpstr>
      <vt:lpstr>Thank You!</vt:lpstr>
      <vt:lpstr>Straw Poll #1</vt:lpstr>
      <vt:lpstr>Q &amp; A (1/2)</vt:lpstr>
      <vt:lpstr>Q &amp; A (2/2)</vt:lpstr>
    </vt:vector>
  </TitlesOfParts>
  <Company>xyz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Chinese WPAN WG</dc:title>
  <dc:creator>Vinno_staff</dc:creator>
  <cp:lastModifiedBy>Haiming Wang</cp:lastModifiedBy>
  <cp:revision>920</cp:revision>
  <dcterms:created xsi:type="dcterms:W3CDTF">2006-02-24T01:46:22Z</dcterms:created>
  <dcterms:modified xsi:type="dcterms:W3CDTF">2013-11-14T16:49:51Z</dcterms:modified>
</cp:coreProperties>
</file>