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71" r:id="rId2"/>
    <p:sldId id="272" r:id="rId3"/>
    <p:sldId id="304" r:id="rId4"/>
    <p:sldId id="273" r:id="rId5"/>
    <p:sldId id="274" r:id="rId6"/>
    <p:sldId id="275" r:id="rId7"/>
    <p:sldId id="276" r:id="rId8"/>
    <p:sldId id="307" r:id="rId9"/>
    <p:sldId id="291" r:id="rId10"/>
    <p:sldId id="278" r:id="rId11"/>
    <p:sldId id="289" r:id="rId12"/>
    <p:sldId id="305" r:id="rId13"/>
    <p:sldId id="309" r:id="rId14"/>
    <p:sldId id="297" r:id="rId15"/>
    <p:sldId id="308" r:id="rId16"/>
    <p:sldId id="310" r:id="rId17"/>
    <p:sldId id="311" r:id="rId18"/>
    <p:sldId id="303"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4" autoAdjust="0"/>
    <p:restoredTop sz="86466" autoAdjust="0"/>
  </p:normalViewPr>
  <p:slideViewPr>
    <p:cSldViewPr>
      <p:cViewPr varScale="1">
        <p:scale>
          <a:sx n="73" d="100"/>
          <a:sy n="73" d="100"/>
        </p:scale>
        <p:origin x="-127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802.11-13/xxxr0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Nov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Jon Rosdahl, CSR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9EAE64DA-2228-41CE-9098-6582A99B8B5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802.11-13/xxxr0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Nov  2013</a:t>
            </a:r>
            <a:endParaRPr lang="en-US"/>
          </a:p>
        </p:txBody>
      </p:sp>
      <p:sp>
        <p:nvSpPr>
          <p:cNvPr id="102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a:t>Jon Rosdahl, CSR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F4F34E98-D62A-4186-8764-CE3AA6FA445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smtClean="0"/>
              <a:t>doc.: IEEE 802.11-13/xxxr0</a:t>
            </a:r>
            <a:endParaRPr lang="en-US"/>
          </a:p>
        </p:txBody>
      </p:sp>
      <p:sp>
        <p:nvSpPr>
          <p:cNvPr id="11267" name="Rectangle 3"/>
          <p:cNvSpPr>
            <a:spLocks noGrp="1" noChangeArrowheads="1"/>
          </p:cNvSpPr>
          <p:nvPr>
            <p:ph type="dt" sz="quarter" idx="1"/>
          </p:nvPr>
        </p:nvSpPr>
        <p:spPr>
          <a:noFill/>
        </p:spPr>
        <p:txBody>
          <a:bodyPr/>
          <a:lstStyle/>
          <a:p>
            <a:r>
              <a:rPr lang="en-US" smtClean="0"/>
              <a:t>Nov  2013</a:t>
            </a:r>
            <a:endParaRPr lang="en-US"/>
          </a:p>
        </p:txBody>
      </p:sp>
      <p:sp>
        <p:nvSpPr>
          <p:cNvPr id="11268" name="Rectangle 6"/>
          <p:cNvSpPr>
            <a:spLocks noGrp="1" noChangeArrowheads="1"/>
          </p:cNvSpPr>
          <p:nvPr>
            <p:ph type="ftr" sz="quarter" idx="4"/>
          </p:nvPr>
        </p:nvSpPr>
        <p:spPr>
          <a:noFill/>
        </p:spPr>
        <p:txBody>
          <a:bodyPr/>
          <a:lstStyle/>
          <a:p>
            <a:pPr lvl="4"/>
            <a:r>
              <a:rPr lang="en-US"/>
              <a:t>Jon Rosdahl, CSR</a:t>
            </a:r>
          </a:p>
        </p:txBody>
      </p:sp>
      <p:sp>
        <p:nvSpPr>
          <p:cNvPr id="11269" name="Rectangle 7"/>
          <p:cNvSpPr>
            <a:spLocks noGrp="1" noChangeArrowheads="1"/>
          </p:cNvSpPr>
          <p:nvPr>
            <p:ph type="sldNum" sz="quarter" idx="5"/>
          </p:nvPr>
        </p:nvSpPr>
        <p:spPr>
          <a:noFill/>
        </p:spPr>
        <p:txBody>
          <a:bodyPr/>
          <a:lstStyle/>
          <a:p>
            <a:r>
              <a:rPr lang="en-US"/>
              <a:t>Page </a:t>
            </a:r>
            <a:fld id="{6D0DD3B1-FAAC-4237-A86B-E499F2492F54}" type="slidenum">
              <a:rPr lang="en-US"/>
              <a:pPr/>
              <a:t>1</a:t>
            </a:fld>
            <a:endParaRPr lang="en-US"/>
          </a:p>
        </p:txBody>
      </p:sp>
      <p:sp>
        <p:nvSpPr>
          <p:cNvPr id="11270" name="Rectangle 2"/>
          <p:cNvSpPr>
            <a:spLocks noGrp="1" noRot="1" noChangeAspect="1" noChangeArrowheads="1" noTextEdit="1"/>
          </p:cNvSpPr>
          <p:nvPr>
            <p:ph type="sldImg"/>
          </p:nvPr>
        </p:nvSpPr>
        <p:spPr>
          <a:xfrm>
            <a:off x="1154113" y="701675"/>
            <a:ext cx="4625975" cy="3468688"/>
          </a:xfrm>
          <a:ln/>
        </p:spPr>
      </p:sp>
      <p:sp>
        <p:nvSpPr>
          <p:cNvPr id="112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802.11-13/xxxr0</a:t>
            </a:r>
            <a:endParaRPr lang="en-US"/>
          </a:p>
        </p:txBody>
      </p:sp>
      <p:sp>
        <p:nvSpPr>
          <p:cNvPr id="12291" name="Rectangle 3"/>
          <p:cNvSpPr>
            <a:spLocks noGrp="1" noChangeArrowheads="1"/>
          </p:cNvSpPr>
          <p:nvPr>
            <p:ph type="dt" sz="quarter" idx="1"/>
          </p:nvPr>
        </p:nvSpPr>
        <p:spPr>
          <a:noFill/>
        </p:spPr>
        <p:txBody>
          <a:bodyPr/>
          <a:lstStyle/>
          <a:p>
            <a:r>
              <a:rPr lang="en-US" smtClean="0"/>
              <a:t>Nov  2013</a:t>
            </a:r>
            <a:endParaRPr lang="en-US"/>
          </a:p>
        </p:txBody>
      </p:sp>
      <p:sp>
        <p:nvSpPr>
          <p:cNvPr id="12292" name="Rectangle 6"/>
          <p:cNvSpPr>
            <a:spLocks noGrp="1" noChangeArrowheads="1"/>
          </p:cNvSpPr>
          <p:nvPr>
            <p:ph type="ftr" sz="quarter" idx="4"/>
          </p:nvPr>
        </p:nvSpPr>
        <p:spPr>
          <a:noFill/>
        </p:spPr>
        <p:txBody>
          <a:bodyPr/>
          <a:lstStyle/>
          <a:p>
            <a:pPr lvl="4"/>
            <a:r>
              <a:rPr lang="en-US"/>
              <a:t>Jon Rosdahl, CSR</a:t>
            </a:r>
          </a:p>
        </p:txBody>
      </p:sp>
      <p:sp>
        <p:nvSpPr>
          <p:cNvPr id="12293" name="Rectangle 7"/>
          <p:cNvSpPr>
            <a:spLocks noGrp="1" noChangeArrowheads="1"/>
          </p:cNvSpPr>
          <p:nvPr>
            <p:ph type="sldNum" sz="quarter" idx="5"/>
          </p:nvPr>
        </p:nvSpPr>
        <p:spPr>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1154113" y="701675"/>
            <a:ext cx="4625975" cy="3468688"/>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802.11-13/xxxr0</a:t>
            </a:r>
            <a:endParaRPr lang="en-US"/>
          </a:p>
        </p:txBody>
      </p:sp>
      <p:sp>
        <p:nvSpPr>
          <p:cNvPr id="5" name="Date Placeholder 4"/>
          <p:cNvSpPr>
            <a:spLocks noGrp="1"/>
          </p:cNvSpPr>
          <p:nvPr>
            <p:ph type="dt" idx="11"/>
          </p:nvPr>
        </p:nvSpPr>
        <p:spPr/>
        <p:txBody>
          <a:bodyPr/>
          <a:lstStyle/>
          <a:p>
            <a:pPr>
              <a:defRPr/>
            </a:pPr>
            <a:r>
              <a:rPr lang="en-US" smtClean="0"/>
              <a:t>Nov  2013</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F4F34E98-D62A-4186-8764-CE3AA6FA445F}" type="slidenum">
              <a:rPr lang="en-US" smtClean="0"/>
              <a:pPr>
                <a:defRPr/>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802.11-13/xxxr0</a:t>
            </a:r>
            <a:endParaRPr lang="en-US"/>
          </a:p>
        </p:txBody>
      </p:sp>
      <p:sp>
        <p:nvSpPr>
          <p:cNvPr id="13315" name="Rectangle 3"/>
          <p:cNvSpPr>
            <a:spLocks noGrp="1" noChangeArrowheads="1"/>
          </p:cNvSpPr>
          <p:nvPr>
            <p:ph type="dt" sz="quarter" idx="1"/>
          </p:nvPr>
        </p:nvSpPr>
        <p:spPr>
          <a:noFill/>
        </p:spPr>
        <p:txBody>
          <a:bodyPr/>
          <a:lstStyle/>
          <a:p>
            <a:r>
              <a:rPr lang="en-US" smtClean="0"/>
              <a:t>Nov  2013</a:t>
            </a:r>
            <a:endParaRPr lang="en-US"/>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7</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7</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Shape 1"/>
          <p:cNvSpPr txBox="1">
            <a:spLocks noChangeArrowheads="1"/>
          </p:cNvSpPr>
          <p:nvPr/>
        </p:nvSpPr>
        <p:spPr bwMode="auto">
          <a:xfrm>
            <a:off x="0" y="0"/>
            <a:ext cx="0" cy="0"/>
          </a:xfrm>
          <a:prstGeom prst="rect">
            <a:avLst/>
          </a:prstGeom>
          <a:noFill/>
          <a:ln w="9525">
            <a:noFill/>
            <a:miter lim="800000"/>
            <a:headEnd/>
            <a:tailEnd/>
          </a:ln>
        </p:spPr>
        <p:txBody>
          <a:bodyPr lIns="91192" tIns="45591" rIns="91192" bIns="45591" anchorCtr="1"/>
          <a:lstStyle/>
          <a:p>
            <a:pPr algn="ctr"/>
            <a:fld id="{707BCB17-2216-4251-98E6-E0BD79E31066}" type="slidenum">
              <a:rPr lang="en-US" sz="1400">
                <a:solidFill>
                  <a:srgbClr val="FFFFFF"/>
                </a:solidFill>
                <a:latin typeface="Arial" pitchFamily="34" charset="0"/>
                <a:cs typeface="DejaVu Sans" pitchFamily="34" charset="0"/>
              </a:rPr>
              <a:pPr algn="ctr"/>
              <a:t>8</a:t>
            </a:fld>
            <a:endParaRPr lang="en-US">
              <a:solidFill>
                <a:srgbClr val="000000"/>
              </a:solidFill>
              <a:latin typeface="Arial" pitchFamily="34" charset="0"/>
              <a:cs typeface="DejaVu Sans" pitchFamily="34" charset="0"/>
            </a:endParaRPr>
          </a:p>
        </p:txBody>
      </p:sp>
      <p:sp>
        <p:nvSpPr>
          <p:cNvPr id="53251" name="CustomShape 2"/>
          <p:cNvSpPr>
            <a:spLocks noChangeArrowheads="1"/>
          </p:cNvSpPr>
          <p:nvPr/>
        </p:nvSpPr>
        <p:spPr bwMode="auto">
          <a:xfrm>
            <a:off x="3927775" y="8814888"/>
            <a:ext cx="3004820" cy="464026"/>
          </a:xfrm>
          <a:prstGeom prst="rect">
            <a:avLst/>
          </a:prstGeom>
          <a:noFill/>
          <a:ln w="9525">
            <a:noFill/>
            <a:miter lim="800000"/>
            <a:headEnd/>
            <a:tailEnd/>
          </a:ln>
        </p:spPr>
        <p:txBody>
          <a:bodyPr lIns="91192" tIns="47416" rIns="91192" bIns="47416" anchor="b"/>
          <a:lstStyle/>
          <a:p>
            <a:pPr algn="r"/>
            <a:fld id="{6E982711-15F3-4074-AE32-76C8958DD224}" type="slidenum">
              <a:rPr lang="en-US">
                <a:solidFill>
                  <a:srgbClr val="000000"/>
                </a:solidFill>
                <a:latin typeface="Arial" pitchFamily="34" charset="0"/>
                <a:cs typeface="DejaVu Sans" pitchFamily="34" charset="0"/>
              </a:rPr>
              <a:pPr algn="r"/>
              <a:t>8</a:t>
            </a:fld>
            <a:endParaRPr lang="en-US" dirty="0">
              <a:solidFill>
                <a:srgbClr val="000000"/>
              </a:solidFill>
              <a:latin typeface="Arial" pitchFamily="34" charset="0"/>
              <a:cs typeface="DejaVu Sans" pitchFamily="34" charset="0"/>
            </a:endParaRPr>
          </a:p>
        </p:txBody>
      </p:sp>
      <p:sp>
        <p:nvSpPr>
          <p:cNvPr id="53252" name="CustomShape 3"/>
          <p:cNvSpPr>
            <a:spLocks noChangeArrowheads="1"/>
          </p:cNvSpPr>
          <p:nvPr/>
        </p:nvSpPr>
        <p:spPr bwMode="auto">
          <a:xfrm>
            <a:off x="1155700" y="696039"/>
            <a:ext cx="4622800" cy="3480197"/>
          </a:xfrm>
          <a:prstGeom prst="rect">
            <a:avLst/>
          </a:prstGeom>
          <a:solidFill>
            <a:srgbClr val="FFFFFF"/>
          </a:solidFill>
          <a:ln w="9363">
            <a:solidFill>
              <a:srgbClr val="000000"/>
            </a:solidFill>
            <a:miter lim="800000"/>
            <a:headEnd/>
            <a:tailEnd/>
          </a:ln>
        </p:spPr>
        <p:txBody>
          <a:bodyPr lIns="92647" tIns="46324" rIns="92647" bIns="46324"/>
          <a:lstStyle/>
          <a:p>
            <a:endParaRPr lang="en-US">
              <a:solidFill>
                <a:srgbClr val="000000"/>
              </a:solidFill>
              <a:latin typeface="Arial" pitchFamily="34" charset="0"/>
              <a:cs typeface="DejaVu Sans" pitchFamily="34" charset="0"/>
            </a:endParaRPr>
          </a:p>
        </p:txBody>
      </p:sp>
      <p:sp>
        <p:nvSpPr>
          <p:cNvPr id="53253" name="PlaceHolder 4"/>
          <p:cNvSpPr txBox="1">
            <a:spLocks noGrp="1"/>
          </p:cNvSpPr>
          <p:nvPr>
            <p:ph type="body" sz="quarter" idx="1"/>
          </p:nvPr>
        </p:nvSpPr>
        <p:spPr bwMode="auto">
          <a:xfrm>
            <a:off x="693420" y="4408250"/>
            <a:ext cx="5547360" cy="4271298"/>
          </a:xfrm>
          <a:noFill/>
        </p:spPr>
        <p:txBody>
          <a:bodyPr numCol="1">
            <a:prstTxWarp prst="textNoShape">
              <a:avLst/>
            </a:prstTxWarp>
          </a:bodyPr>
          <a:lstStyle/>
          <a:p>
            <a:pPr eaLnBrk="1"/>
            <a:endParaRPr smtClean="0">
              <a:latin typeface="Arial" pitchFamily="34" charset="0"/>
              <a:cs typeface="DejaVu Sans"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94715A-9459-479D-A91A-AA0D18E717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DAB140-1F37-41A1-86FB-23042E79CF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FD90922-50F1-4D9A-A0A0-0AA11907222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34B414-E725-475F-8EFC-03D12F3C5E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7DC20B9-232F-45E3-915F-318DA7AF09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3CAF4A0-171B-47A7-BAFF-76E509FBC4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08CBE8C2-2801-4446-8A57-44AC89C9FB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5F1A9F3-FE6C-43A0-821F-4518211088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 2013</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F8DB7B0-6F79-49ED-8154-EC3DF24343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FE0FAA6-9929-41F0-9BE4-0F3ED59E90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A38D67-E29A-48CE-9E94-4D8E3C833C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128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Nov 2013</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en-US"/>
              <a:t>Jon Rosdahl (CSR)</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A7DEFA53-F68A-4830-A981-09096874D339}" type="slidenum">
              <a:rPr lang="en-US"/>
              <a:pPr>
                <a:defRPr/>
              </a:pPr>
              <a:t>‹#›</a:t>
            </a:fld>
            <a:endParaRPr lang="en-US"/>
          </a:p>
        </p:txBody>
      </p:sp>
      <p:sp>
        <p:nvSpPr>
          <p:cNvPr id="1031" name="Rectangle 7"/>
          <p:cNvSpPr>
            <a:spLocks noChangeArrowheads="1"/>
          </p:cNvSpPr>
          <p:nvPr/>
        </p:nvSpPr>
        <p:spPr bwMode="auto">
          <a:xfrm>
            <a:off x="5175246" y="332601"/>
            <a:ext cx="3270254"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802.11-13/1107r0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8" Type="http://schemas.openxmlformats.org/officeDocument/2006/relationships/hyperlink" Target="https://mentor.ieee.org/802.11/dcn/13/11-13-0001-01-0000-802-11-operations-manual.docx" TargetMode="External"/><Relationship Id="rId3" Type="http://schemas.openxmlformats.org/officeDocument/2006/relationships/hyperlink" Target="http://grouper.ieee.org/groups/802/PNP/approved/IEEE_802_LMSC_OM_approved_120725.pdf" TargetMode="External"/><Relationship Id="rId7" Type="http://schemas.openxmlformats.org/officeDocument/2006/relationships/hyperlink" Target="http://grouper.ieee.org/groups/802/PNP/approved/IEEE_802_Chairs_guidelines_v15.pdf"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grouper.ieee.org/groups/802/PNP/approved/IEEE_802_WG_PandP_v13.pdf" TargetMode="External"/><Relationship Id="rId5" Type="http://schemas.openxmlformats.org/officeDocument/2006/relationships/hyperlink" Target="http://grouper.ieee.org/groups/802/PNP/approved/IEEE_802_LMSC_WG_PandP_approved_120604-v1.pdf" TargetMode="External"/><Relationship Id="rId4" Type="http://schemas.openxmlformats.org/officeDocument/2006/relationships/hyperlink" Target="http://grouper.ieee.org/groups/802/PNP/approved/IEEE_802_OM_v12.pdf" TargetMode="External"/><Relationship Id="rId9" Type="http://schemas.openxmlformats.org/officeDocument/2006/relationships/hyperlink" Target="http://www.ieee802.org/11/Rules/rules.s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listserv@listserv.ieee.or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ec/dcn/13/ec-13-0053-01-00EC-proposed-rule-change-for-november-2013.pdf" TargetMode="External"/><Relationship Id="rId2" Type="http://schemas.openxmlformats.org/officeDocument/2006/relationships/hyperlink" Target="https://mentor.ieee.org/802-ec/dcn/13/ec-13-0009-12-00EC-proposed-5c.pdf" TargetMode="External"/><Relationship Id="rId1" Type="http://schemas.openxmlformats.org/officeDocument/2006/relationships/slideLayout" Target="../slideLayouts/slideLayout2.xml"/><Relationship Id="rId5" Type="http://schemas.openxmlformats.org/officeDocument/2006/relationships/hyperlink" Target="https://mentor.ieee.org/802-ec/dcn/13/ec-13-0051-00-00EC-rule-change-tracking.ods" TargetMode="External"/><Relationship Id="rId4" Type="http://schemas.openxmlformats.org/officeDocument/2006/relationships/hyperlink" Target="https://mentor.ieee.org/802-ec/dcn/13/ec-13-0013-01-00EC-draft-electronic-media-production-agreement.doc"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802world.org/plenary/files/2013/11/RESTAURANTS-&#8211;-DALLAS1.pdf" TargetMode="External"/><Relationship Id="rId2" Type="http://schemas.openxmlformats.org/officeDocument/2006/relationships/hyperlink" Target="http://802world.org/plenary/files/2013/11/802-1113-DelegateInformationPackage-V1.pdf" TargetMode="Externa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Nov 2013</a:t>
            </a:r>
            <a:endParaRPr lang="en-US" dirty="0"/>
          </a:p>
        </p:txBody>
      </p:sp>
      <p:sp>
        <p:nvSpPr>
          <p:cNvPr id="1028" name="Footer Placeholder 4"/>
          <p:cNvSpPr>
            <a:spLocks noGrp="1"/>
          </p:cNvSpPr>
          <p:nvPr>
            <p:ph type="ftr" sz="quarter" idx="11"/>
          </p:nvPr>
        </p:nvSpPr>
        <p:spPr>
          <a:noFill/>
        </p:spPr>
        <p:txBody>
          <a:bodyPr/>
          <a:lstStyle/>
          <a:p>
            <a:r>
              <a:rPr lang="en-US"/>
              <a:t>Jon Rosdahl (CSR)</a:t>
            </a:r>
          </a:p>
        </p:txBody>
      </p:sp>
      <p:sp>
        <p:nvSpPr>
          <p:cNvPr id="1029" name="Slide Number Placeholder 5"/>
          <p:cNvSpPr>
            <a:spLocks noGrp="1"/>
          </p:cNvSpPr>
          <p:nvPr>
            <p:ph type="sldNum" sz="quarter" idx="12"/>
          </p:nvPr>
        </p:nvSpPr>
        <p:spPr>
          <a:noFill/>
        </p:spPr>
        <p:txBody>
          <a:bodyPr/>
          <a:lstStyle/>
          <a:p>
            <a:r>
              <a:rPr lang="en-US"/>
              <a:t>Slide </a:t>
            </a:r>
            <a:fld id="{F28C0BFC-EAC2-4E0D-A0A2-F6186880709B}" type="slidenum">
              <a:rPr lang="en-US"/>
              <a:pPr/>
              <a:t>1</a:t>
            </a:fld>
            <a:endParaRPr lang="en-US"/>
          </a:p>
        </p:txBody>
      </p:sp>
      <p:sp>
        <p:nvSpPr>
          <p:cNvPr id="1030" name="Rectangle 2"/>
          <p:cNvSpPr>
            <a:spLocks noGrp="1" noChangeArrowheads="1"/>
          </p:cNvSpPr>
          <p:nvPr>
            <p:ph type="title"/>
          </p:nvPr>
        </p:nvSpPr>
        <p:spPr>
          <a:xfrm>
            <a:off x="685800" y="685800"/>
            <a:ext cx="7772400" cy="762000"/>
          </a:xfrm>
          <a:noFill/>
        </p:spPr>
        <p:txBody>
          <a:bodyPr/>
          <a:lstStyle/>
          <a:p>
            <a:r>
              <a:rPr lang="en-US" dirty="0" smtClean="0"/>
              <a:t>1</a:t>
            </a:r>
            <a:r>
              <a:rPr lang="en-US" baseline="30000" dirty="0" smtClean="0"/>
              <a:t>st</a:t>
            </a:r>
            <a:r>
              <a:rPr lang="en-US" dirty="0" smtClean="0"/>
              <a:t> Vice Chair Report Sept 2013</a:t>
            </a:r>
          </a:p>
        </p:txBody>
      </p:sp>
      <p:sp>
        <p:nvSpPr>
          <p:cNvPr id="1031" name="Rectangle 3"/>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2013-09-16</a:t>
            </a:r>
          </a:p>
          <a:p>
            <a:pPr algn="ctr">
              <a:buFontTx/>
              <a:buNone/>
            </a:pPr>
            <a:endParaRPr lang="en-US" sz="2000" b="0" dirty="0" smtClean="0"/>
          </a:p>
        </p:txBody>
      </p:sp>
      <p:graphicFrame>
        <p:nvGraphicFramePr>
          <p:cNvPr id="1026" name="Object 4"/>
          <p:cNvGraphicFramePr>
            <a:graphicFrameLocks noChangeAspect="1"/>
          </p:cNvGraphicFramePr>
          <p:nvPr/>
        </p:nvGraphicFramePr>
        <p:xfrm>
          <a:off x="515938" y="2279650"/>
          <a:ext cx="8112125" cy="2498725"/>
        </p:xfrm>
        <a:graphic>
          <a:graphicData uri="http://schemas.openxmlformats.org/presentationml/2006/ole">
            <p:oleObj spid="_x0000_s1026" name="Document" r:id="rId4" imgW="8238789" imgH="2543732" progId="Word.Document.8">
              <p:embed/>
            </p:oleObj>
          </a:graphicData>
        </a:graphic>
      </p:graphicFrame>
      <p:sp>
        <p:nvSpPr>
          <p:cNvPr id="1032"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Nov 2013</a:t>
            </a:r>
            <a:endParaRPr lang="en-US"/>
          </a:p>
        </p:txBody>
      </p:sp>
      <p:sp>
        <p:nvSpPr>
          <p:cNvPr id="8195" name="Footer Placeholder 4"/>
          <p:cNvSpPr>
            <a:spLocks noGrp="1"/>
          </p:cNvSpPr>
          <p:nvPr>
            <p:ph type="ftr" sz="quarter" idx="11"/>
          </p:nvPr>
        </p:nvSpPr>
        <p:spPr>
          <a:noFill/>
        </p:spPr>
        <p:txBody>
          <a:bodyPr/>
          <a:lstStyle/>
          <a:p>
            <a:r>
              <a:rPr lang="en-US"/>
              <a:t>Jon Rosdahl (CSR)</a:t>
            </a:r>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10</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Procedures </a:t>
            </a:r>
          </a:p>
        </p:txBody>
      </p:sp>
      <p:sp>
        <p:nvSpPr>
          <p:cNvPr id="8198" name="Rectangle 3"/>
          <p:cNvSpPr>
            <a:spLocks noGrp="1" noChangeArrowheads="1"/>
          </p:cNvSpPr>
          <p:nvPr>
            <p:ph type="body" idx="1"/>
          </p:nvPr>
        </p:nvSpPr>
        <p:spPr>
          <a:xfrm>
            <a:off x="685800" y="1219200"/>
            <a:ext cx="7772400" cy="5181600"/>
          </a:xfrm>
          <a:noFill/>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Dec 2012)</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 </a:t>
            </a:r>
            <a:r>
              <a:rPr lang="en-US" sz="1600" dirty="0" smtClean="0"/>
              <a:t>(v12, effective 19 July, 2013)</a:t>
            </a:r>
          </a:p>
          <a:p>
            <a:pPr lvl="1"/>
            <a:r>
              <a:rPr lang="en-US" sz="1400" dirty="0" smtClean="0">
                <a:hlinkClick r:id="rId4"/>
              </a:rPr>
              <a:t>http://grouper.ieee.org/groups/802/PNP/approved/IEEE_802_OM_v12.pdf</a:t>
            </a:r>
            <a:endParaRPr lang="en-US" sz="1400" dirty="0" smtClean="0"/>
          </a:p>
          <a:p>
            <a:pPr lvl="1"/>
            <a:endParaRPr lang="en-US" sz="800" dirty="0" smtClean="0"/>
          </a:p>
          <a:p>
            <a:r>
              <a:rPr lang="en-US" sz="2000" dirty="0" smtClean="0">
                <a:hlinkClick r:id="rId5" action="ppaction://hlinkfile"/>
              </a:rPr>
              <a:t>IEEE 802 Working Group </a:t>
            </a:r>
            <a:r>
              <a:rPr lang="en-US" sz="2000" dirty="0" err="1" smtClean="0">
                <a:hlinkClick r:id="rId5" action="ppaction://hlinkfile"/>
              </a:rPr>
              <a:t>P&amp;Procedures</a:t>
            </a:r>
            <a:r>
              <a:rPr lang="en-US" sz="2000" dirty="0" smtClean="0"/>
              <a:t> </a:t>
            </a:r>
            <a:r>
              <a:rPr lang="en-US" sz="1600" dirty="0" smtClean="0"/>
              <a:t>(v13, effective 22 March 2013</a:t>
            </a:r>
            <a:endParaRPr lang="en-US" sz="2000" dirty="0" smtClean="0"/>
          </a:p>
          <a:p>
            <a:pPr lvl="1"/>
            <a:r>
              <a:rPr lang="en-US" sz="1400" dirty="0" smtClean="0">
                <a:hlinkClick r:id="rId6"/>
              </a:rPr>
              <a:t>http://grouper.ieee.org/groups/802/PNP/approved/IEEE_802_WG_PandP_v13.pdf</a:t>
            </a:r>
            <a:endParaRPr lang="en-US" sz="1400" dirty="0" smtClean="0"/>
          </a:p>
          <a:p>
            <a:pPr lvl="1"/>
            <a:endParaRPr lang="en-US" sz="1400" dirty="0" smtClean="0"/>
          </a:p>
          <a:p>
            <a:r>
              <a:rPr lang="en-US" sz="2000" dirty="0" smtClean="0">
                <a:hlinkClick r:id="rId7"/>
              </a:rPr>
              <a:t>IEEE 802 LMSC Chair's Guidelines</a:t>
            </a:r>
            <a:r>
              <a:rPr lang="en-US" sz="2000" dirty="0" smtClean="0"/>
              <a:t>: </a:t>
            </a:r>
            <a:r>
              <a:rPr lang="en-US" sz="1600" dirty="0" smtClean="0"/>
              <a:t>v15, effective 19 July 2013</a:t>
            </a:r>
            <a:endParaRPr lang="en-US" sz="2000" dirty="0" smtClean="0">
              <a:hlinkClick r:id="rId3"/>
            </a:endParaRPr>
          </a:p>
          <a:p>
            <a:pPr lvl="1"/>
            <a:r>
              <a:rPr lang="en-US" sz="1400" dirty="0" smtClean="0">
                <a:hlinkClick r:id="rId7"/>
              </a:rPr>
              <a:t>http://grouper.ieee.org/groups/802/PNP/approved/IEEE_802_Chairs_guidelines_v15.pdf</a:t>
            </a:r>
            <a:endParaRPr lang="en-US" sz="1400" dirty="0" smtClean="0"/>
          </a:p>
          <a:p>
            <a:pPr lvl="1">
              <a:buNone/>
            </a:pPr>
            <a:endParaRPr lang="en-US" sz="1400" dirty="0" smtClean="0"/>
          </a:p>
          <a:p>
            <a:r>
              <a:rPr lang="en-US" sz="2000" dirty="0" smtClean="0">
                <a:hlinkClick r:id="rId8" tooltip="802.11 WG Operation Manual"/>
              </a:rPr>
              <a:t>IEEE 802.11 WG OM</a:t>
            </a:r>
            <a:r>
              <a:rPr lang="en-US" sz="1800" dirty="0" smtClean="0"/>
              <a:t>: (Approved January 2013)</a:t>
            </a:r>
          </a:p>
          <a:p>
            <a:pPr lvl="1"/>
            <a:r>
              <a:rPr lang="en-US" sz="1200" dirty="0" smtClean="0">
                <a:hlinkClick r:id="rId8"/>
              </a:rPr>
              <a:t>https://mentor.ieee.org/802.11/dcn/13/11-13-0001-01-0000-802-11-operations-manual.docx</a:t>
            </a:r>
            <a:endParaRPr lang="en-US" sz="1200" dirty="0" smtClean="0"/>
          </a:p>
          <a:p>
            <a:pPr>
              <a:buFontTx/>
              <a:buNone/>
            </a:pPr>
            <a:r>
              <a:rPr lang="en-US" sz="2000" dirty="0" smtClean="0"/>
              <a:t>Policies and Procedures hierarchy</a:t>
            </a:r>
          </a:p>
          <a:p>
            <a:pPr lvl="1"/>
            <a:r>
              <a:rPr lang="en-US" sz="1800" dirty="0" smtClean="0">
                <a:hlinkClick r:id="rId9"/>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802.11OM –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know.</a:t>
            </a:r>
          </a:p>
          <a:p>
            <a:pPr lvl="1"/>
            <a:r>
              <a:rPr lang="en-US" sz="2800" dirty="0" smtClean="0"/>
              <a:t>Secretaries should put “Minutes” in the lower left corner for “minutes” of meetings.</a:t>
            </a:r>
          </a:p>
        </p:txBody>
      </p:sp>
      <p:sp>
        <p:nvSpPr>
          <p:cNvPr id="4" name="Date Placeholder 3"/>
          <p:cNvSpPr>
            <a:spLocks noGrp="1"/>
          </p:cNvSpPr>
          <p:nvPr>
            <p:ph type="dt" sz="half" idx="10"/>
          </p:nvPr>
        </p:nvSpPr>
        <p:spPr/>
        <p:txBody>
          <a:bodyPr/>
          <a:lstStyle/>
          <a:p>
            <a:pPr>
              <a:defRPr/>
            </a:pPr>
            <a:r>
              <a:rPr lang="en-US" smtClean="0"/>
              <a:t>Nov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802-ALL EMAIL List Server</a:t>
            </a:r>
          </a:p>
        </p:txBody>
      </p:sp>
      <p:sp>
        <p:nvSpPr>
          <p:cNvPr id="3" name="Content Placeholder 2"/>
          <p:cNvSpPr>
            <a:spLocks noGrp="1"/>
          </p:cNvSpPr>
          <p:nvPr>
            <p:ph idx="1"/>
          </p:nvPr>
        </p:nvSpPr>
        <p:spPr>
          <a:xfrm>
            <a:off x="685800" y="1981200"/>
            <a:ext cx="7772400" cy="4343400"/>
          </a:xfrm>
        </p:spPr>
        <p:txBody>
          <a:bodyPr/>
          <a:lstStyle/>
          <a:p>
            <a:pPr>
              <a:buNone/>
            </a:pPr>
            <a:r>
              <a:rPr lang="en-US" dirty="0" smtClean="0"/>
              <a:t>IEEE 802-ALL EMAIL List Server</a:t>
            </a:r>
          </a:p>
          <a:p>
            <a:r>
              <a:rPr lang="en-US" b="0" dirty="0" smtClean="0"/>
              <a:t>IEEE 802 only provide e-mailed session announcements. To join this list and stay informed about upcoming plenary sessions, send email to </a:t>
            </a:r>
            <a:r>
              <a:rPr lang="en-US" b="0" u="sng" dirty="0" smtClean="0">
                <a:hlinkClick r:id="rId2"/>
              </a:rPr>
              <a:t>listserv@listserv.ieee.org</a:t>
            </a:r>
            <a:r>
              <a:rPr lang="en-US" b="0" dirty="0" smtClean="0"/>
              <a:t> with no subject and with the following 2 lines appearing first in the body of the message: </a:t>
            </a:r>
          </a:p>
          <a:p>
            <a:pPr lvl="2">
              <a:buNone/>
            </a:pPr>
            <a:r>
              <a:rPr lang="en-US" b="0" dirty="0" smtClean="0"/>
              <a:t/>
            </a:r>
            <a:br>
              <a:rPr lang="en-US" b="0" dirty="0" smtClean="0"/>
            </a:br>
            <a:r>
              <a:rPr lang="en-US" sz="2400" b="1" dirty="0" smtClean="0"/>
              <a:t>subscribe  stds-802-all</a:t>
            </a:r>
          </a:p>
          <a:p>
            <a:pPr lvl="2">
              <a:buNone/>
            </a:pPr>
            <a:r>
              <a:rPr lang="en-US" sz="2400" b="1" dirty="0" smtClean="0"/>
              <a:t>	end</a:t>
            </a:r>
            <a:endParaRPr lang="en-US" sz="2400" b="1" dirty="0"/>
          </a:p>
        </p:txBody>
      </p:sp>
      <p:sp>
        <p:nvSpPr>
          <p:cNvPr id="4" name="Date Placeholder 3"/>
          <p:cNvSpPr>
            <a:spLocks noGrp="1"/>
          </p:cNvSpPr>
          <p:nvPr>
            <p:ph type="dt" sz="half" idx="10"/>
          </p:nvPr>
        </p:nvSpPr>
        <p:spPr/>
        <p:txBody>
          <a:bodyPr/>
          <a:lstStyle/>
          <a:p>
            <a:pPr>
              <a:defRPr/>
            </a:pPr>
            <a:r>
              <a:rPr lang="en-US" smtClean="0"/>
              <a:t>Nov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143000"/>
          </a:xfrm>
        </p:spPr>
        <p:txBody>
          <a:bodyPr/>
          <a:lstStyle/>
          <a:p>
            <a:r>
              <a:rPr lang="en-US" dirty="0" smtClean="0"/>
              <a:t>Rule Changes </a:t>
            </a:r>
            <a:r>
              <a:rPr lang="en-US" dirty="0" smtClean="0"/>
              <a:t>This Week</a:t>
            </a:r>
            <a:br>
              <a:rPr lang="en-US" dirty="0" smtClean="0"/>
            </a:br>
            <a:r>
              <a:rPr lang="en-US" sz="2400" dirty="0" smtClean="0"/>
              <a:t>comments on the 5C are returned by WGs </a:t>
            </a:r>
            <a:r>
              <a:rPr lang="en-US" sz="2400" dirty="0" smtClean="0"/>
              <a:t/>
            </a:r>
            <a:br>
              <a:rPr lang="en-US" sz="2400" dirty="0" smtClean="0"/>
            </a:br>
            <a:r>
              <a:rPr lang="en-US" sz="2400" dirty="0" smtClean="0"/>
              <a:t>prior </a:t>
            </a:r>
            <a:r>
              <a:rPr lang="en-US" sz="2400" dirty="0" smtClean="0"/>
              <a:t>to 5 pm on Tuesday</a:t>
            </a:r>
            <a:endParaRPr lang="en-US" dirty="0"/>
          </a:p>
        </p:txBody>
      </p:sp>
      <p:sp>
        <p:nvSpPr>
          <p:cNvPr id="3" name="Content Placeholder 2"/>
          <p:cNvSpPr>
            <a:spLocks noGrp="1"/>
          </p:cNvSpPr>
          <p:nvPr>
            <p:ph idx="1"/>
          </p:nvPr>
        </p:nvSpPr>
        <p:spPr>
          <a:xfrm>
            <a:off x="457200" y="1981200"/>
            <a:ext cx="8305800" cy="4419600"/>
          </a:xfrm>
        </p:spPr>
        <p:txBody>
          <a:bodyPr/>
          <a:lstStyle/>
          <a:p>
            <a:r>
              <a:rPr lang="en-US" dirty="0" smtClean="0"/>
              <a:t>Proposal </a:t>
            </a:r>
            <a:r>
              <a:rPr lang="en-US" dirty="0" smtClean="0"/>
              <a:t>for the 5C, which can be found </a:t>
            </a:r>
            <a:r>
              <a:rPr lang="en-US" dirty="0" smtClean="0"/>
              <a:t>at:</a:t>
            </a:r>
          </a:p>
          <a:p>
            <a:pPr lvl="1"/>
            <a:r>
              <a:rPr lang="en-US" dirty="0" smtClean="0">
                <a:hlinkClick r:id="rId2"/>
              </a:rPr>
              <a:t>https</a:t>
            </a:r>
            <a:r>
              <a:rPr lang="en-US" dirty="0" smtClean="0">
                <a:hlinkClick r:id="rId2"/>
              </a:rPr>
              <a:t>://</a:t>
            </a:r>
            <a:r>
              <a:rPr lang="en-US" dirty="0" smtClean="0">
                <a:hlinkClick r:id="rId2"/>
              </a:rPr>
              <a:t>mentor.ieee.org/802-ec/dcn/13/ec-13-0009-12-00EC-proposed-5c.pdf</a:t>
            </a:r>
            <a:endParaRPr lang="en-US" dirty="0" smtClean="0"/>
          </a:p>
          <a:p>
            <a:r>
              <a:rPr lang="en-US" dirty="0" smtClean="0"/>
              <a:t>Other OM, WG P&amp;P and CG changes have been posted </a:t>
            </a:r>
            <a:r>
              <a:rPr lang="en-US" dirty="0" smtClean="0"/>
              <a:t>at:</a:t>
            </a:r>
          </a:p>
          <a:p>
            <a:pPr lvl="1"/>
            <a:r>
              <a:rPr lang="en-US" dirty="0" smtClean="0">
                <a:hlinkClick r:id="rId3"/>
              </a:rPr>
              <a:t>https://</a:t>
            </a:r>
            <a:r>
              <a:rPr lang="en-US" dirty="0" smtClean="0">
                <a:hlinkClick r:id="rId3"/>
              </a:rPr>
              <a:t>mentor.ieee.org/802-ec/dcn/13/ec-13-0053-01-00EC-proposed-rule-change-for-november-2013.pdf</a:t>
            </a:r>
            <a:endParaRPr lang="en-US" dirty="0" smtClean="0"/>
          </a:p>
          <a:p>
            <a:r>
              <a:rPr lang="en-US" dirty="0" smtClean="0"/>
              <a:t>Changes to the Electronic Media Agreement</a:t>
            </a:r>
          </a:p>
          <a:p>
            <a:pPr lvl="1"/>
            <a:r>
              <a:rPr lang="en-US" dirty="0" smtClean="0">
                <a:hlinkClick r:id="rId4"/>
              </a:rPr>
              <a:t>https://</a:t>
            </a:r>
            <a:r>
              <a:rPr lang="en-US" dirty="0" smtClean="0">
                <a:hlinkClick r:id="rId4"/>
              </a:rPr>
              <a:t>mentor.ieee.org/802-ec/dcn/13/ec-13-0013-01-00EC-draft-electronic-media-production-agreement.doc</a:t>
            </a:r>
            <a:endParaRPr lang="en-US" dirty="0" smtClean="0"/>
          </a:p>
          <a:p>
            <a:r>
              <a:rPr lang="en-US" dirty="0" smtClean="0"/>
              <a:t>802 EC spreadsheet </a:t>
            </a:r>
            <a:r>
              <a:rPr lang="en-US" dirty="0" smtClean="0"/>
              <a:t>to track changes to the 4 documents (P&amp;P, OM, WG P&amp;P and CG) which can be found </a:t>
            </a:r>
            <a:r>
              <a:rPr lang="en-US" dirty="0" smtClean="0"/>
              <a:t>at:</a:t>
            </a:r>
          </a:p>
          <a:p>
            <a:pPr lvl="1"/>
            <a:r>
              <a:rPr lang="en-US" dirty="0" smtClean="0">
                <a:hlinkClick r:id="rId5"/>
              </a:rPr>
              <a:t>https</a:t>
            </a:r>
            <a:r>
              <a:rPr lang="en-US" dirty="0" smtClean="0">
                <a:hlinkClick r:id="rId5"/>
              </a:rPr>
              <a:t>://mentor.ieee.org/802-ec/dcn/13/ec-13-0051-00-00EC-rule-change-tracking.ods</a:t>
            </a:r>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Wednesday – </a:t>
            </a:r>
            <a:br>
              <a:rPr lang="en-US" sz="3200" dirty="0" smtClean="0"/>
            </a:br>
            <a:r>
              <a:rPr lang="en-US" sz="3200" dirty="0" smtClean="0"/>
              <a:t>802.11 Mid-Week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First Vice Chair Report</a:t>
            </a:r>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Local Venue Sites</a:t>
            </a:r>
            <a:endParaRPr lang="en-US" dirty="0"/>
          </a:p>
        </p:txBody>
      </p:sp>
      <p:sp>
        <p:nvSpPr>
          <p:cNvPr id="8" name="Content Placeholder 7"/>
          <p:cNvSpPr>
            <a:spLocks noGrp="1"/>
          </p:cNvSpPr>
          <p:nvPr>
            <p:ph sz="half" idx="1"/>
          </p:nvPr>
        </p:nvSpPr>
        <p:spPr>
          <a:xfrm>
            <a:off x="685800" y="1981200"/>
            <a:ext cx="7772400" cy="4114800"/>
          </a:xfrm>
        </p:spPr>
        <p:txBody>
          <a:bodyPr/>
          <a:lstStyle/>
          <a:p>
            <a:pPr>
              <a:buNone/>
            </a:pPr>
            <a:r>
              <a:rPr lang="en-US" dirty="0" smtClean="0"/>
              <a:t>Local Delegate Package:</a:t>
            </a:r>
            <a:endParaRPr lang="en-US" dirty="0" smtClean="0">
              <a:hlinkClick r:id="rId2"/>
            </a:endParaRPr>
          </a:p>
          <a:p>
            <a:pPr lvl="1"/>
            <a:r>
              <a:rPr lang="en-US" dirty="0" smtClean="0">
                <a:hlinkClick r:id="rId2"/>
              </a:rPr>
              <a:t>http</a:t>
            </a:r>
            <a:r>
              <a:rPr lang="en-US" dirty="0" smtClean="0">
                <a:hlinkClick r:id="rId2"/>
              </a:rPr>
              <a:t>://</a:t>
            </a:r>
            <a:r>
              <a:rPr lang="en-US" dirty="0" smtClean="0">
                <a:hlinkClick r:id="rId2"/>
              </a:rPr>
              <a:t>802world.org/plenary/files/2013/11/802-1113-DelegateInformationPackage-V1.pdf</a:t>
            </a:r>
            <a:endParaRPr lang="en-US" dirty="0" smtClean="0"/>
          </a:p>
          <a:p>
            <a:endParaRPr lang="en-US" dirty="0" smtClean="0"/>
          </a:p>
          <a:p>
            <a:r>
              <a:rPr lang="en-US" dirty="0" smtClean="0"/>
              <a:t>L</a:t>
            </a:r>
            <a:r>
              <a:rPr lang="en-US" dirty="0" smtClean="0"/>
              <a:t>ocal </a:t>
            </a:r>
            <a:r>
              <a:rPr lang="en-US" dirty="0" smtClean="0"/>
              <a:t>Dining locations:</a:t>
            </a:r>
          </a:p>
          <a:p>
            <a:pPr lvl="1"/>
            <a:r>
              <a:rPr lang="en-US" dirty="0" smtClean="0">
                <a:hlinkClick r:id="rId3"/>
              </a:rPr>
              <a:t>http://802world.org/plenary/files/2013/11/RESTAURANTS-–-DALLAS1.pdf</a:t>
            </a:r>
            <a:endParaRPr lang="en-US" dirty="0" smtClean="0"/>
          </a:p>
          <a:p>
            <a:pPr lvl="1"/>
            <a:endParaRPr lang="en-US" dirty="0" smtClean="0"/>
          </a:p>
          <a:p>
            <a:pPr lvl="1"/>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7DC20B9-232F-45E3-915F-318DA7AF0997}"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Venue Information</a:t>
            </a:r>
            <a:endParaRPr lang="en-US" dirty="0"/>
          </a:p>
        </p:txBody>
      </p:sp>
      <p:sp>
        <p:nvSpPr>
          <p:cNvPr id="3" name="Content Placeholder 2"/>
          <p:cNvSpPr>
            <a:spLocks noGrp="1"/>
          </p:cNvSpPr>
          <p:nvPr>
            <p:ph idx="1"/>
          </p:nvPr>
        </p:nvSpPr>
        <p:spPr>
          <a:xfrm>
            <a:off x="685800" y="1905000"/>
            <a:ext cx="7772400" cy="4191000"/>
          </a:xfrm>
        </p:spPr>
        <p:txBody>
          <a:bodyPr/>
          <a:lstStyle/>
          <a:p>
            <a:r>
              <a:rPr lang="en-US" dirty="0" smtClean="0"/>
              <a:t>Next </a:t>
            </a:r>
            <a:r>
              <a:rPr lang="en-US" dirty="0" err="1" smtClean="0"/>
              <a:t>TGaj</a:t>
            </a:r>
            <a:r>
              <a:rPr lang="en-US" dirty="0" smtClean="0"/>
              <a:t> Interim Venue: </a:t>
            </a:r>
            <a:r>
              <a:rPr lang="en-GB" dirty="0" err="1" smtClean="0"/>
              <a:t>Sanya</a:t>
            </a:r>
            <a:r>
              <a:rPr lang="en-GB" dirty="0" smtClean="0"/>
              <a:t>, China. 8-9 Jan 2014</a:t>
            </a:r>
            <a:endParaRPr lang="en-US" dirty="0" smtClean="0"/>
          </a:p>
          <a:p>
            <a:r>
              <a:rPr lang="en-US" dirty="0" smtClean="0"/>
              <a:t>Next Interim Venue: Los Angeles – 19-24 Jan 2014</a:t>
            </a:r>
          </a:p>
          <a:p>
            <a:r>
              <a:rPr lang="en-US" dirty="0" smtClean="0"/>
              <a:t>Next Plenary: Beijing, China – 16-21 March 2014</a:t>
            </a:r>
          </a:p>
          <a:p>
            <a:endParaRPr lang="en-US" dirty="0" smtClean="0"/>
          </a:p>
          <a:p>
            <a:r>
              <a:rPr lang="en-US" dirty="0" smtClean="0"/>
              <a:t>Please suggest Restaurants, methods of getting from Airport to Hotel, local </a:t>
            </a:r>
            <a:r>
              <a:rPr lang="en-US" dirty="0" err="1" smtClean="0"/>
              <a:t>attaractions</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 Plenary PAR Review</a:t>
            </a:r>
            <a:endParaRPr lang="en-US" dirty="0"/>
          </a:p>
        </p:txBody>
      </p:sp>
      <p:sp>
        <p:nvSpPr>
          <p:cNvPr id="3" name="Content Placeholder 2"/>
          <p:cNvSpPr>
            <a:spLocks noGrp="1"/>
          </p:cNvSpPr>
          <p:nvPr>
            <p:ph idx="1"/>
          </p:nvPr>
        </p:nvSpPr>
        <p:spPr/>
        <p:txBody>
          <a:bodyPr/>
          <a:lstStyle/>
          <a:p>
            <a:r>
              <a:rPr lang="en-US" dirty="0" smtClean="0"/>
              <a:t>See doc: 11-13/1381r0</a:t>
            </a:r>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Friday – </a:t>
            </a:r>
            <a:br>
              <a:rPr lang="en-US" sz="3200" dirty="0" smtClean="0"/>
            </a:br>
            <a:r>
              <a:rPr lang="en-US" sz="3200" dirty="0" smtClean="0"/>
              <a:t>802.11 Closing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First Vice Chair Report</a:t>
            </a:r>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smtClean="0"/>
              <a:t>Nov 2013</a:t>
            </a:r>
            <a:endParaRPr lang="en-US"/>
          </a:p>
        </p:txBody>
      </p:sp>
      <p:sp>
        <p:nvSpPr>
          <p:cNvPr id="3075" name="Footer Placeholder 4"/>
          <p:cNvSpPr>
            <a:spLocks noGrp="1"/>
          </p:cNvSpPr>
          <p:nvPr>
            <p:ph type="ftr" sz="quarter" idx="11"/>
          </p:nvPr>
        </p:nvSpPr>
        <p:spPr>
          <a:noFill/>
        </p:spPr>
        <p:txBody>
          <a:bodyPr/>
          <a:lstStyle/>
          <a:p>
            <a:r>
              <a:rPr lang="en-US"/>
              <a:t>Jon Rosdahl (CSR)</a:t>
            </a:r>
          </a:p>
        </p:txBody>
      </p:sp>
      <p:sp>
        <p:nvSpPr>
          <p:cNvPr id="3076" name="Slide Number Placeholder 5"/>
          <p:cNvSpPr>
            <a:spLocks noGrp="1"/>
          </p:cNvSpPr>
          <p:nvPr>
            <p:ph type="sldNum" sz="quarter" idx="12"/>
          </p:nvPr>
        </p:nvSpPr>
        <p:spPr>
          <a:noFill/>
        </p:spPr>
        <p:txBody>
          <a:bodyPr/>
          <a:lstStyle/>
          <a:p>
            <a:r>
              <a:rPr lang="en-US"/>
              <a:t>Slide </a:t>
            </a:r>
            <a:fld id="{748BD8E1-873F-417F-94A1-6D4E55C91304}" type="slidenum">
              <a:rPr lang="en-US"/>
              <a:pPr/>
              <a:t>2</a:t>
            </a:fld>
            <a:endParaRPr lang="en-US"/>
          </a:p>
        </p:txBody>
      </p:sp>
      <p:sp>
        <p:nvSpPr>
          <p:cNvPr id="3077" name="Rectangle 2"/>
          <p:cNvSpPr>
            <a:spLocks noGrp="1" noChangeArrowheads="1"/>
          </p:cNvSpPr>
          <p:nvPr>
            <p:ph type="title"/>
          </p:nvPr>
        </p:nvSpPr>
        <p:spPr>
          <a:xfrm>
            <a:off x="685800" y="685800"/>
            <a:ext cx="7772400" cy="533400"/>
          </a:xfrm>
          <a:noFill/>
        </p:spPr>
        <p:txBody>
          <a:bodyPr/>
          <a:lstStyle/>
          <a:p>
            <a:r>
              <a:rPr lang="en-US" dirty="0" smtClean="0"/>
              <a:t>Abstract</a:t>
            </a:r>
          </a:p>
        </p:txBody>
      </p:sp>
      <p:sp>
        <p:nvSpPr>
          <p:cNvPr id="3078" name="Rectangle 3"/>
          <p:cNvSpPr>
            <a:spLocks noGrp="1" noChangeArrowheads="1"/>
          </p:cNvSpPr>
          <p:nvPr>
            <p:ph type="body" idx="1"/>
          </p:nvPr>
        </p:nvSpPr>
        <p:spPr>
          <a:xfrm>
            <a:off x="685800" y="1295400"/>
            <a:ext cx="7772400" cy="5029200"/>
          </a:xfrm>
          <a:noFill/>
        </p:spPr>
        <p:txBody>
          <a:bodyPr/>
          <a:lstStyle/>
          <a:p>
            <a:pPr>
              <a:buFontTx/>
              <a:buNone/>
            </a:pPr>
            <a:r>
              <a:rPr lang="en-US" dirty="0" smtClean="0"/>
              <a:t>This slide contains requested reports and status from the 802.11 1</a:t>
            </a:r>
            <a:r>
              <a:rPr lang="en-US" baseline="30000" dirty="0" smtClean="0"/>
              <a:t>st</a:t>
            </a:r>
            <a:r>
              <a:rPr lang="en-US" dirty="0" smtClean="0"/>
              <a:t> Vice-Chair:</a:t>
            </a:r>
          </a:p>
          <a:p>
            <a:pPr lvl="1">
              <a:buFontTx/>
              <a:buNone/>
            </a:pPr>
            <a:r>
              <a:rPr lang="en-US" dirty="0" smtClean="0"/>
              <a:t>	Current Patent Slides</a:t>
            </a:r>
          </a:p>
          <a:p>
            <a:pPr lvl="1">
              <a:buFontTx/>
              <a:buNone/>
            </a:pPr>
            <a:r>
              <a:rPr lang="en-US" dirty="0" smtClean="0"/>
              <a:t>	Current P&amp;P and OM for IEEE-SA, IEEE 802, and IEEE 802.11</a:t>
            </a:r>
          </a:p>
          <a:p>
            <a:pPr lvl="1">
              <a:buFontTx/>
              <a:buNone/>
            </a:pPr>
            <a:r>
              <a:rPr lang="en-US" dirty="0" smtClean="0"/>
              <a:t>	Reminder on Posting Documents</a:t>
            </a:r>
          </a:p>
          <a:p>
            <a:pPr lvl="1">
              <a:buFontTx/>
              <a:buNone/>
            </a:pPr>
            <a:r>
              <a:rPr lang="en-US" dirty="0" smtClean="0"/>
              <a:t>	Joining 802 All List </a:t>
            </a:r>
            <a:r>
              <a:rPr lang="en-US" dirty="0" smtClean="0"/>
              <a:t>Server</a:t>
            </a:r>
          </a:p>
          <a:p>
            <a:pPr lvl="1">
              <a:buFontTx/>
              <a:buNone/>
            </a:pPr>
            <a:r>
              <a:rPr lang="en-US" dirty="0" smtClean="0"/>
              <a:t>	Update on New Rules under consideration this week</a:t>
            </a:r>
            <a:endParaRPr lang="en-US" dirty="0" smtClean="0"/>
          </a:p>
          <a:p>
            <a:pPr>
              <a:buFontTx/>
              <a:buNone/>
            </a:pPr>
            <a:r>
              <a:rPr lang="en-US" dirty="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Monday– </a:t>
            </a:r>
            <a:br>
              <a:rPr lang="en-US" sz="3200" dirty="0" smtClean="0"/>
            </a:br>
            <a:r>
              <a:rPr lang="en-US" sz="3200" dirty="0" smtClean="0"/>
              <a:t>802.11 Opening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First Vice Chair Report</a:t>
            </a:r>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Nov 2013</a:t>
            </a:r>
            <a:endParaRPr lang="en-US"/>
          </a:p>
        </p:txBody>
      </p:sp>
      <p:sp>
        <p:nvSpPr>
          <p:cNvPr id="4099" name="Footer Placeholder 2"/>
          <p:cNvSpPr>
            <a:spLocks noGrp="1"/>
          </p:cNvSpPr>
          <p:nvPr>
            <p:ph type="ftr" sz="quarter" idx="11"/>
          </p:nvPr>
        </p:nvSpPr>
        <p:spPr>
          <a:noFill/>
        </p:spPr>
        <p:txBody>
          <a:bodyPr/>
          <a:lstStyle/>
          <a:p>
            <a:r>
              <a:rPr lang="en-US"/>
              <a:t>Jon Rosdahl (CSR)</a:t>
            </a:r>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4</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Nov 2013</a:t>
            </a:r>
            <a:endParaRPr lang="en-US"/>
          </a:p>
        </p:txBody>
      </p:sp>
      <p:sp>
        <p:nvSpPr>
          <p:cNvPr id="5123" name="Footer Placeholder 2"/>
          <p:cNvSpPr>
            <a:spLocks noGrp="1"/>
          </p:cNvSpPr>
          <p:nvPr>
            <p:ph type="ftr" sz="quarter" idx="11"/>
          </p:nvPr>
        </p:nvSpPr>
        <p:spPr>
          <a:noFill/>
        </p:spPr>
        <p:txBody>
          <a:bodyPr/>
          <a:lstStyle/>
          <a:p>
            <a:r>
              <a:rPr lang="en-US"/>
              <a:t>Jon Rosdahl (CSR)</a:t>
            </a:r>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5</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dirty="0" smtClean="0">
                <a:cs typeface="Times New Roman" pitchFamily="18" charset="0"/>
              </a:rPr>
              <a:t>	</a:t>
            </a:r>
            <a:r>
              <a:rPr lang="en-US" sz="2400" dirty="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dirty="0" smtClean="0">
                <a:cs typeface="Times New Roman" pitchFamily="18" charset="0"/>
              </a:rPr>
              <a:t>	Patent Policy is stated in these sources:</a:t>
            </a:r>
          </a:p>
          <a:p>
            <a:pPr lvl="1">
              <a:lnSpc>
                <a:spcPct val="90000"/>
              </a:lnSpc>
              <a:buFontTx/>
              <a:buNone/>
            </a:pPr>
            <a:r>
              <a:rPr lang="en-GB" sz="2400" dirty="0" smtClean="0"/>
              <a:t>		IEEE-SA Standards Boards Bylaws</a:t>
            </a:r>
          </a:p>
          <a:p>
            <a:pPr lvl="1">
              <a:lnSpc>
                <a:spcPct val="90000"/>
              </a:lnSpc>
              <a:buFontTx/>
              <a:buNone/>
            </a:pPr>
            <a:r>
              <a:rPr lang="en-US" sz="2100" dirty="0" smtClean="0"/>
              <a:t>		</a:t>
            </a:r>
            <a:r>
              <a:rPr lang="en-US" sz="2100" i="1" dirty="0" smtClean="0"/>
              <a:t>http://standards.ieee.org/develop/policies/bylaws/sect6-7.html#6</a:t>
            </a:r>
          </a:p>
          <a:p>
            <a:pPr lvl="1">
              <a:lnSpc>
                <a:spcPct val="90000"/>
              </a:lnSpc>
              <a:buFontTx/>
              <a:buNone/>
            </a:pPr>
            <a:r>
              <a:rPr lang="en-GB" sz="2400" dirty="0" smtClean="0"/>
              <a:t>		IEEE-SA Standards Board Operations Manual</a:t>
            </a:r>
          </a:p>
          <a:p>
            <a:pPr lvl="1">
              <a:lnSpc>
                <a:spcPct val="90000"/>
              </a:lnSpc>
              <a:buFontTx/>
              <a:buNone/>
            </a:pPr>
            <a:r>
              <a:rPr lang="en-US" sz="2400" dirty="0" smtClean="0"/>
              <a:t>		</a:t>
            </a:r>
            <a:r>
              <a:rPr lang="en-US" sz="2100" i="1" dirty="0" smtClean="0"/>
              <a:t>http://standards.ieee.org/develop/policies/opman/sect6.html#6.3</a:t>
            </a:r>
            <a:endParaRPr lang="en-US" sz="2400" dirty="0" smtClean="0"/>
          </a:p>
          <a:p>
            <a:pPr lvl="1">
              <a:lnSpc>
                <a:spcPct val="90000"/>
              </a:lnSpc>
              <a:buFontTx/>
              <a:buNone/>
            </a:pPr>
            <a:r>
              <a:rPr lang="en-US" sz="2400" dirty="0" smtClean="0">
                <a:cs typeface="Times New Roman" pitchFamily="18" charset="0"/>
              </a:rPr>
              <a:t>	Material about the patent policy is available at</a:t>
            </a:r>
            <a:r>
              <a:rPr lang="en-US" sz="2400" dirty="0" smtClean="0"/>
              <a:t> </a:t>
            </a:r>
          </a:p>
          <a:p>
            <a:pPr lvl="1">
              <a:lnSpc>
                <a:spcPct val="90000"/>
              </a:lnSpc>
              <a:buFontTx/>
              <a:buNone/>
            </a:pPr>
            <a:r>
              <a:rPr lang="en-US" sz="2400" dirty="0" smtClean="0"/>
              <a:t>		</a:t>
            </a:r>
            <a:r>
              <a:rPr lang="en-US" sz="2100" i="1" dirty="0"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dirty="0">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dirty="0">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dirty="0">
                <a:solidFill>
                  <a:srgbClr val="000099"/>
                </a:solidFill>
                <a:latin typeface="Arial" charset="0"/>
              </a:rPr>
              <a:t>This slide set is available at </a:t>
            </a:r>
            <a:r>
              <a:rPr lang="en-US" sz="1400" b="1" dirty="0">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Nov 2013</a:t>
            </a:r>
            <a:endParaRPr lang="en-US"/>
          </a:p>
        </p:txBody>
      </p:sp>
      <p:sp>
        <p:nvSpPr>
          <p:cNvPr id="6147" name="Footer Placeholder 2"/>
          <p:cNvSpPr>
            <a:spLocks noGrp="1"/>
          </p:cNvSpPr>
          <p:nvPr>
            <p:ph type="ftr" sz="quarter" idx="11"/>
          </p:nvPr>
        </p:nvSpPr>
        <p:spPr>
          <a:noFill/>
        </p:spPr>
        <p:txBody>
          <a:bodyPr/>
          <a:lstStyle/>
          <a:p>
            <a:r>
              <a:rPr lang="en-US"/>
              <a:t>Jon Rosdahl (CSR)</a:t>
            </a:r>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6</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Nov 2013</a:t>
            </a:r>
            <a:endParaRPr lang="en-US"/>
          </a:p>
        </p:txBody>
      </p:sp>
      <p:sp>
        <p:nvSpPr>
          <p:cNvPr id="7171" name="Footer Placeholder 2"/>
          <p:cNvSpPr>
            <a:spLocks noGrp="1"/>
          </p:cNvSpPr>
          <p:nvPr>
            <p:ph type="ftr" sz="quarter" idx="11"/>
          </p:nvPr>
        </p:nvSpPr>
        <p:spPr>
          <a:noFill/>
        </p:spPr>
        <p:txBody>
          <a:bodyPr/>
          <a:lstStyle/>
          <a:p>
            <a:r>
              <a:rPr lang="en-US"/>
              <a:t>Jon Rosdahl (CSR)</a:t>
            </a:r>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7</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All IEEE-SA standards meetings shall be conducted in compliance with all applicable laws, including antitrust and competition laws.</a:t>
            </a:r>
            <a:r>
              <a:rPr lang="en-US" sz="2000" b="1">
                <a:solidFill>
                  <a:srgbClr val="000099"/>
                </a:solidFill>
                <a:latin typeface="Arial" charset="0"/>
              </a:rPr>
              <a:t> </a:t>
            </a:r>
            <a:endParaRPr lang="en-US" sz="1800" b="1">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a:solidFill>
                  <a:srgbClr val="000099"/>
                </a:solidFill>
                <a:latin typeface="Arial" charset="0"/>
              </a:rPr>
              <a:t>Technical considerations remain primary focus</a:t>
            </a:r>
            <a:endParaRPr lang="en-US" sz="16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ustomShape 1"/>
          <p:cNvSpPr>
            <a:spLocks noChangeArrowheads="1"/>
          </p:cNvSpPr>
          <p:nvPr/>
        </p:nvSpPr>
        <p:spPr bwMode="auto">
          <a:xfrm>
            <a:off x="762000" y="609600"/>
            <a:ext cx="7696200" cy="731838"/>
          </a:xfrm>
          <a:prstGeom prst="rect">
            <a:avLst/>
          </a:prstGeom>
          <a:noFill/>
          <a:ln w="9525">
            <a:noFill/>
            <a:miter lim="800000"/>
            <a:headEnd/>
            <a:tailEnd/>
          </a:ln>
        </p:spPr>
        <p:txBody>
          <a:bodyPr lIns="90004" tIns="44997" rIns="90004" bIns="44997" anchor="ctr" anchorCtr="1"/>
          <a:lstStyle/>
          <a:p>
            <a:pPr algn="ctr"/>
            <a:r>
              <a:rPr lang="en-US" sz="4400" dirty="0" smtClean="0">
                <a:solidFill>
                  <a:srgbClr val="000000"/>
                </a:solidFill>
                <a:latin typeface="Arial" pitchFamily="34" charset="0"/>
                <a:cs typeface="DejaVu Sans" pitchFamily="34" charset="0"/>
              </a:rPr>
              <a:t>802 Ground </a:t>
            </a:r>
            <a:r>
              <a:rPr lang="en-US" sz="4400" dirty="0">
                <a:solidFill>
                  <a:srgbClr val="000000"/>
                </a:solidFill>
                <a:latin typeface="Arial" pitchFamily="34" charset="0"/>
                <a:cs typeface="DejaVu Sans" pitchFamily="34" charset="0"/>
              </a:rPr>
              <a:t>rules</a:t>
            </a:r>
            <a:endParaRPr lang="en-US" dirty="0">
              <a:solidFill>
                <a:srgbClr val="000000"/>
              </a:solidFill>
              <a:latin typeface="Arial" pitchFamily="34" charset="0"/>
              <a:cs typeface="DejaVu Sans" pitchFamily="34" charset="0"/>
            </a:endParaRPr>
          </a:p>
        </p:txBody>
      </p:sp>
      <p:sp>
        <p:nvSpPr>
          <p:cNvPr id="26627" name="CustomShape 2"/>
          <p:cNvSpPr>
            <a:spLocks noChangeArrowheads="1"/>
          </p:cNvSpPr>
          <p:nvPr/>
        </p:nvSpPr>
        <p:spPr bwMode="auto">
          <a:xfrm>
            <a:off x="609600" y="1600200"/>
            <a:ext cx="8229600" cy="4525963"/>
          </a:xfrm>
          <a:prstGeom prst="rect">
            <a:avLst/>
          </a:prstGeom>
          <a:noFill/>
          <a:ln w="9525">
            <a:noFill/>
            <a:miter lim="800000"/>
            <a:headEnd/>
            <a:tailEnd/>
          </a:ln>
        </p:spPr>
        <p:txBody>
          <a:bodyPr lIns="90004" tIns="44997" rIns="90004" bIns="44997"/>
          <a:lstStyle/>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Respect … give it, get it</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product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corporate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prices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restrictive notices – </a:t>
            </a:r>
            <a:endParaRPr lang="en-US" sz="3200" dirty="0" smtClean="0">
              <a:solidFill>
                <a:srgbClr val="000000"/>
              </a:solidFill>
              <a:latin typeface="Arial" pitchFamily="34" charset="0"/>
              <a:cs typeface="DejaVu Sans" pitchFamily="34" charset="0"/>
            </a:endParaRPr>
          </a:p>
          <a:p>
            <a:pPr lvl="2" indent="-457200">
              <a:buClr>
                <a:srgbClr val="FF0000"/>
              </a:buClr>
              <a:buSzPct val="100000"/>
            </a:pPr>
            <a:r>
              <a:rPr lang="en-US" sz="3200" dirty="0" smtClean="0">
                <a:solidFill>
                  <a:srgbClr val="000000"/>
                </a:solidFill>
                <a:latin typeface="Arial" pitchFamily="34" charset="0"/>
                <a:cs typeface="DejaVu Sans" pitchFamily="34" charset="0"/>
              </a:rPr>
              <a:t>presentations </a:t>
            </a:r>
            <a:r>
              <a:rPr lang="en-US" sz="3200" dirty="0">
                <a:solidFill>
                  <a:srgbClr val="000000"/>
                </a:solidFill>
                <a:latin typeface="Arial" pitchFamily="34" charset="0"/>
                <a:cs typeface="DejaVu Sans" pitchFamily="34" charset="0"/>
              </a:rPr>
              <a:t>must be openly available</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Silence your cell phone </a:t>
            </a:r>
            <a:r>
              <a:rPr lang="en-US" sz="3200" dirty="0" smtClean="0">
                <a:solidFill>
                  <a:srgbClr val="000000"/>
                </a:solidFill>
                <a:latin typeface="Arial" pitchFamily="34" charset="0"/>
                <a:cs typeface="DejaVu Sans" pitchFamily="34" charset="0"/>
              </a:rPr>
              <a:t>ringers</a:t>
            </a:r>
          </a:p>
          <a:p>
            <a:pPr indent="-457200">
              <a:buClr>
                <a:srgbClr val="FF0000"/>
              </a:buClr>
              <a:buSzPct val="100000"/>
              <a:buFont typeface="Wingdings" pitchFamily="2" charset="2"/>
              <a:buChar char="Ø"/>
            </a:pPr>
            <a:r>
              <a:rPr lang="en-US" sz="3200" dirty="0" smtClean="0">
                <a:solidFill>
                  <a:srgbClr val="000000"/>
                </a:solidFill>
                <a:latin typeface="Arial" pitchFamily="34" charset="0"/>
                <a:cs typeface="DejaVu Sans" pitchFamily="34" charset="0"/>
              </a:rPr>
              <a:t>Silence your electronic devices</a:t>
            </a:r>
          </a:p>
          <a:p>
            <a:pPr indent="-457200">
              <a:buClr>
                <a:srgbClr val="FF0000"/>
              </a:buClr>
              <a:buSzPct val="100000"/>
            </a:pPr>
            <a:endParaRPr lang="en-US" dirty="0">
              <a:solidFill>
                <a:srgbClr val="000000"/>
              </a:solidFill>
              <a:latin typeface="Arial" pitchFamily="34" charset="0"/>
              <a:cs typeface="DejaVu Sans" pitchFamily="34" charset="0"/>
            </a:endParaRPr>
          </a:p>
        </p:txBody>
      </p:sp>
      <p:sp>
        <p:nvSpPr>
          <p:cNvPr id="9" name="Date Placeholder 8"/>
          <p:cNvSpPr>
            <a:spLocks noGrp="1"/>
          </p:cNvSpPr>
          <p:nvPr>
            <p:ph type="dt" sz="half" idx="10"/>
          </p:nvPr>
        </p:nvSpPr>
        <p:spPr/>
        <p:txBody>
          <a:bodyPr/>
          <a:lstStyle/>
          <a:p>
            <a:pPr>
              <a:defRPr/>
            </a:pPr>
            <a:r>
              <a:rPr lang="en-US" smtClean="0"/>
              <a:t>Nov 2013</a:t>
            </a:r>
            <a:endParaRPr lang="en-US"/>
          </a:p>
        </p:txBody>
      </p:sp>
      <p:sp>
        <p:nvSpPr>
          <p:cNvPr id="10" name="Slide Number Placeholder 9"/>
          <p:cNvSpPr>
            <a:spLocks noGrp="1"/>
          </p:cNvSpPr>
          <p:nvPr>
            <p:ph type="sldNum" sz="quarter" idx="12"/>
          </p:nvPr>
        </p:nvSpPr>
        <p:spPr/>
        <p:txBody>
          <a:bodyPr/>
          <a:lstStyle/>
          <a:p>
            <a:pPr>
              <a:defRPr/>
            </a:pPr>
            <a:r>
              <a:rPr lang="en-US" smtClean="0"/>
              <a:t>Slide </a:t>
            </a:r>
            <a:fld id="{8634B414-E725-475F-8EFC-03D12F3C5E1A}" type="slidenum">
              <a:rPr lang="en-US" smtClean="0"/>
              <a:pPr>
                <a:defRPr/>
              </a:pPr>
              <a:t>8</a:t>
            </a:fld>
            <a:endParaRPr lang="en-US"/>
          </a:p>
        </p:txBody>
      </p:sp>
      <p:sp>
        <p:nvSpPr>
          <p:cNvPr id="11" name="Footer Placeholder 10"/>
          <p:cNvSpPr>
            <a:spLocks noGrp="1"/>
          </p:cNvSpPr>
          <p:nvPr>
            <p:ph type="ftr" sz="quarter" idx="11"/>
          </p:nvPr>
        </p:nvSpPr>
        <p:spPr/>
        <p:txBody>
          <a:bodyPr/>
          <a:lstStyle/>
          <a:p>
            <a:pPr>
              <a:defRPr/>
            </a:pPr>
            <a:r>
              <a:rPr lang="en-US" smtClean="0"/>
              <a:t>Jon Rosdahl (CSR)</a:t>
            </a:r>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Rules</a:t>
            </a:r>
            <a:endParaRPr lang="en-US" dirty="0"/>
          </a:p>
        </p:txBody>
      </p:sp>
      <p:sp>
        <p:nvSpPr>
          <p:cNvPr id="3" name="Content Placeholder 2"/>
          <p:cNvSpPr>
            <a:spLocks noGrp="1"/>
          </p:cNvSpPr>
          <p:nvPr>
            <p:ph idx="1"/>
          </p:nvPr>
        </p:nvSpPr>
        <p:spPr>
          <a:xfrm>
            <a:off x="685800" y="1600200"/>
            <a:ext cx="7772400" cy="4800600"/>
          </a:xfrm>
        </p:spPr>
        <p:txBody>
          <a:bodyPr/>
          <a:lstStyle/>
          <a:p>
            <a:r>
              <a:rPr lang="en-US" dirty="0" smtClean="0"/>
              <a:t>The current version of the IEEE-SA Standards Board Bylaws is available at: </a:t>
            </a:r>
            <a:endParaRPr lang="en-GB" dirty="0" smtClean="0"/>
          </a:p>
          <a:p>
            <a:pPr lvl="1"/>
            <a:r>
              <a:rPr lang="en-US" sz="1400" dirty="0" smtClean="0">
                <a:hlinkClick r:id="rId2"/>
              </a:rPr>
              <a:t>http://standards.ieee.org/develop/policies/bylaws/index.html</a:t>
            </a:r>
            <a:r>
              <a:rPr lang="en-US" sz="1400" dirty="0" smtClean="0"/>
              <a:t> (HTML version) </a:t>
            </a:r>
            <a:endParaRPr lang="en-GB" sz="1400" dirty="0" smtClean="0"/>
          </a:p>
          <a:p>
            <a:pPr lvl="1"/>
            <a:r>
              <a:rPr lang="en-US" sz="1400" dirty="0" smtClean="0">
                <a:hlinkClick r:id="rId3"/>
              </a:rPr>
              <a:t>http://standards.ieee.org/develop/policies/bylaws/sb_bylaws.pdf</a:t>
            </a:r>
            <a:r>
              <a:rPr lang="en-US" sz="1400" dirty="0" smtClean="0"/>
              <a:t> (PDF version) </a:t>
            </a:r>
            <a:endParaRPr lang="en-GB" sz="1400" dirty="0" smtClean="0"/>
          </a:p>
          <a:p>
            <a:pPr>
              <a:buNone/>
            </a:pPr>
            <a:endParaRPr lang="en-GB" sz="2000" dirty="0" smtClean="0"/>
          </a:p>
          <a:p>
            <a:r>
              <a:rPr lang="en-US" dirty="0" smtClean="0"/>
              <a:t>The current version of the IEEE-SA Standards Board Operations Manual is available at:</a:t>
            </a:r>
            <a:r>
              <a:rPr lang="en-US" sz="2000" dirty="0" smtClean="0"/>
              <a:t> </a:t>
            </a:r>
            <a:endParaRPr lang="en-GB" sz="2000" dirty="0" smtClean="0"/>
          </a:p>
          <a:p>
            <a:pPr lvl="1"/>
            <a:r>
              <a:rPr lang="en-US" sz="1400" dirty="0" smtClean="0">
                <a:hlinkClick r:id="rId4"/>
              </a:rPr>
              <a:t>http://standards.ieee.org/develop/policies/opman/index.html</a:t>
            </a:r>
            <a:r>
              <a:rPr lang="en-US" sz="1400" dirty="0" smtClean="0"/>
              <a:t> (HTML version) </a:t>
            </a:r>
            <a:endParaRPr lang="en-GB" sz="1400" dirty="0" smtClean="0"/>
          </a:p>
          <a:p>
            <a:pPr lvl="1"/>
            <a:r>
              <a:rPr lang="en-US" sz="1400" dirty="0" smtClean="0">
                <a:hlinkClick r:id="rId5"/>
              </a:rPr>
              <a:t>http://standards.ieee.org/develop/policies/opman/sb_om.pdf</a:t>
            </a:r>
            <a:r>
              <a:rPr lang="en-US" sz="1400" dirty="0" smtClean="0"/>
              <a:t> (PDF version) </a:t>
            </a:r>
            <a:endParaRPr lang="en-GB" sz="1400" dirty="0" smtClean="0"/>
          </a:p>
          <a:p>
            <a:endParaRPr lang="en-GB" sz="1800" dirty="0" smtClean="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6652</TotalTime>
  <Words>1192</Words>
  <Application>Microsoft Office PowerPoint</Application>
  <PresentationFormat>On-screen Show (4:3)</PresentationFormat>
  <Paragraphs>199</Paragraphs>
  <Slides>18</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802-11-Submission</vt:lpstr>
      <vt:lpstr>Document</vt:lpstr>
      <vt:lpstr>1st Vice Chair Report Sept 2013</vt:lpstr>
      <vt:lpstr>Abstract</vt:lpstr>
      <vt:lpstr>Monday–  802.11 Opening Plenary</vt:lpstr>
      <vt:lpstr>Participants, Patents, and Duty to Inform</vt:lpstr>
      <vt:lpstr>Patent Related Links</vt:lpstr>
      <vt:lpstr>Call for Potentially Essential Patents</vt:lpstr>
      <vt:lpstr>Other Guidelines for IEEE WG Meetings</vt:lpstr>
      <vt:lpstr>Slide 8</vt:lpstr>
      <vt:lpstr>Current IEEE-SA Rules</vt:lpstr>
      <vt:lpstr>Current IEEE 802 Procedures </vt:lpstr>
      <vt:lpstr>Reminder for Posting Documents</vt:lpstr>
      <vt:lpstr>IEEE 802-ALL EMAIL List Server</vt:lpstr>
      <vt:lpstr>Rule Changes This Week comments on the 5C are returned by WGs  prior to 5 pm on Tuesday</vt:lpstr>
      <vt:lpstr>Wednesday –  802.11 Mid-Week Plenary</vt:lpstr>
      <vt:lpstr>Local Venue Sites</vt:lpstr>
      <vt:lpstr>Local Venue Information</vt:lpstr>
      <vt:lpstr>802 Plenary PAR Review</vt:lpstr>
      <vt:lpstr>Friday –  802.11 Closing Plenary</vt:lpstr>
    </vt:vector>
  </TitlesOfParts>
  <Company>CSR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Vice Chair Report</dc:title>
  <dc:subject>11-13-1355r0</dc:subject>
  <dc:creator>Jon Rosdahl</dc:creator>
  <cp:keywords>Nov  2013</cp:keywords>
  <dc:description>Jon Rosdahl (CSR Technologies Inc)</dc:description>
  <cp:lastModifiedBy>jr05</cp:lastModifiedBy>
  <cp:revision>43</cp:revision>
  <cp:lastPrinted>1998-02-10T13:28:06Z</cp:lastPrinted>
  <dcterms:created xsi:type="dcterms:W3CDTF">2012-03-12T21:29:33Z</dcterms:created>
  <dcterms:modified xsi:type="dcterms:W3CDTF">2013-11-11T07:28:33Z</dcterms:modified>
</cp:coreProperties>
</file>