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9" r:id="rId2"/>
    <p:sldId id="317" r:id="rId3"/>
    <p:sldId id="318" r:id="rId4"/>
    <p:sldId id="319" r:id="rId5"/>
    <p:sldId id="333" r:id="rId6"/>
    <p:sldId id="334" r:id="rId7"/>
    <p:sldId id="335" r:id="rId8"/>
    <p:sldId id="337" r:id="rId9"/>
    <p:sldId id="336" r:id="rId10"/>
    <p:sldId id="338" r:id="rId11"/>
    <p:sldId id="339" r:id="rId12"/>
    <p:sldId id="323" r:id="rId13"/>
    <p:sldId id="340" r:id="rId14"/>
    <p:sldId id="341" r:id="rId15"/>
    <p:sldId id="342" r:id="rId16"/>
    <p:sldId id="324" r:id="rId17"/>
    <p:sldId id="325" r:id="rId18"/>
    <p:sldId id="326" r:id="rId19"/>
    <p:sldId id="329" r:id="rId20"/>
    <p:sldId id="330" r:id="rId21"/>
    <p:sldId id="332" r:id="rId22"/>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a:srgbClr val="FF9966"/>
    <a:srgbClr val="FF9933"/>
    <a:srgbClr val="FFFF00"/>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800" autoAdjust="0"/>
    <p:restoredTop sz="86380" autoAdjust="0"/>
  </p:normalViewPr>
  <p:slideViewPr>
    <p:cSldViewPr>
      <p:cViewPr varScale="1">
        <p:scale>
          <a:sx n="79" d="100"/>
          <a:sy n="79" d="100"/>
        </p:scale>
        <p:origin x="-1002" y="-90"/>
      </p:cViewPr>
      <p:guideLst>
        <p:guide orient="horz" pos="2160"/>
        <p:guide pos="2880"/>
      </p:guideLst>
    </p:cSldViewPr>
  </p:slideViewPr>
  <p:outlineViewPr>
    <p:cViewPr>
      <p:scale>
        <a:sx n="33" d="100"/>
        <a:sy n="33" d="100"/>
      </p:scale>
      <p:origin x="0" y="59580"/>
    </p:cViewPr>
  </p:outlineViewPr>
  <p:notesTextViewPr>
    <p:cViewPr>
      <p:scale>
        <a:sx n="100" d="100"/>
        <a:sy n="100" d="100"/>
      </p:scale>
      <p:origin x="0" y="0"/>
    </p:cViewPr>
  </p:notesTextViewPr>
  <p:sorterViewPr>
    <p:cViewPr>
      <p:scale>
        <a:sx n="90" d="100"/>
        <a:sy n="90" d="100"/>
      </p:scale>
      <p:origin x="0" y="3492"/>
    </p:cViewPr>
  </p:sorterViewPr>
  <p:notesViewPr>
    <p:cSldViewPr>
      <p:cViewPr>
        <p:scale>
          <a:sx n="100" d="100"/>
          <a:sy n="100" d="100"/>
        </p:scale>
        <p:origin x="-1728"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Graham Smith, DSP Group</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April 2013</a:t>
            </a:r>
            <a:endParaRPr lang="en-US"/>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Graham Smith, DSP Group</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April 2013</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Graham Smith, DSP Group</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Graham Smith, DSP Group</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
        <p:nvSpPr>
          <p:cNvPr id="6" name="Date Placeholder 7"/>
          <p:cNvSpPr>
            <a:spLocks noGrp="1"/>
          </p:cNvSpPr>
          <p:nvPr>
            <p:ph type="dt" sz="half" idx="12"/>
          </p:nvPr>
        </p:nvSpPr>
        <p:spPr>
          <a:xfrm>
            <a:off x="696913" y="332601"/>
            <a:ext cx="1045158" cy="276999"/>
          </a:xfrm>
        </p:spPr>
        <p:txBody>
          <a:bodyPr/>
          <a:lstStyle/>
          <a:p>
            <a:pPr>
              <a:defRPr/>
            </a:pPr>
            <a:r>
              <a:rPr lang="en-US" smtClean="0"/>
              <a:t>Nov 2013</a:t>
            </a:r>
            <a:endParaRPr lang="en-US" dirty="0"/>
          </a:p>
        </p:txBody>
      </p:sp>
    </p:spTree>
    <p:extLst>
      <p:ext uri="{BB962C8B-B14F-4D97-AF65-F5344CB8AC3E}">
        <p14:creationId xmlns:p14="http://schemas.microsoft.com/office/powerpoint/2010/main" val="209825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a:xfrm>
            <a:off x="696913" y="332601"/>
            <a:ext cx="1045158" cy="276999"/>
          </a:xfrm>
        </p:spPr>
        <p:txBody>
          <a:bodyPr/>
          <a:lstStyle/>
          <a:p>
            <a:pPr>
              <a:defRPr/>
            </a:pPr>
            <a:r>
              <a:rPr lang="en-US" smtClean="0"/>
              <a:t>Nov 2013</a:t>
            </a:r>
            <a:endParaRPr lang="en-US" dirty="0"/>
          </a:p>
        </p:txBody>
      </p:sp>
      <p:sp>
        <p:nvSpPr>
          <p:cNvPr id="9" name="Footer Placeholder 8"/>
          <p:cNvSpPr>
            <a:spLocks noGrp="1"/>
          </p:cNvSpPr>
          <p:nvPr>
            <p:ph type="ftr" sz="quarter" idx="11"/>
          </p:nvPr>
        </p:nvSpPr>
        <p:spPr/>
        <p:txBody>
          <a:bodyPr/>
          <a:lstStyle/>
          <a:p>
            <a:pPr>
              <a:defRPr/>
            </a:pPr>
            <a:r>
              <a:rPr lang="en-US" smtClean="0"/>
              <a:t>Graham Smith, DSP Group</a:t>
            </a:r>
            <a:endParaRPr lang="en-US"/>
          </a:p>
        </p:txBody>
      </p:sp>
      <p:sp>
        <p:nvSpPr>
          <p:cNvPr id="10" name="Slide Number Placeholder 9"/>
          <p:cNvSpPr>
            <a:spLocks noGrp="1"/>
          </p:cNvSpPr>
          <p:nvPr>
            <p:ph type="sldNum" sz="quarter" idx="12"/>
          </p:nvPr>
        </p:nvSpPr>
        <p:spPr/>
        <p:txBody>
          <a:bodyPr/>
          <a:lstStyle/>
          <a:p>
            <a:pPr>
              <a:defRPr/>
            </a:pPr>
            <a:r>
              <a:rPr lang="en-US" dirty="0" smtClean="0"/>
              <a:t>Slide </a:t>
            </a:r>
            <a:fld id="{31D45EC1-4C6A-4C4C-A230-3BDF24B584F8}" type="slidenum">
              <a:rPr lang="en-US" smtClean="0"/>
              <a:pPr>
                <a:defRPr/>
              </a:pPr>
              <a:t>‹#›</a:t>
            </a:fld>
            <a:endParaRPr lang="en-US" dirty="0"/>
          </a:p>
        </p:txBody>
      </p:sp>
    </p:spTree>
    <p:extLst>
      <p:ext uri="{BB962C8B-B14F-4D97-AF65-F5344CB8AC3E}">
        <p14:creationId xmlns:p14="http://schemas.microsoft.com/office/powerpoint/2010/main" val="1048365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8"/>
          <p:cNvSpPr>
            <a:spLocks noGrp="1"/>
          </p:cNvSpPr>
          <p:nvPr>
            <p:ph type="ftr" sz="quarter" idx="11"/>
          </p:nvPr>
        </p:nvSpPr>
        <p:spPr>
          <a:xfrm>
            <a:off x="8077200" y="6475413"/>
            <a:ext cx="466725" cy="182562"/>
          </a:xfrm>
        </p:spPr>
        <p:txBody>
          <a:bodyPr/>
          <a:lstStyle/>
          <a:p>
            <a:pPr>
              <a:defRPr/>
            </a:pPr>
            <a:r>
              <a:rPr lang="en-US" smtClean="0"/>
              <a:t>Graham Smith, DSP Group</a:t>
            </a:r>
            <a:endParaRPr lang="en-US"/>
          </a:p>
        </p:txBody>
      </p:sp>
      <p:sp>
        <p:nvSpPr>
          <p:cNvPr id="4" name="Slide Number Placeholder 9"/>
          <p:cNvSpPr>
            <a:spLocks noGrp="1"/>
          </p:cNvSpPr>
          <p:nvPr>
            <p:ph type="sldNum" sz="quarter" idx="12"/>
          </p:nvPr>
        </p:nvSpPr>
        <p:spPr>
          <a:xfrm>
            <a:off x="4344988" y="6475413"/>
            <a:ext cx="530225" cy="182562"/>
          </a:xfrm>
        </p:spPr>
        <p:txBody>
          <a:bodyPr/>
          <a:lstStyle/>
          <a:p>
            <a:pPr>
              <a:defRPr/>
            </a:pPr>
            <a:r>
              <a:rPr lang="en-US" dirty="0" smtClean="0"/>
              <a:t>Slide </a:t>
            </a:r>
            <a:fld id="{31D45EC1-4C6A-4C4C-A230-3BDF24B584F8}" type="slidenum">
              <a:rPr lang="en-US" smtClean="0"/>
              <a:pPr>
                <a:defRPr/>
              </a:pPr>
              <a:t>‹#›</a:t>
            </a:fld>
            <a:endParaRPr lang="en-US" dirty="0"/>
          </a:p>
        </p:txBody>
      </p:sp>
      <p:sp>
        <p:nvSpPr>
          <p:cNvPr id="5" name="Date Placeholder 7"/>
          <p:cNvSpPr>
            <a:spLocks noGrp="1"/>
          </p:cNvSpPr>
          <p:nvPr>
            <p:ph type="dt" sz="half" idx="10"/>
          </p:nvPr>
        </p:nvSpPr>
        <p:spPr>
          <a:xfrm>
            <a:off x="696913" y="332601"/>
            <a:ext cx="1045158" cy="276999"/>
          </a:xfrm>
        </p:spPr>
        <p:txBody>
          <a:bodyPr/>
          <a:lstStyle/>
          <a:p>
            <a:pPr>
              <a:defRPr/>
            </a:pPr>
            <a:r>
              <a:rPr lang="en-US" smtClean="0"/>
              <a:t>Nov 2013</a:t>
            </a:r>
            <a:endParaRPr lang="en-US" dirty="0"/>
          </a:p>
        </p:txBody>
      </p:sp>
    </p:spTree>
    <p:extLst>
      <p:ext uri="{BB962C8B-B14F-4D97-AF65-F5344CB8AC3E}">
        <p14:creationId xmlns:p14="http://schemas.microsoft.com/office/powerpoint/2010/main" val="31512979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Nov 2013</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Graham Smith, DSP Group</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802.11-13/1290r0</a:t>
            </a:r>
            <a:endParaRPr lang="en-US" sz="1800"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86" r:id="rId3"/>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xfrm>
            <a:off x="696913" y="332601"/>
            <a:ext cx="1340110"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Nov 2013</a:t>
            </a:r>
            <a:endParaRPr lang="en-US" sz="1800" dirty="0" smtClean="0"/>
          </a:p>
        </p:txBody>
      </p:sp>
      <p:sp>
        <p:nvSpPr>
          <p:cNvPr id="3077" name="Rectangle 2"/>
          <p:cNvSpPr>
            <a:spLocks noGrp="1" noChangeArrowheads="1"/>
          </p:cNvSpPr>
          <p:nvPr>
            <p:ph type="title"/>
          </p:nvPr>
        </p:nvSpPr>
        <p:spPr>
          <a:xfrm>
            <a:off x="685800" y="838200"/>
            <a:ext cx="7772400" cy="1066800"/>
          </a:xfrm>
          <a:noFill/>
        </p:spPr>
        <p:txBody>
          <a:bodyPr/>
          <a:lstStyle/>
          <a:p>
            <a:r>
              <a:rPr lang="en-US" dirty="0" smtClean="0"/>
              <a:t>Dynamic Sensitivity Control</a:t>
            </a:r>
            <a:br>
              <a:rPr lang="en-US" dirty="0" smtClean="0"/>
            </a:br>
            <a:r>
              <a:rPr lang="en-US" dirty="0" smtClean="0"/>
              <a:t> for HEW SG </a:t>
            </a:r>
            <a:endParaRPr lang="en-US" dirty="0" smtClean="0"/>
          </a:p>
        </p:txBody>
      </p:sp>
      <p:sp>
        <p:nvSpPr>
          <p:cNvPr id="3078" name="Rectangle 6"/>
          <p:cNvSpPr>
            <a:spLocks noGrp="1" noChangeArrowheads="1"/>
          </p:cNvSpPr>
          <p:nvPr>
            <p:ph type="body" idx="1"/>
          </p:nvPr>
        </p:nvSpPr>
        <p:spPr>
          <a:xfrm>
            <a:off x="685800" y="2133600"/>
            <a:ext cx="7772400" cy="381000"/>
          </a:xfrm>
          <a:noFill/>
        </p:spPr>
        <p:txBody>
          <a:bodyPr/>
          <a:lstStyle/>
          <a:p>
            <a:pPr algn="ctr">
              <a:lnSpc>
                <a:spcPct val="90000"/>
              </a:lnSpc>
              <a:buFontTx/>
              <a:buNone/>
            </a:pPr>
            <a:r>
              <a:rPr lang="en-US" sz="2000" dirty="0" smtClean="0"/>
              <a:t>Date:</a:t>
            </a:r>
            <a:r>
              <a:rPr lang="en-US" sz="2000" b="0" dirty="0" smtClean="0"/>
              <a:t> 2013-11</a:t>
            </a:r>
          </a:p>
        </p:txBody>
      </p:sp>
      <p:sp>
        <p:nvSpPr>
          <p:cNvPr id="3080" name="Rectangle 12"/>
          <p:cNvSpPr>
            <a:spLocks noChangeArrowheads="1"/>
          </p:cNvSpPr>
          <p:nvPr/>
        </p:nvSpPr>
        <p:spPr bwMode="auto">
          <a:xfrm>
            <a:off x="569976" y="25908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dirty="0"/>
              <a:t>Authors:</a:t>
            </a:r>
            <a:endParaRPr lang="en-US" sz="2000" b="0" dirty="0"/>
          </a:p>
        </p:txBody>
      </p:sp>
      <p:graphicFrame>
        <p:nvGraphicFramePr>
          <p:cNvPr id="2" name="Object 1"/>
          <p:cNvGraphicFramePr>
            <a:graphicFrameLocks noChangeAspect="1"/>
          </p:cNvGraphicFramePr>
          <p:nvPr>
            <p:extLst>
              <p:ext uri="{D42A27DB-BD31-4B8C-83A1-F6EECF244321}">
                <p14:modId xmlns:p14="http://schemas.microsoft.com/office/powerpoint/2010/main" val="2182292314"/>
              </p:ext>
            </p:extLst>
          </p:nvPr>
        </p:nvGraphicFramePr>
        <p:xfrm>
          <a:off x="533400" y="3124200"/>
          <a:ext cx="7635875" cy="2552700"/>
        </p:xfrm>
        <a:graphic>
          <a:graphicData uri="http://schemas.openxmlformats.org/presentationml/2006/ole">
            <mc:AlternateContent xmlns:mc="http://schemas.openxmlformats.org/markup-compatibility/2006">
              <mc:Choice xmlns:v="urn:schemas-microsoft-com:vml" Requires="v">
                <p:oleObj spid="_x0000_s3304" name="Document" r:id="rId4" imgW="8277509" imgH="2784379" progId="Word.Document.8">
                  <p:embed/>
                </p:oleObj>
              </mc:Choice>
              <mc:Fallback>
                <p:oleObj name="Document" r:id="rId4" imgW="8277509" imgH="2784379" progId="Word.Document.8">
                  <p:embed/>
                  <p:pic>
                    <p:nvPicPr>
                      <p:cNvPr id="0" name="Object 1"/>
                      <p:cNvPicPr>
                        <a:picLocks noChangeAspect="1" noChangeArrowheads="1"/>
                      </p:cNvPicPr>
                      <p:nvPr/>
                    </p:nvPicPr>
                    <p:blipFill>
                      <a:blip r:embed="rId5"/>
                      <a:srcRect/>
                      <a:stretch>
                        <a:fillRect/>
                      </a:stretch>
                    </p:blipFill>
                    <p:spPr bwMode="auto">
                      <a:xfrm>
                        <a:off x="533400" y="3124200"/>
                        <a:ext cx="7635875" cy="255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Footer Placeholder 2"/>
          <p:cNvSpPr>
            <a:spLocks noGrp="1"/>
          </p:cNvSpPr>
          <p:nvPr>
            <p:ph type="ftr" sz="quarter" idx="11"/>
          </p:nvPr>
        </p:nvSpPr>
        <p:spPr/>
        <p:txBody>
          <a:bodyPr/>
          <a:lstStyle/>
          <a:p>
            <a:pPr>
              <a:defRPr/>
            </a:pPr>
            <a:r>
              <a:rPr lang="en-US" dirty="0" smtClean="0"/>
              <a:t>Graham Smith, DSP Group</a:t>
            </a:r>
            <a:endParaRPr lang="en-US" dirty="0"/>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533400"/>
          </a:xfrm>
        </p:spPr>
        <p:txBody>
          <a:bodyPr/>
          <a:lstStyle/>
          <a:p>
            <a:r>
              <a:rPr lang="en-US" dirty="0" smtClean="0"/>
              <a:t>Terrace/Townhouse</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10</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642459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257800" y="2209800"/>
            <a:ext cx="3835537" cy="461665"/>
          </a:xfrm>
          <a:prstGeom prst="rect">
            <a:avLst/>
          </a:prstGeom>
          <a:noFill/>
        </p:spPr>
        <p:txBody>
          <a:bodyPr wrap="none" rtlCol="0">
            <a:spAutoFit/>
          </a:bodyPr>
          <a:lstStyle/>
          <a:p>
            <a:r>
              <a:rPr lang="en-US" dirty="0" smtClean="0"/>
              <a:t>No ‘hidden’ STAs in garden</a:t>
            </a:r>
          </a:p>
        </p:txBody>
      </p:sp>
    </p:spTree>
    <p:extLst>
      <p:ext uri="{BB962C8B-B14F-4D97-AF65-F5344CB8AC3E}">
        <p14:creationId xmlns:p14="http://schemas.microsoft.com/office/powerpoint/2010/main" val="1445843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11</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685800"/>
            <a:ext cx="7797087" cy="569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724400" y="694944"/>
            <a:ext cx="2903359" cy="461665"/>
          </a:xfrm>
          <a:prstGeom prst="rect">
            <a:avLst/>
          </a:prstGeom>
          <a:noFill/>
        </p:spPr>
        <p:txBody>
          <a:bodyPr wrap="none" rtlCol="0">
            <a:spAutoFit/>
          </a:bodyPr>
          <a:lstStyle/>
          <a:p>
            <a:r>
              <a:rPr lang="en-US" dirty="0" smtClean="0"/>
              <a:t>Enterprise/Hotspots</a:t>
            </a:r>
            <a:endParaRPr lang="en-US" dirty="0"/>
          </a:p>
        </p:txBody>
      </p:sp>
    </p:spTree>
    <p:extLst>
      <p:ext uri="{BB962C8B-B14F-4D97-AF65-F5344CB8AC3E}">
        <p14:creationId xmlns:p14="http://schemas.microsoft.com/office/powerpoint/2010/main" val="2322475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09800" y="685800"/>
            <a:ext cx="6248400" cy="693738"/>
          </a:xfrm>
        </p:spPr>
        <p:txBody>
          <a:bodyPr/>
          <a:lstStyle/>
          <a:p>
            <a:r>
              <a:rPr lang="en-US" dirty="0" smtClean="0"/>
              <a:t>Enterprise and Hotspots</a:t>
            </a:r>
          </a:p>
        </p:txBody>
      </p:sp>
      <p:sp>
        <p:nvSpPr>
          <p:cNvPr id="10243" name="Footer Placeholder 2"/>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073150"/>
            <a:ext cx="5260975" cy="448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1493838" y="2971800"/>
            <a:ext cx="392112" cy="341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46" name="TextBox 5"/>
          <p:cNvSpPr txBox="1">
            <a:spLocks noChangeArrowheads="1"/>
          </p:cNvSpPr>
          <p:nvPr/>
        </p:nvSpPr>
        <p:spPr bwMode="auto">
          <a:xfrm>
            <a:off x="3517900" y="1379538"/>
            <a:ext cx="466986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dirty="0"/>
              <a:t>Note if STA A moves, then</a:t>
            </a:r>
          </a:p>
          <a:p>
            <a:pPr eaLnBrk="1" hangingPunct="1"/>
            <a:r>
              <a:rPr lang="en-US" sz="2000" dirty="0"/>
              <a:t>it loses the DSC protection and then </a:t>
            </a:r>
          </a:p>
          <a:p>
            <a:pPr eaLnBrk="1" hangingPunct="1"/>
            <a:r>
              <a:rPr lang="en-US" sz="2000" dirty="0"/>
              <a:t>it is encouraged to switch channels </a:t>
            </a:r>
          </a:p>
          <a:p>
            <a:pPr eaLnBrk="1" hangingPunct="1"/>
            <a:r>
              <a:rPr lang="en-US" sz="2000" dirty="0"/>
              <a:t>as now has lower throughput.</a:t>
            </a:r>
          </a:p>
        </p:txBody>
      </p:sp>
      <p:sp>
        <p:nvSpPr>
          <p:cNvPr id="10247" name="TextBox 10"/>
          <p:cNvSpPr txBox="1">
            <a:spLocks noChangeArrowheads="1"/>
          </p:cNvSpPr>
          <p:nvPr/>
        </p:nvSpPr>
        <p:spPr bwMode="auto">
          <a:xfrm>
            <a:off x="3209925" y="5092700"/>
            <a:ext cx="566212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dirty="0"/>
              <a:t>Note that this type of cell cluster is impossible </a:t>
            </a:r>
          </a:p>
          <a:p>
            <a:pPr eaLnBrk="1" hangingPunct="1"/>
            <a:r>
              <a:rPr lang="en-US" sz="1600" dirty="0"/>
              <a:t>without TPC or DSC.  TPC fails if any one not complying</a:t>
            </a:r>
          </a:p>
          <a:p>
            <a:pPr eaLnBrk="1" hangingPunct="1"/>
            <a:r>
              <a:rPr lang="en-US" sz="1600" dirty="0"/>
              <a:t>But also would make TX at highest data rates difficult.</a:t>
            </a:r>
          </a:p>
          <a:p>
            <a:pPr eaLnBrk="1" hangingPunct="1"/>
            <a:r>
              <a:rPr lang="en-US" sz="1600" dirty="0"/>
              <a:t>DSC ensures highest data rates used.</a:t>
            </a:r>
          </a:p>
        </p:txBody>
      </p:sp>
      <p:sp>
        <p:nvSpPr>
          <p:cNvPr id="2" name="Slide Number Placeholder 1"/>
          <p:cNvSpPr>
            <a:spLocks noGrp="1"/>
          </p:cNvSpPr>
          <p:nvPr>
            <p:ph type="sldNum" sz="quarter" idx="12"/>
          </p:nvPr>
        </p:nvSpPr>
        <p:spPr/>
        <p:txBody>
          <a:bodyPr/>
          <a:lstStyle/>
          <a:p>
            <a:pPr>
              <a:defRPr/>
            </a:pPr>
            <a:r>
              <a:rPr lang="en-US" smtClean="0"/>
              <a:t>Slide </a:t>
            </a:r>
            <a:fld id="{31D45EC1-4C6A-4C4C-A230-3BDF24B584F8}" type="slidenum">
              <a:rPr lang="en-US" smtClean="0"/>
              <a:pPr>
                <a:defRPr/>
              </a:pPr>
              <a:t>12</a:t>
            </a:fld>
            <a:endParaRPr lang="en-US" dirty="0"/>
          </a:p>
        </p:txBody>
      </p:sp>
      <p:sp>
        <p:nvSpPr>
          <p:cNvPr id="3" name="Date Placeholder 2"/>
          <p:cNvSpPr>
            <a:spLocks noGrp="1"/>
          </p:cNvSpPr>
          <p:nvPr>
            <p:ph type="dt" sz="half" idx="10"/>
          </p:nvPr>
        </p:nvSpPr>
        <p:spPr/>
        <p:txBody>
          <a:bodyPr/>
          <a:lstStyle/>
          <a:p>
            <a:pPr>
              <a:defRPr/>
            </a:pPr>
            <a:r>
              <a:rPr lang="en-US" smtClean="0"/>
              <a:t>Nov 2013</a:t>
            </a:r>
            <a:endParaRPr lang="en-US" dirty="0"/>
          </a:p>
        </p:txBody>
      </p:sp>
    </p:spTree>
    <p:extLst>
      <p:ext uri="{BB962C8B-B14F-4D97-AF65-F5344CB8AC3E}">
        <p14:creationId xmlns:p14="http://schemas.microsoft.com/office/powerpoint/2010/main" val="2087301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13</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6781800" cy="4733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090210" y="5840782"/>
            <a:ext cx="4158190" cy="461665"/>
          </a:xfrm>
          <a:prstGeom prst="rect">
            <a:avLst/>
          </a:prstGeom>
          <a:noFill/>
        </p:spPr>
        <p:txBody>
          <a:bodyPr wrap="none" rtlCol="0">
            <a:spAutoFit/>
          </a:bodyPr>
          <a:lstStyle/>
          <a:p>
            <a:r>
              <a:rPr lang="en-US" dirty="0" smtClean="0"/>
              <a:t>Pure ‘circles’ no obstructions</a:t>
            </a:r>
            <a:endParaRPr lang="en-US" dirty="0"/>
          </a:p>
        </p:txBody>
      </p:sp>
      <p:sp>
        <p:nvSpPr>
          <p:cNvPr id="7" name="TextBox 6"/>
          <p:cNvSpPr txBox="1"/>
          <p:nvPr/>
        </p:nvSpPr>
        <p:spPr>
          <a:xfrm>
            <a:off x="1371600" y="759767"/>
            <a:ext cx="2306722" cy="461665"/>
          </a:xfrm>
          <a:prstGeom prst="rect">
            <a:avLst/>
          </a:prstGeom>
          <a:noFill/>
        </p:spPr>
        <p:txBody>
          <a:bodyPr wrap="none" rtlCol="0">
            <a:spAutoFit/>
          </a:bodyPr>
          <a:lstStyle/>
          <a:p>
            <a:r>
              <a:rPr lang="en-US" dirty="0" smtClean="0"/>
              <a:t>AP CCA Setting</a:t>
            </a:r>
            <a:endParaRPr lang="en-US" dirty="0"/>
          </a:p>
        </p:txBody>
      </p:sp>
    </p:spTree>
    <p:extLst>
      <p:ext uri="{BB962C8B-B14F-4D97-AF65-F5344CB8AC3E}">
        <p14:creationId xmlns:p14="http://schemas.microsoft.com/office/powerpoint/2010/main" val="4252879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14</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199" y="1066800"/>
            <a:ext cx="6871095" cy="484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5715000"/>
            <a:ext cx="4256087"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317" y="743743"/>
            <a:ext cx="247491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2571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15</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418" y="1062038"/>
            <a:ext cx="7096125" cy="474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51602" y="5494437"/>
            <a:ext cx="8992398" cy="830997"/>
          </a:xfrm>
          <a:prstGeom prst="rect">
            <a:avLst/>
          </a:prstGeom>
          <a:noFill/>
        </p:spPr>
        <p:txBody>
          <a:bodyPr wrap="none" rtlCol="0">
            <a:spAutoFit/>
          </a:bodyPr>
          <a:lstStyle/>
          <a:p>
            <a:r>
              <a:rPr lang="en-US" dirty="0" smtClean="0"/>
              <a:t>Flexible system</a:t>
            </a:r>
          </a:p>
          <a:p>
            <a:r>
              <a:rPr lang="en-US" dirty="0" smtClean="0"/>
              <a:t>Parameters can be adjusted to suit conditions and desired coverage</a:t>
            </a:r>
            <a:endParaRPr lang="en-US" dirty="0"/>
          </a:p>
        </p:txBody>
      </p:sp>
    </p:spTree>
    <p:extLst>
      <p:ext uri="{BB962C8B-B14F-4D97-AF65-F5344CB8AC3E}">
        <p14:creationId xmlns:p14="http://schemas.microsoft.com/office/powerpoint/2010/main" val="3380447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85800" y="685800"/>
            <a:ext cx="7772400" cy="685800"/>
          </a:xfrm>
        </p:spPr>
        <p:txBody>
          <a:bodyPr/>
          <a:lstStyle/>
          <a:p>
            <a:pPr eaLnBrk="1" hangingPunct="1"/>
            <a:r>
              <a:rPr lang="en-US" dirty="0" smtClean="0"/>
              <a:t>Flexibility </a:t>
            </a:r>
          </a:p>
        </p:txBody>
      </p:sp>
      <p:sp>
        <p:nvSpPr>
          <p:cNvPr id="9219" name="Content Placeholder 3"/>
          <p:cNvSpPr>
            <a:spLocks noGrp="1"/>
          </p:cNvSpPr>
          <p:nvPr>
            <p:ph idx="1"/>
          </p:nvPr>
        </p:nvSpPr>
        <p:spPr>
          <a:xfrm>
            <a:off x="685800" y="1524000"/>
            <a:ext cx="7772400" cy="4114800"/>
          </a:xfrm>
        </p:spPr>
        <p:txBody>
          <a:bodyPr>
            <a:normAutofit lnSpcReduction="10000"/>
          </a:bodyPr>
          <a:lstStyle/>
          <a:p>
            <a:pPr marL="0" indent="0" eaLnBrk="1" hangingPunct="1">
              <a:buNone/>
              <a:defRPr/>
            </a:pPr>
            <a:endParaRPr lang="en-US" dirty="0" smtClean="0"/>
          </a:p>
          <a:p>
            <a:pPr eaLnBrk="1" hangingPunct="1">
              <a:defRPr/>
            </a:pPr>
            <a:r>
              <a:rPr lang="en-US" dirty="0" smtClean="0"/>
              <a:t>Upper Limit and Margin can be adjusted to suit the application for an optimum result (AP can control)</a:t>
            </a:r>
          </a:p>
          <a:p>
            <a:pPr lvl="1" eaLnBrk="1" hangingPunct="1">
              <a:defRPr/>
            </a:pPr>
            <a:r>
              <a:rPr lang="en-US" dirty="0" smtClean="0"/>
              <a:t>20dB Margin suggested as 20dB is </a:t>
            </a:r>
            <a:r>
              <a:rPr lang="en-US" dirty="0" err="1" smtClean="0"/>
              <a:t>approx</a:t>
            </a:r>
            <a:r>
              <a:rPr lang="en-US" dirty="0" smtClean="0"/>
              <a:t> required SNR for higher data rates</a:t>
            </a:r>
          </a:p>
          <a:p>
            <a:pPr lvl="1" eaLnBrk="1" hangingPunct="1">
              <a:defRPr/>
            </a:pPr>
            <a:r>
              <a:rPr lang="en-US" dirty="0" smtClean="0"/>
              <a:t>Upper Limit can be used to define the network coverage area.</a:t>
            </a:r>
            <a:br>
              <a:rPr lang="en-US" dirty="0" smtClean="0"/>
            </a:br>
            <a:r>
              <a:rPr lang="en-US" dirty="0" smtClean="0"/>
              <a:t>(This is shown later)</a:t>
            </a:r>
          </a:p>
          <a:p>
            <a:pPr lvl="1" eaLnBrk="1" hangingPunct="1">
              <a:defRPr/>
            </a:pPr>
            <a:endParaRPr lang="en-US" dirty="0"/>
          </a:p>
          <a:p>
            <a:pPr eaLnBrk="1" hangingPunct="1">
              <a:defRPr/>
            </a:pPr>
            <a:r>
              <a:rPr lang="en-US" dirty="0" smtClean="0"/>
              <a:t>AP then sets its own Sensitivity or CCA </a:t>
            </a:r>
          </a:p>
          <a:p>
            <a:pPr lvl="1" eaLnBrk="1" hangingPunct="1">
              <a:defRPr/>
            </a:pPr>
            <a:r>
              <a:rPr lang="en-US" dirty="0" smtClean="0"/>
              <a:t>Based upon the Margin and Upper Limit</a:t>
            </a:r>
          </a:p>
          <a:p>
            <a:pPr marL="457200" lvl="1" indent="0" eaLnBrk="1" hangingPunct="1">
              <a:buFontTx/>
              <a:buNone/>
              <a:defRPr/>
            </a:pPr>
            <a:r>
              <a:rPr lang="en-US" dirty="0" smtClean="0"/>
              <a:t>  </a:t>
            </a:r>
          </a:p>
        </p:txBody>
      </p:sp>
      <p:sp>
        <p:nvSpPr>
          <p:cNvPr id="11268" name="Footer Placeholder 2"/>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16</a:t>
            </a:fld>
            <a:endParaRPr lang="en-US" dirty="0"/>
          </a:p>
        </p:txBody>
      </p:sp>
    </p:spTree>
    <p:extLst>
      <p:ext uri="{BB962C8B-B14F-4D97-AF65-F5344CB8AC3E}">
        <p14:creationId xmlns:p14="http://schemas.microsoft.com/office/powerpoint/2010/main" val="1876639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r>
              <a:rPr lang="en-US" smtClean="0"/>
              <a:t>Legacy STAs – No problem if in separate network</a:t>
            </a:r>
          </a:p>
        </p:txBody>
      </p:sp>
      <p:sp>
        <p:nvSpPr>
          <p:cNvPr id="12291" name="Content Placeholder 2"/>
          <p:cNvSpPr>
            <a:spLocks noGrp="1"/>
          </p:cNvSpPr>
          <p:nvPr>
            <p:ph idx="1"/>
          </p:nvPr>
        </p:nvSpPr>
        <p:spPr/>
        <p:txBody>
          <a:bodyPr>
            <a:normAutofit fontScale="92500" lnSpcReduction="20000"/>
          </a:bodyPr>
          <a:lstStyle/>
          <a:p>
            <a:pPr marL="0" indent="0">
              <a:buNone/>
            </a:pPr>
            <a:r>
              <a:rPr lang="en-US" u="sng" dirty="0" smtClean="0"/>
              <a:t>In each of the cases considered, </a:t>
            </a:r>
            <a:r>
              <a:rPr lang="en-US" dirty="0" smtClean="0"/>
              <a:t>Apartments, Houses, Cell Cluster, the legacy STA is UNAFFECTED</a:t>
            </a:r>
          </a:p>
          <a:p>
            <a:r>
              <a:rPr lang="en-US" dirty="0" smtClean="0"/>
              <a:t>If the Legacy STA is in a separate network, we see that in examples, </a:t>
            </a:r>
            <a:r>
              <a:rPr lang="en-US" b="1" dirty="0" smtClean="0">
                <a:solidFill>
                  <a:srgbClr val="00B050"/>
                </a:solidFill>
              </a:rPr>
              <a:t>both DSC STA and Legacy STA can TX at the same time</a:t>
            </a:r>
            <a:r>
              <a:rPr lang="en-US" dirty="0" smtClean="0"/>
              <a:t>.  </a:t>
            </a:r>
          </a:p>
          <a:p>
            <a:r>
              <a:rPr lang="en-US" dirty="0" smtClean="0"/>
              <a:t>If STA does not use DSC then:</a:t>
            </a:r>
          </a:p>
          <a:p>
            <a:pPr lvl="1"/>
            <a:r>
              <a:rPr lang="en-US" dirty="0" smtClean="0"/>
              <a:t>If already started to TX it will complete (DSC STA can TX at same time) </a:t>
            </a:r>
          </a:p>
          <a:p>
            <a:pPr lvl="1"/>
            <a:r>
              <a:rPr lang="en-US" dirty="0" smtClean="0"/>
              <a:t>If Legacy STA not started to TX it will hold off with CCA in the normal fashion if DSC STA is TX – no difference</a:t>
            </a:r>
          </a:p>
          <a:p>
            <a:r>
              <a:rPr lang="en-US" dirty="0" smtClean="0"/>
              <a:t>DSC simply allows the STA using it to TX at the same time.</a:t>
            </a:r>
          </a:p>
          <a:p>
            <a:r>
              <a:rPr lang="en-US" b="1" dirty="0" smtClean="0">
                <a:solidFill>
                  <a:srgbClr val="00B050"/>
                </a:solidFill>
              </a:rPr>
              <a:t>Legacy network performance improves as need not wait so long for DSC network to TX (simultaneous TX)</a:t>
            </a:r>
          </a:p>
        </p:txBody>
      </p:sp>
      <p:sp>
        <p:nvSpPr>
          <p:cNvPr id="12292" name="Footer Placeholder 3"/>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17</a:t>
            </a:fld>
            <a:endParaRPr lang="en-US" dirty="0"/>
          </a:p>
        </p:txBody>
      </p:sp>
    </p:spTree>
    <p:extLst>
      <p:ext uri="{BB962C8B-B14F-4D97-AF65-F5344CB8AC3E}">
        <p14:creationId xmlns:p14="http://schemas.microsoft.com/office/powerpoint/2010/main" val="3325551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609600"/>
          </a:xfrm>
        </p:spPr>
        <p:txBody>
          <a:bodyPr/>
          <a:lstStyle/>
          <a:p>
            <a:r>
              <a:rPr lang="en-US" dirty="0" smtClean="0"/>
              <a:t>Legacy STA – Same Network</a:t>
            </a:r>
          </a:p>
        </p:txBody>
      </p:sp>
      <p:sp>
        <p:nvSpPr>
          <p:cNvPr id="13315" name="Content Placeholder 2"/>
          <p:cNvSpPr>
            <a:spLocks noGrp="1"/>
          </p:cNvSpPr>
          <p:nvPr>
            <p:ph idx="1"/>
          </p:nvPr>
        </p:nvSpPr>
        <p:spPr>
          <a:xfrm>
            <a:off x="685800" y="1371600"/>
            <a:ext cx="7772400" cy="5029200"/>
          </a:xfrm>
        </p:spPr>
        <p:txBody>
          <a:bodyPr>
            <a:noAutofit/>
          </a:bodyPr>
          <a:lstStyle/>
          <a:p>
            <a:r>
              <a:rPr lang="en-US" sz="2000" dirty="0" smtClean="0"/>
              <a:t>If any STA is outside the coverage area set by the DSC, then it is at a disadvantage as its TX could be stepped on by the DSC STA that is close to the AP.  This is the same situation as “hidden STA”.  </a:t>
            </a:r>
          </a:p>
          <a:p>
            <a:pPr lvl="1"/>
            <a:r>
              <a:rPr lang="en-US" dirty="0" smtClean="0"/>
              <a:t>“Hidden STA” situation exists now so nothing new</a:t>
            </a:r>
          </a:p>
          <a:p>
            <a:r>
              <a:rPr lang="en-US" sz="2000" dirty="0" smtClean="0"/>
              <a:t>Detection area is set by the Upper Limit and Margin.</a:t>
            </a:r>
          </a:p>
          <a:p>
            <a:pPr lvl="1"/>
            <a:r>
              <a:rPr lang="en-US" dirty="0" smtClean="0"/>
              <a:t>Set correctly, possibility of ‘hidden STA’ is greatly reduced</a:t>
            </a:r>
          </a:p>
          <a:p>
            <a:r>
              <a:rPr lang="en-US" sz="2000" dirty="0" smtClean="0"/>
              <a:t>Note distances and compare to house sizes. Hence, possibility of hidden legacy or DSC STA is remote.</a:t>
            </a:r>
          </a:p>
          <a:p>
            <a:r>
              <a:rPr lang="en-US" sz="2000" dirty="0" smtClean="0"/>
              <a:t>Consider also need to keep high data rates hence want to restrict range.  (Especially if using 40MHz channels or higher).  </a:t>
            </a:r>
            <a:endParaRPr lang="en-US" sz="2000" dirty="0"/>
          </a:p>
          <a:p>
            <a:pPr marL="0" indent="0">
              <a:buNone/>
            </a:pPr>
            <a:r>
              <a:rPr lang="en-US" sz="2000" dirty="0" smtClean="0"/>
              <a:t>Finally</a:t>
            </a:r>
          </a:p>
          <a:p>
            <a:r>
              <a:rPr lang="en-US" sz="2000" dirty="0" smtClean="0"/>
              <a:t>If outdoor and large area coverage required, DSC could be disabled by AP IE.  </a:t>
            </a:r>
          </a:p>
        </p:txBody>
      </p:sp>
      <p:sp>
        <p:nvSpPr>
          <p:cNvPr id="13316" name="Footer Placeholder 3"/>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18</a:t>
            </a:fld>
            <a:endParaRPr lang="en-US" dirty="0"/>
          </a:p>
        </p:txBody>
      </p:sp>
    </p:spTree>
    <p:extLst>
      <p:ext uri="{BB962C8B-B14F-4D97-AF65-F5344CB8AC3E}">
        <p14:creationId xmlns:p14="http://schemas.microsoft.com/office/powerpoint/2010/main" val="4064477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685800" y="685800"/>
            <a:ext cx="7772400" cy="533400"/>
          </a:xfrm>
        </p:spPr>
        <p:txBody>
          <a:bodyPr/>
          <a:lstStyle/>
          <a:p>
            <a:pPr eaLnBrk="1" hangingPunct="1"/>
            <a:r>
              <a:rPr lang="en-US" dirty="0" smtClean="0"/>
              <a:t>Discussion</a:t>
            </a:r>
          </a:p>
        </p:txBody>
      </p:sp>
      <p:sp>
        <p:nvSpPr>
          <p:cNvPr id="16387" name="Content Placeholder 4"/>
          <p:cNvSpPr>
            <a:spLocks noGrp="1"/>
          </p:cNvSpPr>
          <p:nvPr>
            <p:ph idx="1"/>
          </p:nvPr>
        </p:nvSpPr>
        <p:spPr>
          <a:xfrm>
            <a:off x="228600" y="1219200"/>
            <a:ext cx="8686800" cy="5105400"/>
          </a:xfrm>
        </p:spPr>
        <p:txBody>
          <a:bodyPr>
            <a:normAutofit fontScale="85000" lnSpcReduction="20000"/>
          </a:bodyPr>
          <a:lstStyle/>
          <a:p>
            <a:pPr eaLnBrk="1" hangingPunct="1"/>
            <a:r>
              <a:rPr lang="en-US" dirty="0" smtClean="0"/>
              <a:t>We can expand the examples to specific enterprise, office environments.  </a:t>
            </a:r>
          </a:p>
          <a:p>
            <a:pPr lvl="1" eaLnBrk="1" hangingPunct="1"/>
            <a:r>
              <a:rPr lang="en-US" sz="2400" dirty="0" smtClean="0"/>
              <a:t>Network coverage is NOT simple circles.  It is bounded by walls, floors, obstructions such that the propagation is not dB linear it suffers from jumps, e.g. 10dB per outside wall, 3 – 6dB inside walls.  </a:t>
            </a:r>
          </a:p>
          <a:p>
            <a:pPr lvl="1" eaLnBrk="1" hangingPunct="1"/>
            <a:r>
              <a:rPr lang="en-US" sz="2400" dirty="0" smtClean="0"/>
              <a:t>Network coverage can be made ‘cell like’ so as to improve the overall coverage. </a:t>
            </a:r>
          </a:p>
          <a:p>
            <a:pPr eaLnBrk="1" hangingPunct="1"/>
            <a:r>
              <a:rPr lang="en-US" dirty="0" smtClean="0"/>
              <a:t>If only one network uses DSC it does not impact performance on other network – in fact it lessens impact as now TX simultaneously so other network does not need to wait so long.    </a:t>
            </a:r>
          </a:p>
          <a:p>
            <a:pPr eaLnBrk="1" hangingPunct="1"/>
            <a:r>
              <a:rPr lang="en-US" dirty="0" smtClean="0"/>
              <a:t>DSC Limit can be set to cover desired network area. STAs in same network, are at disadvantage only if at far distance.   </a:t>
            </a:r>
          </a:p>
          <a:p>
            <a:pPr lvl="1" eaLnBrk="1" hangingPunct="1"/>
            <a:r>
              <a:rPr lang="en-US" sz="2400" dirty="0" smtClean="0"/>
              <a:t>Can be mitigated with correct choice of Upper Limit.</a:t>
            </a:r>
          </a:p>
          <a:p>
            <a:pPr lvl="1" eaLnBrk="1" hangingPunct="1"/>
            <a:r>
              <a:rPr lang="en-US" sz="2400" dirty="0" smtClean="0"/>
              <a:t>Also probability comes into play, chance of close STA, chance it is TX, etc.  In practice not a significant problem</a:t>
            </a:r>
            <a:br>
              <a:rPr lang="en-US" sz="2400" dirty="0" smtClean="0"/>
            </a:br>
            <a:endParaRPr lang="en-US" sz="2400" dirty="0" smtClean="0"/>
          </a:p>
          <a:p>
            <a:pPr eaLnBrk="1" hangingPunct="1"/>
            <a:r>
              <a:rPr lang="en-US" dirty="0" smtClean="0"/>
              <a:t>DSC combined with channel selection can mitigate OBSS.  </a:t>
            </a:r>
          </a:p>
          <a:p>
            <a:pPr eaLnBrk="1" hangingPunct="1"/>
            <a:r>
              <a:rPr lang="en-US" dirty="0" smtClean="0">
                <a:solidFill>
                  <a:srgbClr val="FF0000"/>
                </a:solidFill>
              </a:rPr>
              <a:t>DSC can improve overall Wi-Fi throughput in an area.</a:t>
            </a:r>
          </a:p>
          <a:p>
            <a:pPr eaLnBrk="1" hangingPunct="1"/>
            <a:r>
              <a:rPr lang="en-US" dirty="0" smtClean="0"/>
              <a:t>AP can control settings – see next slide</a:t>
            </a:r>
          </a:p>
        </p:txBody>
      </p:sp>
      <p:sp>
        <p:nvSpPr>
          <p:cNvPr id="16388" name="Footer Placeholder 2"/>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19</a:t>
            </a:fld>
            <a:endParaRPr lang="en-US" dirty="0"/>
          </a:p>
        </p:txBody>
      </p:sp>
    </p:spTree>
    <p:extLst>
      <p:ext uri="{BB962C8B-B14F-4D97-AF65-F5344CB8AC3E}">
        <p14:creationId xmlns:p14="http://schemas.microsoft.com/office/powerpoint/2010/main" val="1204161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7"/>
          <p:cNvSpPr>
            <a:spLocks noGrp="1" noChangeArrowheads="1"/>
          </p:cNvSpPr>
          <p:nvPr>
            <p:ph type="title"/>
          </p:nvPr>
        </p:nvSpPr>
        <p:spPr>
          <a:xfrm>
            <a:off x="152400" y="762000"/>
            <a:ext cx="8686800" cy="609600"/>
          </a:xfrm>
        </p:spPr>
        <p:txBody>
          <a:bodyPr>
            <a:normAutofit/>
          </a:bodyPr>
          <a:lstStyle/>
          <a:p>
            <a:pPr eaLnBrk="1" hangingPunct="1"/>
            <a:r>
              <a:rPr lang="en-US" dirty="0" smtClean="0"/>
              <a:t>Background</a:t>
            </a:r>
          </a:p>
        </p:txBody>
      </p:sp>
      <p:sp>
        <p:nvSpPr>
          <p:cNvPr id="304134" name="Rectangle 6"/>
          <p:cNvSpPr>
            <a:spLocks noGrp="1" noChangeArrowheads="1"/>
          </p:cNvSpPr>
          <p:nvPr>
            <p:ph idx="1"/>
          </p:nvPr>
        </p:nvSpPr>
        <p:spPr>
          <a:xfrm>
            <a:off x="609600" y="1524000"/>
            <a:ext cx="7772400" cy="4114800"/>
          </a:xfrm>
        </p:spPr>
        <p:txBody>
          <a:bodyPr/>
          <a:lstStyle/>
          <a:p>
            <a:pPr eaLnBrk="1" hangingPunct="1">
              <a:defRPr/>
            </a:pPr>
            <a:r>
              <a:rPr lang="en-US" sz="1800" dirty="0" smtClean="0"/>
              <a:t>802.11 uses CSMA/CA carrier sense multiple access with collision avoidance.</a:t>
            </a:r>
          </a:p>
          <a:p>
            <a:pPr eaLnBrk="1" hangingPunct="1">
              <a:defRPr/>
            </a:pPr>
            <a:r>
              <a:rPr lang="en-US" sz="1800" dirty="0" smtClean="0"/>
              <a:t>STA listens before transmitting</a:t>
            </a:r>
          </a:p>
          <a:p>
            <a:pPr eaLnBrk="1" hangingPunct="1">
              <a:defRPr/>
            </a:pPr>
            <a:r>
              <a:rPr lang="en-US" sz="1800" dirty="0" smtClean="0"/>
              <a:t>Two methods of sensing the medium</a:t>
            </a:r>
          </a:p>
          <a:p>
            <a:pPr lvl="1" eaLnBrk="1" hangingPunct="1">
              <a:defRPr/>
            </a:pPr>
            <a:r>
              <a:rPr lang="en-US" sz="1800" dirty="0" smtClean="0"/>
              <a:t>Physical Carrier Sense </a:t>
            </a:r>
            <a:br>
              <a:rPr lang="en-US" sz="1800" dirty="0" smtClean="0"/>
            </a:br>
            <a:r>
              <a:rPr lang="en-US" sz="1800" dirty="0" smtClean="0"/>
              <a:t>Is there RF energy present?</a:t>
            </a:r>
          </a:p>
          <a:p>
            <a:pPr lvl="1" eaLnBrk="1" hangingPunct="1">
              <a:defRPr/>
            </a:pPr>
            <a:r>
              <a:rPr lang="en-US" sz="1800" dirty="0" smtClean="0"/>
              <a:t>Virtual Carrier Sense</a:t>
            </a:r>
            <a:br>
              <a:rPr lang="en-US" sz="1800" dirty="0" smtClean="0"/>
            </a:br>
            <a:r>
              <a:rPr lang="en-US" sz="1800" dirty="0" smtClean="0"/>
              <a:t>Is there an 802.11 signal present?</a:t>
            </a:r>
          </a:p>
          <a:p>
            <a:pPr eaLnBrk="1" hangingPunct="1">
              <a:defRPr/>
            </a:pPr>
            <a:r>
              <a:rPr lang="en-US" sz="1800" dirty="0" smtClean="0"/>
              <a:t>Clear Channel Assessment (CCA)</a:t>
            </a:r>
          </a:p>
          <a:p>
            <a:pPr lvl="1" eaLnBrk="1" hangingPunct="1">
              <a:defRPr/>
            </a:pPr>
            <a:r>
              <a:rPr lang="en-US" sz="1800" dirty="0" smtClean="0"/>
              <a:t>OFDM transmission =&gt; minimum modulation and coding rate sensitivity (6Mbps)</a:t>
            </a:r>
            <a:br>
              <a:rPr lang="en-US" sz="1800" dirty="0" smtClean="0"/>
            </a:br>
            <a:r>
              <a:rPr lang="en-US" sz="1800" dirty="0" smtClean="0"/>
              <a:t>(-82dBm for 20MHz channel, -79dBm for 40MHz channel)</a:t>
            </a:r>
          </a:p>
          <a:p>
            <a:pPr lvl="1" eaLnBrk="1" hangingPunct="1">
              <a:defRPr/>
            </a:pPr>
            <a:r>
              <a:rPr lang="en-US" sz="1800" dirty="0" smtClean="0"/>
              <a:t>If no detected header, 20 dB higher, i.e. -62dBm</a:t>
            </a:r>
          </a:p>
          <a:p>
            <a:pPr lvl="1" eaLnBrk="1" hangingPunct="1">
              <a:defRPr/>
            </a:pPr>
            <a:endParaRPr lang="en-US" sz="1600" dirty="0" smtClean="0"/>
          </a:p>
          <a:p>
            <a:pPr marL="0" indent="0" eaLnBrk="1" hangingPunct="1">
              <a:buFontTx/>
              <a:buNone/>
              <a:defRPr/>
            </a:pPr>
            <a:endParaRPr lang="en-US" dirty="0" smtClean="0"/>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2</a:t>
            </a:fld>
            <a:endParaRPr lang="en-US" dirty="0"/>
          </a:p>
        </p:txBody>
      </p:sp>
    </p:spTree>
    <p:extLst>
      <p:ext uri="{BB962C8B-B14F-4D97-AF65-F5344CB8AC3E}">
        <p14:creationId xmlns:p14="http://schemas.microsoft.com/office/powerpoint/2010/main" val="2230543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85800" y="685800"/>
            <a:ext cx="7772400" cy="685800"/>
          </a:xfrm>
        </p:spPr>
        <p:txBody>
          <a:bodyPr/>
          <a:lstStyle/>
          <a:p>
            <a:r>
              <a:rPr lang="en-US" dirty="0" smtClean="0"/>
              <a:t>AP Considerations</a:t>
            </a:r>
          </a:p>
        </p:txBody>
      </p:sp>
      <p:sp>
        <p:nvSpPr>
          <p:cNvPr id="3" name="Content Placeholder 2"/>
          <p:cNvSpPr>
            <a:spLocks noGrp="1"/>
          </p:cNvSpPr>
          <p:nvPr>
            <p:ph idx="1"/>
          </p:nvPr>
        </p:nvSpPr>
        <p:spPr>
          <a:xfrm>
            <a:off x="685800" y="1447800"/>
            <a:ext cx="7772400" cy="4648200"/>
          </a:xfrm>
        </p:spPr>
        <p:txBody>
          <a:bodyPr>
            <a:normAutofit fontScale="85000" lnSpcReduction="20000"/>
          </a:bodyPr>
          <a:lstStyle/>
          <a:p>
            <a:pPr>
              <a:defRPr/>
            </a:pPr>
            <a:r>
              <a:rPr lang="en-US" dirty="0" smtClean="0"/>
              <a:t>AP </a:t>
            </a:r>
            <a:r>
              <a:rPr lang="en-US" dirty="0" smtClean="0"/>
              <a:t>can </a:t>
            </a:r>
            <a:r>
              <a:rPr lang="en-US" dirty="0" smtClean="0"/>
              <a:t>set the Upper Limit and Margin parameters for STAs</a:t>
            </a:r>
          </a:p>
          <a:p>
            <a:pPr lvl="1">
              <a:defRPr/>
            </a:pPr>
            <a:r>
              <a:rPr lang="en-US" dirty="0" smtClean="0"/>
              <a:t>Advertises settings (similar to EDCA parameters)</a:t>
            </a:r>
          </a:p>
          <a:p>
            <a:pPr>
              <a:defRPr/>
            </a:pPr>
            <a:r>
              <a:rPr lang="en-US" dirty="0" smtClean="0"/>
              <a:t>AP bases its own CCA on the DSC parameters it advertises </a:t>
            </a:r>
          </a:p>
          <a:p>
            <a:pPr lvl="1">
              <a:defRPr/>
            </a:pPr>
            <a:r>
              <a:rPr lang="en-US" dirty="0" smtClean="0"/>
              <a:t>Based upon </a:t>
            </a:r>
            <a:r>
              <a:rPr lang="en-US" dirty="0" smtClean="0"/>
              <a:t>advertised settings</a:t>
            </a:r>
            <a:endParaRPr lang="en-US" dirty="0" smtClean="0"/>
          </a:p>
          <a:p>
            <a:pPr lvl="1">
              <a:defRPr/>
            </a:pPr>
            <a:r>
              <a:rPr lang="en-US" dirty="0" smtClean="0"/>
              <a:t>Based upon desired coverage</a:t>
            </a:r>
          </a:p>
          <a:p>
            <a:pPr>
              <a:defRPr/>
            </a:pPr>
            <a:r>
              <a:rPr lang="en-US" dirty="0" smtClean="0"/>
              <a:t>AP can issue “No DSC” to be used</a:t>
            </a:r>
          </a:p>
          <a:p>
            <a:pPr lvl="1">
              <a:defRPr/>
            </a:pPr>
            <a:r>
              <a:rPr lang="en-US" dirty="0" smtClean="0"/>
              <a:t>For large area coverage outdoors, for example.</a:t>
            </a:r>
          </a:p>
          <a:p>
            <a:pPr>
              <a:defRPr/>
            </a:pPr>
            <a:r>
              <a:rPr lang="en-US" dirty="0" smtClean="0"/>
              <a:t>AP could learn OBSS situation while simply listening to Beacons from other network(s). Set Upper Limit accordingly.</a:t>
            </a:r>
          </a:p>
          <a:p>
            <a:pPr lvl="1">
              <a:defRPr/>
            </a:pPr>
            <a:r>
              <a:rPr lang="en-US" dirty="0" smtClean="0"/>
              <a:t>Part of Channel Selection process (as per 11aa)</a:t>
            </a:r>
          </a:p>
          <a:p>
            <a:pPr lvl="1">
              <a:defRPr/>
            </a:pPr>
            <a:r>
              <a:rPr lang="en-US" dirty="0" smtClean="0"/>
              <a:t>Sets Upper Limit so that OBSS is mitigated</a:t>
            </a:r>
          </a:p>
          <a:p>
            <a:pPr lvl="1">
              <a:defRPr/>
            </a:pPr>
            <a:r>
              <a:rPr lang="en-US" dirty="0" smtClean="0"/>
              <a:t>Could be dynamic with periodic scans</a:t>
            </a:r>
          </a:p>
          <a:p>
            <a:pPr lvl="1">
              <a:defRPr/>
            </a:pPr>
            <a:endParaRPr lang="en-US" dirty="0"/>
          </a:p>
          <a:p>
            <a:pPr marL="457200" lvl="1" indent="0">
              <a:buFontTx/>
              <a:buNone/>
              <a:defRPr/>
            </a:pPr>
            <a:r>
              <a:rPr lang="en-US" dirty="0" smtClean="0"/>
              <a:t>All could be covered in 802.11 Standard now  </a:t>
            </a:r>
          </a:p>
          <a:p>
            <a:pPr marL="457200" lvl="1" indent="0">
              <a:buFontTx/>
              <a:buNone/>
              <a:defRPr/>
            </a:pPr>
            <a:r>
              <a:rPr lang="en-US" sz="2400" b="1" dirty="0" smtClean="0">
                <a:solidFill>
                  <a:srgbClr val="FF0000"/>
                </a:solidFill>
              </a:rPr>
              <a:t>Directly applicable to HEW SG as it improves the effective throughput in an area</a:t>
            </a:r>
          </a:p>
        </p:txBody>
      </p:sp>
      <p:sp>
        <p:nvSpPr>
          <p:cNvPr id="17412" name="Footer Placeholder 3"/>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20</a:t>
            </a:fld>
            <a:endParaRPr lang="en-US" dirty="0"/>
          </a:p>
        </p:txBody>
      </p:sp>
    </p:spTree>
    <p:extLst>
      <p:ext uri="{BB962C8B-B14F-4D97-AF65-F5344CB8AC3E}">
        <p14:creationId xmlns:p14="http://schemas.microsoft.com/office/powerpoint/2010/main" val="2318593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 you think that DSC merits further consideration for HEW?</a:t>
            </a:r>
          </a:p>
          <a:p>
            <a:endParaRPr lang="en-US" dirty="0"/>
          </a:p>
          <a:p>
            <a:r>
              <a:rPr lang="en-US" dirty="0" smtClean="0"/>
              <a:t>Yes </a:t>
            </a:r>
          </a:p>
          <a:p>
            <a:r>
              <a:rPr lang="en-US" dirty="0" smtClean="0"/>
              <a:t>No</a:t>
            </a:r>
            <a:endParaRPr lang="en-US" dirty="0"/>
          </a:p>
        </p:txBody>
      </p:sp>
      <p:sp>
        <p:nvSpPr>
          <p:cNvPr id="3" name="Title 2"/>
          <p:cNvSpPr>
            <a:spLocks noGrp="1"/>
          </p:cNvSpPr>
          <p:nvPr>
            <p:ph type="title"/>
          </p:nvPr>
        </p:nvSpPr>
        <p:spPr/>
        <p:txBody>
          <a:bodyPr/>
          <a:lstStyle/>
          <a:p>
            <a:r>
              <a:rPr lang="en-US" dirty="0" smtClean="0"/>
              <a:t>Straw Poll</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21</a:t>
            </a:fld>
            <a:endParaRPr lang="en-US" dirty="0"/>
          </a:p>
        </p:txBody>
      </p:sp>
    </p:spTree>
    <p:extLst>
      <p:ext uri="{BB962C8B-B14F-4D97-AF65-F5344CB8AC3E}">
        <p14:creationId xmlns:p14="http://schemas.microsoft.com/office/powerpoint/2010/main" val="3208503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685800"/>
            <a:ext cx="7772400" cy="685800"/>
          </a:xfrm>
        </p:spPr>
        <p:txBody>
          <a:bodyPr/>
          <a:lstStyle/>
          <a:p>
            <a:pPr eaLnBrk="1" hangingPunct="1"/>
            <a:r>
              <a:rPr lang="en-US" dirty="0" smtClean="0"/>
              <a:t>Example – background to idea</a:t>
            </a:r>
          </a:p>
        </p:txBody>
      </p:sp>
      <p:sp>
        <p:nvSpPr>
          <p:cNvPr id="5" name="TextBox 4"/>
          <p:cNvSpPr txBox="1"/>
          <p:nvPr/>
        </p:nvSpPr>
        <p:spPr>
          <a:xfrm>
            <a:off x="376237" y="4171950"/>
            <a:ext cx="8359276" cy="2277547"/>
          </a:xfrm>
          <a:prstGeom prst="rect">
            <a:avLst/>
          </a:prstGeom>
          <a:noFill/>
        </p:spPr>
        <p:txBody>
          <a:bodyPr wrap="none">
            <a:spAutoFit/>
          </a:bodyPr>
          <a:lstStyle/>
          <a:p>
            <a:pPr marL="285750" indent="-285750">
              <a:buFont typeface="Arial" pitchFamily="34" charset="0"/>
              <a:buChar char="•"/>
              <a:defRPr/>
            </a:pPr>
            <a:r>
              <a:rPr lang="en-US" sz="1800" dirty="0"/>
              <a:t>AP1 to STA A -50dBm, (also AP2 to STA B)</a:t>
            </a:r>
          </a:p>
          <a:p>
            <a:pPr marL="285750" indent="-285750">
              <a:buFont typeface="Arial" pitchFamily="34" charset="0"/>
              <a:buChar char="•"/>
              <a:defRPr/>
            </a:pPr>
            <a:r>
              <a:rPr lang="en-US" sz="1800" dirty="0"/>
              <a:t>STA B is 4x as far from AP 1 as STA A.  </a:t>
            </a:r>
          </a:p>
          <a:p>
            <a:pPr marL="742950" lvl="1" indent="-285750">
              <a:buFont typeface="Arial" pitchFamily="34" charset="0"/>
              <a:buChar char="•"/>
              <a:defRPr/>
            </a:pPr>
            <a:r>
              <a:rPr lang="en-US" sz="1800" dirty="0"/>
              <a:t>Therefore AP1 receives STA B at -80dBm (50 + </a:t>
            </a:r>
            <a:r>
              <a:rPr lang="en-US" sz="1800" dirty="0" smtClean="0"/>
              <a:t>20* </a:t>
            </a:r>
            <a:r>
              <a:rPr lang="en-US" sz="1800" dirty="0"/>
              <a:t>+10 wall</a:t>
            </a:r>
            <a:r>
              <a:rPr lang="en-US" sz="1800" dirty="0" smtClean="0"/>
              <a:t>)  </a:t>
            </a:r>
            <a:r>
              <a:rPr lang="en-US" sz="1400" dirty="0" smtClean="0"/>
              <a:t>*10dB per octave</a:t>
            </a:r>
            <a:endParaRPr lang="en-US" sz="1400" dirty="0"/>
          </a:p>
          <a:p>
            <a:pPr marL="285750" indent="-285750">
              <a:buFont typeface="Arial" pitchFamily="34" charset="0"/>
              <a:buChar char="•"/>
              <a:defRPr/>
            </a:pPr>
            <a:r>
              <a:rPr lang="en-US" sz="1800" dirty="0"/>
              <a:t>STA A receives TX from STA B at -70dBm (50 +</a:t>
            </a:r>
            <a:r>
              <a:rPr lang="en-US" sz="1800" dirty="0" smtClean="0"/>
              <a:t>10* </a:t>
            </a:r>
            <a:r>
              <a:rPr lang="en-US" sz="1800" dirty="0"/>
              <a:t>+10wall</a:t>
            </a:r>
            <a:r>
              <a:rPr lang="en-US" sz="1800" dirty="0" smtClean="0"/>
              <a:t>)</a:t>
            </a:r>
          </a:p>
          <a:p>
            <a:pPr>
              <a:defRPr/>
            </a:pPr>
            <a:r>
              <a:rPr lang="en-US" sz="1600" dirty="0" smtClean="0"/>
              <a:t>Note: AP1 receives AP2 &lt;-82dBm so CCA is not exerted</a:t>
            </a:r>
            <a:endParaRPr lang="en-US" sz="1600" dirty="0"/>
          </a:p>
          <a:p>
            <a:pPr algn="ctr">
              <a:defRPr/>
            </a:pPr>
            <a:endParaRPr lang="en-US" sz="1800" dirty="0" smtClean="0">
              <a:solidFill>
                <a:srgbClr val="FF0000"/>
              </a:solidFill>
            </a:endParaRPr>
          </a:p>
          <a:p>
            <a:pPr algn="ctr">
              <a:defRPr/>
            </a:pPr>
            <a:r>
              <a:rPr lang="en-US" sz="1800" dirty="0" smtClean="0">
                <a:solidFill>
                  <a:srgbClr val="FF0000"/>
                </a:solidFill>
              </a:rPr>
              <a:t>STA </a:t>
            </a:r>
            <a:r>
              <a:rPr lang="en-US" sz="1800" dirty="0">
                <a:solidFill>
                  <a:srgbClr val="FF0000"/>
                </a:solidFill>
              </a:rPr>
              <a:t>A and STA B could both transmit successfully to their APs at the same time</a:t>
            </a:r>
          </a:p>
          <a:p>
            <a:pPr algn="ctr">
              <a:defRPr/>
            </a:pPr>
            <a:r>
              <a:rPr lang="en-US" sz="1800" dirty="0">
                <a:solidFill>
                  <a:srgbClr val="FF0000"/>
                </a:solidFill>
              </a:rPr>
              <a:t>BUT each is prevented by CCA.  </a:t>
            </a:r>
            <a:endParaRPr lang="en-US" dirty="0">
              <a:solidFill>
                <a:srgbClr val="FF0000"/>
              </a:solidFill>
            </a:endParaRPr>
          </a:p>
        </p:txBody>
      </p:sp>
      <p:pic>
        <p:nvPicPr>
          <p:cNvPr id="512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322" y="1295400"/>
            <a:ext cx="5724525" cy="287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Graham Smith, DSP Group</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3</a:t>
            </a:fld>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Tree>
    <p:extLst>
      <p:ext uri="{BB962C8B-B14F-4D97-AF65-F5344CB8AC3E}">
        <p14:creationId xmlns:p14="http://schemas.microsoft.com/office/powerpoint/2010/main" val="1059385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5800" y="685800"/>
            <a:ext cx="7772400" cy="685800"/>
          </a:xfrm>
        </p:spPr>
        <p:txBody>
          <a:bodyPr/>
          <a:lstStyle/>
          <a:p>
            <a:pPr eaLnBrk="1" hangingPunct="1"/>
            <a:r>
              <a:rPr lang="en-US" dirty="0" smtClean="0"/>
              <a:t>Dynamic Sensitivity Control - DSC</a:t>
            </a:r>
          </a:p>
        </p:txBody>
      </p:sp>
      <p:sp>
        <p:nvSpPr>
          <p:cNvPr id="6147" name="Content Placeholder 3"/>
          <p:cNvSpPr>
            <a:spLocks noGrp="1"/>
          </p:cNvSpPr>
          <p:nvPr>
            <p:ph idx="1"/>
          </p:nvPr>
        </p:nvSpPr>
        <p:spPr>
          <a:xfrm>
            <a:off x="228600" y="1447800"/>
            <a:ext cx="8915400" cy="4876800"/>
          </a:xfrm>
        </p:spPr>
        <p:txBody>
          <a:bodyPr/>
          <a:lstStyle/>
          <a:p>
            <a:pPr eaLnBrk="1" hangingPunct="1"/>
            <a:r>
              <a:rPr lang="en-US" sz="2000" dirty="0" smtClean="0"/>
              <a:t>Imagine a scheme where STA measures the RSSI of the AP Beacon </a:t>
            </a:r>
            <a:br>
              <a:rPr lang="en-US" sz="2000" dirty="0" smtClean="0"/>
            </a:br>
            <a:r>
              <a:rPr lang="en-US" sz="2000" dirty="0" smtClean="0"/>
              <a:t>(R </a:t>
            </a:r>
            <a:r>
              <a:rPr lang="en-US" sz="2000" dirty="0" err="1" smtClean="0"/>
              <a:t>dBm</a:t>
            </a:r>
            <a:r>
              <a:rPr lang="en-US" sz="2000" dirty="0" smtClean="0"/>
              <a:t>)</a:t>
            </a:r>
          </a:p>
          <a:p>
            <a:pPr eaLnBrk="1" hangingPunct="1"/>
            <a:r>
              <a:rPr lang="en-US" sz="2000" dirty="0" smtClean="0"/>
              <a:t>Then sets its RX Sensitivity Threshold at (R – M) </a:t>
            </a:r>
            <a:r>
              <a:rPr lang="en-US" sz="2000" dirty="0" err="1" smtClean="0"/>
              <a:t>dBm</a:t>
            </a:r>
            <a:r>
              <a:rPr lang="en-US" sz="2000" dirty="0" smtClean="0"/>
              <a:t>, </a:t>
            </a:r>
            <a:br>
              <a:rPr lang="en-US" sz="2000" dirty="0" smtClean="0"/>
            </a:br>
            <a:r>
              <a:rPr lang="en-US" sz="2000" dirty="0" smtClean="0"/>
              <a:t>where M is the “Margin”</a:t>
            </a:r>
          </a:p>
          <a:p>
            <a:pPr eaLnBrk="1" hangingPunct="1"/>
            <a:r>
              <a:rPr lang="en-US" sz="2000" dirty="0" smtClean="0"/>
              <a:t>Hence, for example</a:t>
            </a:r>
            <a:r>
              <a:rPr lang="en-US" sz="2000" dirty="0"/>
              <a:t>:</a:t>
            </a:r>
            <a:endParaRPr lang="en-US" sz="2000" dirty="0" smtClean="0"/>
          </a:p>
          <a:p>
            <a:pPr lvl="1" eaLnBrk="1" hangingPunct="1"/>
            <a:r>
              <a:rPr lang="en-US" dirty="0" smtClean="0"/>
              <a:t>STA receives Beacon at -50dBm, with Margin = 20dB</a:t>
            </a:r>
            <a:br>
              <a:rPr lang="en-US" dirty="0" smtClean="0"/>
            </a:br>
            <a:r>
              <a:rPr lang="en-US" dirty="0" smtClean="0"/>
              <a:t>STA sets RX Sensitivity Threshold to -70dBm.</a:t>
            </a:r>
          </a:p>
          <a:p>
            <a:pPr lvl="1" eaLnBrk="1" hangingPunct="1"/>
            <a:endParaRPr lang="en-US" sz="2000" dirty="0" smtClean="0"/>
          </a:p>
          <a:p>
            <a:pPr eaLnBrk="1" hangingPunct="1"/>
            <a:r>
              <a:rPr lang="en-US" sz="2000" dirty="0" smtClean="0"/>
              <a:t>Also set an Upper Limit, L, to Beacon RSSI at, say, -30 or  -40dBm to cater for case when STA is very close to AP.  </a:t>
            </a:r>
          </a:p>
          <a:p>
            <a:pPr lvl="1" eaLnBrk="1" hangingPunct="1"/>
            <a:r>
              <a:rPr lang="en-US" dirty="0" smtClean="0"/>
              <a:t>Need to ensure that all the STAs in the wanted area do see each other.  Hence if one STA very close to AP, then it could set RX Sensitivity too high.</a:t>
            </a:r>
          </a:p>
          <a:p>
            <a:pPr lvl="1" eaLnBrk="1" hangingPunct="1"/>
            <a:endParaRPr lang="en-US" dirty="0"/>
          </a:p>
          <a:p>
            <a:pPr lvl="1" eaLnBrk="1" hangingPunct="1"/>
            <a:endParaRPr lang="en-US" dirty="0" smtClean="0"/>
          </a:p>
          <a:p>
            <a:pPr marL="457200" lvl="1" indent="0" eaLnBrk="1" hangingPunct="1">
              <a:buNone/>
            </a:pPr>
            <a:r>
              <a:rPr lang="en-US" dirty="0" smtClean="0"/>
              <a:t> </a:t>
            </a:r>
          </a:p>
        </p:txBody>
      </p:sp>
      <p:sp>
        <p:nvSpPr>
          <p:cNvPr id="6148" name="Footer Placeholder 2"/>
          <p:cNvSpPr>
            <a:spLocks noGrp="1"/>
          </p:cNvSpPr>
          <p:nvPr>
            <p:ph type="ftr" sz="quarter" idx="11"/>
          </p:nvPr>
        </p:nvSpPr>
        <p:spPr>
          <a:xfrm>
            <a:off x="8543860" y="6475413"/>
            <a:ext cx="65" cy="184666"/>
          </a:xfrm>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en-US" smtClean="0">
                <a:solidFill>
                  <a:schemeClr val="bg2"/>
                </a:solidFill>
              </a:rPr>
              <a:t>Graham Smith, DSP Group</a:t>
            </a:r>
            <a:endParaRPr lang="en-US" altLang="en-US" dirty="0" smtClean="0">
              <a:solidFill>
                <a:schemeClr val="bg2"/>
              </a:solidFill>
            </a:endParaRPr>
          </a:p>
        </p:txBody>
      </p:sp>
      <p:sp>
        <p:nvSpPr>
          <p:cNvPr id="2" name="Date Placeholder 1"/>
          <p:cNvSpPr>
            <a:spLocks noGrp="1"/>
          </p:cNvSpPr>
          <p:nvPr>
            <p:ph type="dt" sz="half" idx="10"/>
          </p:nvPr>
        </p:nvSpPr>
        <p:spPr/>
        <p:txBody>
          <a:bodyPr/>
          <a:lstStyle/>
          <a:p>
            <a:pPr>
              <a:defRPr/>
            </a:pPr>
            <a:r>
              <a:rPr lang="en-US" smtClean="0"/>
              <a:t>Nov 2013</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31D45EC1-4C6A-4C4C-A230-3BDF24B584F8}" type="slidenum">
              <a:rPr lang="en-US" smtClean="0"/>
              <a:pPr>
                <a:defRPr/>
              </a:pPr>
              <a:t>4</a:t>
            </a:fld>
            <a:endParaRPr lang="en-US" dirty="0"/>
          </a:p>
        </p:txBody>
      </p:sp>
    </p:spTree>
    <p:extLst>
      <p:ext uri="{BB962C8B-B14F-4D97-AF65-F5344CB8AC3E}">
        <p14:creationId xmlns:p14="http://schemas.microsoft.com/office/powerpoint/2010/main" val="166511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524000"/>
            <a:ext cx="7772400" cy="4572000"/>
          </a:xfrm>
        </p:spPr>
        <p:txBody>
          <a:bodyPr/>
          <a:lstStyle/>
          <a:p>
            <a:pPr marL="457200" lvl="1" indent="0" eaLnBrk="1" hangingPunct="1">
              <a:buNone/>
            </a:pPr>
            <a:r>
              <a:rPr lang="en-US" dirty="0" smtClean="0"/>
              <a:t>L = Upper Limit	M = Margin	R = Received RSSI</a:t>
            </a:r>
          </a:p>
          <a:p>
            <a:pPr marL="457200" lvl="1" indent="0" eaLnBrk="1" hangingPunct="1">
              <a:buNone/>
            </a:pPr>
            <a:r>
              <a:rPr lang="en-US" dirty="0" smtClean="0"/>
              <a:t>RX </a:t>
            </a:r>
            <a:r>
              <a:rPr lang="en-US" dirty="0"/>
              <a:t>Sensitivity,  </a:t>
            </a:r>
            <a:r>
              <a:rPr lang="en-US" dirty="0" err="1" smtClean="0"/>
              <a:t>RxS</a:t>
            </a:r>
            <a:r>
              <a:rPr lang="en-US" dirty="0" smtClean="0"/>
              <a:t>   </a:t>
            </a:r>
          </a:p>
          <a:p>
            <a:pPr marL="457200" lvl="1" indent="0" eaLnBrk="1" hangingPunct="1">
              <a:buNone/>
            </a:pPr>
            <a:r>
              <a:rPr lang="en-US" dirty="0" smtClean="0"/>
              <a:t>	 </a:t>
            </a:r>
            <a:r>
              <a:rPr lang="en-US" dirty="0" err="1" smtClean="0"/>
              <a:t>Reff</a:t>
            </a:r>
            <a:r>
              <a:rPr lang="en-US" dirty="0" smtClean="0"/>
              <a:t> = MIN (</a:t>
            </a:r>
            <a:r>
              <a:rPr lang="en-US" dirty="0" err="1" smtClean="0"/>
              <a:t>RxS</a:t>
            </a:r>
            <a:r>
              <a:rPr lang="en-US" dirty="0" smtClean="0"/>
              <a:t>, L) </a:t>
            </a:r>
          </a:p>
          <a:p>
            <a:pPr marL="457200" lvl="1" indent="0" eaLnBrk="1" hangingPunct="1">
              <a:buNone/>
            </a:pPr>
            <a:r>
              <a:rPr lang="en-US" dirty="0" smtClean="0"/>
              <a:t>	 </a:t>
            </a:r>
            <a:r>
              <a:rPr lang="en-US" dirty="0" err="1" smtClean="0"/>
              <a:t>RxS</a:t>
            </a:r>
            <a:r>
              <a:rPr lang="en-US" dirty="0" smtClean="0"/>
              <a:t> = (</a:t>
            </a:r>
            <a:r>
              <a:rPr lang="en-US" dirty="0" err="1" smtClean="0"/>
              <a:t>Reff</a:t>
            </a:r>
            <a:r>
              <a:rPr lang="en-US" dirty="0" smtClean="0"/>
              <a:t> – M)  		</a:t>
            </a:r>
            <a:endParaRPr lang="en-US" dirty="0"/>
          </a:p>
          <a:p>
            <a:pPr marL="457200" lvl="1" indent="0" eaLnBrk="1" hangingPunct="1">
              <a:buNone/>
            </a:pPr>
            <a:endParaRPr lang="en-US" dirty="0" smtClean="0"/>
          </a:p>
          <a:p>
            <a:pPr marL="457200" lvl="1" indent="0" eaLnBrk="1" hangingPunct="1">
              <a:buNone/>
            </a:pPr>
            <a:r>
              <a:rPr lang="en-US" dirty="0" smtClean="0"/>
              <a:t>Example,          FOR	 L = -40dBm and M = 20dB</a:t>
            </a:r>
          </a:p>
        </p:txBody>
      </p:sp>
      <p:sp>
        <p:nvSpPr>
          <p:cNvPr id="3" name="Title 2"/>
          <p:cNvSpPr>
            <a:spLocks noGrp="1"/>
          </p:cNvSpPr>
          <p:nvPr>
            <p:ph type="title"/>
          </p:nvPr>
        </p:nvSpPr>
        <p:spPr>
          <a:xfrm>
            <a:off x="685800" y="685800"/>
            <a:ext cx="7772400" cy="838200"/>
          </a:xfrm>
        </p:spPr>
        <p:txBody>
          <a:bodyPr/>
          <a:lstStyle/>
          <a:p>
            <a:r>
              <a:rPr lang="en-US" dirty="0" smtClean="0"/>
              <a:t>RX Sensitivity</a:t>
            </a:r>
            <a:endParaRPr lang="en-US" dirty="0"/>
          </a:p>
        </p:txBody>
      </p:sp>
      <p:sp>
        <p:nvSpPr>
          <p:cNvPr id="4" name="Date Placeholder 3"/>
          <p:cNvSpPr>
            <a:spLocks noGrp="1"/>
          </p:cNvSpPr>
          <p:nvPr>
            <p:ph type="dt" sz="half" idx="10"/>
          </p:nvPr>
        </p:nvSpPr>
        <p:spPr/>
        <p:txBody>
          <a:bodyPr/>
          <a:lstStyle/>
          <a:p>
            <a:pPr>
              <a:defRPr/>
            </a:pPr>
            <a:r>
              <a:rPr lang="en-US" smtClean="0"/>
              <a:t>Nov 2013</a:t>
            </a:r>
            <a:endParaRPr lang="en-US" dirty="0"/>
          </a:p>
        </p:txBody>
      </p:sp>
      <p:sp>
        <p:nvSpPr>
          <p:cNvPr id="5" name="Footer Placeholder 4"/>
          <p:cNvSpPr>
            <a:spLocks noGrp="1"/>
          </p:cNvSpPr>
          <p:nvPr>
            <p:ph type="ftr" sz="quarter" idx="11"/>
          </p:nvPr>
        </p:nvSpPr>
        <p:spPr/>
        <p:txBody>
          <a:bodyPr/>
          <a:lstStyle/>
          <a:p>
            <a:pPr>
              <a:defRPr/>
            </a:pPr>
            <a:r>
              <a:rPr lang="en-US" smtClean="0"/>
              <a:t>Graham Smith, DSP Group</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31D45EC1-4C6A-4C4C-A230-3BDF24B584F8}" type="slidenum">
              <a:rPr lang="en-US" smtClean="0"/>
              <a:pPr>
                <a:defRPr/>
              </a:pPr>
              <a:t>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250925433"/>
              </p:ext>
            </p:extLst>
          </p:nvPr>
        </p:nvGraphicFramePr>
        <p:xfrm>
          <a:off x="1143000" y="3733800"/>
          <a:ext cx="6096000" cy="1854200"/>
        </p:xfrm>
        <a:graphic>
          <a:graphicData uri="http://schemas.openxmlformats.org/drawingml/2006/table">
            <a:tbl>
              <a:tblPr firstRow="1" bandRow="1">
                <a:tableStyleId>{5C22544A-7EE6-4342-B048-85BDC9FD1C3A}</a:tableStyleId>
              </a:tblPr>
              <a:tblGrid>
                <a:gridCol w="2032000"/>
                <a:gridCol w="1778000"/>
                <a:gridCol w="2286000"/>
              </a:tblGrid>
              <a:tr h="370840">
                <a:tc>
                  <a:txBody>
                    <a:bodyPr/>
                    <a:lstStyle/>
                    <a:p>
                      <a:r>
                        <a:rPr lang="en-US" dirty="0" smtClean="0"/>
                        <a:t>RSSI,  R </a:t>
                      </a:r>
                      <a:r>
                        <a:rPr lang="en-US" dirty="0" err="1" smtClean="0"/>
                        <a:t>dBm</a:t>
                      </a:r>
                      <a:endParaRPr lang="en-US" dirty="0"/>
                    </a:p>
                  </a:txBody>
                  <a:tcPr/>
                </a:tc>
                <a:tc>
                  <a:txBody>
                    <a:bodyPr/>
                    <a:lstStyle/>
                    <a:p>
                      <a:pPr algn="ctr"/>
                      <a:r>
                        <a:rPr lang="en-US" dirty="0" err="1" smtClean="0"/>
                        <a:t>Reff</a:t>
                      </a:r>
                      <a:endParaRPr lang="en-US" dirty="0"/>
                    </a:p>
                  </a:txBody>
                  <a:tcPr/>
                </a:tc>
                <a:tc>
                  <a:txBody>
                    <a:bodyPr/>
                    <a:lstStyle/>
                    <a:p>
                      <a:r>
                        <a:rPr lang="en-US" dirty="0" smtClean="0"/>
                        <a:t>Rx Sensitivity, </a:t>
                      </a:r>
                      <a:r>
                        <a:rPr lang="en-US" dirty="0" err="1" smtClean="0"/>
                        <a:t>dBm</a:t>
                      </a:r>
                      <a:endParaRPr lang="en-US" dirty="0"/>
                    </a:p>
                  </a:txBody>
                  <a:tcPr/>
                </a:tc>
              </a:tr>
              <a:tr h="370840">
                <a:tc>
                  <a:txBody>
                    <a:bodyPr/>
                    <a:lstStyle/>
                    <a:p>
                      <a:pPr algn="ctr"/>
                      <a:r>
                        <a:rPr lang="en-US" dirty="0" smtClean="0"/>
                        <a:t>-30</a:t>
                      </a:r>
                      <a:endParaRPr lang="en-US" dirty="0"/>
                    </a:p>
                  </a:txBody>
                  <a:tcPr/>
                </a:tc>
                <a:tc>
                  <a:txBody>
                    <a:bodyPr/>
                    <a:lstStyle/>
                    <a:p>
                      <a:pPr algn="ctr"/>
                      <a:r>
                        <a:rPr lang="en-US" dirty="0" smtClean="0"/>
                        <a:t>-40</a:t>
                      </a:r>
                      <a:endParaRPr lang="en-US" dirty="0"/>
                    </a:p>
                  </a:txBody>
                  <a:tcPr/>
                </a:tc>
                <a:tc>
                  <a:txBody>
                    <a:bodyPr/>
                    <a:lstStyle/>
                    <a:p>
                      <a:pPr algn="ctr"/>
                      <a:r>
                        <a:rPr lang="en-US" dirty="0" smtClean="0"/>
                        <a:t>-60</a:t>
                      </a:r>
                      <a:endParaRPr lang="en-US" dirty="0"/>
                    </a:p>
                  </a:txBody>
                  <a:tcPr/>
                </a:tc>
              </a:tr>
              <a:tr h="370840">
                <a:tc>
                  <a:txBody>
                    <a:bodyPr/>
                    <a:lstStyle/>
                    <a:p>
                      <a:pPr algn="ctr"/>
                      <a:r>
                        <a:rPr lang="en-US" dirty="0" smtClean="0"/>
                        <a:t>-40</a:t>
                      </a:r>
                      <a:endParaRPr lang="en-US" dirty="0"/>
                    </a:p>
                  </a:txBody>
                  <a:tcPr/>
                </a:tc>
                <a:tc>
                  <a:txBody>
                    <a:bodyPr/>
                    <a:lstStyle/>
                    <a:p>
                      <a:pPr algn="ctr"/>
                      <a:r>
                        <a:rPr lang="en-US" dirty="0" smtClean="0"/>
                        <a:t>-40</a:t>
                      </a:r>
                      <a:endParaRPr lang="en-US" dirty="0"/>
                    </a:p>
                  </a:txBody>
                  <a:tcPr/>
                </a:tc>
                <a:tc>
                  <a:txBody>
                    <a:bodyPr/>
                    <a:lstStyle/>
                    <a:p>
                      <a:pPr algn="ctr"/>
                      <a:r>
                        <a:rPr lang="en-US" dirty="0" smtClean="0"/>
                        <a:t>-60     </a:t>
                      </a:r>
                      <a:endParaRPr lang="en-US" dirty="0"/>
                    </a:p>
                  </a:txBody>
                  <a:tcPr/>
                </a:tc>
              </a:tr>
              <a:tr h="370840">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-70     </a:t>
                      </a:r>
                      <a:endParaRPr lang="en-US" dirty="0"/>
                    </a:p>
                  </a:txBody>
                  <a:tcPr/>
                </a:tc>
              </a:tr>
              <a:tr h="370840">
                <a:tc>
                  <a:txBody>
                    <a:bodyPr/>
                    <a:lstStyle/>
                    <a:p>
                      <a:pPr algn="ctr"/>
                      <a:r>
                        <a:rPr lang="en-US" dirty="0" smtClean="0"/>
                        <a:t>-60</a:t>
                      </a:r>
                      <a:endParaRPr lang="en-US" dirty="0"/>
                    </a:p>
                  </a:txBody>
                  <a:tcPr/>
                </a:tc>
                <a:tc>
                  <a:txBody>
                    <a:bodyPr/>
                    <a:lstStyle/>
                    <a:p>
                      <a:pPr algn="ctr"/>
                      <a:r>
                        <a:rPr lang="en-US" dirty="0" smtClean="0"/>
                        <a:t>-60</a:t>
                      </a:r>
                      <a:endParaRPr lang="en-US" dirty="0"/>
                    </a:p>
                  </a:txBody>
                  <a:tcPr/>
                </a:tc>
                <a:tc>
                  <a:txBody>
                    <a:bodyPr/>
                    <a:lstStyle/>
                    <a:p>
                      <a:pPr algn="ctr"/>
                      <a:r>
                        <a:rPr lang="en-US" dirty="0" smtClean="0"/>
                        <a:t>-80    </a:t>
                      </a:r>
                      <a:endParaRPr lang="en-US" dirty="0"/>
                    </a:p>
                  </a:txBody>
                  <a:tcPr/>
                </a:tc>
              </a:tr>
            </a:tbl>
          </a:graphicData>
        </a:graphic>
      </p:graphicFrame>
    </p:spTree>
    <p:extLst>
      <p:ext uri="{BB962C8B-B14F-4D97-AF65-F5344CB8AC3E}">
        <p14:creationId xmlns:p14="http://schemas.microsoft.com/office/powerpoint/2010/main" val="3114422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85800"/>
          </a:xfrm>
        </p:spPr>
        <p:txBody>
          <a:bodyPr/>
          <a:lstStyle/>
          <a:p>
            <a:r>
              <a:rPr lang="en-US" dirty="0" smtClean="0"/>
              <a:t>Apartments</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6</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971800"/>
            <a:ext cx="7262813" cy="325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09600" y="1447800"/>
            <a:ext cx="7848600" cy="1200329"/>
          </a:xfrm>
          <a:prstGeom prst="rect">
            <a:avLst/>
          </a:prstGeom>
          <a:noFill/>
        </p:spPr>
        <p:txBody>
          <a:bodyPr wrap="square" rtlCol="0">
            <a:spAutoFit/>
          </a:bodyPr>
          <a:lstStyle/>
          <a:p>
            <a:r>
              <a:rPr lang="en-US" dirty="0" smtClean="0"/>
              <a:t>Consider an apartment</a:t>
            </a:r>
          </a:p>
          <a:p>
            <a:r>
              <a:rPr lang="en-US" dirty="0" smtClean="0"/>
              <a:t>Using DSC complete apartment coverage </a:t>
            </a:r>
          </a:p>
          <a:p>
            <a:r>
              <a:rPr lang="en-US" dirty="0" smtClean="0"/>
              <a:t>but overlap is confined mostly to direct neighbors</a:t>
            </a:r>
            <a:endParaRPr lang="en-US" dirty="0"/>
          </a:p>
        </p:txBody>
      </p:sp>
      <p:sp>
        <p:nvSpPr>
          <p:cNvPr id="7" name="TextBox 6"/>
          <p:cNvSpPr txBox="1"/>
          <p:nvPr/>
        </p:nvSpPr>
        <p:spPr>
          <a:xfrm>
            <a:off x="6400800" y="2654225"/>
            <a:ext cx="2568652" cy="523220"/>
          </a:xfrm>
          <a:prstGeom prst="rect">
            <a:avLst/>
          </a:prstGeom>
          <a:noFill/>
        </p:spPr>
        <p:txBody>
          <a:bodyPr wrap="none" rtlCol="0">
            <a:spAutoFit/>
          </a:bodyPr>
          <a:lstStyle/>
          <a:p>
            <a:r>
              <a:rPr lang="en-US" sz="1400" dirty="0" smtClean="0"/>
              <a:t>Only ‘worse case’ STA overlap </a:t>
            </a:r>
          </a:p>
          <a:p>
            <a:r>
              <a:rPr lang="en-US" sz="1400" dirty="0" smtClean="0"/>
              <a:t>Extends into 2</a:t>
            </a:r>
            <a:r>
              <a:rPr lang="en-US" sz="1400" baseline="30000" dirty="0" smtClean="0"/>
              <a:t>nd</a:t>
            </a:r>
            <a:r>
              <a:rPr lang="en-US" sz="1400" dirty="0" smtClean="0"/>
              <a:t> neighbor</a:t>
            </a:r>
            <a:endParaRPr lang="en-US" sz="1400" dirty="0"/>
          </a:p>
        </p:txBody>
      </p:sp>
    </p:spTree>
    <p:extLst>
      <p:ext uri="{BB962C8B-B14F-4D97-AF65-F5344CB8AC3E}">
        <p14:creationId xmlns:p14="http://schemas.microsoft.com/office/powerpoint/2010/main" val="3679064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533400"/>
          </a:xfrm>
        </p:spPr>
        <p:txBody>
          <a:bodyPr/>
          <a:lstStyle/>
          <a:p>
            <a:r>
              <a:rPr lang="en-US" dirty="0" smtClean="0"/>
              <a:t>Apartment Block</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7</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62456"/>
            <a:ext cx="6543926" cy="4652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696326" y="2165866"/>
            <a:ext cx="2447674" cy="2308324"/>
          </a:xfrm>
          <a:prstGeom prst="rect">
            <a:avLst/>
          </a:prstGeom>
          <a:noFill/>
        </p:spPr>
        <p:txBody>
          <a:bodyPr wrap="square" rtlCol="0">
            <a:spAutoFit/>
          </a:bodyPr>
          <a:lstStyle/>
          <a:p>
            <a:r>
              <a:rPr lang="en-US" dirty="0" smtClean="0"/>
              <a:t>No DSC </a:t>
            </a:r>
          </a:p>
          <a:p>
            <a:r>
              <a:rPr lang="en-US" dirty="0" smtClean="0"/>
              <a:t>45 Overlapping</a:t>
            </a:r>
          </a:p>
          <a:p>
            <a:endParaRPr lang="en-US" dirty="0"/>
          </a:p>
          <a:p>
            <a:r>
              <a:rPr lang="en-US" dirty="0" smtClean="0"/>
              <a:t>With DSC</a:t>
            </a:r>
          </a:p>
          <a:p>
            <a:r>
              <a:rPr lang="en-US" dirty="0" smtClean="0"/>
              <a:t>7 to 8 overlapping</a:t>
            </a:r>
            <a:endParaRPr lang="en-US" dirty="0"/>
          </a:p>
        </p:txBody>
      </p:sp>
      <p:sp>
        <p:nvSpPr>
          <p:cNvPr id="7" name="TextBox 6"/>
          <p:cNvSpPr txBox="1"/>
          <p:nvPr/>
        </p:nvSpPr>
        <p:spPr>
          <a:xfrm>
            <a:off x="1066800" y="6015418"/>
            <a:ext cx="7237879" cy="461665"/>
          </a:xfrm>
          <a:prstGeom prst="rect">
            <a:avLst/>
          </a:prstGeom>
          <a:noFill/>
        </p:spPr>
        <p:txBody>
          <a:bodyPr wrap="none" rtlCol="0">
            <a:spAutoFit/>
          </a:bodyPr>
          <a:lstStyle/>
          <a:p>
            <a:r>
              <a:rPr lang="en-US" dirty="0" smtClean="0"/>
              <a:t>NOTE:  Dense apartment block is a priority Use Case</a:t>
            </a:r>
            <a:endParaRPr lang="en-US" dirty="0"/>
          </a:p>
        </p:txBody>
      </p:sp>
    </p:spTree>
    <p:extLst>
      <p:ext uri="{BB962C8B-B14F-4D97-AF65-F5344CB8AC3E}">
        <p14:creationId xmlns:p14="http://schemas.microsoft.com/office/powerpoint/2010/main" val="282277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Terrace/Town Houses</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8</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438" y="1462088"/>
            <a:ext cx="7983537" cy="394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014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62000"/>
          </a:xfrm>
        </p:spPr>
        <p:txBody>
          <a:bodyPr/>
          <a:lstStyle/>
          <a:p>
            <a:r>
              <a:rPr lang="en-US" dirty="0" smtClean="0"/>
              <a:t>Terrace/Town Houses</a:t>
            </a:r>
            <a:endParaRPr lang="en-US" dirty="0"/>
          </a:p>
        </p:txBody>
      </p:sp>
      <p:sp>
        <p:nvSpPr>
          <p:cNvPr id="3" name="Footer Placeholder 2"/>
          <p:cNvSpPr>
            <a:spLocks noGrp="1"/>
          </p:cNvSpPr>
          <p:nvPr>
            <p:ph type="ftr" sz="quarter" idx="11"/>
          </p:nvPr>
        </p:nvSpPr>
        <p:spPr/>
        <p:txBody>
          <a:bodyPr/>
          <a:lstStyle/>
          <a:p>
            <a:pPr>
              <a:defRPr/>
            </a:pPr>
            <a:r>
              <a:rPr lang="en-US" smtClean="0"/>
              <a:t>Graham Smith, DSP Group</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31D45EC1-4C6A-4C4C-A230-3BDF24B584F8}" type="slidenum">
              <a:rPr lang="en-US" smtClean="0"/>
              <a:pPr>
                <a:defRPr/>
              </a:pPr>
              <a:t>9</a:t>
            </a:fld>
            <a:endParaRPr lang="en-US" dirty="0"/>
          </a:p>
        </p:txBody>
      </p:sp>
      <p:sp>
        <p:nvSpPr>
          <p:cNvPr id="5" name="Date Placeholder 4"/>
          <p:cNvSpPr>
            <a:spLocks noGrp="1"/>
          </p:cNvSpPr>
          <p:nvPr>
            <p:ph type="dt" sz="half" idx="10"/>
          </p:nvPr>
        </p:nvSpPr>
        <p:spPr/>
        <p:txBody>
          <a:bodyPr/>
          <a:lstStyle/>
          <a:p>
            <a:pPr>
              <a:defRPr/>
            </a:pPr>
            <a:r>
              <a:rPr lang="en-US" smtClean="0"/>
              <a:t>Nov 2013</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787" y="1752600"/>
            <a:ext cx="7661275"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8758808"/>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77876</TotalTime>
  <Words>1185</Words>
  <Application>Microsoft Office PowerPoint</Application>
  <PresentationFormat>On-screen Show (4:3)</PresentationFormat>
  <Paragraphs>209</Paragraphs>
  <Slides>21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Default Design</vt:lpstr>
      <vt:lpstr>Document</vt:lpstr>
      <vt:lpstr>Dynamic Sensitivity Control  for HEW SG </vt:lpstr>
      <vt:lpstr>Background</vt:lpstr>
      <vt:lpstr>Example – background to idea</vt:lpstr>
      <vt:lpstr>Dynamic Sensitivity Control - DSC</vt:lpstr>
      <vt:lpstr>RX Sensitivity</vt:lpstr>
      <vt:lpstr>Apartments</vt:lpstr>
      <vt:lpstr>Apartment Block</vt:lpstr>
      <vt:lpstr>Terrace/Town Houses</vt:lpstr>
      <vt:lpstr>Terrace/Town Houses</vt:lpstr>
      <vt:lpstr>Terrace/Townhouse</vt:lpstr>
      <vt:lpstr>PowerPoint Presentation</vt:lpstr>
      <vt:lpstr>Enterprise and Hotspots</vt:lpstr>
      <vt:lpstr>PowerPoint Presentation</vt:lpstr>
      <vt:lpstr>PowerPoint Presentation</vt:lpstr>
      <vt:lpstr>PowerPoint Presentation</vt:lpstr>
      <vt:lpstr>Flexibility </vt:lpstr>
      <vt:lpstr>Legacy STAs – No problem if in separate network</vt:lpstr>
      <vt:lpstr>Legacy STA – Same Network</vt:lpstr>
      <vt:lpstr>Discussion</vt:lpstr>
      <vt:lpstr>AP Considerations</vt:lpstr>
      <vt:lpstr>Straw Poll</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Plenary Motions</dc:title>
  <dc:creator>Adrian Stephens</dc:creator>
  <cp:lastModifiedBy>Graham Smith</cp:lastModifiedBy>
  <cp:revision>1465</cp:revision>
  <cp:lastPrinted>1998-02-10T13:28:06Z</cp:lastPrinted>
  <dcterms:created xsi:type="dcterms:W3CDTF">1998-02-10T13:07:52Z</dcterms:created>
  <dcterms:modified xsi:type="dcterms:W3CDTF">2013-10-24T09:54:57Z</dcterms:modified>
</cp:coreProperties>
</file>