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9" r:id="rId3"/>
    <p:sldId id="273" r:id="rId4"/>
    <p:sldId id="260" r:id="rId5"/>
    <p:sldId id="261" r:id="rId6"/>
    <p:sldId id="262" r:id="rId7"/>
    <p:sldId id="263" r:id="rId8"/>
    <p:sldId id="264" r:id="rId9"/>
    <p:sldId id="265" r:id="rId10"/>
    <p:sldId id="267" r:id="rId11"/>
    <p:sldId id="268" r:id="rId12"/>
    <p:sldId id="269" r:id="rId13"/>
    <p:sldId id="266" r:id="rId14"/>
    <p:sldId id="280" r:id="rId15"/>
    <p:sldId id="274" r:id="rId16"/>
    <p:sldId id="275" r:id="rId17"/>
    <p:sldId id="276" r:id="rId18"/>
    <p:sldId id="277" r:id="rId19"/>
    <p:sldId id="278" r:id="rId20"/>
    <p:sldId id="27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89" autoAdjust="0"/>
    <p:restoredTop sz="86425" autoAdjust="0"/>
  </p:normalViewPr>
  <p:slideViewPr>
    <p:cSldViewPr>
      <p:cViewPr>
        <p:scale>
          <a:sx n="100" d="100"/>
          <a:sy n="100" d="100"/>
        </p:scale>
        <p:origin x="-1278"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BA5EE7-A770-4619-A45D-E57B6799D912}" type="datetimeFigureOut">
              <a:rPr lang="en-US" smtClean="0"/>
              <a:t>10/10/2013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869FCD-E658-473B-B6E8-D36D2015B7E6}" type="slidenum">
              <a:rPr lang="en-US" smtClean="0"/>
              <a:t>‹#›</a:t>
            </a:fld>
            <a:endParaRPr lang="en-US"/>
          </a:p>
        </p:txBody>
      </p:sp>
    </p:spTree>
    <p:extLst>
      <p:ext uri="{BB962C8B-B14F-4D97-AF65-F5344CB8AC3E}">
        <p14:creationId xmlns:p14="http://schemas.microsoft.com/office/powerpoint/2010/main" val="2662196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1EE14EC-7081-4D83-BE23-8C95795DA21C}" type="slidenum">
              <a:rPr lang="en-US" smtClean="0"/>
              <a:pPr>
                <a:defRPr/>
              </a:pPr>
              <a:t>10</a:t>
            </a:fld>
            <a:endParaRPr lang="en-US"/>
          </a:p>
        </p:txBody>
      </p:sp>
    </p:spTree>
    <p:extLst>
      <p:ext uri="{BB962C8B-B14F-4D97-AF65-F5344CB8AC3E}">
        <p14:creationId xmlns:p14="http://schemas.microsoft.com/office/powerpoint/2010/main" val="3990103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Questions: </a:t>
            </a:r>
          </a:p>
          <a:p>
            <a:r>
              <a:rPr lang="en-US" dirty="0" smtClean="0"/>
              <a:t>What is the basis of picking</a:t>
            </a:r>
            <a:r>
              <a:rPr lang="en-US" baseline="0" dirty="0" smtClean="0"/>
              <a:t> OOBE rule? (Mike)</a:t>
            </a:r>
          </a:p>
          <a:p>
            <a:r>
              <a:rPr lang="en-US" baseline="0" dirty="0" smtClean="0"/>
              <a:t>What is band next to DSRC band? (Mike)</a:t>
            </a:r>
          </a:p>
          <a:p>
            <a:r>
              <a:rPr lang="en-US" baseline="0" dirty="0" smtClean="0"/>
              <a:t>What is the current OOBE rule for DSRC channels? (Check with Amir, Roger, John or Sue)</a:t>
            </a:r>
            <a:endParaRPr lang="en-US" dirty="0"/>
          </a:p>
        </p:txBody>
      </p:sp>
      <p:sp>
        <p:nvSpPr>
          <p:cNvPr id="4" name="Slide Number Placeholder 3"/>
          <p:cNvSpPr>
            <a:spLocks noGrp="1"/>
          </p:cNvSpPr>
          <p:nvPr>
            <p:ph type="sldNum" sz="quarter" idx="10"/>
          </p:nvPr>
        </p:nvSpPr>
        <p:spPr/>
        <p:txBody>
          <a:bodyPr/>
          <a:lstStyle/>
          <a:p>
            <a:pPr>
              <a:defRPr/>
            </a:pPr>
            <a:fld id="{61EE14EC-7081-4D83-BE23-8C95795DA21C}" type="slidenum">
              <a:rPr lang="en-US" smtClean="0"/>
              <a:pPr>
                <a:defRPr/>
              </a:pPr>
              <a:t>11</a:t>
            </a:fld>
            <a:endParaRPr lang="en-US"/>
          </a:p>
        </p:txBody>
      </p:sp>
    </p:spTree>
    <p:extLst>
      <p:ext uri="{BB962C8B-B14F-4D97-AF65-F5344CB8AC3E}">
        <p14:creationId xmlns:p14="http://schemas.microsoft.com/office/powerpoint/2010/main" val="3990103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Questions: </a:t>
            </a:r>
          </a:p>
          <a:p>
            <a:r>
              <a:rPr lang="en-US" dirty="0" smtClean="0"/>
              <a:t>What is the basis of picking</a:t>
            </a:r>
            <a:r>
              <a:rPr lang="en-US" baseline="0" dirty="0" smtClean="0"/>
              <a:t> OOBE rule? (Mike)</a:t>
            </a:r>
          </a:p>
          <a:p>
            <a:r>
              <a:rPr lang="en-US" baseline="0" dirty="0" smtClean="0"/>
              <a:t>What is band next to DSRC band? (Mike)</a:t>
            </a:r>
          </a:p>
          <a:p>
            <a:r>
              <a:rPr lang="en-US" baseline="0" dirty="0" smtClean="0"/>
              <a:t>What is the current OOBE rule for DSRC channels? (Check with Amir, Roger, John or Sue)</a:t>
            </a:r>
            <a:endParaRPr lang="en-US" dirty="0"/>
          </a:p>
        </p:txBody>
      </p:sp>
      <p:sp>
        <p:nvSpPr>
          <p:cNvPr id="4" name="Slide Number Placeholder 3"/>
          <p:cNvSpPr>
            <a:spLocks noGrp="1"/>
          </p:cNvSpPr>
          <p:nvPr>
            <p:ph type="sldNum" sz="quarter" idx="10"/>
          </p:nvPr>
        </p:nvSpPr>
        <p:spPr/>
        <p:txBody>
          <a:bodyPr/>
          <a:lstStyle/>
          <a:p>
            <a:pPr>
              <a:defRPr/>
            </a:pPr>
            <a:fld id="{61EE14EC-7081-4D83-BE23-8C95795DA21C}" type="slidenum">
              <a:rPr lang="en-US" smtClean="0"/>
              <a:pPr>
                <a:defRPr/>
              </a:pPr>
              <a:t>12</a:t>
            </a:fld>
            <a:endParaRPr lang="en-US"/>
          </a:p>
        </p:txBody>
      </p:sp>
    </p:spTree>
    <p:extLst>
      <p:ext uri="{BB962C8B-B14F-4D97-AF65-F5344CB8AC3E}">
        <p14:creationId xmlns:p14="http://schemas.microsoft.com/office/powerpoint/2010/main" val="3990103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2228852"/>
            <a:ext cx="8229600" cy="438148"/>
          </a:xfrm>
        </p:spPr>
        <p:txBody>
          <a:bodyPr>
            <a:noAutofit/>
          </a:bodyPr>
          <a:lstStyle>
            <a:lvl1pPr>
              <a:defRPr sz="2800"/>
            </a:lvl1pPr>
          </a:lstStyle>
          <a:p>
            <a:r>
              <a:rPr lang="en-US" dirty="0" smtClean="0"/>
              <a:t>Date: 2013-10-04</a:t>
            </a:r>
            <a:endParaRPr lang="en-US" dirty="0"/>
          </a:p>
        </p:txBody>
      </p:sp>
      <p:sp>
        <p:nvSpPr>
          <p:cNvPr id="12" name="Rectangle 12"/>
          <p:cNvSpPr>
            <a:spLocks noChangeArrowheads="1"/>
          </p:cNvSpPr>
          <p:nvPr userDrawn="1"/>
        </p:nvSpPr>
        <p:spPr bwMode="auto">
          <a:xfrm>
            <a:off x="457200" y="27432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cs typeface="Times New Roman" pitchFamily="18" charset="0"/>
              </a:rPr>
              <a:t>Authors:</a:t>
            </a:r>
            <a:endParaRPr lang="en-US" sz="2000" dirty="0">
              <a:cs typeface="Times New Roman" pitchFamily="18" charset="0"/>
            </a:endParaRPr>
          </a:p>
        </p:txBody>
      </p:sp>
      <p:sp>
        <p:nvSpPr>
          <p:cNvPr id="4" name="Text Placeholder 3"/>
          <p:cNvSpPr>
            <a:spLocks noGrp="1"/>
          </p:cNvSpPr>
          <p:nvPr>
            <p:ph type="body" sz="quarter" idx="10" hasCustomPrompt="1"/>
          </p:nvPr>
        </p:nvSpPr>
        <p:spPr>
          <a:xfrm>
            <a:off x="457200" y="990600"/>
            <a:ext cx="8153400" cy="1219200"/>
          </a:xfrm>
        </p:spPr>
        <p:txBody>
          <a:bodyPr anchor="ctr" anchorCtr="0">
            <a:normAutofit/>
          </a:bodyPr>
          <a:lstStyle>
            <a:lvl1pPr marL="0" indent="0" algn="ctr">
              <a:buNone/>
              <a:defRPr sz="4800"/>
            </a:lvl1pPr>
          </a:lstStyle>
          <a:p>
            <a:pPr lvl="0"/>
            <a:r>
              <a:rPr lang="en-US" dirty="0" smtClean="0"/>
              <a:t>Click to edit slide title</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10/10/2013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le Only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95275" y="107950"/>
            <a:ext cx="8421688" cy="1001323"/>
          </a:xfrm>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295275" y="1139252"/>
            <a:ext cx="8421688" cy="5294885"/>
          </a:xfrm>
          <a:prstGeom prst="rect">
            <a:avLst/>
          </a:prstGeom>
        </p:spPr>
        <p:txBody>
          <a:bodyPr>
            <a:noAutofit/>
          </a:bodyPr>
          <a:lstStyle>
            <a:lvl1pPr>
              <a:spcAft>
                <a:spcPts val="300"/>
              </a:spcAft>
              <a:defRPr sz="1800">
                <a:solidFill>
                  <a:schemeClr val="tx1"/>
                </a:solidFill>
              </a:defRPr>
            </a:lvl1pPr>
            <a:lvl2pPr>
              <a:spcBef>
                <a:spcPts val="0"/>
              </a:spcBef>
              <a:spcAft>
                <a:spcPts val="300"/>
              </a:spcAft>
              <a:defRPr>
                <a:solidFill>
                  <a:schemeClr val="accent5"/>
                </a:solidFill>
              </a:defRPr>
            </a:lvl2pPr>
            <a:lvl3pPr>
              <a:spcBef>
                <a:spcPts val="0"/>
              </a:spcBef>
              <a:spcAft>
                <a:spcPts val="150"/>
              </a:spcAft>
              <a:defRPr>
                <a:solidFill>
                  <a:schemeClr val="accent5"/>
                </a:solidFill>
              </a:defRPr>
            </a:lvl3pPr>
            <a:lvl4pPr>
              <a:spcBef>
                <a:spcPts val="0"/>
              </a:spcBef>
              <a:spcAft>
                <a:spcPts val="150"/>
              </a:spcAft>
              <a:defRPr>
                <a:solidFill>
                  <a:schemeClr val="accent5"/>
                </a:solidFill>
              </a:defRPr>
            </a:lvl4pPr>
            <a:lvl5pPr>
              <a:spcBef>
                <a:spcPts val="0"/>
              </a:spcBef>
              <a:spcAft>
                <a:spcPts val="150"/>
              </a:spcAft>
              <a:defRPr>
                <a:solidFill>
                  <a:schemeClr val="accent5"/>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275991415"/>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cSld name="Segment cover, no pictur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gradFill flip="none" rotWithShape="1">
            <a:gsLst>
              <a:gs pos="0">
                <a:srgbClr val="D1CBC8"/>
              </a:gs>
              <a:gs pos="100000">
                <a:srgbClr val="7C6C66"/>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401638" y="2378075"/>
            <a:ext cx="8337550" cy="4479925"/>
          </a:xfrm>
          <a:prstGeom prst="rect">
            <a:avLst/>
          </a:prstGeom>
          <a:solidFill>
            <a:srgbClr val="E6E3E2">
              <a:alpha val="2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520700" y="2484438"/>
            <a:ext cx="8096250" cy="4373562"/>
          </a:xfrm>
          <a:prstGeom prst="rect">
            <a:avLst/>
          </a:prstGeom>
          <a:solidFill>
            <a:srgbClr val="E6E3E2">
              <a:alpha val="2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p:cNvSpPr/>
          <p:nvPr/>
        </p:nvSpPr>
        <p:spPr>
          <a:xfrm>
            <a:off x="401638" y="2484438"/>
            <a:ext cx="8337550" cy="3567112"/>
          </a:xfrm>
          <a:prstGeom prst="rect">
            <a:avLst/>
          </a:prstGeom>
          <a:solidFill>
            <a:srgbClr val="F4F2F2">
              <a:alpha val="2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663" y="1449388"/>
            <a:ext cx="3328987"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ctrTitle"/>
          </p:nvPr>
        </p:nvSpPr>
        <p:spPr>
          <a:xfrm>
            <a:off x="631825" y="2286000"/>
            <a:ext cx="4029075" cy="2813049"/>
          </a:xfrm>
        </p:spPr>
        <p:txBody>
          <a:bodyPr>
            <a:noAutofit/>
          </a:bodyPr>
          <a:lstStyle>
            <a:lvl1pPr algn="l">
              <a:lnSpc>
                <a:spcPct val="90000"/>
              </a:lnSpc>
              <a:defRPr sz="3200" b="1">
                <a:solidFill>
                  <a:schemeClr val="tx1"/>
                </a:solidFill>
              </a:defRPr>
            </a:lvl1pPr>
          </a:lstStyle>
          <a:p>
            <a:r>
              <a:rPr lang="en-US" smtClean="0"/>
              <a:t>Click to edit Master title style</a:t>
            </a:r>
            <a:endParaRPr lang="en-US" dirty="0"/>
          </a:p>
        </p:txBody>
      </p:sp>
      <p:sp>
        <p:nvSpPr>
          <p:cNvPr id="10" name="Subtitle 2"/>
          <p:cNvSpPr>
            <a:spLocks noGrp="1"/>
          </p:cNvSpPr>
          <p:nvPr>
            <p:ph type="subTitle" idx="1"/>
          </p:nvPr>
        </p:nvSpPr>
        <p:spPr>
          <a:xfrm>
            <a:off x="628650" y="5302250"/>
            <a:ext cx="4057650" cy="908050"/>
          </a:xfrm>
          <a:prstGeom prst="rect">
            <a:avLst/>
          </a:prstGeom>
        </p:spPr>
        <p:txBody>
          <a:bodyPr>
            <a:noAutofit/>
          </a:bodyPr>
          <a:lstStyle>
            <a:lvl1pPr marL="0" indent="0" algn="l">
              <a:spcBef>
                <a:spcPts val="0"/>
              </a:spcBef>
              <a:spcAft>
                <a:spcPts val="0"/>
              </a:spcAft>
              <a:buNone/>
              <a:defRPr sz="1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66498205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gradFill flip="none" rotWithShape="1">
            <a:gsLst>
              <a:gs pos="0">
                <a:srgbClr val="D1CBC8"/>
              </a:gs>
              <a:gs pos="100000">
                <a:srgbClr val="7C6C66"/>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0"/>
          <p:cNvGrpSpPr>
            <a:grpSpLocks/>
          </p:cNvGrpSpPr>
          <p:nvPr/>
        </p:nvGrpSpPr>
        <p:grpSpPr bwMode="auto">
          <a:xfrm>
            <a:off x="401638" y="0"/>
            <a:ext cx="5545137" cy="6858000"/>
            <a:chOff x="401638" y="0"/>
            <a:chExt cx="5545137" cy="6858000"/>
          </a:xfrm>
        </p:grpSpPr>
        <p:sp>
          <p:nvSpPr>
            <p:cNvPr id="7" name="Rectangle 6"/>
            <p:cNvSpPr/>
            <p:nvPr userDrawn="1"/>
          </p:nvSpPr>
          <p:spPr>
            <a:xfrm>
              <a:off x="401638" y="0"/>
              <a:ext cx="5545137" cy="6858000"/>
            </a:xfrm>
            <a:prstGeom prst="rect">
              <a:avLst/>
            </a:prstGeom>
            <a:solidFill>
              <a:srgbClr val="E6E3E2">
                <a:alpha val="2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8" name="Rectangle 7"/>
            <p:cNvSpPr/>
            <p:nvPr userDrawn="1"/>
          </p:nvSpPr>
          <p:spPr>
            <a:xfrm>
              <a:off x="520700" y="0"/>
              <a:ext cx="5307013" cy="6858000"/>
            </a:xfrm>
            <a:prstGeom prst="rect">
              <a:avLst/>
            </a:prstGeom>
            <a:solidFill>
              <a:srgbClr val="E6E3E2">
                <a:alpha val="2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grpSp>
      <p:sp>
        <p:nvSpPr>
          <p:cNvPr id="9" name="Rectangle 8"/>
          <p:cNvSpPr/>
          <p:nvPr/>
        </p:nvSpPr>
        <p:spPr>
          <a:xfrm>
            <a:off x="401638" y="1733550"/>
            <a:ext cx="5545137" cy="4551363"/>
          </a:xfrm>
          <a:prstGeom prst="rect">
            <a:avLst/>
          </a:prstGeom>
          <a:solidFill>
            <a:srgbClr val="F4F2F2">
              <a:alpha val="2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8663" y="1449388"/>
            <a:ext cx="3328987"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 descr="C:\Users\Yvette.DUARTE\Desktop\Qualcomm QCT\art\new\tablet_overlap.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8025" y="3521075"/>
            <a:ext cx="1430338" cy="264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31825" y="2286000"/>
            <a:ext cx="4029075" cy="2813049"/>
          </a:xfrm>
        </p:spPr>
        <p:txBody>
          <a:bodyPr>
            <a:noAutofit/>
          </a:bodyPr>
          <a:lstStyle>
            <a:lvl1pPr algn="l">
              <a:lnSpc>
                <a:spcPct val="90000"/>
              </a:lnSpc>
              <a:defRPr sz="3200" b="1">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28650" y="5302250"/>
            <a:ext cx="4057650" cy="908050"/>
          </a:xfrm>
          <a:prstGeom prst="rect">
            <a:avLst/>
          </a:prstGeom>
        </p:spPr>
        <p:txBody>
          <a:bodyPr>
            <a:noAutofit/>
          </a:bodyPr>
          <a:lstStyle>
            <a:lvl1pPr marL="0" indent="0" algn="l">
              <a:spcBef>
                <a:spcPts val="0"/>
              </a:spcBef>
              <a:spcAft>
                <a:spcPts val="0"/>
              </a:spcAft>
              <a:buNone/>
              <a:defRPr sz="1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16939170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1000"/>
                                        <p:tgtEl>
                                          <p:spTgt spid="11"/>
                                        </p:tgtEl>
                                      </p:cBhvr>
                                    </p:animEffect>
                                  </p:childTnLst>
                                </p:cTn>
                              </p:par>
                              <p:par>
                                <p:cTn id="11" presetID="10" presetClass="entr" presetSubtype="0" fill="hold" nodeType="withEffect">
                                  <p:stCondLst>
                                    <p:cond delay="50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childTnLst>
                                </p:cTn>
                              </p:par>
                              <p:par>
                                <p:cTn id="14" presetID="42" presetClass="entr" presetSubtype="0" fill="hold" grpId="0" nodeType="withEffect">
                                  <p:stCondLst>
                                    <p:cond delay="80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1000"/>
                                        <p:tgtEl>
                                          <p:spTgt spid="9"/>
                                        </p:tgtEl>
                                      </p:cBhvr>
                                    </p:animEffect>
                                    <p:anim calcmode="lin" valueType="num">
                                      <p:cBhvr>
                                        <p:cTn id="17" dur="1000" fill="hold"/>
                                        <p:tgtEl>
                                          <p:spTgt spid="9"/>
                                        </p:tgtEl>
                                        <p:attrNameLst>
                                          <p:attrName>ppt_x</p:attrName>
                                        </p:attrNameLst>
                                      </p:cBhvr>
                                      <p:tavLst>
                                        <p:tav tm="0">
                                          <p:val>
                                            <p:strVal val="#ppt_x"/>
                                          </p:val>
                                        </p:tav>
                                        <p:tav tm="100000">
                                          <p:val>
                                            <p:strVal val="#ppt_x"/>
                                          </p:val>
                                        </p:tav>
                                      </p:tavLst>
                                    </p:anim>
                                    <p:anim calcmode="lin" valueType="num">
                                      <p:cBhvr>
                                        <p:cTn id="18" dur="1000" fill="hold"/>
                                        <p:tgtEl>
                                          <p:spTgt spid="9"/>
                                        </p:tgtEl>
                                        <p:attrNameLst>
                                          <p:attrName>ppt_y</p:attrName>
                                        </p:attrNameLst>
                                      </p:cBhvr>
                                      <p:tavLst>
                                        <p:tav tm="0">
                                          <p:val>
                                            <p:strVal val="#ppt_y+.1"/>
                                          </p:val>
                                        </p:tav>
                                        <p:tav tm="100000">
                                          <p:val>
                                            <p:strVal val="#ppt_y"/>
                                          </p:val>
                                        </p:tav>
                                      </p:tavLst>
                                    </p:anim>
                                  </p:childTnLst>
                                </p:cTn>
                              </p:par>
                              <p:par>
                                <p:cTn id="19" presetID="10" presetClass="entr" presetSubtype="0" fill="hold" nodeType="withEffect">
                                  <p:stCondLst>
                                    <p:cond delay="150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62000"/>
            <a:ext cx="8229600" cy="6556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724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txBox="1">
            <a:spLocks noChangeArrowheads="1"/>
          </p:cNvSpPr>
          <p:nvPr userDrawn="1"/>
        </p:nvSpPr>
        <p:spPr bwMode="auto">
          <a:xfrm>
            <a:off x="457200" y="335002"/>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marL="0" algn="l" defTabSz="914400" rtl="0" eaLnBrk="0" latinLnBrk="0" hangingPunct="0">
              <a:defRPr sz="18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b="0" dirty="0" smtClean="0"/>
              <a:t>October 2013</a:t>
            </a:r>
            <a:endParaRPr lang="en-US" b="0" dirty="0"/>
          </a:p>
        </p:txBody>
      </p:sp>
      <p:sp>
        <p:nvSpPr>
          <p:cNvPr id="8" name="Rectangle 7"/>
          <p:cNvSpPr>
            <a:spLocks noChangeArrowheads="1"/>
          </p:cNvSpPr>
          <p:nvPr userDrawn="1"/>
        </p:nvSpPr>
        <p:spPr bwMode="auto">
          <a:xfrm>
            <a:off x="5162485" y="332601"/>
            <a:ext cx="35243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p>
            <a:pPr marL="457200" lvl="4" algn="r" eaLnBrk="0" hangingPunct="0"/>
            <a:r>
              <a:rPr lang="en-US" sz="1800" b="0" dirty="0"/>
              <a:t>doc.: IEEE </a:t>
            </a:r>
            <a:r>
              <a:rPr lang="en-US" sz="1800" b="0" dirty="0" smtClean="0"/>
              <a:t>802.11-13/1276r0</a:t>
            </a:r>
            <a:endParaRPr lang="en-US" sz="1800" b="0" dirty="0"/>
          </a:p>
        </p:txBody>
      </p:sp>
      <p:sp>
        <p:nvSpPr>
          <p:cNvPr id="9" name="Line 8"/>
          <p:cNvSpPr>
            <a:spLocks noChangeShapeType="1"/>
          </p:cNvSpPr>
          <p:nvPr userDrawn="1"/>
        </p:nvSpPr>
        <p:spPr bwMode="auto">
          <a:xfrm>
            <a:off x="457200" y="609599"/>
            <a:ext cx="8229600" cy="240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 name="Rectangle 5"/>
          <p:cNvSpPr txBox="1">
            <a:spLocks noChangeArrowheads="1"/>
          </p:cNvSpPr>
          <p:nvPr userDrawn="1"/>
        </p:nvSpPr>
        <p:spPr bwMode="auto">
          <a:xfrm>
            <a:off x="5410200" y="6475413"/>
            <a:ext cx="3276599"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algn="r" defTabSz="914400" rtl="0" eaLnBrk="0" latinLnBrk="0" hangingPunct="0">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200" dirty="0" smtClean="0"/>
              <a:t>Xinzhou</a:t>
            </a:r>
            <a:r>
              <a:rPr lang="en-US" sz="1200" baseline="0" dirty="0" smtClean="0"/>
              <a:t> Wu</a:t>
            </a:r>
            <a:r>
              <a:rPr lang="en-US" sz="1200" dirty="0" smtClean="0"/>
              <a:t>, Qualcomm Inc.</a:t>
            </a:r>
            <a:endParaRPr lang="en-US" sz="1200" dirty="0"/>
          </a:p>
        </p:txBody>
      </p:sp>
      <p:sp>
        <p:nvSpPr>
          <p:cNvPr id="11" name="Rectangle 6"/>
          <p:cNvSpPr txBox="1">
            <a:spLocks noChangeArrowheads="1"/>
          </p:cNvSpPr>
          <p:nvPr userDrawn="1"/>
        </p:nvSpPr>
        <p:spPr bwMode="auto">
          <a:xfrm>
            <a:off x="3733800" y="6475412"/>
            <a:ext cx="15240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algn="ctr" defTabSz="914400" rtl="0" eaLnBrk="0" latinLnBrk="0" hangingPunct="0">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200" dirty="0" smtClean="0"/>
              <a:t>Slide </a:t>
            </a:r>
            <a:fld id="{7111CE71-169A-4D2F-A398-E56E7D645E4D}" type="slidenum">
              <a:rPr lang="en-US" sz="1200" smtClean="0"/>
              <a:pPr>
                <a:defRPr/>
              </a:pPr>
              <a:t>‹#›</a:t>
            </a:fld>
            <a:endParaRPr lang="en-US" sz="1200" dirty="0"/>
          </a:p>
        </p:txBody>
      </p:sp>
      <p:sp>
        <p:nvSpPr>
          <p:cNvPr id="12" name="Rectangle 9"/>
          <p:cNvSpPr>
            <a:spLocks noChangeArrowheads="1"/>
          </p:cNvSpPr>
          <p:nvPr userDrawn="1"/>
        </p:nvSpPr>
        <p:spPr bwMode="auto">
          <a:xfrm>
            <a:off x="457200" y="6475413"/>
            <a:ext cx="15240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eaLnBrk="0" hangingPunct="0"/>
            <a:r>
              <a:rPr lang="en-US" sz="1200" dirty="0"/>
              <a:t>Submission</a:t>
            </a:r>
          </a:p>
        </p:txBody>
      </p:sp>
      <p:sp>
        <p:nvSpPr>
          <p:cNvPr id="13" name="Line 10"/>
          <p:cNvSpPr>
            <a:spLocks noChangeShapeType="1"/>
          </p:cNvSpPr>
          <p:nvPr userDrawn="1"/>
        </p:nvSpPr>
        <p:spPr bwMode="auto">
          <a:xfrm>
            <a:off x="466724" y="6475411"/>
            <a:ext cx="8220075" cy="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Date: 2013-10-11</a:t>
            </a:r>
            <a:endParaRPr lang="en-US" dirty="0"/>
          </a:p>
        </p:txBody>
      </p:sp>
      <p:sp>
        <p:nvSpPr>
          <p:cNvPr id="5" name="Text Placeholder 4"/>
          <p:cNvSpPr>
            <a:spLocks noGrp="1"/>
          </p:cNvSpPr>
          <p:nvPr>
            <p:ph type="body" sz="quarter" idx="10"/>
          </p:nvPr>
        </p:nvSpPr>
        <p:spPr/>
        <p:txBody>
          <a:bodyPr>
            <a:normAutofit fontScale="92500" lnSpcReduction="20000"/>
          </a:bodyPr>
          <a:lstStyle/>
          <a:p>
            <a:r>
              <a:rPr lang="en-US" dirty="0" smtClean="0"/>
              <a:t>Proposal for DSRC band coexistence</a:t>
            </a:r>
            <a:endParaRPr lang="en-US" dirty="0"/>
          </a:p>
        </p:txBody>
      </p:sp>
      <p:graphicFrame>
        <p:nvGraphicFramePr>
          <p:cNvPr id="3" name="Object 2"/>
          <p:cNvGraphicFramePr>
            <a:graphicFrameLocks noChangeAspect="1"/>
          </p:cNvGraphicFramePr>
          <p:nvPr userDrawn="1">
            <p:extLst>
              <p:ext uri="{D42A27DB-BD31-4B8C-83A1-F6EECF244321}">
                <p14:modId xmlns:p14="http://schemas.microsoft.com/office/powerpoint/2010/main" val="2473263476"/>
              </p:ext>
            </p:extLst>
          </p:nvPr>
        </p:nvGraphicFramePr>
        <p:xfrm>
          <a:off x="762000" y="3352800"/>
          <a:ext cx="7797800" cy="2235200"/>
        </p:xfrm>
        <a:graphic>
          <a:graphicData uri="http://schemas.openxmlformats.org/presentationml/2006/ole">
            <mc:AlternateContent xmlns:mc="http://schemas.openxmlformats.org/markup-compatibility/2006">
              <mc:Choice xmlns:v="urn:schemas-microsoft-com:vml" Requires="v">
                <p:oleObj spid="_x0000_s2066" name="Document" r:id="rId3" imgW="11241077" imgH="3223367" progId="Word.Document.8">
                  <p:embed/>
                </p:oleObj>
              </mc:Choice>
              <mc:Fallback>
                <p:oleObj name="Document" r:id="rId3" imgW="11241077" imgH="3223367" progId="Word.Document.8">
                  <p:embed/>
                  <p:pic>
                    <p:nvPicPr>
                      <p:cNvPr id="0" name="Object 12"/>
                      <p:cNvPicPr>
                        <a:picLocks noChangeAspect="1" noChangeArrowheads="1"/>
                      </p:cNvPicPr>
                      <p:nvPr/>
                    </p:nvPicPr>
                    <p:blipFill>
                      <a:blip r:embed="rId4"/>
                      <a:srcRect/>
                      <a:stretch>
                        <a:fillRect/>
                      </a:stretch>
                    </p:blipFill>
                    <p:spPr bwMode="auto">
                      <a:xfrm>
                        <a:off x="762000" y="3352800"/>
                        <a:ext cx="7797800" cy="223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490555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bwMode="auto">
          <a:xfrm>
            <a:off x="8149850" y="2271708"/>
            <a:ext cx="228600" cy="1155272"/>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48" name="TextBox 27"/>
          <p:cNvSpPr txBox="1">
            <a:spLocks noChangeArrowheads="1"/>
          </p:cNvSpPr>
          <p:nvPr/>
        </p:nvSpPr>
        <p:spPr bwMode="auto">
          <a:xfrm>
            <a:off x="3861407" y="4127681"/>
            <a:ext cx="4288444" cy="1077218"/>
          </a:xfrm>
          <a:prstGeom prst="rect">
            <a:avLst/>
          </a:prstGeom>
          <a:solidFill>
            <a:srgbClr val="88F9FC"/>
          </a:solidFill>
          <a:ln>
            <a:noFill/>
          </a:ln>
        </p:spPr>
        <p:txBody>
          <a:bodyPr wrap="square">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ctr"/>
            <a:endParaRPr lang="en-US" sz="1600" dirty="0" smtClean="0"/>
          </a:p>
          <a:p>
            <a:pPr algn="ctr"/>
            <a:endParaRPr lang="en-US" sz="1600" dirty="0" smtClean="0"/>
          </a:p>
          <a:p>
            <a:pPr algn="ctr"/>
            <a:endParaRPr lang="en-US" sz="1600" dirty="0"/>
          </a:p>
          <a:p>
            <a:pPr algn="ctr"/>
            <a:r>
              <a:rPr lang="en-US" sz="1600" dirty="0" smtClean="0"/>
              <a:t>Available </a:t>
            </a:r>
            <a:r>
              <a:rPr lang="en-US" sz="1600" dirty="0"/>
              <a:t>for WLAN</a:t>
            </a:r>
          </a:p>
        </p:txBody>
      </p:sp>
      <p:sp>
        <p:nvSpPr>
          <p:cNvPr id="2" name="Title 1"/>
          <p:cNvSpPr>
            <a:spLocks noGrp="1"/>
          </p:cNvSpPr>
          <p:nvPr>
            <p:ph type="title"/>
          </p:nvPr>
        </p:nvSpPr>
        <p:spPr>
          <a:xfrm>
            <a:off x="152400" y="762000"/>
            <a:ext cx="8686800" cy="655638"/>
          </a:xfrm>
        </p:spPr>
        <p:txBody>
          <a:bodyPr>
            <a:normAutofit fontScale="90000"/>
          </a:bodyPr>
          <a:lstStyle/>
          <a:p>
            <a:r>
              <a:rPr lang="en-US" sz="2400" dirty="0" smtClean="0"/>
              <a:t>Current Proposed Spectrum Allocation and OOBE Requirements in NPRM </a:t>
            </a:r>
            <a:endParaRPr lang="en-US" sz="2400" dirty="0"/>
          </a:p>
        </p:txBody>
      </p:sp>
      <p:sp>
        <p:nvSpPr>
          <p:cNvPr id="4" name="Trapezoid 3"/>
          <p:cNvSpPr/>
          <p:nvPr/>
        </p:nvSpPr>
        <p:spPr>
          <a:xfrm>
            <a:off x="4884236" y="1938335"/>
            <a:ext cx="485775" cy="333375"/>
          </a:xfrm>
          <a:prstGeom prst="trapezoid">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rPr>
              <a:t>161</a:t>
            </a:r>
            <a:endParaRPr lang="en-US" sz="900" b="1" dirty="0">
              <a:solidFill>
                <a:schemeClr val="bg1"/>
              </a:solidFill>
            </a:endParaRPr>
          </a:p>
        </p:txBody>
      </p:sp>
      <p:sp>
        <p:nvSpPr>
          <p:cNvPr id="6" name="Rectangle 5"/>
          <p:cNvSpPr/>
          <p:nvPr/>
        </p:nvSpPr>
        <p:spPr>
          <a:xfrm>
            <a:off x="6212974" y="4111143"/>
            <a:ext cx="1946755" cy="600075"/>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dirty="0" smtClean="0">
                <a:solidFill>
                  <a:schemeClr val="tx1"/>
                </a:solidFill>
              </a:rPr>
              <a:t>DSRC Band</a:t>
            </a:r>
            <a:endParaRPr lang="en-US" dirty="0">
              <a:solidFill>
                <a:schemeClr val="tx1"/>
              </a:solidFill>
            </a:endParaRPr>
          </a:p>
        </p:txBody>
      </p:sp>
      <p:sp>
        <p:nvSpPr>
          <p:cNvPr id="7" name="Rectangle 6"/>
          <p:cNvSpPr/>
          <p:nvPr/>
        </p:nvSpPr>
        <p:spPr bwMode="auto">
          <a:xfrm>
            <a:off x="1345699" y="2282343"/>
            <a:ext cx="2514600" cy="7620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8" name="Rectangle 7"/>
          <p:cNvSpPr/>
          <p:nvPr/>
        </p:nvSpPr>
        <p:spPr bwMode="auto">
          <a:xfrm>
            <a:off x="355099" y="2282343"/>
            <a:ext cx="990600" cy="14478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9" name="Rectangle 8"/>
          <p:cNvSpPr/>
          <p:nvPr/>
        </p:nvSpPr>
        <p:spPr bwMode="auto">
          <a:xfrm>
            <a:off x="6222442" y="2282343"/>
            <a:ext cx="2061156" cy="3048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r>
              <a:rPr lang="en-US" sz="1400" dirty="0"/>
              <a:t> </a:t>
            </a:r>
            <a:r>
              <a:rPr lang="en-US" sz="1400" dirty="0" smtClean="0"/>
              <a:t>        U-NII 4</a:t>
            </a:r>
            <a:endParaRPr lang="en-US" sz="1400" dirty="0"/>
          </a:p>
        </p:txBody>
      </p:sp>
      <p:sp>
        <p:nvSpPr>
          <p:cNvPr id="11" name="Rectangle 10"/>
          <p:cNvSpPr/>
          <p:nvPr/>
        </p:nvSpPr>
        <p:spPr bwMode="auto">
          <a:xfrm>
            <a:off x="3860299" y="2282343"/>
            <a:ext cx="1752600" cy="3048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cxnSp>
        <p:nvCxnSpPr>
          <p:cNvPr id="12" name="Straight Connector 329"/>
          <p:cNvCxnSpPr>
            <a:cxnSpLocks noChangeShapeType="1"/>
          </p:cNvCxnSpPr>
          <p:nvPr/>
        </p:nvCxnSpPr>
        <p:spPr bwMode="auto">
          <a:xfrm>
            <a:off x="50299" y="4111143"/>
            <a:ext cx="9004447" cy="0"/>
          </a:xfrm>
          <a:prstGeom prst="line">
            <a:avLst/>
          </a:prstGeom>
          <a:noFill/>
          <a:ln w="9525" algn="ctr">
            <a:solidFill>
              <a:schemeClr val="tx1"/>
            </a:solidFill>
            <a:round/>
            <a:headEnd/>
            <a:tailEnd type="stealth" w="med" len="med"/>
          </a:ln>
          <a:extLst>
            <a:ext uri="{909E8E84-426E-40DD-AFC4-6F175D3DCCD1}">
              <a14:hiddenFill xmlns:a14="http://schemas.microsoft.com/office/drawing/2010/main">
                <a:noFill/>
              </a14:hiddenFill>
            </a:ext>
          </a:extLst>
        </p:spPr>
      </p:cxnSp>
      <p:sp>
        <p:nvSpPr>
          <p:cNvPr id="13" name="TextBox 334"/>
          <p:cNvSpPr txBox="1">
            <a:spLocks noChangeArrowheads="1"/>
          </p:cNvSpPr>
          <p:nvPr/>
        </p:nvSpPr>
        <p:spPr bwMode="auto">
          <a:xfrm>
            <a:off x="1345699" y="2282343"/>
            <a:ext cx="2514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ctr"/>
            <a:r>
              <a:rPr lang="en-US" sz="1400"/>
              <a:t>U-NII Worldwide</a:t>
            </a:r>
          </a:p>
        </p:txBody>
      </p:sp>
      <p:sp>
        <p:nvSpPr>
          <p:cNvPr id="14" name="TextBox 335"/>
          <p:cNvSpPr txBox="1">
            <a:spLocks noChangeArrowheads="1"/>
          </p:cNvSpPr>
          <p:nvPr/>
        </p:nvSpPr>
        <p:spPr bwMode="auto">
          <a:xfrm>
            <a:off x="3860298" y="2281233"/>
            <a:ext cx="2352676" cy="305909"/>
          </a:xfrm>
          <a:prstGeom prst="rect">
            <a:avLst/>
          </a:prstGeom>
          <a:solidFill>
            <a:schemeClr val="tx1">
              <a:lumMod val="20000"/>
              <a:lumOff val="80000"/>
            </a:schemeClr>
          </a:solidFill>
          <a:ln w="9525" cap="flat" cmpd="sng" algn="ctr">
            <a:noFill/>
            <a:prstDash val="solid"/>
            <a:round/>
            <a:headEnd type="none" w="med" len="med"/>
            <a:tailEnd type="none" w="med" len="med"/>
          </a:ln>
          <a:effectLst/>
          <a:extLst/>
        </p:spPr>
        <p:txBody>
          <a:bodyPr wrap="none" anchor="ctr"/>
          <a:lstStyle>
            <a:defPPr>
              <a:defRPr lang="en-US"/>
            </a:defPPr>
          </a:lstStyle>
          <a:p>
            <a:pPr algn="ctr"/>
            <a:r>
              <a:rPr lang="en-US" sz="1600" dirty="0"/>
              <a:t>U-NII 3</a:t>
            </a:r>
          </a:p>
        </p:txBody>
      </p:sp>
      <p:sp>
        <p:nvSpPr>
          <p:cNvPr id="15" name="TextBox 14"/>
          <p:cNvSpPr txBox="1"/>
          <p:nvPr/>
        </p:nvSpPr>
        <p:spPr>
          <a:xfrm>
            <a:off x="3707899" y="4138131"/>
            <a:ext cx="533400" cy="254000"/>
          </a:xfrm>
          <a:prstGeom prst="rect">
            <a:avLst/>
          </a:prstGeom>
          <a:noFill/>
        </p:spPr>
        <p:txBody>
          <a:bodyPr>
            <a:spAutoFit/>
          </a:bodyPr>
          <a:lstStyle/>
          <a:p>
            <a:pPr algn="ctr">
              <a:defRPr/>
            </a:pPr>
            <a:r>
              <a:rPr lang="en-US" sz="1050" dirty="0">
                <a:ea typeface="+mn-ea"/>
              </a:rPr>
              <a:t>5725</a:t>
            </a:r>
          </a:p>
        </p:txBody>
      </p:sp>
      <p:sp>
        <p:nvSpPr>
          <p:cNvPr id="16" name="TextBox 15"/>
          <p:cNvSpPr txBox="1"/>
          <p:nvPr/>
        </p:nvSpPr>
        <p:spPr>
          <a:xfrm>
            <a:off x="8077200" y="4147656"/>
            <a:ext cx="1219200" cy="254000"/>
          </a:xfrm>
          <a:prstGeom prst="rect">
            <a:avLst/>
          </a:prstGeom>
          <a:noFill/>
        </p:spPr>
        <p:txBody>
          <a:bodyPr>
            <a:spAutoFit/>
          </a:bodyPr>
          <a:lstStyle/>
          <a:p>
            <a:pPr algn="r">
              <a:defRPr/>
            </a:pPr>
            <a:r>
              <a:rPr lang="en-US" sz="1050" dirty="0">
                <a:ea typeface="+mn-ea"/>
              </a:rPr>
              <a:t>Frequency [MHz]</a:t>
            </a:r>
          </a:p>
        </p:txBody>
      </p:sp>
      <p:cxnSp>
        <p:nvCxnSpPr>
          <p:cNvPr id="17" name="Straight Connector 354"/>
          <p:cNvCxnSpPr>
            <a:cxnSpLocks noChangeShapeType="1"/>
          </p:cNvCxnSpPr>
          <p:nvPr/>
        </p:nvCxnSpPr>
        <p:spPr bwMode="auto">
          <a:xfrm rot="5400000" flipH="1" flipV="1">
            <a:off x="3136399" y="3615843"/>
            <a:ext cx="1143000" cy="0"/>
          </a:xfrm>
          <a:prstGeom prst="line">
            <a:avLst/>
          </a:prstGeom>
          <a:noFill/>
          <a:ln w="9525" algn="ctr">
            <a:solidFill>
              <a:srgbClr val="C00000"/>
            </a:solidFill>
            <a:prstDash val="dash"/>
            <a:round/>
            <a:headEnd/>
            <a:tailEnd/>
          </a:ln>
          <a:extLst>
            <a:ext uri="{909E8E84-426E-40DD-AFC4-6F175D3DCCD1}">
              <a14:hiddenFill xmlns:a14="http://schemas.microsoft.com/office/drawing/2010/main">
                <a:noFill/>
              </a14:hiddenFill>
            </a:ext>
          </a:extLst>
        </p:spPr>
      </p:cxnSp>
      <p:cxnSp>
        <p:nvCxnSpPr>
          <p:cNvPr id="18" name="Straight Connector 109"/>
          <p:cNvCxnSpPr>
            <a:cxnSpLocks noChangeShapeType="1"/>
          </p:cNvCxnSpPr>
          <p:nvPr/>
        </p:nvCxnSpPr>
        <p:spPr bwMode="auto">
          <a:xfrm>
            <a:off x="1345699" y="3044343"/>
            <a:ext cx="25146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grpSp>
        <p:nvGrpSpPr>
          <p:cNvPr id="5" name="Group 4"/>
          <p:cNvGrpSpPr/>
          <p:nvPr/>
        </p:nvGrpSpPr>
        <p:grpSpPr>
          <a:xfrm>
            <a:off x="2793499" y="3044343"/>
            <a:ext cx="1828800" cy="990600"/>
            <a:chOff x="2787750" y="2432700"/>
            <a:chExt cx="1828800" cy="990600"/>
          </a:xfrm>
        </p:grpSpPr>
        <p:cxnSp>
          <p:nvCxnSpPr>
            <p:cNvPr id="20" name="Straight Connector 345"/>
            <p:cNvCxnSpPr>
              <a:cxnSpLocks noChangeShapeType="1"/>
            </p:cNvCxnSpPr>
            <p:nvPr/>
          </p:nvCxnSpPr>
          <p:spPr bwMode="auto">
            <a:xfrm>
              <a:off x="3435450" y="2432700"/>
              <a:ext cx="533400" cy="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1" name="Straight Connector 346"/>
            <p:cNvCxnSpPr>
              <a:cxnSpLocks noChangeShapeType="1"/>
            </p:cNvCxnSpPr>
            <p:nvPr/>
          </p:nvCxnSpPr>
          <p:spPr bwMode="auto">
            <a:xfrm rot="5400000">
              <a:off x="3130650" y="2661300"/>
              <a:ext cx="533400" cy="762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2" name="Straight Connector 347"/>
            <p:cNvCxnSpPr>
              <a:cxnSpLocks noChangeShapeType="1"/>
            </p:cNvCxnSpPr>
            <p:nvPr/>
          </p:nvCxnSpPr>
          <p:spPr bwMode="auto">
            <a:xfrm flipV="1">
              <a:off x="3092550" y="2966100"/>
              <a:ext cx="266700" cy="762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3" name="Straight Connector 348"/>
            <p:cNvCxnSpPr>
              <a:cxnSpLocks noChangeShapeType="1"/>
            </p:cNvCxnSpPr>
            <p:nvPr/>
          </p:nvCxnSpPr>
          <p:spPr bwMode="auto">
            <a:xfrm>
              <a:off x="4045050" y="2966100"/>
              <a:ext cx="266700" cy="762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4" name="Straight Connector 349"/>
            <p:cNvCxnSpPr>
              <a:cxnSpLocks noChangeShapeType="1"/>
            </p:cNvCxnSpPr>
            <p:nvPr/>
          </p:nvCxnSpPr>
          <p:spPr bwMode="auto">
            <a:xfrm rot="16200000" flipH="1">
              <a:off x="3740250" y="2661300"/>
              <a:ext cx="533400" cy="762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5" name="Straight Connector 350"/>
            <p:cNvCxnSpPr>
              <a:cxnSpLocks noChangeShapeType="1"/>
            </p:cNvCxnSpPr>
            <p:nvPr/>
          </p:nvCxnSpPr>
          <p:spPr bwMode="auto">
            <a:xfrm>
              <a:off x="4311750" y="3042300"/>
              <a:ext cx="304800" cy="3810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6" name="Straight Connector 351"/>
            <p:cNvCxnSpPr>
              <a:cxnSpLocks noChangeShapeType="1"/>
            </p:cNvCxnSpPr>
            <p:nvPr/>
          </p:nvCxnSpPr>
          <p:spPr bwMode="auto">
            <a:xfrm flipH="1">
              <a:off x="2787750" y="3042300"/>
              <a:ext cx="304800" cy="3810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grpSp>
      <p:cxnSp>
        <p:nvCxnSpPr>
          <p:cNvPr id="27" name="Straight Connector 117"/>
          <p:cNvCxnSpPr>
            <a:cxnSpLocks noChangeShapeType="1"/>
          </p:cNvCxnSpPr>
          <p:nvPr/>
        </p:nvCxnSpPr>
        <p:spPr bwMode="auto">
          <a:xfrm>
            <a:off x="3860299" y="2587143"/>
            <a:ext cx="4285144"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28" name="TextBox 27"/>
          <p:cNvSpPr txBox="1">
            <a:spLocks noChangeArrowheads="1"/>
          </p:cNvSpPr>
          <p:nvPr/>
        </p:nvSpPr>
        <p:spPr bwMode="auto">
          <a:xfrm>
            <a:off x="1498099" y="2810981"/>
            <a:ext cx="1981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r"/>
            <a:r>
              <a:rPr lang="en-US" sz="1200" dirty="0"/>
              <a:t>24 – 10log</a:t>
            </a:r>
            <a:r>
              <a:rPr lang="en-US" sz="1200" baseline="-25000" dirty="0"/>
              <a:t>10</a:t>
            </a:r>
            <a:r>
              <a:rPr lang="en-US" sz="1200" dirty="0"/>
              <a:t>(B) dBm/MHz</a:t>
            </a:r>
          </a:p>
        </p:txBody>
      </p:sp>
      <p:sp>
        <p:nvSpPr>
          <p:cNvPr id="29" name="TextBox 28"/>
          <p:cNvSpPr txBox="1"/>
          <p:nvPr/>
        </p:nvSpPr>
        <p:spPr>
          <a:xfrm>
            <a:off x="3845458" y="2577618"/>
            <a:ext cx="2438400" cy="276225"/>
          </a:xfrm>
          <a:prstGeom prst="rect">
            <a:avLst/>
          </a:prstGeom>
          <a:noFill/>
        </p:spPr>
        <p:txBody>
          <a:bodyPr>
            <a:spAutoFit/>
          </a:bodyPr>
          <a:lstStyle/>
          <a:p>
            <a:pPr>
              <a:defRPr/>
            </a:pPr>
            <a:r>
              <a:rPr lang="en-US" sz="1050" dirty="0">
                <a:ea typeface="+mn-ea"/>
              </a:rPr>
              <a:t>30 </a:t>
            </a:r>
            <a:r>
              <a:rPr lang="en-US" sz="1200" dirty="0">
                <a:ea typeface="+mn-ea"/>
              </a:rPr>
              <a:t>– 10log</a:t>
            </a:r>
            <a:r>
              <a:rPr lang="en-US" sz="1200" baseline="-25000" dirty="0">
                <a:ea typeface="+mn-ea"/>
              </a:rPr>
              <a:t>10</a:t>
            </a:r>
            <a:r>
              <a:rPr lang="en-US" sz="1200" dirty="0">
                <a:ea typeface="+mn-ea"/>
              </a:rPr>
              <a:t>(B) </a:t>
            </a:r>
            <a:r>
              <a:rPr lang="en-US" sz="1200" dirty="0" err="1">
                <a:ea typeface="+mn-ea"/>
              </a:rPr>
              <a:t>dBm</a:t>
            </a:r>
            <a:r>
              <a:rPr lang="en-US" sz="1200" dirty="0">
                <a:ea typeface="+mn-ea"/>
              </a:rPr>
              <a:t>/MHz</a:t>
            </a:r>
          </a:p>
        </p:txBody>
      </p:sp>
      <p:cxnSp>
        <p:nvCxnSpPr>
          <p:cNvPr id="30" name="Straight Connector 109"/>
          <p:cNvCxnSpPr>
            <a:cxnSpLocks noChangeShapeType="1"/>
          </p:cNvCxnSpPr>
          <p:nvPr/>
        </p:nvCxnSpPr>
        <p:spPr bwMode="auto">
          <a:xfrm rot="5400000">
            <a:off x="4660399" y="3234843"/>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2" name="Straight Connector 109"/>
          <p:cNvCxnSpPr>
            <a:cxnSpLocks noChangeShapeType="1"/>
          </p:cNvCxnSpPr>
          <p:nvPr/>
        </p:nvCxnSpPr>
        <p:spPr bwMode="auto">
          <a:xfrm rot="5400000">
            <a:off x="393199" y="3234843"/>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3" name="Straight Connector 109"/>
          <p:cNvCxnSpPr>
            <a:cxnSpLocks noChangeShapeType="1"/>
          </p:cNvCxnSpPr>
          <p:nvPr/>
        </p:nvCxnSpPr>
        <p:spPr bwMode="auto">
          <a:xfrm>
            <a:off x="50299" y="3730143"/>
            <a:ext cx="9004447"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4" name="Straight Connector 109"/>
          <p:cNvCxnSpPr>
            <a:cxnSpLocks noChangeShapeType="1"/>
          </p:cNvCxnSpPr>
          <p:nvPr/>
        </p:nvCxnSpPr>
        <p:spPr bwMode="auto">
          <a:xfrm>
            <a:off x="1381252" y="3425343"/>
            <a:ext cx="6997198"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5" name="Straight Connector 109"/>
          <p:cNvCxnSpPr>
            <a:cxnSpLocks noChangeShapeType="1"/>
          </p:cNvCxnSpPr>
          <p:nvPr/>
        </p:nvCxnSpPr>
        <p:spPr bwMode="auto">
          <a:xfrm rot="5400000">
            <a:off x="2907799" y="3234843"/>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36" name="TextBox 35"/>
          <p:cNvSpPr txBox="1"/>
          <p:nvPr/>
        </p:nvSpPr>
        <p:spPr>
          <a:xfrm>
            <a:off x="5231899" y="4138131"/>
            <a:ext cx="533400" cy="254000"/>
          </a:xfrm>
          <a:prstGeom prst="rect">
            <a:avLst/>
          </a:prstGeom>
          <a:noFill/>
        </p:spPr>
        <p:txBody>
          <a:bodyPr>
            <a:spAutoFit/>
          </a:bodyPr>
          <a:lstStyle/>
          <a:p>
            <a:pPr algn="ctr">
              <a:defRPr/>
            </a:pPr>
            <a:r>
              <a:rPr lang="en-US" sz="1050" dirty="0">
                <a:ea typeface="+mn-ea"/>
              </a:rPr>
              <a:t>5825</a:t>
            </a:r>
          </a:p>
        </p:txBody>
      </p:sp>
      <p:sp>
        <p:nvSpPr>
          <p:cNvPr id="37" name="TextBox 36"/>
          <p:cNvSpPr txBox="1"/>
          <p:nvPr/>
        </p:nvSpPr>
        <p:spPr>
          <a:xfrm>
            <a:off x="5631949" y="4138131"/>
            <a:ext cx="533400" cy="254000"/>
          </a:xfrm>
          <a:prstGeom prst="rect">
            <a:avLst/>
          </a:prstGeom>
          <a:noFill/>
        </p:spPr>
        <p:txBody>
          <a:bodyPr>
            <a:spAutoFit/>
          </a:bodyPr>
          <a:lstStyle/>
          <a:p>
            <a:pPr algn="ctr">
              <a:defRPr/>
            </a:pPr>
            <a:r>
              <a:rPr lang="en-US" sz="1050" dirty="0">
                <a:ea typeface="+mn-ea"/>
              </a:rPr>
              <a:t>5835</a:t>
            </a:r>
          </a:p>
        </p:txBody>
      </p:sp>
      <p:sp>
        <p:nvSpPr>
          <p:cNvPr id="38" name="TextBox 37"/>
          <p:cNvSpPr txBox="1"/>
          <p:nvPr/>
        </p:nvSpPr>
        <p:spPr>
          <a:xfrm>
            <a:off x="1040899" y="4138131"/>
            <a:ext cx="533400" cy="254000"/>
          </a:xfrm>
          <a:prstGeom prst="rect">
            <a:avLst/>
          </a:prstGeom>
          <a:noFill/>
        </p:spPr>
        <p:txBody>
          <a:bodyPr>
            <a:spAutoFit/>
          </a:bodyPr>
          <a:lstStyle/>
          <a:p>
            <a:pPr algn="ctr">
              <a:defRPr/>
            </a:pPr>
            <a:r>
              <a:rPr lang="en-US" sz="1050" dirty="0">
                <a:ea typeface="+mn-ea"/>
              </a:rPr>
              <a:t>5470</a:t>
            </a:r>
          </a:p>
        </p:txBody>
      </p:sp>
      <p:sp>
        <p:nvSpPr>
          <p:cNvPr id="40" name="TextBox 27"/>
          <p:cNvSpPr txBox="1">
            <a:spLocks noChangeArrowheads="1"/>
          </p:cNvSpPr>
          <p:nvPr/>
        </p:nvSpPr>
        <p:spPr bwMode="auto">
          <a:xfrm>
            <a:off x="-635501" y="3682518"/>
            <a:ext cx="1981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r"/>
            <a:r>
              <a:rPr lang="en-US" sz="1200" dirty="0"/>
              <a:t>-27 - G dBm/MHz</a:t>
            </a:r>
          </a:p>
        </p:txBody>
      </p:sp>
      <p:sp>
        <p:nvSpPr>
          <p:cNvPr id="42" name="TextBox 41"/>
          <p:cNvSpPr txBox="1"/>
          <p:nvPr/>
        </p:nvSpPr>
        <p:spPr>
          <a:xfrm>
            <a:off x="6060574" y="4147656"/>
            <a:ext cx="533400" cy="254000"/>
          </a:xfrm>
          <a:prstGeom prst="rect">
            <a:avLst/>
          </a:prstGeom>
          <a:noFill/>
        </p:spPr>
        <p:txBody>
          <a:bodyPr>
            <a:spAutoFit/>
          </a:bodyPr>
          <a:lstStyle/>
          <a:p>
            <a:pPr algn="ctr">
              <a:defRPr/>
            </a:pPr>
            <a:r>
              <a:rPr lang="en-US" sz="1050" dirty="0" smtClean="0">
                <a:ea typeface="+mn-ea"/>
              </a:rPr>
              <a:t>5850</a:t>
            </a:r>
            <a:endParaRPr lang="en-US" sz="1050" dirty="0">
              <a:ea typeface="+mn-ea"/>
            </a:endParaRPr>
          </a:p>
        </p:txBody>
      </p:sp>
      <p:cxnSp>
        <p:nvCxnSpPr>
          <p:cNvPr id="43" name="Straight Connector 109"/>
          <p:cNvCxnSpPr>
            <a:cxnSpLocks noChangeShapeType="1"/>
          </p:cNvCxnSpPr>
          <p:nvPr/>
        </p:nvCxnSpPr>
        <p:spPr bwMode="auto">
          <a:xfrm rot="5400000">
            <a:off x="5260474" y="3272943"/>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45" name="TextBox 44"/>
          <p:cNvSpPr txBox="1"/>
          <p:nvPr/>
        </p:nvSpPr>
        <p:spPr>
          <a:xfrm>
            <a:off x="6603499" y="4147656"/>
            <a:ext cx="533400" cy="254000"/>
          </a:xfrm>
          <a:prstGeom prst="rect">
            <a:avLst/>
          </a:prstGeom>
          <a:noFill/>
        </p:spPr>
        <p:txBody>
          <a:bodyPr>
            <a:spAutoFit/>
          </a:bodyPr>
          <a:lstStyle/>
          <a:p>
            <a:pPr algn="ctr">
              <a:defRPr/>
            </a:pPr>
            <a:r>
              <a:rPr lang="en-US" sz="1050" dirty="0" smtClean="0">
                <a:ea typeface="+mn-ea"/>
              </a:rPr>
              <a:t>5875</a:t>
            </a:r>
            <a:endParaRPr lang="en-US" sz="1050" dirty="0">
              <a:ea typeface="+mn-ea"/>
            </a:endParaRPr>
          </a:p>
        </p:txBody>
      </p:sp>
      <p:cxnSp>
        <p:nvCxnSpPr>
          <p:cNvPr id="46" name="Straight Connector 109"/>
          <p:cNvCxnSpPr>
            <a:cxnSpLocks noChangeShapeType="1"/>
          </p:cNvCxnSpPr>
          <p:nvPr/>
        </p:nvCxnSpPr>
        <p:spPr bwMode="auto">
          <a:xfrm rot="5400000">
            <a:off x="7194496" y="3292473"/>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47" name="TextBox 46"/>
          <p:cNvSpPr txBox="1"/>
          <p:nvPr/>
        </p:nvSpPr>
        <p:spPr>
          <a:xfrm>
            <a:off x="7784599" y="4147656"/>
            <a:ext cx="533400" cy="254000"/>
          </a:xfrm>
          <a:prstGeom prst="rect">
            <a:avLst/>
          </a:prstGeom>
          <a:noFill/>
        </p:spPr>
        <p:txBody>
          <a:bodyPr>
            <a:spAutoFit/>
          </a:bodyPr>
          <a:lstStyle/>
          <a:p>
            <a:pPr algn="ctr">
              <a:defRPr/>
            </a:pPr>
            <a:r>
              <a:rPr lang="en-US" sz="1050" dirty="0" smtClean="0">
                <a:ea typeface="+mn-ea"/>
              </a:rPr>
              <a:t>5925</a:t>
            </a:r>
            <a:endParaRPr lang="en-US" sz="1050" dirty="0">
              <a:ea typeface="+mn-ea"/>
            </a:endParaRPr>
          </a:p>
        </p:txBody>
      </p:sp>
      <p:sp>
        <p:nvSpPr>
          <p:cNvPr id="50" name="TextBox 49"/>
          <p:cNvSpPr txBox="1"/>
          <p:nvPr/>
        </p:nvSpPr>
        <p:spPr>
          <a:xfrm>
            <a:off x="7174999" y="4134144"/>
            <a:ext cx="533400" cy="254000"/>
          </a:xfrm>
          <a:prstGeom prst="rect">
            <a:avLst/>
          </a:prstGeom>
          <a:noFill/>
        </p:spPr>
        <p:txBody>
          <a:bodyPr>
            <a:spAutoFit/>
          </a:bodyPr>
          <a:lstStyle/>
          <a:p>
            <a:pPr algn="ctr">
              <a:defRPr/>
            </a:pPr>
            <a:r>
              <a:rPr lang="en-US" sz="1050" dirty="0" smtClean="0">
                <a:ea typeface="+mn-ea"/>
              </a:rPr>
              <a:t>5895</a:t>
            </a:r>
            <a:endParaRPr lang="en-US" sz="1050" dirty="0">
              <a:ea typeface="+mn-ea"/>
            </a:endParaRPr>
          </a:p>
        </p:txBody>
      </p:sp>
      <p:sp>
        <p:nvSpPr>
          <p:cNvPr id="51" name="Trapezoid 50"/>
          <p:cNvSpPr/>
          <p:nvPr/>
        </p:nvSpPr>
        <p:spPr>
          <a:xfrm>
            <a:off x="5391277" y="1938334"/>
            <a:ext cx="485775" cy="333375"/>
          </a:xfrm>
          <a:prstGeom prst="trapezoid">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165</a:t>
            </a:r>
            <a:endParaRPr lang="en-US" sz="900" b="1" dirty="0"/>
          </a:p>
        </p:txBody>
      </p:sp>
      <p:sp>
        <p:nvSpPr>
          <p:cNvPr id="52" name="Trapezoid 51"/>
          <p:cNvSpPr/>
          <p:nvPr/>
        </p:nvSpPr>
        <p:spPr>
          <a:xfrm>
            <a:off x="5877052" y="1938335"/>
            <a:ext cx="485775" cy="333375"/>
          </a:xfrm>
          <a:prstGeom prst="trapezoid">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169</a:t>
            </a:r>
            <a:endParaRPr lang="en-US" sz="900" b="1" dirty="0"/>
          </a:p>
        </p:txBody>
      </p:sp>
      <p:sp>
        <p:nvSpPr>
          <p:cNvPr id="53" name="Trapezoid 52"/>
          <p:cNvSpPr/>
          <p:nvPr/>
        </p:nvSpPr>
        <p:spPr>
          <a:xfrm>
            <a:off x="6381877" y="1938335"/>
            <a:ext cx="485775" cy="333375"/>
          </a:xfrm>
          <a:prstGeom prst="trapezoid">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173</a:t>
            </a:r>
            <a:endParaRPr lang="en-US" sz="900" b="1" dirty="0"/>
          </a:p>
        </p:txBody>
      </p:sp>
      <p:sp>
        <p:nvSpPr>
          <p:cNvPr id="54" name="Trapezoid 53"/>
          <p:cNvSpPr/>
          <p:nvPr/>
        </p:nvSpPr>
        <p:spPr>
          <a:xfrm>
            <a:off x="6910514" y="1938335"/>
            <a:ext cx="485775" cy="333375"/>
          </a:xfrm>
          <a:prstGeom prst="trapezoid">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177</a:t>
            </a:r>
            <a:endParaRPr lang="en-US" sz="900" b="1" dirty="0"/>
          </a:p>
        </p:txBody>
      </p:sp>
      <p:sp>
        <p:nvSpPr>
          <p:cNvPr id="64" name="Trapezoid 63"/>
          <p:cNvSpPr/>
          <p:nvPr/>
        </p:nvSpPr>
        <p:spPr>
          <a:xfrm>
            <a:off x="7408164" y="1938333"/>
            <a:ext cx="485775" cy="333375"/>
          </a:xfrm>
          <a:prstGeom prst="trapezoid">
            <a:avLst/>
          </a:prstGeom>
          <a:solidFill>
            <a:schemeClr val="accent2"/>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181</a:t>
            </a:r>
            <a:endParaRPr lang="en-US" sz="900" b="1" dirty="0"/>
          </a:p>
        </p:txBody>
      </p:sp>
      <p:sp>
        <p:nvSpPr>
          <p:cNvPr id="70" name="Rectangle 69"/>
          <p:cNvSpPr/>
          <p:nvPr/>
        </p:nvSpPr>
        <p:spPr bwMode="auto">
          <a:xfrm>
            <a:off x="8389440" y="2271709"/>
            <a:ext cx="676296" cy="147031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cxnSp>
        <p:nvCxnSpPr>
          <p:cNvPr id="72" name="Straight Connector 109"/>
          <p:cNvCxnSpPr>
            <a:cxnSpLocks noChangeShapeType="1"/>
          </p:cNvCxnSpPr>
          <p:nvPr/>
        </p:nvCxnSpPr>
        <p:spPr bwMode="auto">
          <a:xfrm rot="5400000">
            <a:off x="7197350" y="3248355"/>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73" name="Straight Connector 109"/>
          <p:cNvCxnSpPr>
            <a:cxnSpLocks noChangeShapeType="1"/>
          </p:cNvCxnSpPr>
          <p:nvPr/>
        </p:nvCxnSpPr>
        <p:spPr bwMode="auto">
          <a:xfrm rot="5400000">
            <a:off x="7425950" y="3248355"/>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74" name="Straight Connector 109"/>
          <p:cNvCxnSpPr>
            <a:cxnSpLocks noChangeShapeType="1"/>
          </p:cNvCxnSpPr>
          <p:nvPr/>
        </p:nvCxnSpPr>
        <p:spPr bwMode="auto">
          <a:xfrm flipH="1">
            <a:off x="8147855" y="1938333"/>
            <a:ext cx="1996" cy="3470953"/>
          </a:xfrm>
          <a:prstGeom prst="line">
            <a:avLst/>
          </a:prstGeom>
          <a:noFill/>
          <a:ln w="38100" algn="ctr">
            <a:solidFill>
              <a:srgbClr val="FF0000"/>
            </a:solidFill>
            <a:prstDash val="dash"/>
            <a:round/>
            <a:headEnd/>
            <a:tailEnd/>
          </a:ln>
          <a:extLst>
            <a:ext uri="{909E8E84-426E-40DD-AFC4-6F175D3DCCD1}">
              <a14:hiddenFill xmlns:a14="http://schemas.microsoft.com/office/drawing/2010/main">
                <a:noFill/>
              </a14:hiddenFill>
            </a:ext>
          </a:extLst>
        </p:spPr>
      </p:cxnSp>
      <p:sp>
        <p:nvSpPr>
          <p:cNvPr id="77" name="TextBox 27"/>
          <p:cNvSpPr txBox="1">
            <a:spLocks noChangeArrowheads="1"/>
          </p:cNvSpPr>
          <p:nvPr/>
        </p:nvSpPr>
        <p:spPr bwMode="auto">
          <a:xfrm>
            <a:off x="6222442" y="3172930"/>
            <a:ext cx="1981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r"/>
            <a:r>
              <a:rPr lang="en-US" sz="1200" dirty="0" smtClean="0"/>
              <a:t>-17 </a:t>
            </a:r>
            <a:r>
              <a:rPr lang="en-US" sz="1200" dirty="0"/>
              <a:t>- G dBm/MHz</a:t>
            </a:r>
          </a:p>
        </p:txBody>
      </p:sp>
    </p:spTree>
    <p:extLst>
      <p:ext uri="{BB962C8B-B14F-4D97-AF65-F5344CB8AC3E}">
        <p14:creationId xmlns:p14="http://schemas.microsoft.com/office/powerpoint/2010/main" val="10335181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bwMode="auto">
          <a:xfrm>
            <a:off x="4495800" y="2110075"/>
            <a:ext cx="2352676" cy="3048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14" name="TextBox 335"/>
          <p:cNvSpPr txBox="1">
            <a:spLocks noChangeArrowheads="1"/>
          </p:cNvSpPr>
          <p:nvPr/>
        </p:nvSpPr>
        <p:spPr bwMode="auto">
          <a:xfrm>
            <a:off x="4478684" y="2110075"/>
            <a:ext cx="236979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ctr"/>
            <a:r>
              <a:rPr lang="en-US" sz="1400" dirty="0"/>
              <a:t>U-NII </a:t>
            </a:r>
            <a:r>
              <a:rPr lang="en-US" sz="1400" dirty="0" smtClean="0"/>
              <a:t>3</a:t>
            </a:r>
            <a:endParaRPr lang="en-US" sz="1400" dirty="0"/>
          </a:p>
        </p:txBody>
      </p:sp>
      <p:sp>
        <p:nvSpPr>
          <p:cNvPr id="48" name="TextBox 27"/>
          <p:cNvSpPr txBox="1">
            <a:spLocks noChangeArrowheads="1"/>
          </p:cNvSpPr>
          <p:nvPr/>
        </p:nvSpPr>
        <p:spPr bwMode="auto">
          <a:xfrm>
            <a:off x="4496907" y="3956655"/>
            <a:ext cx="3792953" cy="892552"/>
          </a:xfrm>
          <a:prstGeom prst="rect">
            <a:avLst/>
          </a:prstGeom>
          <a:solidFill>
            <a:srgbClr val="88F9FC"/>
          </a:solidFill>
          <a:ln>
            <a:noFill/>
          </a:ln>
        </p:spPr>
        <p:txBody>
          <a:bodyPr wrap="square">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ctr"/>
            <a:endParaRPr lang="en-US" sz="1600" dirty="0" smtClean="0"/>
          </a:p>
          <a:p>
            <a:pPr algn="ctr"/>
            <a:endParaRPr lang="en-US" sz="800" dirty="0" smtClean="0"/>
          </a:p>
          <a:p>
            <a:pPr algn="ctr"/>
            <a:endParaRPr lang="en-US" sz="1200" dirty="0" smtClean="0"/>
          </a:p>
          <a:p>
            <a:pPr algn="ctr"/>
            <a:r>
              <a:rPr lang="en-US" sz="1600" dirty="0" smtClean="0"/>
              <a:t>Available </a:t>
            </a:r>
            <a:r>
              <a:rPr lang="en-US" sz="1600" dirty="0"/>
              <a:t>for WLAN</a:t>
            </a:r>
          </a:p>
        </p:txBody>
      </p:sp>
      <p:sp>
        <p:nvSpPr>
          <p:cNvPr id="57" name="Rectangle 56"/>
          <p:cNvSpPr/>
          <p:nvPr/>
        </p:nvSpPr>
        <p:spPr bwMode="auto">
          <a:xfrm>
            <a:off x="8300494" y="2069648"/>
            <a:ext cx="248195" cy="1183427"/>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2" name="Title 1"/>
          <p:cNvSpPr>
            <a:spLocks noGrp="1"/>
          </p:cNvSpPr>
          <p:nvPr>
            <p:ph type="title"/>
          </p:nvPr>
        </p:nvSpPr>
        <p:spPr/>
        <p:txBody>
          <a:bodyPr>
            <a:normAutofit fontScale="90000"/>
          </a:bodyPr>
          <a:lstStyle/>
          <a:p>
            <a:r>
              <a:rPr lang="en-US" sz="2400" dirty="0" smtClean="0"/>
              <a:t>Proposed Scheme </a:t>
            </a:r>
            <a:r>
              <a:rPr lang="en-US" sz="2400" b="1" i="1" dirty="0" smtClean="0"/>
              <a:t>1</a:t>
            </a:r>
            <a:r>
              <a:rPr lang="en-US" sz="2400" dirty="0" smtClean="0"/>
              <a:t>: Spectrum Allocation and OOBE Requirement</a:t>
            </a:r>
            <a:endParaRPr lang="en-US" sz="2400" dirty="0"/>
          </a:p>
        </p:txBody>
      </p:sp>
      <p:sp>
        <p:nvSpPr>
          <p:cNvPr id="3" name="Content Placeholder 2"/>
          <p:cNvSpPr>
            <a:spLocks noGrp="1"/>
          </p:cNvSpPr>
          <p:nvPr>
            <p:ph idx="1"/>
          </p:nvPr>
        </p:nvSpPr>
        <p:spPr>
          <a:xfrm>
            <a:off x="457200" y="5334000"/>
            <a:ext cx="8229600" cy="990600"/>
          </a:xfrm>
        </p:spPr>
        <p:txBody>
          <a:bodyPr>
            <a:normAutofit fontScale="77500" lnSpcReduction="20000"/>
          </a:bodyPr>
          <a:lstStyle/>
          <a:p>
            <a:r>
              <a:rPr lang="en-US" dirty="0" smtClean="0"/>
              <a:t>Keep Ch182 and Ch184 for DSRC dedicated use</a:t>
            </a:r>
          </a:p>
          <a:p>
            <a:r>
              <a:rPr lang="en-US" dirty="0" smtClean="0"/>
              <a:t>The same UNII-4 rule as in NPRM, but stops at 5905MHz</a:t>
            </a:r>
            <a:endParaRPr lang="en-US" sz="1600" dirty="0" smtClean="0"/>
          </a:p>
          <a:p>
            <a:pPr lvl="1"/>
            <a:endParaRPr lang="en-US" dirty="0" smtClean="0"/>
          </a:p>
          <a:p>
            <a:endParaRPr lang="en-US" sz="1600" dirty="0"/>
          </a:p>
        </p:txBody>
      </p:sp>
      <p:sp>
        <p:nvSpPr>
          <p:cNvPr id="4" name="Trapezoid 3"/>
          <p:cNvSpPr/>
          <p:nvPr/>
        </p:nvSpPr>
        <p:spPr>
          <a:xfrm>
            <a:off x="5519737" y="1766067"/>
            <a:ext cx="485775" cy="333375"/>
          </a:xfrm>
          <a:prstGeom prst="trapezoid">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rPr>
              <a:t>161</a:t>
            </a:r>
            <a:endParaRPr lang="en-US" sz="900" b="1" dirty="0">
              <a:solidFill>
                <a:schemeClr val="bg1"/>
              </a:solidFill>
            </a:endParaRPr>
          </a:p>
        </p:txBody>
      </p:sp>
      <p:sp>
        <p:nvSpPr>
          <p:cNvPr id="6" name="Rectangle 5"/>
          <p:cNvSpPr/>
          <p:nvPr/>
        </p:nvSpPr>
        <p:spPr>
          <a:xfrm>
            <a:off x="6848475" y="3957925"/>
            <a:ext cx="1946755" cy="600075"/>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dirty="0" smtClean="0">
                <a:solidFill>
                  <a:schemeClr val="tx1"/>
                </a:solidFill>
              </a:rPr>
              <a:t>DSRC Band</a:t>
            </a:r>
            <a:endParaRPr lang="en-US" dirty="0">
              <a:solidFill>
                <a:schemeClr val="tx1"/>
              </a:solidFill>
            </a:endParaRPr>
          </a:p>
        </p:txBody>
      </p:sp>
      <p:sp>
        <p:nvSpPr>
          <p:cNvPr id="7" name="Rectangle 6"/>
          <p:cNvSpPr/>
          <p:nvPr/>
        </p:nvSpPr>
        <p:spPr bwMode="auto">
          <a:xfrm>
            <a:off x="1981200" y="2110075"/>
            <a:ext cx="2514600" cy="7620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8" name="Rectangle 7"/>
          <p:cNvSpPr/>
          <p:nvPr/>
        </p:nvSpPr>
        <p:spPr bwMode="auto">
          <a:xfrm>
            <a:off x="304800" y="2110075"/>
            <a:ext cx="1676400" cy="14478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10" name="Rectangle 9"/>
          <p:cNvSpPr/>
          <p:nvPr/>
        </p:nvSpPr>
        <p:spPr bwMode="auto">
          <a:xfrm>
            <a:off x="6848475" y="2110075"/>
            <a:ext cx="1490974" cy="3048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pPr algn="ctr"/>
            <a:r>
              <a:rPr lang="en-US" sz="1400" dirty="0" smtClean="0"/>
              <a:t>U-NII 4</a:t>
            </a:r>
            <a:endParaRPr lang="en-US" sz="1400" dirty="0"/>
          </a:p>
        </p:txBody>
      </p:sp>
      <p:cxnSp>
        <p:nvCxnSpPr>
          <p:cNvPr id="12" name="Straight Connector 329"/>
          <p:cNvCxnSpPr>
            <a:cxnSpLocks noChangeShapeType="1"/>
          </p:cNvCxnSpPr>
          <p:nvPr/>
        </p:nvCxnSpPr>
        <p:spPr bwMode="auto">
          <a:xfrm>
            <a:off x="685800" y="3938875"/>
            <a:ext cx="8362950" cy="0"/>
          </a:xfrm>
          <a:prstGeom prst="line">
            <a:avLst/>
          </a:prstGeom>
          <a:noFill/>
          <a:ln w="9525" algn="ctr">
            <a:solidFill>
              <a:schemeClr val="tx1"/>
            </a:solidFill>
            <a:round/>
            <a:headEnd/>
            <a:tailEnd type="stealth" w="med" len="med"/>
          </a:ln>
          <a:extLst>
            <a:ext uri="{909E8E84-426E-40DD-AFC4-6F175D3DCCD1}">
              <a14:hiddenFill xmlns:a14="http://schemas.microsoft.com/office/drawing/2010/main">
                <a:noFill/>
              </a14:hiddenFill>
            </a:ext>
          </a:extLst>
        </p:spPr>
      </p:cxnSp>
      <p:sp>
        <p:nvSpPr>
          <p:cNvPr id="13" name="TextBox 334"/>
          <p:cNvSpPr txBox="1">
            <a:spLocks noChangeArrowheads="1"/>
          </p:cNvSpPr>
          <p:nvPr/>
        </p:nvSpPr>
        <p:spPr bwMode="auto">
          <a:xfrm>
            <a:off x="1981200" y="2110075"/>
            <a:ext cx="2514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ctr"/>
            <a:r>
              <a:rPr lang="en-US" sz="1400"/>
              <a:t>U-NII Worldwide</a:t>
            </a:r>
          </a:p>
        </p:txBody>
      </p:sp>
      <p:sp>
        <p:nvSpPr>
          <p:cNvPr id="15" name="TextBox 14"/>
          <p:cNvSpPr txBox="1"/>
          <p:nvPr/>
        </p:nvSpPr>
        <p:spPr>
          <a:xfrm>
            <a:off x="4343400" y="3965863"/>
            <a:ext cx="533400" cy="254000"/>
          </a:xfrm>
          <a:prstGeom prst="rect">
            <a:avLst/>
          </a:prstGeom>
          <a:noFill/>
        </p:spPr>
        <p:txBody>
          <a:bodyPr>
            <a:spAutoFit/>
          </a:bodyPr>
          <a:lstStyle/>
          <a:p>
            <a:pPr algn="ctr">
              <a:defRPr/>
            </a:pPr>
            <a:r>
              <a:rPr lang="en-US" sz="1050" dirty="0">
                <a:ea typeface="+mn-ea"/>
              </a:rPr>
              <a:t>5725</a:t>
            </a:r>
          </a:p>
        </p:txBody>
      </p:sp>
      <p:sp>
        <p:nvSpPr>
          <p:cNvPr id="16" name="TextBox 15"/>
          <p:cNvSpPr txBox="1"/>
          <p:nvPr/>
        </p:nvSpPr>
        <p:spPr>
          <a:xfrm>
            <a:off x="7999231" y="3643600"/>
            <a:ext cx="1219200" cy="254000"/>
          </a:xfrm>
          <a:prstGeom prst="rect">
            <a:avLst/>
          </a:prstGeom>
          <a:noFill/>
        </p:spPr>
        <p:txBody>
          <a:bodyPr>
            <a:spAutoFit/>
          </a:bodyPr>
          <a:lstStyle/>
          <a:p>
            <a:pPr algn="r">
              <a:defRPr/>
            </a:pPr>
            <a:r>
              <a:rPr lang="en-US" sz="1050" dirty="0">
                <a:ea typeface="+mn-ea"/>
              </a:rPr>
              <a:t>Frequency [MHz]</a:t>
            </a:r>
          </a:p>
        </p:txBody>
      </p:sp>
      <p:cxnSp>
        <p:nvCxnSpPr>
          <p:cNvPr id="17" name="Straight Connector 354"/>
          <p:cNvCxnSpPr>
            <a:cxnSpLocks noChangeShapeType="1"/>
          </p:cNvCxnSpPr>
          <p:nvPr/>
        </p:nvCxnSpPr>
        <p:spPr bwMode="auto">
          <a:xfrm rot="5400000" flipH="1" flipV="1">
            <a:off x="3771900" y="3443575"/>
            <a:ext cx="1143000" cy="0"/>
          </a:xfrm>
          <a:prstGeom prst="line">
            <a:avLst/>
          </a:prstGeom>
          <a:noFill/>
          <a:ln w="9525" algn="ctr">
            <a:solidFill>
              <a:srgbClr val="C00000"/>
            </a:solidFill>
            <a:prstDash val="dash"/>
            <a:round/>
            <a:headEnd/>
            <a:tailEnd/>
          </a:ln>
          <a:extLst>
            <a:ext uri="{909E8E84-426E-40DD-AFC4-6F175D3DCCD1}">
              <a14:hiddenFill xmlns:a14="http://schemas.microsoft.com/office/drawing/2010/main">
                <a:noFill/>
              </a14:hiddenFill>
            </a:ext>
          </a:extLst>
        </p:spPr>
      </p:cxnSp>
      <p:cxnSp>
        <p:nvCxnSpPr>
          <p:cNvPr id="18" name="Straight Connector 109"/>
          <p:cNvCxnSpPr>
            <a:cxnSpLocks noChangeShapeType="1"/>
          </p:cNvCxnSpPr>
          <p:nvPr/>
        </p:nvCxnSpPr>
        <p:spPr bwMode="auto">
          <a:xfrm>
            <a:off x="1981200" y="2872075"/>
            <a:ext cx="25146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grpSp>
        <p:nvGrpSpPr>
          <p:cNvPr id="19" name="Group 344"/>
          <p:cNvGrpSpPr>
            <a:grpSpLocks/>
          </p:cNvGrpSpPr>
          <p:nvPr/>
        </p:nvGrpSpPr>
        <p:grpSpPr bwMode="auto">
          <a:xfrm>
            <a:off x="3429000" y="2872075"/>
            <a:ext cx="1828800" cy="990600"/>
            <a:chOff x="1752600" y="2514600"/>
            <a:chExt cx="3657600" cy="990600"/>
          </a:xfrm>
        </p:grpSpPr>
        <p:cxnSp>
          <p:nvCxnSpPr>
            <p:cNvPr id="20" name="Straight Connector 345"/>
            <p:cNvCxnSpPr>
              <a:cxnSpLocks noChangeShapeType="1"/>
            </p:cNvCxnSpPr>
            <p:nvPr/>
          </p:nvCxnSpPr>
          <p:spPr bwMode="auto">
            <a:xfrm>
              <a:off x="3048000" y="2514600"/>
              <a:ext cx="1066800" cy="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1" name="Straight Connector 346"/>
            <p:cNvCxnSpPr>
              <a:cxnSpLocks noChangeShapeType="1"/>
            </p:cNvCxnSpPr>
            <p:nvPr/>
          </p:nvCxnSpPr>
          <p:spPr bwMode="auto">
            <a:xfrm rot="5400000">
              <a:off x="2705100" y="2705100"/>
              <a:ext cx="533400" cy="1524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2" name="Straight Connector 347"/>
            <p:cNvCxnSpPr>
              <a:cxnSpLocks noChangeShapeType="1"/>
            </p:cNvCxnSpPr>
            <p:nvPr/>
          </p:nvCxnSpPr>
          <p:spPr bwMode="auto">
            <a:xfrm flipV="1">
              <a:off x="2362200" y="3048000"/>
              <a:ext cx="533400" cy="762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3" name="Straight Connector 348"/>
            <p:cNvCxnSpPr>
              <a:cxnSpLocks noChangeShapeType="1"/>
            </p:cNvCxnSpPr>
            <p:nvPr/>
          </p:nvCxnSpPr>
          <p:spPr bwMode="auto">
            <a:xfrm>
              <a:off x="4267200" y="3048000"/>
              <a:ext cx="533400" cy="762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4" name="Straight Connector 349"/>
            <p:cNvCxnSpPr>
              <a:cxnSpLocks noChangeShapeType="1"/>
            </p:cNvCxnSpPr>
            <p:nvPr/>
          </p:nvCxnSpPr>
          <p:spPr bwMode="auto">
            <a:xfrm rot="16200000" flipH="1">
              <a:off x="3924300" y="2705100"/>
              <a:ext cx="533400" cy="1524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5" name="Straight Connector 350"/>
            <p:cNvCxnSpPr>
              <a:cxnSpLocks noChangeShapeType="1"/>
            </p:cNvCxnSpPr>
            <p:nvPr/>
          </p:nvCxnSpPr>
          <p:spPr bwMode="auto">
            <a:xfrm>
              <a:off x="4800600" y="3124200"/>
              <a:ext cx="609600" cy="3810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6" name="Straight Connector 351"/>
            <p:cNvCxnSpPr>
              <a:cxnSpLocks noChangeShapeType="1"/>
            </p:cNvCxnSpPr>
            <p:nvPr/>
          </p:nvCxnSpPr>
          <p:spPr bwMode="auto">
            <a:xfrm flipH="1">
              <a:off x="1752600" y="3124200"/>
              <a:ext cx="609600" cy="3810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grpSp>
      <p:cxnSp>
        <p:nvCxnSpPr>
          <p:cNvPr id="27" name="Straight Connector 117"/>
          <p:cNvCxnSpPr>
            <a:cxnSpLocks noChangeShapeType="1"/>
          </p:cNvCxnSpPr>
          <p:nvPr/>
        </p:nvCxnSpPr>
        <p:spPr bwMode="auto">
          <a:xfrm flipV="1">
            <a:off x="4495800" y="2405350"/>
            <a:ext cx="3799368" cy="9525"/>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28" name="TextBox 27"/>
          <p:cNvSpPr txBox="1">
            <a:spLocks noChangeArrowheads="1"/>
          </p:cNvSpPr>
          <p:nvPr/>
        </p:nvSpPr>
        <p:spPr bwMode="auto">
          <a:xfrm>
            <a:off x="2133600" y="2638713"/>
            <a:ext cx="1981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r"/>
            <a:r>
              <a:rPr lang="en-US" sz="1200" dirty="0"/>
              <a:t>24 – 10log</a:t>
            </a:r>
            <a:r>
              <a:rPr lang="en-US" sz="1200" baseline="-25000" dirty="0"/>
              <a:t>10</a:t>
            </a:r>
            <a:r>
              <a:rPr lang="en-US" sz="1200" dirty="0"/>
              <a:t>(B) dBm/MHz</a:t>
            </a:r>
          </a:p>
        </p:txBody>
      </p:sp>
      <p:sp>
        <p:nvSpPr>
          <p:cNvPr id="29" name="TextBox 28"/>
          <p:cNvSpPr txBox="1"/>
          <p:nvPr/>
        </p:nvSpPr>
        <p:spPr>
          <a:xfrm>
            <a:off x="4480959" y="2405350"/>
            <a:ext cx="2438400" cy="276225"/>
          </a:xfrm>
          <a:prstGeom prst="rect">
            <a:avLst/>
          </a:prstGeom>
          <a:noFill/>
        </p:spPr>
        <p:txBody>
          <a:bodyPr>
            <a:spAutoFit/>
          </a:bodyPr>
          <a:lstStyle/>
          <a:p>
            <a:pPr>
              <a:defRPr/>
            </a:pPr>
            <a:r>
              <a:rPr lang="en-US" sz="1050" dirty="0">
                <a:ea typeface="+mn-ea"/>
              </a:rPr>
              <a:t>30 </a:t>
            </a:r>
            <a:r>
              <a:rPr lang="en-US" sz="1200" dirty="0">
                <a:ea typeface="+mn-ea"/>
              </a:rPr>
              <a:t>– 10log</a:t>
            </a:r>
            <a:r>
              <a:rPr lang="en-US" sz="1200" baseline="-25000" dirty="0">
                <a:ea typeface="+mn-ea"/>
              </a:rPr>
              <a:t>10</a:t>
            </a:r>
            <a:r>
              <a:rPr lang="en-US" sz="1200" dirty="0">
                <a:ea typeface="+mn-ea"/>
              </a:rPr>
              <a:t>(B) </a:t>
            </a:r>
            <a:r>
              <a:rPr lang="en-US" sz="1200" dirty="0" err="1">
                <a:ea typeface="+mn-ea"/>
              </a:rPr>
              <a:t>dBm</a:t>
            </a:r>
            <a:r>
              <a:rPr lang="en-US" sz="1200" dirty="0">
                <a:ea typeface="+mn-ea"/>
              </a:rPr>
              <a:t>/MHz</a:t>
            </a:r>
          </a:p>
        </p:txBody>
      </p:sp>
      <p:cxnSp>
        <p:nvCxnSpPr>
          <p:cNvPr id="30" name="Straight Connector 109"/>
          <p:cNvCxnSpPr>
            <a:cxnSpLocks noChangeShapeType="1"/>
          </p:cNvCxnSpPr>
          <p:nvPr/>
        </p:nvCxnSpPr>
        <p:spPr bwMode="auto">
          <a:xfrm>
            <a:off x="6248400" y="2414875"/>
            <a:ext cx="0" cy="160020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1" name="Straight Connector 109"/>
          <p:cNvCxnSpPr>
            <a:cxnSpLocks noChangeShapeType="1"/>
          </p:cNvCxnSpPr>
          <p:nvPr/>
        </p:nvCxnSpPr>
        <p:spPr bwMode="auto">
          <a:xfrm rot="5400000">
            <a:off x="6096000" y="3634075"/>
            <a:ext cx="762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2" name="Straight Connector 109"/>
          <p:cNvCxnSpPr>
            <a:cxnSpLocks noChangeShapeType="1"/>
          </p:cNvCxnSpPr>
          <p:nvPr/>
        </p:nvCxnSpPr>
        <p:spPr bwMode="auto">
          <a:xfrm rot="5400000">
            <a:off x="1028700" y="3062575"/>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3" name="Straight Connector 109"/>
          <p:cNvCxnSpPr>
            <a:cxnSpLocks noChangeShapeType="1"/>
            <a:endCxn id="70" idx="2"/>
          </p:cNvCxnSpPr>
          <p:nvPr/>
        </p:nvCxnSpPr>
        <p:spPr bwMode="auto">
          <a:xfrm>
            <a:off x="304800" y="3557875"/>
            <a:ext cx="8359047"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4" name="Straight Connector 109"/>
          <p:cNvCxnSpPr>
            <a:cxnSpLocks noChangeShapeType="1"/>
          </p:cNvCxnSpPr>
          <p:nvPr/>
        </p:nvCxnSpPr>
        <p:spPr bwMode="auto">
          <a:xfrm>
            <a:off x="1981200" y="3253075"/>
            <a:ext cx="44958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5" name="Straight Connector 109"/>
          <p:cNvCxnSpPr>
            <a:cxnSpLocks noChangeShapeType="1"/>
          </p:cNvCxnSpPr>
          <p:nvPr/>
        </p:nvCxnSpPr>
        <p:spPr bwMode="auto">
          <a:xfrm rot="5400000">
            <a:off x="3543300" y="3062575"/>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36" name="TextBox 35"/>
          <p:cNvSpPr txBox="1"/>
          <p:nvPr/>
        </p:nvSpPr>
        <p:spPr>
          <a:xfrm>
            <a:off x="5867400" y="3965863"/>
            <a:ext cx="533400" cy="254000"/>
          </a:xfrm>
          <a:prstGeom prst="rect">
            <a:avLst/>
          </a:prstGeom>
          <a:noFill/>
        </p:spPr>
        <p:txBody>
          <a:bodyPr>
            <a:spAutoFit/>
          </a:bodyPr>
          <a:lstStyle/>
          <a:p>
            <a:pPr algn="ctr">
              <a:defRPr/>
            </a:pPr>
            <a:r>
              <a:rPr lang="en-US" sz="1050" dirty="0">
                <a:ea typeface="+mn-ea"/>
              </a:rPr>
              <a:t>5825</a:t>
            </a:r>
          </a:p>
        </p:txBody>
      </p:sp>
      <p:sp>
        <p:nvSpPr>
          <p:cNvPr id="37" name="TextBox 36"/>
          <p:cNvSpPr txBox="1"/>
          <p:nvPr/>
        </p:nvSpPr>
        <p:spPr>
          <a:xfrm>
            <a:off x="6267450" y="3965863"/>
            <a:ext cx="533400" cy="254000"/>
          </a:xfrm>
          <a:prstGeom prst="rect">
            <a:avLst/>
          </a:prstGeom>
          <a:noFill/>
        </p:spPr>
        <p:txBody>
          <a:bodyPr>
            <a:spAutoFit/>
          </a:bodyPr>
          <a:lstStyle/>
          <a:p>
            <a:pPr algn="ctr">
              <a:defRPr/>
            </a:pPr>
            <a:r>
              <a:rPr lang="en-US" sz="1050" dirty="0">
                <a:ea typeface="+mn-ea"/>
              </a:rPr>
              <a:t>5835</a:t>
            </a:r>
          </a:p>
        </p:txBody>
      </p:sp>
      <p:sp>
        <p:nvSpPr>
          <p:cNvPr id="38" name="TextBox 37"/>
          <p:cNvSpPr txBox="1"/>
          <p:nvPr/>
        </p:nvSpPr>
        <p:spPr>
          <a:xfrm>
            <a:off x="1676400" y="3965863"/>
            <a:ext cx="533400" cy="254000"/>
          </a:xfrm>
          <a:prstGeom prst="rect">
            <a:avLst/>
          </a:prstGeom>
          <a:noFill/>
        </p:spPr>
        <p:txBody>
          <a:bodyPr>
            <a:spAutoFit/>
          </a:bodyPr>
          <a:lstStyle/>
          <a:p>
            <a:pPr algn="ctr">
              <a:defRPr/>
            </a:pPr>
            <a:r>
              <a:rPr lang="en-US" sz="1050" dirty="0">
                <a:ea typeface="+mn-ea"/>
              </a:rPr>
              <a:t>5470</a:t>
            </a:r>
          </a:p>
        </p:txBody>
      </p:sp>
      <p:sp>
        <p:nvSpPr>
          <p:cNvPr id="40" name="TextBox 27"/>
          <p:cNvSpPr txBox="1">
            <a:spLocks noChangeArrowheads="1"/>
          </p:cNvSpPr>
          <p:nvPr/>
        </p:nvSpPr>
        <p:spPr bwMode="auto">
          <a:xfrm>
            <a:off x="0" y="3510250"/>
            <a:ext cx="1981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r"/>
            <a:r>
              <a:rPr lang="en-US" sz="1200"/>
              <a:t>-27 - G dBm/MHz</a:t>
            </a:r>
          </a:p>
        </p:txBody>
      </p:sp>
      <p:sp>
        <p:nvSpPr>
          <p:cNvPr id="42" name="TextBox 41"/>
          <p:cNvSpPr txBox="1"/>
          <p:nvPr/>
        </p:nvSpPr>
        <p:spPr>
          <a:xfrm>
            <a:off x="6696075" y="3975388"/>
            <a:ext cx="533400" cy="254000"/>
          </a:xfrm>
          <a:prstGeom prst="rect">
            <a:avLst/>
          </a:prstGeom>
          <a:noFill/>
        </p:spPr>
        <p:txBody>
          <a:bodyPr>
            <a:spAutoFit/>
          </a:bodyPr>
          <a:lstStyle/>
          <a:p>
            <a:pPr algn="ctr">
              <a:defRPr/>
            </a:pPr>
            <a:r>
              <a:rPr lang="en-US" sz="1050" dirty="0" smtClean="0">
                <a:ea typeface="+mn-ea"/>
              </a:rPr>
              <a:t>5850</a:t>
            </a:r>
            <a:endParaRPr lang="en-US" sz="1050" dirty="0">
              <a:ea typeface="+mn-ea"/>
            </a:endParaRPr>
          </a:p>
        </p:txBody>
      </p:sp>
      <p:cxnSp>
        <p:nvCxnSpPr>
          <p:cNvPr id="43" name="Straight Connector 109"/>
          <p:cNvCxnSpPr>
            <a:cxnSpLocks noChangeShapeType="1"/>
          </p:cNvCxnSpPr>
          <p:nvPr/>
        </p:nvCxnSpPr>
        <p:spPr bwMode="auto">
          <a:xfrm rot="5400000">
            <a:off x="5895975" y="3100675"/>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44" name="Straight Connector 109"/>
          <p:cNvCxnSpPr>
            <a:cxnSpLocks noChangeShapeType="1"/>
          </p:cNvCxnSpPr>
          <p:nvPr/>
        </p:nvCxnSpPr>
        <p:spPr bwMode="auto">
          <a:xfrm>
            <a:off x="7505700" y="2491075"/>
            <a:ext cx="0" cy="1571625"/>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45" name="TextBox 44"/>
          <p:cNvSpPr txBox="1"/>
          <p:nvPr/>
        </p:nvSpPr>
        <p:spPr>
          <a:xfrm>
            <a:off x="7239000" y="3975388"/>
            <a:ext cx="533400" cy="254000"/>
          </a:xfrm>
          <a:prstGeom prst="rect">
            <a:avLst/>
          </a:prstGeom>
          <a:noFill/>
        </p:spPr>
        <p:txBody>
          <a:bodyPr>
            <a:spAutoFit/>
          </a:bodyPr>
          <a:lstStyle/>
          <a:p>
            <a:pPr algn="ctr">
              <a:defRPr/>
            </a:pPr>
            <a:r>
              <a:rPr lang="en-US" sz="1050" dirty="0" smtClean="0">
                <a:ea typeface="+mn-ea"/>
              </a:rPr>
              <a:t>5875</a:t>
            </a:r>
            <a:endParaRPr lang="en-US" sz="1050" dirty="0">
              <a:ea typeface="+mn-ea"/>
            </a:endParaRPr>
          </a:p>
        </p:txBody>
      </p:sp>
      <p:cxnSp>
        <p:nvCxnSpPr>
          <p:cNvPr id="46" name="Straight Connector 109"/>
          <p:cNvCxnSpPr>
            <a:cxnSpLocks noChangeShapeType="1"/>
          </p:cNvCxnSpPr>
          <p:nvPr/>
        </p:nvCxnSpPr>
        <p:spPr bwMode="auto">
          <a:xfrm rot="5400000">
            <a:off x="7829997" y="3120205"/>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47" name="TextBox 46"/>
          <p:cNvSpPr txBox="1"/>
          <p:nvPr/>
        </p:nvSpPr>
        <p:spPr>
          <a:xfrm>
            <a:off x="8517380" y="3955932"/>
            <a:ext cx="533400" cy="254000"/>
          </a:xfrm>
          <a:prstGeom prst="rect">
            <a:avLst/>
          </a:prstGeom>
          <a:noFill/>
        </p:spPr>
        <p:txBody>
          <a:bodyPr>
            <a:spAutoFit/>
          </a:bodyPr>
          <a:lstStyle/>
          <a:p>
            <a:pPr algn="ctr">
              <a:defRPr/>
            </a:pPr>
            <a:r>
              <a:rPr lang="en-US" sz="1050" dirty="0" smtClean="0">
                <a:ea typeface="+mn-ea"/>
              </a:rPr>
              <a:t>5925</a:t>
            </a:r>
            <a:endParaRPr lang="en-US" sz="1050" dirty="0">
              <a:ea typeface="+mn-ea"/>
            </a:endParaRPr>
          </a:p>
        </p:txBody>
      </p:sp>
      <p:cxnSp>
        <p:nvCxnSpPr>
          <p:cNvPr id="49" name="Straight Connector 109"/>
          <p:cNvCxnSpPr>
            <a:cxnSpLocks noChangeShapeType="1"/>
          </p:cNvCxnSpPr>
          <p:nvPr/>
        </p:nvCxnSpPr>
        <p:spPr bwMode="auto">
          <a:xfrm flipH="1">
            <a:off x="8289861" y="1021278"/>
            <a:ext cx="1" cy="4191990"/>
          </a:xfrm>
          <a:prstGeom prst="line">
            <a:avLst/>
          </a:prstGeom>
          <a:noFill/>
          <a:ln w="38100" algn="ctr">
            <a:solidFill>
              <a:srgbClr val="FF0000"/>
            </a:solidFill>
            <a:prstDash val="dash"/>
            <a:round/>
            <a:headEnd/>
            <a:tailEnd/>
          </a:ln>
          <a:extLst>
            <a:ext uri="{909E8E84-426E-40DD-AFC4-6F175D3DCCD1}">
              <a14:hiddenFill xmlns:a14="http://schemas.microsoft.com/office/drawing/2010/main">
                <a:noFill/>
              </a14:hiddenFill>
            </a:ext>
          </a:extLst>
        </p:spPr>
      </p:cxnSp>
      <p:sp>
        <p:nvSpPr>
          <p:cNvPr id="50" name="TextBox 49"/>
          <p:cNvSpPr txBox="1"/>
          <p:nvPr/>
        </p:nvSpPr>
        <p:spPr>
          <a:xfrm>
            <a:off x="7767968" y="3951243"/>
            <a:ext cx="533400" cy="254000"/>
          </a:xfrm>
          <a:prstGeom prst="rect">
            <a:avLst/>
          </a:prstGeom>
          <a:noFill/>
        </p:spPr>
        <p:txBody>
          <a:bodyPr>
            <a:spAutoFit/>
          </a:bodyPr>
          <a:lstStyle/>
          <a:p>
            <a:pPr algn="ctr">
              <a:defRPr/>
            </a:pPr>
            <a:r>
              <a:rPr lang="en-US" sz="1050" dirty="0" smtClean="0">
                <a:ea typeface="+mn-ea"/>
              </a:rPr>
              <a:t>5895</a:t>
            </a:r>
            <a:endParaRPr lang="en-US" sz="1050" dirty="0">
              <a:ea typeface="+mn-ea"/>
            </a:endParaRPr>
          </a:p>
        </p:txBody>
      </p:sp>
      <p:sp>
        <p:nvSpPr>
          <p:cNvPr id="51" name="Trapezoid 50"/>
          <p:cNvSpPr/>
          <p:nvPr/>
        </p:nvSpPr>
        <p:spPr>
          <a:xfrm>
            <a:off x="6026778" y="1766066"/>
            <a:ext cx="485775" cy="333375"/>
          </a:xfrm>
          <a:prstGeom prst="trapezoid">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165</a:t>
            </a:r>
            <a:endParaRPr lang="en-US" sz="900" b="1" dirty="0"/>
          </a:p>
        </p:txBody>
      </p:sp>
      <p:sp>
        <p:nvSpPr>
          <p:cNvPr id="52" name="Trapezoid 51"/>
          <p:cNvSpPr/>
          <p:nvPr/>
        </p:nvSpPr>
        <p:spPr>
          <a:xfrm>
            <a:off x="6522078" y="1766067"/>
            <a:ext cx="485775" cy="333375"/>
          </a:xfrm>
          <a:prstGeom prst="trapezoid">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169</a:t>
            </a:r>
            <a:endParaRPr lang="en-US" sz="900" b="1" dirty="0"/>
          </a:p>
        </p:txBody>
      </p:sp>
      <p:sp>
        <p:nvSpPr>
          <p:cNvPr id="53" name="Trapezoid 52"/>
          <p:cNvSpPr/>
          <p:nvPr/>
        </p:nvSpPr>
        <p:spPr>
          <a:xfrm>
            <a:off x="7036428" y="1766067"/>
            <a:ext cx="485775" cy="333375"/>
          </a:xfrm>
          <a:prstGeom prst="trapezoid">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173</a:t>
            </a:r>
            <a:endParaRPr lang="en-US" sz="900" b="1" dirty="0"/>
          </a:p>
        </p:txBody>
      </p:sp>
      <p:sp>
        <p:nvSpPr>
          <p:cNvPr id="54" name="Trapezoid 53"/>
          <p:cNvSpPr/>
          <p:nvPr/>
        </p:nvSpPr>
        <p:spPr>
          <a:xfrm>
            <a:off x="7546015" y="1766067"/>
            <a:ext cx="485775" cy="333375"/>
          </a:xfrm>
          <a:prstGeom prst="trapezoid">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177</a:t>
            </a:r>
            <a:endParaRPr lang="en-US" sz="900" b="1" dirty="0"/>
          </a:p>
        </p:txBody>
      </p:sp>
      <p:sp>
        <p:nvSpPr>
          <p:cNvPr id="59" name="Trapezoid 58"/>
          <p:cNvSpPr/>
          <p:nvPr/>
        </p:nvSpPr>
        <p:spPr>
          <a:xfrm>
            <a:off x="8299930" y="1763051"/>
            <a:ext cx="247650" cy="333375"/>
          </a:xfrm>
          <a:prstGeom prst="trapezoid">
            <a:avLst/>
          </a:prstGeom>
          <a:solidFill>
            <a:srgbClr val="368B9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rapezoid 59"/>
          <p:cNvSpPr/>
          <p:nvPr/>
        </p:nvSpPr>
        <p:spPr>
          <a:xfrm>
            <a:off x="8547580" y="1763051"/>
            <a:ext cx="247650" cy="333375"/>
          </a:xfrm>
          <a:prstGeom prst="trapezoid">
            <a:avLst/>
          </a:prstGeom>
          <a:solidFill>
            <a:srgbClr val="368B9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rot="16200000">
            <a:off x="8340411" y="1132518"/>
            <a:ext cx="638178" cy="242888"/>
          </a:xfrm>
          <a:prstGeom prst="rect">
            <a:avLst/>
          </a:prstGeom>
          <a:noFill/>
        </p:spPr>
        <p:txBody>
          <a:bodyPr wrap="none" rtlCol="0">
            <a:noAutofit/>
          </a:bodyPr>
          <a:lstStyle/>
          <a:p>
            <a:r>
              <a:rPr lang="en-US" sz="1200" b="1" dirty="0" smtClean="0"/>
              <a:t>184</a:t>
            </a:r>
            <a:endParaRPr lang="en-US" b="1" dirty="0" smtClean="0"/>
          </a:p>
        </p:txBody>
      </p:sp>
      <p:sp>
        <p:nvSpPr>
          <p:cNvPr id="63" name="TextBox 62"/>
          <p:cNvSpPr txBox="1"/>
          <p:nvPr/>
        </p:nvSpPr>
        <p:spPr>
          <a:xfrm rot="16200000">
            <a:off x="8097523" y="1127753"/>
            <a:ext cx="638178" cy="242888"/>
          </a:xfrm>
          <a:prstGeom prst="rect">
            <a:avLst/>
          </a:prstGeom>
          <a:noFill/>
        </p:spPr>
        <p:txBody>
          <a:bodyPr wrap="none" rtlCol="0">
            <a:noAutofit/>
          </a:bodyPr>
          <a:lstStyle/>
          <a:p>
            <a:r>
              <a:rPr lang="en-US" sz="1200" b="1" dirty="0" smtClean="0"/>
              <a:t>182</a:t>
            </a:r>
            <a:endParaRPr lang="en-US" b="1" dirty="0" smtClean="0"/>
          </a:p>
        </p:txBody>
      </p:sp>
      <p:sp>
        <p:nvSpPr>
          <p:cNvPr id="65" name="TextBox 64"/>
          <p:cNvSpPr txBox="1"/>
          <p:nvPr/>
        </p:nvSpPr>
        <p:spPr>
          <a:xfrm>
            <a:off x="7231158" y="3006642"/>
            <a:ext cx="2438400" cy="253916"/>
          </a:xfrm>
          <a:prstGeom prst="rect">
            <a:avLst/>
          </a:prstGeom>
          <a:noFill/>
        </p:spPr>
        <p:txBody>
          <a:bodyPr>
            <a:spAutoFit/>
          </a:bodyPr>
          <a:lstStyle/>
          <a:p>
            <a:pPr>
              <a:defRPr/>
            </a:pPr>
            <a:r>
              <a:rPr lang="en-US" sz="1050" dirty="0" smtClean="0">
                <a:ea typeface="+mn-ea"/>
              </a:rPr>
              <a:t>-</a:t>
            </a:r>
            <a:r>
              <a:rPr lang="en-US" sz="1050" dirty="0" smtClean="0"/>
              <a:t>17-GdBm/MHz</a:t>
            </a:r>
            <a:endParaRPr lang="en-US" sz="1200" dirty="0">
              <a:ea typeface="+mn-ea"/>
            </a:endParaRPr>
          </a:p>
        </p:txBody>
      </p:sp>
      <p:cxnSp>
        <p:nvCxnSpPr>
          <p:cNvPr id="67" name="Straight Connector 66"/>
          <p:cNvCxnSpPr/>
          <p:nvPr/>
        </p:nvCxnSpPr>
        <p:spPr>
          <a:xfrm>
            <a:off x="7410893" y="3240568"/>
            <a:ext cx="1384337" cy="0"/>
          </a:xfrm>
          <a:prstGeom prst="line">
            <a:avLst/>
          </a:prstGeom>
          <a:ln w="19050">
            <a:solidFill>
              <a:srgbClr val="FF0000"/>
            </a:solidFill>
            <a:prstDash val="dash"/>
            <a:headEnd type="none" w="lg" len="lg"/>
            <a:tailEnd type="none"/>
          </a:ln>
          <a:effectLst/>
        </p:spPr>
        <p:style>
          <a:lnRef idx="1">
            <a:schemeClr val="accent1"/>
          </a:lnRef>
          <a:fillRef idx="0">
            <a:schemeClr val="accent1"/>
          </a:fillRef>
          <a:effectRef idx="0">
            <a:schemeClr val="accent1"/>
          </a:effectRef>
          <a:fontRef idx="minor">
            <a:schemeClr val="tx1"/>
          </a:fontRef>
        </p:style>
      </p:cxnSp>
      <p:sp>
        <p:nvSpPr>
          <p:cNvPr id="68" name="Trapezoid 67"/>
          <p:cNvSpPr/>
          <p:nvPr/>
        </p:nvSpPr>
        <p:spPr>
          <a:xfrm>
            <a:off x="7017378" y="1253961"/>
            <a:ext cx="966788" cy="333375"/>
          </a:xfrm>
          <a:prstGeom prst="trapezoid">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rapezoid 68"/>
          <p:cNvSpPr/>
          <p:nvPr/>
        </p:nvSpPr>
        <p:spPr>
          <a:xfrm>
            <a:off x="6050756" y="1253961"/>
            <a:ext cx="966788" cy="333375"/>
          </a:xfrm>
          <a:prstGeom prst="trapezoid">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8092205" y="3956755"/>
            <a:ext cx="533400" cy="254000"/>
          </a:xfrm>
          <a:prstGeom prst="rect">
            <a:avLst/>
          </a:prstGeom>
          <a:noFill/>
        </p:spPr>
        <p:txBody>
          <a:bodyPr>
            <a:spAutoFit/>
          </a:bodyPr>
          <a:lstStyle/>
          <a:p>
            <a:pPr algn="ctr">
              <a:defRPr/>
            </a:pPr>
            <a:r>
              <a:rPr lang="en-US" sz="1050" dirty="0" smtClean="0">
                <a:ea typeface="+mn-ea"/>
              </a:rPr>
              <a:t>5905</a:t>
            </a:r>
            <a:endParaRPr lang="en-US" sz="1050" dirty="0">
              <a:ea typeface="+mn-ea"/>
            </a:endParaRPr>
          </a:p>
        </p:txBody>
      </p:sp>
      <p:cxnSp>
        <p:nvCxnSpPr>
          <p:cNvPr id="66" name="Straight Connector 109"/>
          <p:cNvCxnSpPr>
            <a:cxnSpLocks noChangeShapeType="1"/>
          </p:cNvCxnSpPr>
          <p:nvPr/>
        </p:nvCxnSpPr>
        <p:spPr bwMode="auto">
          <a:xfrm>
            <a:off x="8030255" y="2473347"/>
            <a:ext cx="0" cy="1571625"/>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70" name="Rectangle 69"/>
          <p:cNvSpPr/>
          <p:nvPr/>
        </p:nvSpPr>
        <p:spPr bwMode="auto">
          <a:xfrm>
            <a:off x="8546749" y="2107371"/>
            <a:ext cx="234195" cy="1450504"/>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71" name="TextBox 70"/>
          <p:cNvSpPr txBox="1"/>
          <p:nvPr/>
        </p:nvSpPr>
        <p:spPr>
          <a:xfrm>
            <a:off x="7468622" y="3350436"/>
            <a:ext cx="2438400" cy="253916"/>
          </a:xfrm>
          <a:prstGeom prst="rect">
            <a:avLst/>
          </a:prstGeom>
          <a:noFill/>
        </p:spPr>
        <p:txBody>
          <a:bodyPr>
            <a:spAutoFit/>
          </a:bodyPr>
          <a:lstStyle/>
          <a:p>
            <a:pPr>
              <a:defRPr/>
            </a:pPr>
            <a:r>
              <a:rPr lang="en-US" sz="1050" dirty="0" smtClean="0">
                <a:ea typeface="+mn-ea"/>
              </a:rPr>
              <a:t>-</a:t>
            </a:r>
            <a:r>
              <a:rPr lang="en-US" sz="1050" dirty="0"/>
              <a:t>2</a:t>
            </a:r>
            <a:r>
              <a:rPr lang="en-US" sz="1050" dirty="0" smtClean="0"/>
              <a:t>7-GdBm/MHz</a:t>
            </a:r>
            <a:endParaRPr lang="en-US" sz="1200" dirty="0">
              <a:ea typeface="+mn-ea"/>
            </a:endParaRPr>
          </a:p>
        </p:txBody>
      </p:sp>
    </p:spTree>
    <p:extLst>
      <p:ext uri="{BB962C8B-B14F-4D97-AF65-F5344CB8AC3E}">
        <p14:creationId xmlns:p14="http://schemas.microsoft.com/office/powerpoint/2010/main" val="891744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Rectangle 69"/>
          <p:cNvSpPr/>
          <p:nvPr/>
        </p:nvSpPr>
        <p:spPr bwMode="auto">
          <a:xfrm>
            <a:off x="8299931" y="2087067"/>
            <a:ext cx="247649" cy="1189819"/>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11" name="Rectangle 10"/>
          <p:cNvSpPr/>
          <p:nvPr/>
        </p:nvSpPr>
        <p:spPr bwMode="auto">
          <a:xfrm>
            <a:off x="4495800" y="2110075"/>
            <a:ext cx="2352676" cy="3048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14" name="TextBox 335"/>
          <p:cNvSpPr txBox="1">
            <a:spLocks noChangeArrowheads="1"/>
          </p:cNvSpPr>
          <p:nvPr/>
        </p:nvSpPr>
        <p:spPr bwMode="auto">
          <a:xfrm>
            <a:off x="4478684" y="2110075"/>
            <a:ext cx="236979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ctr"/>
            <a:r>
              <a:rPr lang="en-US" sz="1400" dirty="0"/>
              <a:t>U-NII </a:t>
            </a:r>
            <a:r>
              <a:rPr lang="en-US" sz="1400" dirty="0" smtClean="0"/>
              <a:t>3</a:t>
            </a:r>
            <a:endParaRPr lang="en-US" sz="1400" dirty="0"/>
          </a:p>
        </p:txBody>
      </p:sp>
      <p:sp>
        <p:nvSpPr>
          <p:cNvPr id="48" name="TextBox 27"/>
          <p:cNvSpPr txBox="1">
            <a:spLocks noChangeArrowheads="1"/>
          </p:cNvSpPr>
          <p:nvPr/>
        </p:nvSpPr>
        <p:spPr bwMode="auto">
          <a:xfrm>
            <a:off x="4496908" y="3967288"/>
            <a:ext cx="3555372" cy="830997"/>
          </a:xfrm>
          <a:prstGeom prst="rect">
            <a:avLst/>
          </a:prstGeom>
          <a:solidFill>
            <a:srgbClr val="88F9FC"/>
          </a:solidFill>
          <a:ln>
            <a:noFill/>
          </a:ln>
        </p:spPr>
        <p:txBody>
          <a:bodyPr wrap="square">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ctr"/>
            <a:endParaRPr lang="en-US" sz="1600" dirty="0" smtClean="0"/>
          </a:p>
          <a:p>
            <a:pPr algn="ctr"/>
            <a:endParaRPr lang="en-US" sz="1600" dirty="0" smtClean="0"/>
          </a:p>
          <a:p>
            <a:pPr algn="ctr"/>
            <a:r>
              <a:rPr lang="en-US" sz="1600" dirty="0" smtClean="0"/>
              <a:t>Available </a:t>
            </a:r>
            <a:r>
              <a:rPr lang="en-US" sz="1600" dirty="0"/>
              <a:t>for WLAN</a:t>
            </a:r>
          </a:p>
        </p:txBody>
      </p:sp>
      <p:sp>
        <p:nvSpPr>
          <p:cNvPr id="57" name="Rectangle 56"/>
          <p:cNvSpPr/>
          <p:nvPr/>
        </p:nvSpPr>
        <p:spPr bwMode="auto">
          <a:xfrm>
            <a:off x="8052281" y="2069649"/>
            <a:ext cx="247649" cy="84529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2" name="Title 1"/>
          <p:cNvSpPr>
            <a:spLocks noGrp="1"/>
          </p:cNvSpPr>
          <p:nvPr>
            <p:ph type="title"/>
          </p:nvPr>
        </p:nvSpPr>
        <p:spPr/>
        <p:txBody>
          <a:bodyPr>
            <a:normAutofit fontScale="90000"/>
          </a:bodyPr>
          <a:lstStyle/>
          <a:p>
            <a:r>
              <a:rPr lang="en-US" sz="2400" dirty="0" smtClean="0"/>
              <a:t>Proposed Scheme </a:t>
            </a:r>
            <a:r>
              <a:rPr lang="en-US" sz="2400" b="1" i="1" dirty="0" smtClean="0"/>
              <a:t>2</a:t>
            </a:r>
            <a:r>
              <a:rPr lang="en-US" sz="2400" dirty="0" smtClean="0"/>
              <a:t>: Spectrum Allocation and OOBE Requirement</a:t>
            </a:r>
            <a:endParaRPr lang="en-US" sz="2400" dirty="0"/>
          </a:p>
        </p:txBody>
      </p:sp>
      <p:sp>
        <p:nvSpPr>
          <p:cNvPr id="3" name="Content Placeholder 2"/>
          <p:cNvSpPr>
            <a:spLocks noGrp="1"/>
          </p:cNvSpPr>
          <p:nvPr>
            <p:ph idx="1"/>
          </p:nvPr>
        </p:nvSpPr>
        <p:spPr>
          <a:xfrm>
            <a:off x="457200" y="5334000"/>
            <a:ext cx="8229600" cy="990600"/>
          </a:xfrm>
        </p:spPr>
        <p:txBody>
          <a:bodyPr>
            <a:normAutofit/>
          </a:bodyPr>
          <a:lstStyle/>
          <a:p>
            <a:r>
              <a:rPr lang="en-US" sz="2000" dirty="0" smtClean="0"/>
              <a:t>Keep Ch180, 182 and 184 for DSRC dedicated use</a:t>
            </a:r>
          </a:p>
          <a:p>
            <a:r>
              <a:rPr lang="en-US" sz="2000" dirty="0" smtClean="0"/>
              <a:t>Relax the OOBE requirement for UNII devices in DSRC band</a:t>
            </a:r>
            <a:endParaRPr lang="en-US" dirty="0" smtClean="0"/>
          </a:p>
          <a:p>
            <a:pPr lvl="1"/>
            <a:endParaRPr lang="en-US" sz="1800" dirty="0" smtClean="0"/>
          </a:p>
          <a:p>
            <a:pPr lvl="1"/>
            <a:endParaRPr lang="en-US" sz="1800" dirty="0" smtClean="0"/>
          </a:p>
          <a:p>
            <a:endParaRPr lang="en-US" dirty="0"/>
          </a:p>
        </p:txBody>
      </p:sp>
      <p:sp>
        <p:nvSpPr>
          <p:cNvPr id="4" name="Trapezoid 3"/>
          <p:cNvSpPr/>
          <p:nvPr/>
        </p:nvSpPr>
        <p:spPr>
          <a:xfrm>
            <a:off x="5519737" y="1766067"/>
            <a:ext cx="485775" cy="333375"/>
          </a:xfrm>
          <a:prstGeom prst="trapezoid">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rPr>
              <a:t>161</a:t>
            </a:r>
            <a:endParaRPr lang="en-US" sz="900" b="1" dirty="0">
              <a:solidFill>
                <a:schemeClr val="bg1"/>
              </a:solidFill>
            </a:endParaRPr>
          </a:p>
        </p:txBody>
      </p:sp>
      <p:sp>
        <p:nvSpPr>
          <p:cNvPr id="6" name="Rectangle 5"/>
          <p:cNvSpPr/>
          <p:nvPr/>
        </p:nvSpPr>
        <p:spPr>
          <a:xfrm>
            <a:off x="6848475" y="3957925"/>
            <a:ext cx="1946755" cy="600075"/>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dirty="0" smtClean="0">
                <a:solidFill>
                  <a:schemeClr val="tx1"/>
                </a:solidFill>
              </a:rPr>
              <a:t>DSRC Band</a:t>
            </a:r>
            <a:endParaRPr lang="en-US" dirty="0">
              <a:solidFill>
                <a:schemeClr val="tx1"/>
              </a:solidFill>
            </a:endParaRPr>
          </a:p>
        </p:txBody>
      </p:sp>
      <p:sp>
        <p:nvSpPr>
          <p:cNvPr id="7" name="Rectangle 6"/>
          <p:cNvSpPr/>
          <p:nvPr/>
        </p:nvSpPr>
        <p:spPr bwMode="auto">
          <a:xfrm>
            <a:off x="1981200" y="2110075"/>
            <a:ext cx="2514600" cy="7620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8" name="Rectangle 7"/>
          <p:cNvSpPr/>
          <p:nvPr/>
        </p:nvSpPr>
        <p:spPr bwMode="auto">
          <a:xfrm>
            <a:off x="304800" y="2110075"/>
            <a:ext cx="1676400" cy="14478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10" name="Rectangle 9"/>
          <p:cNvSpPr/>
          <p:nvPr/>
        </p:nvSpPr>
        <p:spPr bwMode="auto">
          <a:xfrm>
            <a:off x="6848476" y="2110075"/>
            <a:ext cx="1207458" cy="3048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pPr algn="ctr"/>
            <a:r>
              <a:rPr lang="en-US" sz="1400" dirty="0" smtClean="0"/>
              <a:t>U-NII 4</a:t>
            </a:r>
            <a:endParaRPr lang="en-US" sz="1400" dirty="0"/>
          </a:p>
        </p:txBody>
      </p:sp>
      <p:cxnSp>
        <p:nvCxnSpPr>
          <p:cNvPr id="12" name="Straight Connector 329"/>
          <p:cNvCxnSpPr>
            <a:cxnSpLocks noChangeShapeType="1"/>
          </p:cNvCxnSpPr>
          <p:nvPr/>
        </p:nvCxnSpPr>
        <p:spPr bwMode="auto">
          <a:xfrm>
            <a:off x="685800" y="3938875"/>
            <a:ext cx="8362950" cy="0"/>
          </a:xfrm>
          <a:prstGeom prst="line">
            <a:avLst/>
          </a:prstGeom>
          <a:noFill/>
          <a:ln w="9525" algn="ctr">
            <a:solidFill>
              <a:schemeClr val="tx1"/>
            </a:solidFill>
            <a:round/>
            <a:headEnd/>
            <a:tailEnd type="stealth" w="med" len="med"/>
          </a:ln>
          <a:extLst>
            <a:ext uri="{909E8E84-426E-40DD-AFC4-6F175D3DCCD1}">
              <a14:hiddenFill xmlns:a14="http://schemas.microsoft.com/office/drawing/2010/main">
                <a:noFill/>
              </a14:hiddenFill>
            </a:ext>
          </a:extLst>
        </p:spPr>
      </p:cxnSp>
      <p:sp>
        <p:nvSpPr>
          <p:cNvPr id="13" name="TextBox 334"/>
          <p:cNvSpPr txBox="1">
            <a:spLocks noChangeArrowheads="1"/>
          </p:cNvSpPr>
          <p:nvPr/>
        </p:nvSpPr>
        <p:spPr bwMode="auto">
          <a:xfrm>
            <a:off x="1981200" y="2110075"/>
            <a:ext cx="2514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ctr"/>
            <a:r>
              <a:rPr lang="en-US" sz="1400"/>
              <a:t>U-NII Worldwide</a:t>
            </a:r>
          </a:p>
        </p:txBody>
      </p:sp>
      <p:sp>
        <p:nvSpPr>
          <p:cNvPr id="15" name="TextBox 14"/>
          <p:cNvSpPr txBox="1"/>
          <p:nvPr/>
        </p:nvSpPr>
        <p:spPr>
          <a:xfrm>
            <a:off x="4343400" y="3965863"/>
            <a:ext cx="533400" cy="254000"/>
          </a:xfrm>
          <a:prstGeom prst="rect">
            <a:avLst/>
          </a:prstGeom>
          <a:noFill/>
        </p:spPr>
        <p:txBody>
          <a:bodyPr>
            <a:spAutoFit/>
          </a:bodyPr>
          <a:lstStyle/>
          <a:p>
            <a:pPr algn="ctr">
              <a:defRPr/>
            </a:pPr>
            <a:r>
              <a:rPr lang="en-US" sz="1050" dirty="0">
                <a:ea typeface="+mn-ea"/>
              </a:rPr>
              <a:t>5725</a:t>
            </a:r>
          </a:p>
        </p:txBody>
      </p:sp>
      <p:sp>
        <p:nvSpPr>
          <p:cNvPr id="16" name="TextBox 15"/>
          <p:cNvSpPr txBox="1"/>
          <p:nvPr/>
        </p:nvSpPr>
        <p:spPr>
          <a:xfrm>
            <a:off x="7924800" y="3643600"/>
            <a:ext cx="1219200" cy="254000"/>
          </a:xfrm>
          <a:prstGeom prst="rect">
            <a:avLst/>
          </a:prstGeom>
          <a:noFill/>
        </p:spPr>
        <p:txBody>
          <a:bodyPr>
            <a:spAutoFit/>
          </a:bodyPr>
          <a:lstStyle/>
          <a:p>
            <a:pPr algn="r">
              <a:defRPr/>
            </a:pPr>
            <a:r>
              <a:rPr lang="en-US" sz="1050" dirty="0">
                <a:ea typeface="+mn-ea"/>
              </a:rPr>
              <a:t>Frequency [MHz]</a:t>
            </a:r>
          </a:p>
        </p:txBody>
      </p:sp>
      <p:cxnSp>
        <p:nvCxnSpPr>
          <p:cNvPr id="17" name="Straight Connector 354"/>
          <p:cNvCxnSpPr>
            <a:cxnSpLocks noChangeShapeType="1"/>
          </p:cNvCxnSpPr>
          <p:nvPr/>
        </p:nvCxnSpPr>
        <p:spPr bwMode="auto">
          <a:xfrm rot="5400000" flipH="1" flipV="1">
            <a:off x="3771900" y="3443575"/>
            <a:ext cx="1143000" cy="0"/>
          </a:xfrm>
          <a:prstGeom prst="line">
            <a:avLst/>
          </a:prstGeom>
          <a:noFill/>
          <a:ln w="9525" algn="ctr">
            <a:solidFill>
              <a:srgbClr val="C00000"/>
            </a:solidFill>
            <a:prstDash val="dash"/>
            <a:round/>
            <a:headEnd/>
            <a:tailEnd/>
          </a:ln>
          <a:extLst>
            <a:ext uri="{909E8E84-426E-40DD-AFC4-6F175D3DCCD1}">
              <a14:hiddenFill xmlns:a14="http://schemas.microsoft.com/office/drawing/2010/main">
                <a:noFill/>
              </a14:hiddenFill>
            </a:ext>
          </a:extLst>
        </p:spPr>
      </p:cxnSp>
      <p:cxnSp>
        <p:nvCxnSpPr>
          <p:cNvPr id="18" name="Straight Connector 109"/>
          <p:cNvCxnSpPr>
            <a:cxnSpLocks noChangeShapeType="1"/>
          </p:cNvCxnSpPr>
          <p:nvPr/>
        </p:nvCxnSpPr>
        <p:spPr bwMode="auto">
          <a:xfrm>
            <a:off x="1981200" y="2872075"/>
            <a:ext cx="25146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grpSp>
        <p:nvGrpSpPr>
          <p:cNvPr id="19" name="Group 344"/>
          <p:cNvGrpSpPr>
            <a:grpSpLocks/>
          </p:cNvGrpSpPr>
          <p:nvPr/>
        </p:nvGrpSpPr>
        <p:grpSpPr bwMode="auto">
          <a:xfrm>
            <a:off x="3429000" y="2872075"/>
            <a:ext cx="1828800" cy="990600"/>
            <a:chOff x="1752600" y="2514600"/>
            <a:chExt cx="3657600" cy="990600"/>
          </a:xfrm>
        </p:grpSpPr>
        <p:cxnSp>
          <p:nvCxnSpPr>
            <p:cNvPr id="20" name="Straight Connector 345"/>
            <p:cNvCxnSpPr>
              <a:cxnSpLocks noChangeShapeType="1"/>
            </p:cNvCxnSpPr>
            <p:nvPr/>
          </p:nvCxnSpPr>
          <p:spPr bwMode="auto">
            <a:xfrm>
              <a:off x="3048000" y="2514600"/>
              <a:ext cx="1066800" cy="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1" name="Straight Connector 346"/>
            <p:cNvCxnSpPr>
              <a:cxnSpLocks noChangeShapeType="1"/>
            </p:cNvCxnSpPr>
            <p:nvPr/>
          </p:nvCxnSpPr>
          <p:spPr bwMode="auto">
            <a:xfrm rot="5400000">
              <a:off x="2705100" y="2705100"/>
              <a:ext cx="533400" cy="1524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2" name="Straight Connector 347"/>
            <p:cNvCxnSpPr>
              <a:cxnSpLocks noChangeShapeType="1"/>
            </p:cNvCxnSpPr>
            <p:nvPr/>
          </p:nvCxnSpPr>
          <p:spPr bwMode="auto">
            <a:xfrm flipV="1">
              <a:off x="2362200" y="3048000"/>
              <a:ext cx="533400" cy="762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3" name="Straight Connector 348"/>
            <p:cNvCxnSpPr>
              <a:cxnSpLocks noChangeShapeType="1"/>
            </p:cNvCxnSpPr>
            <p:nvPr/>
          </p:nvCxnSpPr>
          <p:spPr bwMode="auto">
            <a:xfrm>
              <a:off x="4267200" y="3048000"/>
              <a:ext cx="533400" cy="762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4" name="Straight Connector 349"/>
            <p:cNvCxnSpPr>
              <a:cxnSpLocks noChangeShapeType="1"/>
            </p:cNvCxnSpPr>
            <p:nvPr/>
          </p:nvCxnSpPr>
          <p:spPr bwMode="auto">
            <a:xfrm rot="16200000" flipH="1">
              <a:off x="3924300" y="2705100"/>
              <a:ext cx="533400" cy="1524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5" name="Straight Connector 350"/>
            <p:cNvCxnSpPr>
              <a:cxnSpLocks noChangeShapeType="1"/>
            </p:cNvCxnSpPr>
            <p:nvPr/>
          </p:nvCxnSpPr>
          <p:spPr bwMode="auto">
            <a:xfrm>
              <a:off x="4800600" y="3124200"/>
              <a:ext cx="609600" cy="3810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6" name="Straight Connector 351"/>
            <p:cNvCxnSpPr>
              <a:cxnSpLocks noChangeShapeType="1"/>
            </p:cNvCxnSpPr>
            <p:nvPr/>
          </p:nvCxnSpPr>
          <p:spPr bwMode="auto">
            <a:xfrm flipH="1">
              <a:off x="1752600" y="3124200"/>
              <a:ext cx="609600" cy="3810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grpSp>
      <p:cxnSp>
        <p:nvCxnSpPr>
          <p:cNvPr id="27" name="Straight Connector 117"/>
          <p:cNvCxnSpPr>
            <a:cxnSpLocks noChangeShapeType="1"/>
          </p:cNvCxnSpPr>
          <p:nvPr/>
        </p:nvCxnSpPr>
        <p:spPr bwMode="auto">
          <a:xfrm>
            <a:off x="4495800" y="2414875"/>
            <a:ext cx="35814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28" name="TextBox 27"/>
          <p:cNvSpPr txBox="1">
            <a:spLocks noChangeArrowheads="1"/>
          </p:cNvSpPr>
          <p:nvPr/>
        </p:nvSpPr>
        <p:spPr bwMode="auto">
          <a:xfrm>
            <a:off x="2133600" y="2638713"/>
            <a:ext cx="1981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r"/>
            <a:r>
              <a:rPr lang="en-US" sz="1200" dirty="0"/>
              <a:t>24 – 10log</a:t>
            </a:r>
            <a:r>
              <a:rPr lang="en-US" sz="1200" baseline="-25000" dirty="0"/>
              <a:t>10</a:t>
            </a:r>
            <a:r>
              <a:rPr lang="en-US" sz="1200" dirty="0"/>
              <a:t>(B) dBm/MHz</a:t>
            </a:r>
          </a:p>
        </p:txBody>
      </p:sp>
      <p:sp>
        <p:nvSpPr>
          <p:cNvPr id="29" name="TextBox 28"/>
          <p:cNvSpPr txBox="1"/>
          <p:nvPr/>
        </p:nvSpPr>
        <p:spPr>
          <a:xfrm>
            <a:off x="4480959" y="2405350"/>
            <a:ext cx="2438400" cy="276225"/>
          </a:xfrm>
          <a:prstGeom prst="rect">
            <a:avLst/>
          </a:prstGeom>
          <a:noFill/>
        </p:spPr>
        <p:txBody>
          <a:bodyPr>
            <a:spAutoFit/>
          </a:bodyPr>
          <a:lstStyle/>
          <a:p>
            <a:pPr>
              <a:defRPr/>
            </a:pPr>
            <a:r>
              <a:rPr lang="en-US" sz="1050" dirty="0">
                <a:ea typeface="+mn-ea"/>
              </a:rPr>
              <a:t>30 </a:t>
            </a:r>
            <a:r>
              <a:rPr lang="en-US" sz="1200" dirty="0">
                <a:ea typeface="+mn-ea"/>
              </a:rPr>
              <a:t>– 10log</a:t>
            </a:r>
            <a:r>
              <a:rPr lang="en-US" sz="1200" baseline="-25000" dirty="0">
                <a:ea typeface="+mn-ea"/>
              </a:rPr>
              <a:t>10</a:t>
            </a:r>
            <a:r>
              <a:rPr lang="en-US" sz="1200" dirty="0">
                <a:ea typeface="+mn-ea"/>
              </a:rPr>
              <a:t>(B) </a:t>
            </a:r>
            <a:r>
              <a:rPr lang="en-US" sz="1200" dirty="0" err="1">
                <a:ea typeface="+mn-ea"/>
              </a:rPr>
              <a:t>dBm</a:t>
            </a:r>
            <a:r>
              <a:rPr lang="en-US" sz="1200" dirty="0">
                <a:ea typeface="+mn-ea"/>
              </a:rPr>
              <a:t>/MHz</a:t>
            </a:r>
          </a:p>
        </p:txBody>
      </p:sp>
      <p:cxnSp>
        <p:nvCxnSpPr>
          <p:cNvPr id="30" name="Straight Connector 109"/>
          <p:cNvCxnSpPr>
            <a:cxnSpLocks noChangeShapeType="1"/>
          </p:cNvCxnSpPr>
          <p:nvPr/>
        </p:nvCxnSpPr>
        <p:spPr bwMode="auto">
          <a:xfrm>
            <a:off x="6248400" y="2414875"/>
            <a:ext cx="0" cy="160020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1" name="Straight Connector 109"/>
          <p:cNvCxnSpPr>
            <a:cxnSpLocks noChangeShapeType="1"/>
          </p:cNvCxnSpPr>
          <p:nvPr/>
        </p:nvCxnSpPr>
        <p:spPr bwMode="auto">
          <a:xfrm rot="5400000">
            <a:off x="6096000" y="3634075"/>
            <a:ext cx="762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2" name="Straight Connector 109"/>
          <p:cNvCxnSpPr>
            <a:cxnSpLocks noChangeShapeType="1"/>
          </p:cNvCxnSpPr>
          <p:nvPr/>
        </p:nvCxnSpPr>
        <p:spPr bwMode="auto">
          <a:xfrm rot="5400000">
            <a:off x="1028700" y="3062575"/>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3" name="Straight Connector 109"/>
          <p:cNvCxnSpPr>
            <a:cxnSpLocks noChangeShapeType="1"/>
            <a:endCxn id="64" idx="2"/>
          </p:cNvCxnSpPr>
          <p:nvPr/>
        </p:nvCxnSpPr>
        <p:spPr bwMode="auto">
          <a:xfrm>
            <a:off x="304800" y="3557875"/>
            <a:ext cx="8359462"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4" name="Straight Connector 109"/>
          <p:cNvCxnSpPr>
            <a:cxnSpLocks noChangeShapeType="1"/>
          </p:cNvCxnSpPr>
          <p:nvPr/>
        </p:nvCxnSpPr>
        <p:spPr bwMode="auto">
          <a:xfrm>
            <a:off x="1981200" y="3253075"/>
            <a:ext cx="44958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5" name="Straight Connector 109"/>
          <p:cNvCxnSpPr>
            <a:cxnSpLocks noChangeShapeType="1"/>
          </p:cNvCxnSpPr>
          <p:nvPr/>
        </p:nvCxnSpPr>
        <p:spPr bwMode="auto">
          <a:xfrm rot="5400000">
            <a:off x="3543300" y="3062575"/>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36" name="TextBox 35"/>
          <p:cNvSpPr txBox="1"/>
          <p:nvPr/>
        </p:nvSpPr>
        <p:spPr>
          <a:xfrm>
            <a:off x="5867400" y="3965863"/>
            <a:ext cx="533400" cy="254000"/>
          </a:xfrm>
          <a:prstGeom prst="rect">
            <a:avLst/>
          </a:prstGeom>
          <a:noFill/>
        </p:spPr>
        <p:txBody>
          <a:bodyPr>
            <a:spAutoFit/>
          </a:bodyPr>
          <a:lstStyle/>
          <a:p>
            <a:pPr algn="ctr">
              <a:defRPr/>
            </a:pPr>
            <a:r>
              <a:rPr lang="en-US" sz="1050" dirty="0">
                <a:ea typeface="+mn-ea"/>
              </a:rPr>
              <a:t>5825</a:t>
            </a:r>
          </a:p>
        </p:txBody>
      </p:sp>
      <p:sp>
        <p:nvSpPr>
          <p:cNvPr id="37" name="TextBox 36"/>
          <p:cNvSpPr txBox="1"/>
          <p:nvPr/>
        </p:nvSpPr>
        <p:spPr>
          <a:xfrm>
            <a:off x="6267450" y="3965863"/>
            <a:ext cx="533400" cy="254000"/>
          </a:xfrm>
          <a:prstGeom prst="rect">
            <a:avLst/>
          </a:prstGeom>
          <a:noFill/>
        </p:spPr>
        <p:txBody>
          <a:bodyPr>
            <a:spAutoFit/>
          </a:bodyPr>
          <a:lstStyle/>
          <a:p>
            <a:pPr algn="ctr">
              <a:defRPr/>
            </a:pPr>
            <a:r>
              <a:rPr lang="en-US" sz="1050" dirty="0">
                <a:ea typeface="+mn-ea"/>
              </a:rPr>
              <a:t>5835</a:t>
            </a:r>
          </a:p>
        </p:txBody>
      </p:sp>
      <p:sp>
        <p:nvSpPr>
          <p:cNvPr id="38" name="TextBox 37"/>
          <p:cNvSpPr txBox="1"/>
          <p:nvPr/>
        </p:nvSpPr>
        <p:spPr>
          <a:xfrm>
            <a:off x="1676400" y="3965863"/>
            <a:ext cx="533400" cy="254000"/>
          </a:xfrm>
          <a:prstGeom prst="rect">
            <a:avLst/>
          </a:prstGeom>
          <a:noFill/>
        </p:spPr>
        <p:txBody>
          <a:bodyPr>
            <a:spAutoFit/>
          </a:bodyPr>
          <a:lstStyle/>
          <a:p>
            <a:pPr algn="ctr">
              <a:defRPr/>
            </a:pPr>
            <a:r>
              <a:rPr lang="en-US" sz="1050" dirty="0">
                <a:ea typeface="+mn-ea"/>
              </a:rPr>
              <a:t>5470</a:t>
            </a:r>
          </a:p>
        </p:txBody>
      </p:sp>
      <p:sp>
        <p:nvSpPr>
          <p:cNvPr id="40" name="TextBox 27"/>
          <p:cNvSpPr txBox="1">
            <a:spLocks noChangeArrowheads="1"/>
          </p:cNvSpPr>
          <p:nvPr/>
        </p:nvSpPr>
        <p:spPr bwMode="auto">
          <a:xfrm>
            <a:off x="0" y="3510250"/>
            <a:ext cx="1981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r"/>
            <a:r>
              <a:rPr lang="en-US" sz="1200"/>
              <a:t>-27 - G dBm/MHz</a:t>
            </a:r>
          </a:p>
        </p:txBody>
      </p:sp>
      <p:sp>
        <p:nvSpPr>
          <p:cNvPr id="42" name="TextBox 41"/>
          <p:cNvSpPr txBox="1"/>
          <p:nvPr/>
        </p:nvSpPr>
        <p:spPr>
          <a:xfrm>
            <a:off x="6696075" y="3975388"/>
            <a:ext cx="533400" cy="254000"/>
          </a:xfrm>
          <a:prstGeom prst="rect">
            <a:avLst/>
          </a:prstGeom>
          <a:noFill/>
        </p:spPr>
        <p:txBody>
          <a:bodyPr>
            <a:spAutoFit/>
          </a:bodyPr>
          <a:lstStyle/>
          <a:p>
            <a:pPr algn="ctr">
              <a:defRPr/>
            </a:pPr>
            <a:r>
              <a:rPr lang="en-US" sz="1050" dirty="0" smtClean="0">
                <a:ea typeface="+mn-ea"/>
              </a:rPr>
              <a:t>5850</a:t>
            </a:r>
            <a:endParaRPr lang="en-US" sz="1050" dirty="0">
              <a:ea typeface="+mn-ea"/>
            </a:endParaRPr>
          </a:p>
        </p:txBody>
      </p:sp>
      <p:cxnSp>
        <p:nvCxnSpPr>
          <p:cNvPr id="43" name="Straight Connector 109"/>
          <p:cNvCxnSpPr>
            <a:cxnSpLocks noChangeShapeType="1"/>
          </p:cNvCxnSpPr>
          <p:nvPr/>
        </p:nvCxnSpPr>
        <p:spPr bwMode="auto">
          <a:xfrm rot="5400000">
            <a:off x="5895975" y="3100675"/>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44" name="Straight Connector 109"/>
          <p:cNvCxnSpPr>
            <a:cxnSpLocks noChangeShapeType="1"/>
          </p:cNvCxnSpPr>
          <p:nvPr/>
        </p:nvCxnSpPr>
        <p:spPr bwMode="auto">
          <a:xfrm>
            <a:off x="7505700" y="2491075"/>
            <a:ext cx="0" cy="1571625"/>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45" name="TextBox 44"/>
          <p:cNvSpPr txBox="1"/>
          <p:nvPr/>
        </p:nvSpPr>
        <p:spPr>
          <a:xfrm>
            <a:off x="7239000" y="3975388"/>
            <a:ext cx="533400" cy="254000"/>
          </a:xfrm>
          <a:prstGeom prst="rect">
            <a:avLst/>
          </a:prstGeom>
          <a:noFill/>
        </p:spPr>
        <p:txBody>
          <a:bodyPr>
            <a:spAutoFit/>
          </a:bodyPr>
          <a:lstStyle/>
          <a:p>
            <a:pPr algn="ctr">
              <a:defRPr/>
            </a:pPr>
            <a:r>
              <a:rPr lang="en-US" sz="1050" dirty="0" smtClean="0">
                <a:ea typeface="+mn-ea"/>
              </a:rPr>
              <a:t>5875</a:t>
            </a:r>
            <a:endParaRPr lang="en-US" sz="1050" dirty="0">
              <a:ea typeface="+mn-ea"/>
            </a:endParaRPr>
          </a:p>
        </p:txBody>
      </p:sp>
      <p:cxnSp>
        <p:nvCxnSpPr>
          <p:cNvPr id="46" name="Straight Connector 109"/>
          <p:cNvCxnSpPr>
            <a:cxnSpLocks noChangeShapeType="1"/>
          </p:cNvCxnSpPr>
          <p:nvPr/>
        </p:nvCxnSpPr>
        <p:spPr bwMode="auto">
          <a:xfrm rot="5400000">
            <a:off x="7829997" y="3120205"/>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47" name="TextBox 46"/>
          <p:cNvSpPr txBox="1"/>
          <p:nvPr/>
        </p:nvSpPr>
        <p:spPr>
          <a:xfrm>
            <a:off x="8420100" y="3975388"/>
            <a:ext cx="533400" cy="254000"/>
          </a:xfrm>
          <a:prstGeom prst="rect">
            <a:avLst/>
          </a:prstGeom>
          <a:noFill/>
        </p:spPr>
        <p:txBody>
          <a:bodyPr>
            <a:spAutoFit/>
          </a:bodyPr>
          <a:lstStyle/>
          <a:p>
            <a:pPr algn="ctr">
              <a:defRPr/>
            </a:pPr>
            <a:r>
              <a:rPr lang="en-US" sz="1050" dirty="0" smtClean="0">
                <a:ea typeface="+mn-ea"/>
              </a:rPr>
              <a:t>5925</a:t>
            </a:r>
            <a:endParaRPr lang="en-US" sz="1050" dirty="0">
              <a:ea typeface="+mn-ea"/>
            </a:endParaRPr>
          </a:p>
        </p:txBody>
      </p:sp>
      <p:cxnSp>
        <p:nvCxnSpPr>
          <p:cNvPr id="49" name="Straight Connector 109"/>
          <p:cNvCxnSpPr>
            <a:cxnSpLocks noChangeShapeType="1"/>
          </p:cNvCxnSpPr>
          <p:nvPr/>
        </p:nvCxnSpPr>
        <p:spPr bwMode="auto">
          <a:xfrm flipH="1">
            <a:off x="8055935" y="1021278"/>
            <a:ext cx="1" cy="4191990"/>
          </a:xfrm>
          <a:prstGeom prst="line">
            <a:avLst/>
          </a:prstGeom>
          <a:noFill/>
          <a:ln w="38100" algn="ctr">
            <a:solidFill>
              <a:srgbClr val="FF0000"/>
            </a:solidFill>
            <a:prstDash val="dash"/>
            <a:round/>
            <a:headEnd/>
            <a:tailEnd/>
          </a:ln>
          <a:extLst>
            <a:ext uri="{909E8E84-426E-40DD-AFC4-6F175D3DCCD1}">
              <a14:hiddenFill xmlns:a14="http://schemas.microsoft.com/office/drawing/2010/main">
                <a:noFill/>
              </a14:hiddenFill>
            </a:ext>
          </a:extLst>
        </p:spPr>
      </p:cxnSp>
      <p:sp>
        <p:nvSpPr>
          <p:cNvPr id="50" name="TextBox 49"/>
          <p:cNvSpPr txBox="1"/>
          <p:nvPr/>
        </p:nvSpPr>
        <p:spPr>
          <a:xfrm>
            <a:off x="7810500" y="3961876"/>
            <a:ext cx="533400" cy="254000"/>
          </a:xfrm>
          <a:prstGeom prst="rect">
            <a:avLst/>
          </a:prstGeom>
          <a:noFill/>
        </p:spPr>
        <p:txBody>
          <a:bodyPr>
            <a:spAutoFit/>
          </a:bodyPr>
          <a:lstStyle/>
          <a:p>
            <a:pPr algn="ctr">
              <a:defRPr/>
            </a:pPr>
            <a:r>
              <a:rPr lang="en-US" sz="1050" dirty="0" smtClean="0">
                <a:ea typeface="+mn-ea"/>
              </a:rPr>
              <a:t>5895</a:t>
            </a:r>
            <a:endParaRPr lang="en-US" sz="1050" dirty="0">
              <a:ea typeface="+mn-ea"/>
            </a:endParaRPr>
          </a:p>
        </p:txBody>
      </p:sp>
      <p:sp>
        <p:nvSpPr>
          <p:cNvPr id="51" name="Trapezoid 50"/>
          <p:cNvSpPr/>
          <p:nvPr/>
        </p:nvSpPr>
        <p:spPr>
          <a:xfrm>
            <a:off x="6026778" y="1766066"/>
            <a:ext cx="485775" cy="333375"/>
          </a:xfrm>
          <a:prstGeom prst="trapezoid">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165</a:t>
            </a:r>
            <a:endParaRPr lang="en-US" sz="900" b="1" dirty="0"/>
          </a:p>
        </p:txBody>
      </p:sp>
      <p:sp>
        <p:nvSpPr>
          <p:cNvPr id="52" name="Trapezoid 51"/>
          <p:cNvSpPr/>
          <p:nvPr/>
        </p:nvSpPr>
        <p:spPr>
          <a:xfrm>
            <a:off x="6522078" y="1766067"/>
            <a:ext cx="485775" cy="333375"/>
          </a:xfrm>
          <a:prstGeom prst="trapezoid">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169</a:t>
            </a:r>
            <a:endParaRPr lang="en-US" sz="900" b="1" dirty="0"/>
          </a:p>
        </p:txBody>
      </p:sp>
      <p:sp>
        <p:nvSpPr>
          <p:cNvPr id="53" name="Trapezoid 52"/>
          <p:cNvSpPr/>
          <p:nvPr/>
        </p:nvSpPr>
        <p:spPr>
          <a:xfrm>
            <a:off x="7036428" y="1766067"/>
            <a:ext cx="485775" cy="333375"/>
          </a:xfrm>
          <a:prstGeom prst="trapezoid">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173</a:t>
            </a:r>
            <a:endParaRPr lang="en-US" sz="900" b="1" dirty="0"/>
          </a:p>
        </p:txBody>
      </p:sp>
      <p:sp>
        <p:nvSpPr>
          <p:cNvPr id="54" name="Trapezoid 53"/>
          <p:cNvSpPr/>
          <p:nvPr/>
        </p:nvSpPr>
        <p:spPr>
          <a:xfrm>
            <a:off x="7546015" y="1766067"/>
            <a:ext cx="485775" cy="333375"/>
          </a:xfrm>
          <a:prstGeom prst="trapezoid">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177</a:t>
            </a:r>
            <a:endParaRPr lang="en-US" sz="900" b="1" dirty="0"/>
          </a:p>
        </p:txBody>
      </p:sp>
      <p:sp>
        <p:nvSpPr>
          <p:cNvPr id="58" name="Trapezoid 57"/>
          <p:cNvSpPr/>
          <p:nvPr/>
        </p:nvSpPr>
        <p:spPr>
          <a:xfrm>
            <a:off x="8052280" y="1760640"/>
            <a:ext cx="247650" cy="333375"/>
          </a:xfrm>
          <a:prstGeom prst="trapezoid">
            <a:avLst/>
          </a:prstGeom>
          <a:solidFill>
            <a:srgbClr val="368B9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rapezoid 58"/>
          <p:cNvSpPr/>
          <p:nvPr/>
        </p:nvSpPr>
        <p:spPr>
          <a:xfrm>
            <a:off x="8299930" y="1763051"/>
            <a:ext cx="247650" cy="333375"/>
          </a:xfrm>
          <a:prstGeom prst="trapezoid">
            <a:avLst/>
          </a:prstGeom>
          <a:solidFill>
            <a:srgbClr val="368B9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rapezoid 59"/>
          <p:cNvSpPr/>
          <p:nvPr/>
        </p:nvSpPr>
        <p:spPr>
          <a:xfrm>
            <a:off x="8547580" y="1763051"/>
            <a:ext cx="247650" cy="333375"/>
          </a:xfrm>
          <a:prstGeom prst="trapezoid">
            <a:avLst/>
          </a:prstGeom>
          <a:solidFill>
            <a:srgbClr val="368B9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rot="16200000">
            <a:off x="8340411" y="1132518"/>
            <a:ext cx="638178" cy="242888"/>
          </a:xfrm>
          <a:prstGeom prst="rect">
            <a:avLst/>
          </a:prstGeom>
          <a:noFill/>
        </p:spPr>
        <p:txBody>
          <a:bodyPr wrap="none" rtlCol="0">
            <a:noAutofit/>
          </a:bodyPr>
          <a:lstStyle/>
          <a:p>
            <a:r>
              <a:rPr lang="en-US" sz="1200" b="1" dirty="0" smtClean="0"/>
              <a:t>184</a:t>
            </a:r>
            <a:endParaRPr lang="en-US" b="1" dirty="0" smtClean="0"/>
          </a:p>
        </p:txBody>
      </p:sp>
      <p:sp>
        <p:nvSpPr>
          <p:cNvPr id="62" name="TextBox 61"/>
          <p:cNvSpPr txBox="1"/>
          <p:nvPr/>
        </p:nvSpPr>
        <p:spPr>
          <a:xfrm rot="16200000">
            <a:off x="7854635" y="1127757"/>
            <a:ext cx="638178" cy="242888"/>
          </a:xfrm>
          <a:prstGeom prst="rect">
            <a:avLst/>
          </a:prstGeom>
          <a:noFill/>
        </p:spPr>
        <p:txBody>
          <a:bodyPr wrap="none" rtlCol="0">
            <a:noAutofit/>
          </a:bodyPr>
          <a:lstStyle/>
          <a:p>
            <a:r>
              <a:rPr lang="en-US" sz="1200" b="1" dirty="0" smtClean="0"/>
              <a:t>180</a:t>
            </a:r>
            <a:endParaRPr lang="en-US" b="1" dirty="0" smtClean="0"/>
          </a:p>
        </p:txBody>
      </p:sp>
      <p:sp>
        <p:nvSpPr>
          <p:cNvPr id="63" name="TextBox 62"/>
          <p:cNvSpPr txBox="1"/>
          <p:nvPr/>
        </p:nvSpPr>
        <p:spPr>
          <a:xfrm rot="16200000">
            <a:off x="8097523" y="1127753"/>
            <a:ext cx="638178" cy="242888"/>
          </a:xfrm>
          <a:prstGeom prst="rect">
            <a:avLst/>
          </a:prstGeom>
          <a:noFill/>
        </p:spPr>
        <p:txBody>
          <a:bodyPr wrap="none" rtlCol="0">
            <a:noAutofit/>
          </a:bodyPr>
          <a:lstStyle/>
          <a:p>
            <a:r>
              <a:rPr lang="en-US" sz="1200" b="1" dirty="0" smtClean="0"/>
              <a:t>182</a:t>
            </a:r>
            <a:endParaRPr lang="en-US" b="1" dirty="0" smtClean="0"/>
          </a:p>
        </p:txBody>
      </p:sp>
      <p:cxnSp>
        <p:nvCxnSpPr>
          <p:cNvPr id="67" name="Straight Connector 66"/>
          <p:cNvCxnSpPr/>
          <p:nvPr/>
        </p:nvCxnSpPr>
        <p:spPr>
          <a:xfrm>
            <a:off x="8042034" y="2914938"/>
            <a:ext cx="253134" cy="1"/>
          </a:xfrm>
          <a:prstGeom prst="line">
            <a:avLst/>
          </a:prstGeom>
          <a:ln w="19050">
            <a:solidFill>
              <a:srgbClr val="FF0000"/>
            </a:solidFill>
            <a:prstDash val="dash"/>
            <a:headEnd type="none" w="lg" len="lg"/>
            <a:tailEnd type="none"/>
          </a:ln>
          <a:effectLst/>
        </p:spPr>
        <p:style>
          <a:lnRef idx="1">
            <a:schemeClr val="accent1"/>
          </a:lnRef>
          <a:fillRef idx="0">
            <a:schemeClr val="accent1"/>
          </a:fillRef>
          <a:effectRef idx="0">
            <a:schemeClr val="accent1"/>
          </a:effectRef>
          <a:fontRef idx="minor">
            <a:schemeClr val="tx1"/>
          </a:fontRef>
        </p:style>
      </p:cxnSp>
      <p:sp>
        <p:nvSpPr>
          <p:cNvPr id="68" name="Trapezoid 67"/>
          <p:cNvSpPr/>
          <p:nvPr/>
        </p:nvSpPr>
        <p:spPr>
          <a:xfrm>
            <a:off x="7017378" y="1253961"/>
            <a:ext cx="966788" cy="333375"/>
          </a:xfrm>
          <a:prstGeom prst="trapezoid">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rapezoid 68"/>
          <p:cNvSpPr/>
          <p:nvPr/>
        </p:nvSpPr>
        <p:spPr>
          <a:xfrm>
            <a:off x="6050756" y="1253961"/>
            <a:ext cx="966788" cy="333375"/>
          </a:xfrm>
          <a:prstGeom prst="trapezoid">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p:nvPr/>
        </p:nvSpPr>
        <p:spPr bwMode="auto">
          <a:xfrm>
            <a:off x="8547580" y="2101281"/>
            <a:ext cx="233364" cy="1456594"/>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66" name="TextBox 65"/>
          <p:cNvSpPr txBox="1"/>
          <p:nvPr/>
        </p:nvSpPr>
        <p:spPr>
          <a:xfrm>
            <a:off x="8002769" y="3359183"/>
            <a:ext cx="2438400" cy="253916"/>
          </a:xfrm>
          <a:prstGeom prst="rect">
            <a:avLst/>
          </a:prstGeom>
          <a:noFill/>
        </p:spPr>
        <p:txBody>
          <a:bodyPr>
            <a:spAutoFit/>
          </a:bodyPr>
          <a:lstStyle/>
          <a:p>
            <a:pPr>
              <a:defRPr/>
            </a:pPr>
            <a:r>
              <a:rPr lang="en-US" sz="1050" dirty="0" smtClean="0"/>
              <a:t>-27-G</a:t>
            </a:r>
            <a:r>
              <a:rPr lang="en-US" sz="1050" dirty="0" smtClean="0">
                <a:ea typeface="+mn-ea"/>
              </a:rPr>
              <a:t>dBm/MHz</a:t>
            </a:r>
            <a:endParaRPr lang="en-US" sz="1200" dirty="0">
              <a:ea typeface="+mn-ea"/>
            </a:endParaRPr>
          </a:p>
        </p:txBody>
      </p:sp>
      <p:sp>
        <p:nvSpPr>
          <p:cNvPr id="65" name="TextBox 64"/>
          <p:cNvSpPr txBox="1"/>
          <p:nvPr/>
        </p:nvSpPr>
        <p:spPr>
          <a:xfrm>
            <a:off x="7964313" y="2935617"/>
            <a:ext cx="2438400" cy="253916"/>
          </a:xfrm>
          <a:prstGeom prst="rect">
            <a:avLst/>
          </a:prstGeom>
          <a:noFill/>
        </p:spPr>
        <p:txBody>
          <a:bodyPr>
            <a:spAutoFit/>
          </a:bodyPr>
          <a:lstStyle/>
          <a:p>
            <a:pPr>
              <a:defRPr/>
            </a:pPr>
            <a:r>
              <a:rPr lang="en-US" sz="1050" dirty="0" smtClean="0">
                <a:solidFill>
                  <a:srgbClr val="FF0000"/>
                </a:solidFill>
                <a:ea typeface="+mn-ea"/>
              </a:rPr>
              <a:t>-</a:t>
            </a:r>
            <a:r>
              <a:rPr lang="en-US" sz="1050" dirty="0">
                <a:solidFill>
                  <a:srgbClr val="FF0000"/>
                </a:solidFill>
              </a:rPr>
              <a:t>5</a:t>
            </a:r>
            <a:r>
              <a:rPr lang="en-US" sz="1050" dirty="0" smtClean="0">
                <a:ea typeface="+mn-ea"/>
              </a:rPr>
              <a:t>-GdBm/MHz</a:t>
            </a:r>
            <a:endParaRPr lang="en-US" sz="1200" dirty="0">
              <a:ea typeface="+mn-ea"/>
            </a:endParaRPr>
          </a:p>
        </p:txBody>
      </p:sp>
      <p:sp>
        <p:nvSpPr>
          <p:cNvPr id="71" name="TextBox 70"/>
          <p:cNvSpPr txBox="1"/>
          <p:nvPr/>
        </p:nvSpPr>
        <p:spPr>
          <a:xfrm>
            <a:off x="7983313" y="3148503"/>
            <a:ext cx="2438400" cy="253916"/>
          </a:xfrm>
          <a:prstGeom prst="rect">
            <a:avLst/>
          </a:prstGeom>
          <a:noFill/>
        </p:spPr>
        <p:txBody>
          <a:bodyPr>
            <a:spAutoFit/>
          </a:bodyPr>
          <a:lstStyle/>
          <a:p>
            <a:pPr>
              <a:defRPr/>
            </a:pPr>
            <a:r>
              <a:rPr lang="en-US" sz="1050" dirty="0" smtClean="0">
                <a:solidFill>
                  <a:srgbClr val="FF0000"/>
                </a:solidFill>
                <a:ea typeface="+mn-ea"/>
              </a:rPr>
              <a:t>-</a:t>
            </a:r>
            <a:r>
              <a:rPr lang="en-US" sz="1050" dirty="0" smtClean="0">
                <a:solidFill>
                  <a:srgbClr val="FF0000"/>
                </a:solidFill>
              </a:rPr>
              <a:t>17</a:t>
            </a:r>
            <a:r>
              <a:rPr lang="en-US" sz="1050" dirty="0" smtClean="0">
                <a:ea typeface="+mn-ea"/>
              </a:rPr>
              <a:t>-GdBm/MHz</a:t>
            </a:r>
            <a:endParaRPr lang="en-US" sz="1200" dirty="0">
              <a:ea typeface="+mn-ea"/>
            </a:endParaRPr>
          </a:p>
        </p:txBody>
      </p:sp>
    </p:spTree>
    <p:extLst>
      <p:ext uri="{BB962C8B-B14F-4D97-AF65-F5344CB8AC3E}">
        <p14:creationId xmlns:p14="http://schemas.microsoft.com/office/powerpoint/2010/main" val="2034552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Benefits of the compromise scheme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20MHz </a:t>
            </a:r>
            <a:r>
              <a:rPr lang="en-US" dirty="0"/>
              <a:t>to 30MHz dedicated </a:t>
            </a:r>
            <a:r>
              <a:rPr lang="en-US" dirty="0" smtClean="0"/>
              <a:t>channels for critical DSRC applications</a:t>
            </a:r>
          </a:p>
          <a:p>
            <a:r>
              <a:rPr lang="en-US" dirty="0" smtClean="0">
                <a:sym typeface="Wingdings" pitchFamily="2" charset="2"/>
              </a:rPr>
              <a:t>Easier </a:t>
            </a:r>
            <a:r>
              <a:rPr lang="en-US" dirty="0">
                <a:sym typeface="Wingdings" pitchFamily="2" charset="2"/>
              </a:rPr>
              <a:t>to </a:t>
            </a:r>
            <a:r>
              <a:rPr lang="en-US" dirty="0" smtClean="0">
                <a:sym typeface="Wingdings" pitchFamily="2" charset="2"/>
              </a:rPr>
              <a:t>give </a:t>
            </a:r>
            <a:r>
              <a:rPr lang="en-US" dirty="0">
                <a:sym typeface="Wingdings" pitchFamily="2" charset="2"/>
              </a:rPr>
              <a:t>higher priority </a:t>
            </a:r>
            <a:r>
              <a:rPr lang="en-US" dirty="0" smtClean="0">
                <a:sym typeface="Wingdings" pitchFamily="2" charset="2"/>
              </a:rPr>
              <a:t>to DSRC in the shared spectrum due </a:t>
            </a:r>
            <a:r>
              <a:rPr lang="en-US" dirty="0">
                <a:sym typeface="Wingdings" pitchFamily="2" charset="2"/>
              </a:rPr>
              <a:t>to easy detection </a:t>
            </a:r>
            <a:r>
              <a:rPr lang="en-US" dirty="0" smtClean="0">
                <a:sym typeface="Wingdings" pitchFamily="2" charset="2"/>
              </a:rPr>
              <a:t>of 20MHz waveforms</a:t>
            </a:r>
            <a:endParaRPr lang="en-US" dirty="0">
              <a:sym typeface="Wingdings" pitchFamily="2" charset="2"/>
            </a:endParaRPr>
          </a:p>
          <a:p>
            <a:r>
              <a:rPr lang="en-US" dirty="0" smtClean="0"/>
              <a:t>Keep the </a:t>
            </a:r>
            <a:r>
              <a:rPr lang="en-US" dirty="0"/>
              <a:t>same number of </a:t>
            </a:r>
            <a:r>
              <a:rPr lang="en-US" dirty="0" smtClean="0"/>
              <a:t>80MHz/160MHz channels; </a:t>
            </a:r>
            <a:r>
              <a:rPr lang="en-US" dirty="0"/>
              <a:t>lose one 20MHz channel</a:t>
            </a:r>
          </a:p>
          <a:p>
            <a:r>
              <a:rPr lang="en-US" dirty="0" smtClean="0"/>
              <a:t>No need to add new hardware to detect 11p transmissions </a:t>
            </a:r>
            <a:r>
              <a:rPr lang="en-US" dirty="0" smtClean="0">
                <a:sym typeface="Wingdings" pitchFamily="2" charset="2"/>
              </a:rPr>
              <a:t> 20MHz transmissions are easy to detect and decode by existing Wi-Fi chipsets</a:t>
            </a:r>
          </a:p>
          <a:p>
            <a:r>
              <a:rPr lang="en-US" dirty="0" smtClean="0">
                <a:sym typeface="Wingdings" pitchFamily="2" charset="2"/>
              </a:rPr>
              <a:t>Much better utility of 160MHz channel if critical safety channel is moving to the dedicated spectrum at higher end of DSRC band</a:t>
            </a:r>
          </a:p>
          <a:p>
            <a:r>
              <a:rPr lang="en-US" dirty="0" smtClean="0">
                <a:sym typeface="Wingdings" pitchFamily="2" charset="2"/>
              </a:rPr>
              <a:t>Remove the need for lengthy joint testing and possible technical gridlock</a:t>
            </a:r>
          </a:p>
          <a:p>
            <a:r>
              <a:rPr lang="en-US" dirty="0" smtClean="0">
                <a:sym typeface="Wingdings" pitchFamily="2" charset="2"/>
              </a:rPr>
              <a:t>Minimize uncertainty and disruption to DSRC and provide 160MHz channel to Wi-Fi at minimal additional cost</a:t>
            </a:r>
          </a:p>
          <a:p>
            <a:pPr lvl="1"/>
            <a:endParaRPr lang="en-US" dirty="0">
              <a:sym typeface="Wingdings" pitchFamily="2" charset="2"/>
            </a:endParaRPr>
          </a:p>
          <a:p>
            <a:endParaRPr lang="en-US" dirty="0" smtClean="0"/>
          </a:p>
        </p:txBody>
      </p:sp>
    </p:spTree>
    <p:extLst>
      <p:ext uri="{BB962C8B-B14F-4D97-AF65-F5344CB8AC3E}">
        <p14:creationId xmlns:p14="http://schemas.microsoft.com/office/powerpoint/2010/main" val="3619361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667000"/>
            <a:ext cx="7772400" cy="1362075"/>
          </a:xfrm>
        </p:spPr>
        <p:txBody>
          <a:bodyPr/>
          <a:lstStyle/>
          <a:p>
            <a:r>
              <a:rPr lang="en-US" dirty="0" smtClean="0"/>
              <a:t>Appendix</a:t>
            </a:r>
            <a:endParaRPr lang="en-US" dirty="0"/>
          </a:p>
        </p:txBody>
      </p:sp>
    </p:spTree>
    <p:extLst>
      <p:ext uri="{BB962C8B-B14F-4D97-AF65-F5344CB8AC3E}">
        <p14:creationId xmlns:p14="http://schemas.microsoft.com/office/powerpoint/2010/main" val="2084216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Technical Issues and Mitigation</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Cross-channel interference: </a:t>
            </a:r>
            <a:r>
              <a:rPr lang="en-US" b="1" i="1" dirty="0" smtClean="0">
                <a:solidFill>
                  <a:srgbClr val="00B050"/>
                </a:solidFill>
              </a:rPr>
              <a:t>does the proposed compromise make the cross channel interference worse?</a:t>
            </a:r>
            <a:endParaRPr lang="en-US" b="1" i="1" dirty="0" smtClean="0"/>
          </a:p>
          <a:p>
            <a:pPr lvl="1"/>
            <a:r>
              <a:rPr lang="en-US" dirty="0" smtClean="0"/>
              <a:t>Not really. The two 10MHz channels in dedicated DSRC spectrum will see </a:t>
            </a:r>
            <a:r>
              <a:rPr lang="en-US" b="1" i="1" dirty="0" smtClean="0">
                <a:solidFill>
                  <a:srgbClr val="00B050"/>
                </a:solidFill>
              </a:rPr>
              <a:t>less</a:t>
            </a:r>
            <a:r>
              <a:rPr lang="en-US" dirty="0" smtClean="0"/>
              <a:t> cross-channel interference as compared to the NRPM proposal or current DSRC channelization</a:t>
            </a:r>
          </a:p>
          <a:p>
            <a:pPr lvl="1"/>
            <a:r>
              <a:rPr lang="en-US" dirty="0" smtClean="0"/>
              <a:t>Cross-channel interference has always been a problem between existing service channel and safety channel; the compromise does not make things worse</a:t>
            </a:r>
          </a:p>
          <a:p>
            <a:r>
              <a:rPr lang="en-US" dirty="0" smtClean="0"/>
              <a:t>High power public safety channel (aka Ch184) and potentially other channels requested by other ITS players:</a:t>
            </a:r>
          </a:p>
          <a:p>
            <a:pPr lvl="1"/>
            <a:r>
              <a:rPr lang="en-US" dirty="0" smtClean="0"/>
              <a:t>Ch184 has not been the focus of existing model deployment</a:t>
            </a:r>
          </a:p>
          <a:p>
            <a:pPr lvl="1"/>
            <a:r>
              <a:rPr lang="en-US" dirty="0" smtClean="0"/>
              <a:t>A good time to revisit the need or spectrum allocation for such channel </a:t>
            </a:r>
          </a:p>
          <a:p>
            <a:pPr lvl="2"/>
            <a:r>
              <a:rPr lang="en-US" dirty="0" smtClean="0"/>
              <a:t>May be combined with the V2x safety channel</a:t>
            </a:r>
          </a:p>
          <a:p>
            <a:pPr lvl="2"/>
            <a:r>
              <a:rPr lang="en-US" dirty="0" smtClean="0"/>
              <a:t>May be assigned to the shared spectrum rather than using the dedicated spectrum</a:t>
            </a:r>
          </a:p>
          <a:p>
            <a:r>
              <a:rPr lang="en-US" dirty="0" smtClean="0"/>
              <a:t>20MHz channelization and performance degradation in shared spectrum: </a:t>
            </a:r>
            <a:r>
              <a:rPr lang="en-US" b="1" i="1" dirty="0" smtClean="0">
                <a:solidFill>
                  <a:srgbClr val="00B050"/>
                </a:solidFill>
              </a:rPr>
              <a:t>20MHz channelization does not necessarily lead to performance degradation with the latest receiver technology</a:t>
            </a:r>
            <a:endParaRPr lang="en-US" b="1" i="1" dirty="0">
              <a:solidFill>
                <a:srgbClr val="00B050"/>
              </a:solidFill>
            </a:endParaRPr>
          </a:p>
        </p:txBody>
      </p:sp>
    </p:spTree>
    <p:extLst>
      <p:ext uri="{BB962C8B-B14F-4D97-AF65-F5344CB8AC3E}">
        <p14:creationId xmlns:p14="http://schemas.microsoft.com/office/powerpoint/2010/main" val="3123619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Cross-Channel Interference Comparison (I)</a:t>
            </a:r>
            <a:endParaRPr lang="en-US" sz="3600" dirty="0"/>
          </a:p>
        </p:txBody>
      </p:sp>
      <p:sp>
        <p:nvSpPr>
          <p:cNvPr id="3" name="Content Placeholder 2"/>
          <p:cNvSpPr>
            <a:spLocks noGrp="1"/>
          </p:cNvSpPr>
          <p:nvPr>
            <p:ph idx="1"/>
          </p:nvPr>
        </p:nvSpPr>
        <p:spPr>
          <a:xfrm>
            <a:off x="457200" y="1600200"/>
            <a:ext cx="8229600" cy="1219200"/>
          </a:xfrm>
        </p:spPr>
        <p:txBody>
          <a:bodyPr>
            <a:normAutofit fontScale="55000" lnSpcReduction="20000"/>
          </a:bodyPr>
          <a:lstStyle/>
          <a:p>
            <a:r>
              <a:rPr lang="en-US" dirty="0" smtClean="0"/>
              <a:t>Previous DSRC channel plan</a:t>
            </a:r>
          </a:p>
          <a:p>
            <a:pPr lvl="1"/>
            <a:r>
              <a:rPr lang="en-US" dirty="0" smtClean="0"/>
              <a:t>Ch172 is 5MHz away from the ISM band</a:t>
            </a:r>
          </a:p>
          <a:p>
            <a:pPr lvl="1"/>
            <a:r>
              <a:rPr lang="en-US" dirty="0" smtClean="0"/>
              <a:t>ISM band has OOBE rule of only -20dBr from the PSD limit (33dBm/MHz with 30dBm peak power)</a:t>
            </a:r>
          </a:p>
          <a:p>
            <a:pPr lvl="1"/>
            <a:r>
              <a:rPr lang="en-US" dirty="0" smtClean="0"/>
              <a:t>Ch172 can potentially see maximum 13dBm/MHz interference leakage from ISM band</a:t>
            </a:r>
          </a:p>
          <a:p>
            <a:pPr lvl="1"/>
            <a:endParaRPr lang="en-US" dirty="0"/>
          </a:p>
        </p:txBody>
      </p:sp>
      <p:grpSp>
        <p:nvGrpSpPr>
          <p:cNvPr id="32" name="Group 31"/>
          <p:cNvGrpSpPr/>
          <p:nvPr/>
        </p:nvGrpSpPr>
        <p:grpSpPr>
          <a:xfrm>
            <a:off x="639791" y="2743200"/>
            <a:ext cx="8047009" cy="3583034"/>
            <a:chOff x="419100" y="2528011"/>
            <a:chExt cx="8534400" cy="4171503"/>
          </a:xfrm>
        </p:grpSpPr>
        <p:sp>
          <p:nvSpPr>
            <p:cNvPr id="4" name="TextBox 27"/>
            <p:cNvSpPr txBox="1">
              <a:spLocks noChangeArrowheads="1"/>
            </p:cNvSpPr>
            <p:nvPr/>
          </p:nvSpPr>
          <p:spPr bwMode="auto">
            <a:xfrm>
              <a:off x="2019300" y="5978700"/>
              <a:ext cx="4800600" cy="584775"/>
            </a:xfrm>
            <a:prstGeom prst="rect">
              <a:avLst/>
            </a:prstGeom>
            <a:solidFill>
              <a:srgbClr val="88F9F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ctr"/>
              <a:r>
                <a:rPr lang="en-US" sz="1600" dirty="0" smtClean="0"/>
                <a:t/>
              </a:r>
              <a:br>
                <a:rPr lang="en-US" sz="1600" dirty="0" smtClean="0"/>
              </a:br>
              <a:r>
                <a:rPr lang="en-US" sz="1600" dirty="0" smtClean="0"/>
                <a:t>Available </a:t>
              </a:r>
              <a:r>
                <a:rPr lang="en-US" sz="1600" dirty="0"/>
                <a:t>for WLAN</a:t>
              </a:r>
            </a:p>
          </p:txBody>
        </p:sp>
        <p:sp>
          <p:nvSpPr>
            <p:cNvPr id="5" name="Rectangle 4"/>
            <p:cNvSpPr/>
            <p:nvPr/>
          </p:nvSpPr>
          <p:spPr>
            <a:xfrm>
              <a:off x="6819900" y="5964948"/>
              <a:ext cx="1838325" cy="600075"/>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dirty="0" smtClean="0">
                  <a:solidFill>
                    <a:schemeClr val="tx1"/>
                  </a:solidFill>
                </a:rPr>
                <a:t>DSRC Band</a:t>
              </a:r>
              <a:endParaRPr lang="en-US" dirty="0">
                <a:solidFill>
                  <a:schemeClr val="tx1"/>
                </a:solidFill>
              </a:endParaRPr>
            </a:p>
          </p:txBody>
        </p:sp>
        <p:sp>
          <p:nvSpPr>
            <p:cNvPr id="6" name="Rectangle 5"/>
            <p:cNvSpPr/>
            <p:nvPr/>
          </p:nvSpPr>
          <p:spPr bwMode="auto">
            <a:xfrm>
              <a:off x="1866900" y="2528011"/>
              <a:ext cx="4953000" cy="12954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cxnSp>
          <p:nvCxnSpPr>
            <p:cNvPr id="7" name="Straight Connector 329"/>
            <p:cNvCxnSpPr>
              <a:cxnSpLocks noChangeShapeType="1"/>
            </p:cNvCxnSpPr>
            <p:nvPr/>
          </p:nvCxnSpPr>
          <p:spPr bwMode="auto">
            <a:xfrm>
              <a:off x="419100" y="5957011"/>
              <a:ext cx="8229600" cy="0"/>
            </a:xfrm>
            <a:prstGeom prst="line">
              <a:avLst/>
            </a:prstGeom>
            <a:noFill/>
            <a:ln w="9525" algn="ctr">
              <a:solidFill>
                <a:schemeClr val="tx1"/>
              </a:solidFill>
              <a:round/>
              <a:headEnd/>
              <a:tailEnd type="stealth" w="med" len="med"/>
            </a:ln>
            <a:extLst>
              <a:ext uri="{909E8E84-426E-40DD-AFC4-6F175D3DCCD1}">
                <a14:hiddenFill xmlns:a14="http://schemas.microsoft.com/office/drawing/2010/main">
                  <a:noFill/>
                </a14:hiddenFill>
              </a:ext>
            </a:extLst>
          </p:spPr>
        </p:cxnSp>
        <p:sp>
          <p:nvSpPr>
            <p:cNvPr id="8" name="TextBox 11"/>
            <p:cNvSpPr txBox="1">
              <a:spLocks noChangeArrowheads="1"/>
            </p:cNvSpPr>
            <p:nvPr/>
          </p:nvSpPr>
          <p:spPr bwMode="auto">
            <a:xfrm>
              <a:off x="7734300" y="5957011"/>
              <a:ext cx="1219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r"/>
              <a:r>
                <a:rPr lang="en-US" sz="1400" dirty="0"/>
                <a:t>Frequency [GHz]</a:t>
              </a:r>
            </a:p>
          </p:txBody>
        </p:sp>
        <p:cxnSp>
          <p:nvCxnSpPr>
            <p:cNvPr id="9" name="Straight Connector 109"/>
            <p:cNvCxnSpPr>
              <a:cxnSpLocks noChangeShapeType="1"/>
            </p:cNvCxnSpPr>
            <p:nvPr/>
          </p:nvCxnSpPr>
          <p:spPr bwMode="auto">
            <a:xfrm>
              <a:off x="647700" y="4433011"/>
              <a:ext cx="75438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10" name="Rectangle 9"/>
            <p:cNvSpPr/>
            <p:nvPr/>
          </p:nvSpPr>
          <p:spPr bwMode="auto">
            <a:xfrm>
              <a:off x="647700" y="2528011"/>
              <a:ext cx="1371600" cy="19050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11" name="Rectangle 10"/>
            <p:cNvSpPr/>
            <p:nvPr/>
          </p:nvSpPr>
          <p:spPr bwMode="auto">
            <a:xfrm>
              <a:off x="6819900" y="2528011"/>
              <a:ext cx="1371600" cy="19050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dirty="0"/>
            </a:p>
          </p:txBody>
        </p:sp>
        <p:cxnSp>
          <p:nvCxnSpPr>
            <p:cNvPr id="12" name="Straight Connector 329"/>
            <p:cNvCxnSpPr>
              <a:cxnSpLocks noChangeShapeType="1"/>
            </p:cNvCxnSpPr>
            <p:nvPr/>
          </p:nvCxnSpPr>
          <p:spPr bwMode="auto">
            <a:xfrm flipV="1">
              <a:off x="4381500" y="2528011"/>
              <a:ext cx="0" cy="3657600"/>
            </a:xfrm>
            <a:prstGeom prst="line">
              <a:avLst/>
            </a:prstGeom>
            <a:noFill/>
            <a:ln w="9525" algn="ctr">
              <a:solidFill>
                <a:schemeClr val="tx1"/>
              </a:solidFill>
              <a:round/>
              <a:headEnd/>
              <a:tailEnd type="stealth" w="med" len="med"/>
            </a:ln>
            <a:extLst>
              <a:ext uri="{909E8E84-426E-40DD-AFC4-6F175D3DCCD1}">
                <a14:hiddenFill xmlns:a14="http://schemas.microsoft.com/office/drawing/2010/main">
                  <a:noFill/>
                </a14:hiddenFill>
              </a:ext>
            </a:extLst>
          </p:spPr>
        </p:cxnSp>
        <p:sp>
          <p:nvSpPr>
            <p:cNvPr id="13" name="TextBox 41"/>
            <p:cNvSpPr txBox="1">
              <a:spLocks noChangeArrowheads="1"/>
            </p:cNvSpPr>
            <p:nvPr/>
          </p:nvSpPr>
          <p:spPr bwMode="auto">
            <a:xfrm>
              <a:off x="6362700" y="5957011"/>
              <a:ext cx="762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ctr"/>
              <a:r>
                <a:rPr lang="en-US" sz="1400" dirty="0"/>
                <a:t>5.85</a:t>
              </a:r>
            </a:p>
          </p:txBody>
        </p:sp>
        <p:sp>
          <p:nvSpPr>
            <p:cNvPr id="14" name="TextBox 42"/>
            <p:cNvSpPr txBox="1">
              <a:spLocks noChangeArrowheads="1"/>
            </p:cNvSpPr>
            <p:nvPr/>
          </p:nvSpPr>
          <p:spPr bwMode="auto">
            <a:xfrm>
              <a:off x="1638300" y="5957011"/>
              <a:ext cx="762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ctr"/>
              <a:r>
                <a:rPr lang="en-US" sz="1400"/>
                <a:t>5.725</a:t>
              </a:r>
            </a:p>
          </p:txBody>
        </p:sp>
        <p:sp>
          <p:nvSpPr>
            <p:cNvPr id="15" name="TextBox 27"/>
            <p:cNvSpPr txBox="1">
              <a:spLocks noChangeArrowheads="1"/>
            </p:cNvSpPr>
            <p:nvPr/>
          </p:nvSpPr>
          <p:spPr bwMode="auto">
            <a:xfrm>
              <a:off x="3238500" y="3594811"/>
              <a:ext cx="1143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r"/>
              <a:r>
                <a:rPr lang="en-US" sz="1600" dirty="0"/>
                <a:t>0 </a:t>
              </a:r>
              <a:r>
                <a:rPr lang="en-US" sz="1600" dirty="0" err="1"/>
                <a:t>dBr</a:t>
              </a:r>
              <a:endParaRPr lang="en-US" sz="1600" dirty="0"/>
            </a:p>
          </p:txBody>
        </p:sp>
        <p:cxnSp>
          <p:nvCxnSpPr>
            <p:cNvPr id="16" name="Straight Connector 109"/>
            <p:cNvCxnSpPr>
              <a:cxnSpLocks noChangeShapeType="1"/>
            </p:cNvCxnSpPr>
            <p:nvPr/>
          </p:nvCxnSpPr>
          <p:spPr bwMode="auto">
            <a:xfrm>
              <a:off x="4305300" y="3823411"/>
              <a:ext cx="25146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17" name="TextBox 27"/>
            <p:cNvSpPr txBox="1">
              <a:spLocks noChangeArrowheads="1"/>
            </p:cNvSpPr>
            <p:nvPr/>
          </p:nvSpPr>
          <p:spPr bwMode="auto">
            <a:xfrm>
              <a:off x="2552700" y="4585411"/>
              <a:ext cx="16002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r"/>
              <a:r>
                <a:rPr lang="en-US" sz="1600" b="1"/>
                <a:t>-20 dBr</a:t>
              </a:r>
            </a:p>
            <a:p>
              <a:pPr algn="r"/>
              <a:r>
                <a:rPr lang="en-US" sz="1400"/>
                <a:t>FCC 15.247(d)</a:t>
              </a:r>
            </a:p>
          </p:txBody>
        </p:sp>
        <p:cxnSp>
          <p:nvCxnSpPr>
            <p:cNvPr id="18" name="Shape 47"/>
            <p:cNvCxnSpPr>
              <a:cxnSpLocks noChangeShapeType="1"/>
            </p:cNvCxnSpPr>
            <p:nvPr/>
          </p:nvCxnSpPr>
          <p:spPr bwMode="auto">
            <a:xfrm flipV="1">
              <a:off x="3771900" y="4433011"/>
              <a:ext cx="609600" cy="228600"/>
            </a:xfrm>
            <a:prstGeom prst="curvedConnector3">
              <a:avLst>
                <a:gd name="adj1" fmla="val 50000"/>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9" name="Straight Connector 345"/>
            <p:cNvCxnSpPr>
              <a:cxnSpLocks noChangeShapeType="1"/>
            </p:cNvCxnSpPr>
            <p:nvPr/>
          </p:nvCxnSpPr>
          <p:spPr bwMode="auto">
            <a:xfrm>
              <a:off x="5448300" y="3823411"/>
              <a:ext cx="533400" cy="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0" name="Straight Connector 346"/>
            <p:cNvCxnSpPr>
              <a:cxnSpLocks noChangeShapeType="1"/>
            </p:cNvCxnSpPr>
            <p:nvPr/>
          </p:nvCxnSpPr>
          <p:spPr bwMode="auto">
            <a:xfrm rot="5400000">
              <a:off x="5029200" y="4166311"/>
              <a:ext cx="762000" cy="762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1" name="Straight Connector 348"/>
            <p:cNvCxnSpPr>
              <a:cxnSpLocks noChangeShapeType="1"/>
            </p:cNvCxnSpPr>
            <p:nvPr/>
          </p:nvCxnSpPr>
          <p:spPr bwMode="auto">
            <a:xfrm>
              <a:off x="6057900" y="4585411"/>
              <a:ext cx="609600" cy="1524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2" name="Straight Connector 350"/>
            <p:cNvCxnSpPr>
              <a:cxnSpLocks noChangeShapeType="1"/>
            </p:cNvCxnSpPr>
            <p:nvPr/>
          </p:nvCxnSpPr>
          <p:spPr bwMode="auto">
            <a:xfrm rot="16200000" flipH="1">
              <a:off x="6591300" y="4814011"/>
              <a:ext cx="685800" cy="5334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3" name="Straight Connector 346"/>
            <p:cNvCxnSpPr>
              <a:cxnSpLocks noChangeShapeType="1"/>
            </p:cNvCxnSpPr>
            <p:nvPr/>
          </p:nvCxnSpPr>
          <p:spPr bwMode="auto">
            <a:xfrm rot="16200000" flipH="1">
              <a:off x="5638800" y="4166311"/>
              <a:ext cx="762000" cy="762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4" name="Straight Connector 348"/>
            <p:cNvCxnSpPr>
              <a:cxnSpLocks noChangeShapeType="1"/>
            </p:cNvCxnSpPr>
            <p:nvPr/>
          </p:nvCxnSpPr>
          <p:spPr bwMode="auto">
            <a:xfrm flipH="1">
              <a:off x="4762500" y="4585411"/>
              <a:ext cx="609600" cy="1524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5" name="Straight Connector 350"/>
            <p:cNvCxnSpPr>
              <a:cxnSpLocks noChangeShapeType="1"/>
            </p:cNvCxnSpPr>
            <p:nvPr/>
          </p:nvCxnSpPr>
          <p:spPr bwMode="auto">
            <a:xfrm rot="5400000">
              <a:off x="4152900" y="4814011"/>
              <a:ext cx="685800" cy="5334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sp>
          <p:nvSpPr>
            <p:cNvPr id="26" name="TextBox 27"/>
            <p:cNvSpPr txBox="1">
              <a:spLocks noChangeArrowheads="1"/>
            </p:cNvSpPr>
            <p:nvPr/>
          </p:nvSpPr>
          <p:spPr bwMode="auto">
            <a:xfrm>
              <a:off x="4610100" y="2832811"/>
              <a:ext cx="28956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r"/>
              <a:r>
                <a:rPr lang="en-US" sz="1600" b="1" dirty="0"/>
                <a:t>Total Power ≤ 30 dBm</a:t>
              </a:r>
            </a:p>
            <a:p>
              <a:pPr algn="r"/>
              <a:r>
                <a:rPr lang="en-US" sz="1400" dirty="0"/>
                <a:t>FCC 15.247(b)(3)</a:t>
              </a:r>
            </a:p>
          </p:txBody>
        </p:sp>
        <p:cxnSp>
          <p:nvCxnSpPr>
            <p:cNvPr id="27" name="Shape 47"/>
            <p:cNvCxnSpPr>
              <a:cxnSpLocks noChangeShapeType="1"/>
            </p:cNvCxnSpPr>
            <p:nvPr/>
          </p:nvCxnSpPr>
          <p:spPr bwMode="auto">
            <a:xfrm rot="5400000">
              <a:off x="5448300" y="3442411"/>
              <a:ext cx="685800" cy="76200"/>
            </a:xfrm>
            <a:prstGeom prst="curvedConnector3">
              <a:avLst>
                <a:gd name="adj1" fmla="val 50000"/>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8" name="TextBox 49"/>
            <p:cNvSpPr txBox="1">
              <a:spLocks noChangeArrowheads="1"/>
            </p:cNvSpPr>
            <p:nvPr/>
          </p:nvSpPr>
          <p:spPr bwMode="auto">
            <a:xfrm>
              <a:off x="6819900" y="5957011"/>
              <a:ext cx="762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ctr"/>
              <a:r>
                <a:rPr lang="en-US" sz="1400" dirty="0"/>
                <a:t>5.875</a:t>
              </a:r>
            </a:p>
          </p:txBody>
        </p:sp>
        <p:cxnSp>
          <p:nvCxnSpPr>
            <p:cNvPr id="29" name="Straight Connector 109"/>
            <p:cNvCxnSpPr>
              <a:cxnSpLocks noChangeShapeType="1"/>
            </p:cNvCxnSpPr>
            <p:nvPr/>
          </p:nvCxnSpPr>
          <p:spPr bwMode="auto">
            <a:xfrm rot="5400000">
              <a:off x="5943600" y="5518414"/>
              <a:ext cx="23622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30" name="Trapezoid 29"/>
            <p:cNvSpPr/>
            <p:nvPr/>
          </p:nvSpPr>
          <p:spPr>
            <a:xfrm>
              <a:off x="6884139" y="3480510"/>
              <a:ext cx="247650" cy="333375"/>
            </a:xfrm>
            <a:prstGeom prst="trapezoid">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6797195" y="3795777"/>
              <a:ext cx="914400" cy="297712"/>
            </a:xfrm>
            <a:prstGeom prst="rect">
              <a:avLst/>
            </a:prstGeom>
            <a:noFill/>
          </p:spPr>
          <p:txBody>
            <a:bodyPr wrap="none" rtlCol="0">
              <a:noAutofit/>
            </a:bodyPr>
            <a:lstStyle/>
            <a:p>
              <a:r>
                <a:rPr lang="en-US" sz="1200" b="1" dirty="0" smtClean="0"/>
                <a:t>172</a:t>
              </a:r>
            </a:p>
          </p:txBody>
        </p:sp>
      </p:grpSp>
    </p:spTree>
    <p:extLst>
      <p:ext uri="{BB962C8B-B14F-4D97-AF65-F5344CB8AC3E}">
        <p14:creationId xmlns:p14="http://schemas.microsoft.com/office/powerpoint/2010/main" val="1829629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62000"/>
          </a:xfrm>
        </p:spPr>
        <p:txBody>
          <a:bodyPr>
            <a:normAutofit fontScale="90000"/>
          </a:bodyPr>
          <a:lstStyle/>
          <a:p>
            <a:r>
              <a:rPr lang="en-US" dirty="0"/>
              <a:t>Cross-Channel Interference Comparison (</a:t>
            </a:r>
            <a:r>
              <a:rPr lang="en-US" dirty="0" smtClean="0"/>
              <a:t>II)</a:t>
            </a:r>
            <a:endParaRPr lang="en-US" dirty="0"/>
          </a:p>
        </p:txBody>
      </p:sp>
      <p:sp>
        <p:nvSpPr>
          <p:cNvPr id="3" name="Content Placeholder 2"/>
          <p:cNvSpPr>
            <a:spLocks noGrp="1"/>
          </p:cNvSpPr>
          <p:nvPr>
            <p:ph idx="1"/>
          </p:nvPr>
        </p:nvSpPr>
        <p:spPr>
          <a:xfrm>
            <a:off x="457200" y="1676400"/>
            <a:ext cx="8229600" cy="1415130"/>
          </a:xfrm>
        </p:spPr>
        <p:txBody>
          <a:bodyPr>
            <a:normAutofit fontScale="55000" lnSpcReduction="20000"/>
          </a:bodyPr>
          <a:lstStyle/>
          <a:p>
            <a:r>
              <a:rPr lang="en-US" dirty="0" smtClean="0"/>
              <a:t>NPRM channel allocation</a:t>
            </a:r>
          </a:p>
          <a:p>
            <a:pPr lvl="1"/>
            <a:r>
              <a:rPr lang="en-US" dirty="0" smtClean="0"/>
              <a:t>Ch172 overlaps Ch173 (20MHz) and corresponding 40MHz, 80MHz and 160MHz channels</a:t>
            </a:r>
          </a:p>
          <a:p>
            <a:pPr lvl="2"/>
            <a:r>
              <a:rPr lang="en-US" dirty="0" smtClean="0"/>
              <a:t>Remaining interference may exist from spectrum sharing techniques</a:t>
            </a:r>
          </a:p>
          <a:p>
            <a:pPr lvl="1"/>
            <a:r>
              <a:rPr lang="en-US" dirty="0" smtClean="0"/>
              <a:t>Ch172 is right next to Ch169 (20MHz) and 10MHz away from Ch177</a:t>
            </a:r>
          </a:p>
          <a:p>
            <a:pPr lvl="2"/>
            <a:r>
              <a:rPr lang="en-US" dirty="0" smtClean="0"/>
              <a:t>Interference from adjacent channels with potentially no protection</a:t>
            </a:r>
            <a:endParaRPr lang="en-US" dirty="0"/>
          </a:p>
        </p:txBody>
      </p:sp>
      <p:sp>
        <p:nvSpPr>
          <p:cNvPr id="4" name="Rectangle 3"/>
          <p:cNvSpPr/>
          <p:nvPr/>
        </p:nvSpPr>
        <p:spPr bwMode="auto">
          <a:xfrm>
            <a:off x="8122835" y="3583503"/>
            <a:ext cx="228600" cy="1155272"/>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5" name="TextBox 27"/>
          <p:cNvSpPr txBox="1">
            <a:spLocks noChangeArrowheads="1"/>
          </p:cNvSpPr>
          <p:nvPr/>
        </p:nvSpPr>
        <p:spPr bwMode="auto">
          <a:xfrm>
            <a:off x="3834392" y="5439476"/>
            <a:ext cx="4288444" cy="1077218"/>
          </a:xfrm>
          <a:prstGeom prst="rect">
            <a:avLst/>
          </a:prstGeom>
          <a:solidFill>
            <a:srgbClr val="88F9FC"/>
          </a:solidFill>
          <a:ln>
            <a:noFill/>
          </a:ln>
        </p:spPr>
        <p:txBody>
          <a:bodyPr wrap="square">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ctr"/>
            <a:endParaRPr lang="en-US" sz="1600" dirty="0" smtClean="0"/>
          </a:p>
          <a:p>
            <a:pPr algn="ctr"/>
            <a:endParaRPr lang="en-US" sz="1600" dirty="0" smtClean="0"/>
          </a:p>
          <a:p>
            <a:pPr algn="ctr"/>
            <a:endParaRPr lang="en-US" sz="1600" dirty="0"/>
          </a:p>
          <a:p>
            <a:pPr algn="ctr"/>
            <a:r>
              <a:rPr lang="en-US" sz="1600" dirty="0" smtClean="0"/>
              <a:t>Available </a:t>
            </a:r>
            <a:r>
              <a:rPr lang="en-US" sz="1600" dirty="0"/>
              <a:t>for WLAN</a:t>
            </a:r>
          </a:p>
        </p:txBody>
      </p:sp>
      <p:sp>
        <p:nvSpPr>
          <p:cNvPr id="6" name="Trapezoid 5"/>
          <p:cNvSpPr/>
          <p:nvPr/>
        </p:nvSpPr>
        <p:spPr>
          <a:xfrm>
            <a:off x="4857221" y="3250130"/>
            <a:ext cx="485775" cy="333375"/>
          </a:xfrm>
          <a:prstGeom prst="trapezoid">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rPr>
              <a:t>161</a:t>
            </a:r>
            <a:endParaRPr lang="en-US" sz="900" b="1" dirty="0">
              <a:solidFill>
                <a:schemeClr val="bg1"/>
              </a:solidFill>
            </a:endParaRPr>
          </a:p>
        </p:txBody>
      </p:sp>
      <p:sp>
        <p:nvSpPr>
          <p:cNvPr id="7" name="Rectangle 6"/>
          <p:cNvSpPr/>
          <p:nvPr/>
        </p:nvSpPr>
        <p:spPr>
          <a:xfrm>
            <a:off x="6185959" y="5422938"/>
            <a:ext cx="1946755" cy="600075"/>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dirty="0" smtClean="0">
                <a:solidFill>
                  <a:schemeClr val="tx1"/>
                </a:solidFill>
              </a:rPr>
              <a:t>DSRC Band</a:t>
            </a:r>
            <a:endParaRPr lang="en-US" dirty="0">
              <a:solidFill>
                <a:schemeClr val="tx1"/>
              </a:solidFill>
            </a:endParaRPr>
          </a:p>
        </p:txBody>
      </p:sp>
      <p:sp>
        <p:nvSpPr>
          <p:cNvPr id="8" name="Rectangle 7"/>
          <p:cNvSpPr/>
          <p:nvPr/>
        </p:nvSpPr>
        <p:spPr bwMode="auto">
          <a:xfrm>
            <a:off x="1318684" y="3594138"/>
            <a:ext cx="2514600" cy="7620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9" name="Rectangle 8"/>
          <p:cNvSpPr/>
          <p:nvPr/>
        </p:nvSpPr>
        <p:spPr bwMode="auto">
          <a:xfrm>
            <a:off x="328084" y="3594138"/>
            <a:ext cx="990600" cy="14478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10" name="Rectangle 9"/>
          <p:cNvSpPr/>
          <p:nvPr/>
        </p:nvSpPr>
        <p:spPr bwMode="auto">
          <a:xfrm>
            <a:off x="6195427" y="3594138"/>
            <a:ext cx="2061156" cy="3048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r>
              <a:rPr lang="en-US" sz="1400" dirty="0"/>
              <a:t> </a:t>
            </a:r>
            <a:r>
              <a:rPr lang="en-US" sz="1400" dirty="0" smtClean="0"/>
              <a:t>        U-NII 4</a:t>
            </a:r>
            <a:endParaRPr lang="en-US" sz="1400" dirty="0"/>
          </a:p>
        </p:txBody>
      </p:sp>
      <p:sp>
        <p:nvSpPr>
          <p:cNvPr id="11" name="Rectangle 10"/>
          <p:cNvSpPr/>
          <p:nvPr/>
        </p:nvSpPr>
        <p:spPr bwMode="auto">
          <a:xfrm>
            <a:off x="3833284" y="3594138"/>
            <a:ext cx="1752600" cy="3048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cxnSp>
        <p:nvCxnSpPr>
          <p:cNvPr id="12" name="Straight Connector 329"/>
          <p:cNvCxnSpPr>
            <a:cxnSpLocks noChangeShapeType="1"/>
          </p:cNvCxnSpPr>
          <p:nvPr/>
        </p:nvCxnSpPr>
        <p:spPr bwMode="auto">
          <a:xfrm>
            <a:off x="23284" y="5422938"/>
            <a:ext cx="9004447" cy="0"/>
          </a:xfrm>
          <a:prstGeom prst="line">
            <a:avLst/>
          </a:prstGeom>
          <a:noFill/>
          <a:ln w="9525" algn="ctr">
            <a:solidFill>
              <a:schemeClr val="tx1"/>
            </a:solidFill>
            <a:round/>
            <a:headEnd/>
            <a:tailEnd type="stealth" w="med" len="med"/>
          </a:ln>
          <a:extLst>
            <a:ext uri="{909E8E84-426E-40DD-AFC4-6F175D3DCCD1}">
              <a14:hiddenFill xmlns:a14="http://schemas.microsoft.com/office/drawing/2010/main">
                <a:noFill/>
              </a14:hiddenFill>
            </a:ext>
          </a:extLst>
        </p:spPr>
      </p:cxnSp>
      <p:sp>
        <p:nvSpPr>
          <p:cNvPr id="13" name="TextBox 334"/>
          <p:cNvSpPr txBox="1">
            <a:spLocks noChangeArrowheads="1"/>
          </p:cNvSpPr>
          <p:nvPr/>
        </p:nvSpPr>
        <p:spPr bwMode="auto">
          <a:xfrm>
            <a:off x="1318684" y="3594138"/>
            <a:ext cx="2514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ctr"/>
            <a:r>
              <a:rPr lang="en-US" sz="1400"/>
              <a:t>U-NII Worldwide</a:t>
            </a:r>
          </a:p>
        </p:txBody>
      </p:sp>
      <p:sp>
        <p:nvSpPr>
          <p:cNvPr id="14" name="TextBox 335"/>
          <p:cNvSpPr txBox="1">
            <a:spLocks noChangeArrowheads="1"/>
          </p:cNvSpPr>
          <p:nvPr/>
        </p:nvSpPr>
        <p:spPr bwMode="auto">
          <a:xfrm>
            <a:off x="3833283" y="3593028"/>
            <a:ext cx="2352676" cy="305909"/>
          </a:xfrm>
          <a:prstGeom prst="rect">
            <a:avLst/>
          </a:prstGeom>
          <a:solidFill>
            <a:schemeClr val="tx1">
              <a:lumMod val="20000"/>
              <a:lumOff val="80000"/>
            </a:schemeClr>
          </a:solidFill>
          <a:ln w="9525" cap="flat" cmpd="sng" algn="ctr">
            <a:noFill/>
            <a:prstDash val="solid"/>
            <a:round/>
            <a:headEnd type="none" w="med" len="med"/>
            <a:tailEnd type="none" w="med" len="med"/>
          </a:ln>
          <a:effectLst/>
          <a:extLst/>
        </p:spPr>
        <p:txBody>
          <a:bodyPr wrap="none" anchor="ctr"/>
          <a:lstStyle>
            <a:defPPr>
              <a:defRPr lang="en-US"/>
            </a:defPPr>
          </a:lstStyle>
          <a:p>
            <a:pPr algn="ctr"/>
            <a:r>
              <a:rPr lang="en-US" sz="1600" dirty="0"/>
              <a:t>U-NII 3</a:t>
            </a:r>
          </a:p>
        </p:txBody>
      </p:sp>
      <p:sp>
        <p:nvSpPr>
          <p:cNvPr id="15" name="TextBox 14"/>
          <p:cNvSpPr txBox="1"/>
          <p:nvPr/>
        </p:nvSpPr>
        <p:spPr>
          <a:xfrm>
            <a:off x="3680884" y="5449926"/>
            <a:ext cx="533400" cy="254000"/>
          </a:xfrm>
          <a:prstGeom prst="rect">
            <a:avLst/>
          </a:prstGeom>
          <a:noFill/>
        </p:spPr>
        <p:txBody>
          <a:bodyPr>
            <a:spAutoFit/>
          </a:bodyPr>
          <a:lstStyle/>
          <a:p>
            <a:pPr algn="ctr">
              <a:defRPr/>
            </a:pPr>
            <a:r>
              <a:rPr lang="en-US" sz="1050" dirty="0">
                <a:ea typeface="+mn-ea"/>
              </a:rPr>
              <a:t>5725</a:t>
            </a:r>
          </a:p>
        </p:txBody>
      </p:sp>
      <p:sp>
        <p:nvSpPr>
          <p:cNvPr id="16" name="TextBox 15"/>
          <p:cNvSpPr txBox="1"/>
          <p:nvPr/>
        </p:nvSpPr>
        <p:spPr>
          <a:xfrm>
            <a:off x="8050185" y="5459451"/>
            <a:ext cx="1219200" cy="254000"/>
          </a:xfrm>
          <a:prstGeom prst="rect">
            <a:avLst/>
          </a:prstGeom>
          <a:noFill/>
        </p:spPr>
        <p:txBody>
          <a:bodyPr>
            <a:spAutoFit/>
          </a:bodyPr>
          <a:lstStyle/>
          <a:p>
            <a:pPr algn="r">
              <a:defRPr/>
            </a:pPr>
            <a:r>
              <a:rPr lang="en-US" sz="1050" dirty="0">
                <a:ea typeface="+mn-ea"/>
              </a:rPr>
              <a:t>Frequency [MHz]</a:t>
            </a:r>
          </a:p>
        </p:txBody>
      </p:sp>
      <p:cxnSp>
        <p:nvCxnSpPr>
          <p:cNvPr id="17" name="Straight Connector 354"/>
          <p:cNvCxnSpPr>
            <a:cxnSpLocks noChangeShapeType="1"/>
          </p:cNvCxnSpPr>
          <p:nvPr/>
        </p:nvCxnSpPr>
        <p:spPr bwMode="auto">
          <a:xfrm rot="5400000" flipH="1" flipV="1">
            <a:off x="3109384" y="4927638"/>
            <a:ext cx="1143000" cy="0"/>
          </a:xfrm>
          <a:prstGeom prst="line">
            <a:avLst/>
          </a:prstGeom>
          <a:noFill/>
          <a:ln w="9525" algn="ctr">
            <a:solidFill>
              <a:srgbClr val="C00000"/>
            </a:solidFill>
            <a:prstDash val="dash"/>
            <a:round/>
            <a:headEnd/>
            <a:tailEnd/>
          </a:ln>
          <a:extLst>
            <a:ext uri="{909E8E84-426E-40DD-AFC4-6F175D3DCCD1}">
              <a14:hiddenFill xmlns:a14="http://schemas.microsoft.com/office/drawing/2010/main">
                <a:noFill/>
              </a14:hiddenFill>
            </a:ext>
          </a:extLst>
        </p:spPr>
      </p:cxnSp>
      <p:cxnSp>
        <p:nvCxnSpPr>
          <p:cNvPr id="18" name="Straight Connector 109"/>
          <p:cNvCxnSpPr>
            <a:cxnSpLocks noChangeShapeType="1"/>
          </p:cNvCxnSpPr>
          <p:nvPr/>
        </p:nvCxnSpPr>
        <p:spPr bwMode="auto">
          <a:xfrm>
            <a:off x="1318684" y="4356138"/>
            <a:ext cx="25146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grpSp>
        <p:nvGrpSpPr>
          <p:cNvPr id="19" name="Group 344"/>
          <p:cNvGrpSpPr>
            <a:grpSpLocks/>
          </p:cNvGrpSpPr>
          <p:nvPr/>
        </p:nvGrpSpPr>
        <p:grpSpPr bwMode="auto">
          <a:xfrm>
            <a:off x="2766484" y="4356138"/>
            <a:ext cx="1828800" cy="990600"/>
            <a:chOff x="1752600" y="2514600"/>
            <a:chExt cx="3657600" cy="990600"/>
          </a:xfrm>
        </p:grpSpPr>
        <p:cxnSp>
          <p:nvCxnSpPr>
            <p:cNvPr id="20" name="Straight Connector 345"/>
            <p:cNvCxnSpPr>
              <a:cxnSpLocks noChangeShapeType="1"/>
            </p:cNvCxnSpPr>
            <p:nvPr/>
          </p:nvCxnSpPr>
          <p:spPr bwMode="auto">
            <a:xfrm>
              <a:off x="3048000" y="2514600"/>
              <a:ext cx="1066800" cy="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1" name="Straight Connector 346"/>
            <p:cNvCxnSpPr>
              <a:cxnSpLocks noChangeShapeType="1"/>
            </p:cNvCxnSpPr>
            <p:nvPr/>
          </p:nvCxnSpPr>
          <p:spPr bwMode="auto">
            <a:xfrm rot="5400000">
              <a:off x="2705100" y="2705100"/>
              <a:ext cx="533400" cy="1524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2" name="Straight Connector 347"/>
            <p:cNvCxnSpPr>
              <a:cxnSpLocks noChangeShapeType="1"/>
            </p:cNvCxnSpPr>
            <p:nvPr/>
          </p:nvCxnSpPr>
          <p:spPr bwMode="auto">
            <a:xfrm flipV="1">
              <a:off x="2362200" y="3048000"/>
              <a:ext cx="533400" cy="762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3" name="Straight Connector 348"/>
            <p:cNvCxnSpPr>
              <a:cxnSpLocks noChangeShapeType="1"/>
            </p:cNvCxnSpPr>
            <p:nvPr/>
          </p:nvCxnSpPr>
          <p:spPr bwMode="auto">
            <a:xfrm>
              <a:off x="4267200" y="3048000"/>
              <a:ext cx="533400" cy="762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4" name="Straight Connector 349"/>
            <p:cNvCxnSpPr>
              <a:cxnSpLocks noChangeShapeType="1"/>
            </p:cNvCxnSpPr>
            <p:nvPr/>
          </p:nvCxnSpPr>
          <p:spPr bwMode="auto">
            <a:xfrm rot="16200000" flipH="1">
              <a:off x="3924300" y="2705100"/>
              <a:ext cx="533400" cy="1524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5" name="Straight Connector 350"/>
            <p:cNvCxnSpPr>
              <a:cxnSpLocks noChangeShapeType="1"/>
            </p:cNvCxnSpPr>
            <p:nvPr/>
          </p:nvCxnSpPr>
          <p:spPr bwMode="auto">
            <a:xfrm>
              <a:off x="4800600" y="3124200"/>
              <a:ext cx="609600" cy="3810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6" name="Straight Connector 351"/>
            <p:cNvCxnSpPr>
              <a:cxnSpLocks noChangeShapeType="1"/>
            </p:cNvCxnSpPr>
            <p:nvPr/>
          </p:nvCxnSpPr>
          <p:spPr bwMode="auto">
            <a:xfrm flipH="1">
              <a:off x="1752600" y="3124200"/>
              <a:ext cx="609600" cy="3810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grpSp>
      <p:cxnSp>
        <p:nvCxnSpPr>
          <p:cNvPr id="27" name="Straight Connector 117"/>
          <p:cNvCxnSpPr>
            <a:cxnSpLocks noChangeShapeType="1"/>
          </p:cNvCxnSpPr>
          <p:nvPr/>
        </p:nvCxnSpPr>
        <p:spPr bwMode="auto">
          <a:xfrm>
            <a:off x="3833284" y="3898938"/>
            <a:ext cx="4285144"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28" name="TextBox 27"/>
          <p:cNvSpPr txBox="1">
            <a:spLocks noChangeArrowheads="1"/>
          </p:cNvSpPr>
          <p:nvPr/>
        </p:nvSpPr>
        <p:spPr bwMode="auto">
          <a:xfrm>
            <a:off x="1471084" y="4122776"/>
            <a:ext cx="1981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r"/>
            <a:r>
              <a:rPr lang="en-US" sz="1200" dirty="0"/>
              <a:t>24 – 10log</a:t>
            </a:r>
            <a:r>
              <a:rPr lang="en-US" sz="1200" baseline="-25000" dirty="0"/>
              <a:t>10</a:t>
            </a:r>
            <a:r>
              <a:rPr lang="en-US" sz="1200" dirty="0"/>
              <a:t>(B) dBm/MHz</a:t>
            </a:r>
          </a:p>
        </p:txBody>
      </p:sp>
      <p:sp>
        <p:nvSpPr>
          <p:cNvPr id="29" name="TextBox 28"/>
          <p:cNvSpPr txBox="1"/>
          <p:nvPr/>
        </p:nvSpPr>
        <p:spPr>
          <a:xfrm>
            <a:off x="3818443" y="3889413"/>
            <a:ext cx="2438400" cy="276225"/>
          </a:xfrm>
          <a:prstGeom prst="rect">
            <a:avLst/>
          </a:prstGeom>
          <a:noFill/>
        </p:spPr>
        <p:txBody>
          <a:bodyPr>
            <a:spAutoFit/>
          </a:bodyPr>
          <a:lstStyle/>
          <a:p>
            <a:pPr>
              <a:defRPr/>
            </a:pPr>
            <a:r>
              <a:rPr lang="en-US" sz="1050" dirty="0">
                <a:ea typeface="+mn-ea"/>
              </a:rPr>
              <a:t>30 </a:t>
            </a:r>
            <a:r>
              <a:rPr lang="en-US" sz="1200" dirty="0">
                <a:ea typeface="+mn-ea"/>
              </a:rPr>
              <a:t>– 10log</a:t>
            </a:r>
            <a:r>
              <a:rPr lang="en-US" sz="1200" baseline="-25000" dirty="0">
                <a:ea typeface="+mn-ea"/>
              </a:rPr>
              <a:t>10</a:t>
            </a:r>
            <a:r>
              <a:rPr lang="en-US" sz="1200" dirty="0">
                <a:ea typeface="+mn-ea"/>
              </a:rPr>
              <a:t>(B) </a:t>
            </a:r>
            <a:r>
              <a:rPr lang="en-US" sz="1200" dirty="0" err="1">
                <a:ea typeface="+mn-ea"/>
              </a:rPr>
              <a:t>dBm</a:t>
            </a:r>
            <a:r>
              <a:rPr lang="en-US" sz="1200" dirty="0">
                <a:ea typeface="+mn-ea"/>
              </a:rPr>
              <a:t>/MHz</a:t>
            </a:r>
          </a:p>
        </p:txBody>
      </p:sp>
      <p:cxnSp>
        <p:nvCxnSpPr>
          <p:cNvPr id="30" name="Straight Connector 109"/>
          <p:cNvCxnSpPr>
            <a:cxnSpLocks noChangeShapeType="1"/>
          </p:cNvCxnSpPr>
          <p:nvPr/>
        </p:nvCxnSpPr>
        <p:spPr bwMode="auto">
          <a:xfrm rot="5400000">
            <a:off x="4633384" y="4546638"/>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1" name="Straight Connector 109"/>
          <p:cNvCxnSpPr>
            <a:cxnSpLocks noChangeShapeType="1"/>
          </p:cNvCxnSpPr>
          <p:nvPr/>
        </p:nvCxnSpPr>
        <p:spPr bwMode="auto">
          <a:xfrm rot="5400000">
            <a:off x="366184" y="4546638"/>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2" name="Straight Connector 109"/>
          <p:cNvCxnSpPr>
            <a:cxnSpLocks noChangeShapeType="1"/>
          </p:cNvCxnSpPr>
          <p:nvPr/>
        </p:nvCxnSpPr>
        <p:spPr bwMode="auto">
          <a:xfrm>
            <a:off x="23284" y="5041938"/>
            <a:ext cx="9004447"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3" name="Straight Connector 109"/>
          <p:cNvCxnSpPr>
            <a:cxnSpLocks noChangeShapeType="1"/>
          </p:cNvCxnSpPr>
          <p:nvPr/>
        </p:nvCxnSpPr>
        <p:spPr bwMode="auto">
          <a:xfrm>
            <a:off x="1354237" y="4737138"/>
            <a:ext cx="6997198"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4" name="Straight Connector 109"/>
          <p:cNvCxnSpPr>
            <a:cxnSpLocks noChangeShapeType="1"/>
          </p:cNvCxnSpPr>
          <p:nvPr/>
        </p:nvCxnSpPr>
        <p:spPr bwMode="auto">
          <a:xfrm rot="5400000">
            <a:off x="2880784" y="4546638"/>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5204884" y="5449926"/>
            <a:ext cx="533400" cy="254000"/>
          </a:xfrm>
          <a:prstGeom prst="rect">
            <a:avLst/>
          </a:prstGeom>
          <a:noFill/>
        </p:spPr>
        <p:txBody>
          <a:bodyPr>
            <a:spAutoFit/>
          </a:bodyPr>
          <a:lstStyle/>
          <a:p>
            <a:pPr algn="ctr">
              <a:defRPr/>
            </a:pPr>
            <a:r>
              <a:rPr lang="en-US" sz="1050" dirty="0">
                <a:ea typeface="+mn-ea"/>
              </a:rPr>
              <a:t>5825</a:t>
            </a:r>
          </a:p>
        </p:txBody>
      </p:sp>
      <p:sp>
        <p:nvSpPr>
          <p:cNvPr id="36" name="TextBox 35"/>
          <p:cNvSpPr txBox="1"/>
          <p:nvPr/>
        </p:nvSpPr>
        <p:spPr>
          <a:xfrm>
            <a:off x="5604934" y="5449926"/>
            <a:ext cx="533400" cy="254000"/>
          </a:xfrm>
          <a:prstGeom prst="rect">
            <a:avLst/>
          </a:prstGeom>
          <a:noFill/>
        </p:spPr>
        <p:txBody>
          <a:bodyPr>
            <a:spAutoFit/>
          </a:bodyPr>
          <a:lstStyle/>
          <a:p>
            <a:pPr algn="ctr">
              <a:defRPr/>
            </a:pPr>
            <a:r>
              <a:rPr lang="en-US" sz="1050" dirty="0">
                <a:ea typeface="+mn-ea"/>
              </a:rPr>
              <a:t>5835</a:t>
            </a:r>
          </a:p>
        </p:txBody>
      </p:sp>
      <p:sp>
        <p:nvSpPr>
          <p:cNvPr id="37" name="TextBox 36"/>
          <p:cNvSpPr txBox="1"/>
          <p:nvPr/>
        </p:nvSpPr>
        <p:spPr>
          <a:xfrm>
            <a:off x="1013884" y="5449926"/>
            <a:ext cx="533400" cy="254000"/>
          </a:xfrm>
          <a:prstGeom prst="rect">
            <a:avLst/>
          </a:prstGeom>
          <a:noFill/>
        </p:spPr>
        <p:txBody>
          <a:bodyPr>
            <a:spAutoFit/>
          </a:bodyPr>
          <a:lstStyle/>
          <a:p>
            <a:pPr algn="ctr">
              <a:defRPr/>
            </a:pPr>
            <a:r>
              <a:rPr lang="en-US" sz="1050" dirty="0">
                <a:ea typeface="+mn-ea"/>
              </a:rPr>
              <a:t>5470</a:t>
            </a:r>
          </a:p>
        </p:txBody>
      </p:sp>
      <p:sp>
        <p:nvSpPr>
          <p:cNvPr id="38" name="TextBox 37"/>
          <p:cNvSpPr txBox="1"/>
          <p:nvPr/>
        </p:nvSpPr>
        <p:spPr>
          <a:xfrm>
            <a:off x="6033559" y="5459451"/>
            <a:ext cx="533400" cy="254000"/>
          </a:xfrm>
          <a:prstGeom prst="rect">
            <a:avLst/>
          </a:prstGeom>
          <a:noFill/>
        </p:spPr>
        <p:txBody>
          <a:bodyPr>
            <a:spAutoFit/>
          </a:bodyPr>
          <a:lstStyle/>
          <a:p>
            <a:pPr algn="ctr">
              <a:defRPr/>
            </a:pPr>
            <a:r>
              <a:rPr lang="en-US" sz="1050" dirty="0" smtClean="0">
                <a:ea typeface="+mn-ea"/>
              </a:rPr>
              <a:t>5850</a:t>
            </a:r>
            <a:endParaRPr lang="en-US" sz="1050" dirty="0">
              <a:ea typeface="+mn-ea"/>
            </a:endParaRPr>
          </a:p>
        </p:txBody>
      </p:sp>
      <p:cxnSp>
        <p:nvCxnSpPr>
          <p:cNvPr id="39" name="Straight Connector 109"/>
          <p:cNvCxnSpPr>
            <a:cxnSpLocks noChangeShapeType="1"/>
          </p:cNvCxnSpPr>
          <p:nvPr/>
        </p:nvCxnSpPr>
        <p:spPr bwMode="auto">
          <a:xfrm rot="5400000">
            <a:off x="5233459" y="4584738"/>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40" name="TextBox 39"/>
          <p:cNvSpPr txBox="1"/>
          <p:nvPr/>
        </p:nvSpPr>
        <p:spPr>
          <a:xfrm>
            <a:off x="6576484" y="5459451"/>
            <a:ext cx="533400" cy="254000"/>
          </a:xfrm>
          <a:prstGeom prst="rect">
            <a:avLst/>
          </a:prstGeom>
          <a:noFill/>
        </p:spPr>
        <p:txBody>
          <a:bodyPr>
            <a:spAutoFit/>
          </a:bodyPr>
          <a:lstStyle/>
          <a:p>
            <a:pPr algn="ctr">
              <a:defRPr/>
            </a:pPr>
            <a:r>
              <a:rPr lang="en-US" sz="1050" dirty="0" smtClean="0">
                <a:ea typeface="+mn-ea"/>
              </a:rPr>
              <a:t>5875</a:t>
            </a:r>
            <a:endParaRPr lang="en-US" sz="1050" dirty="0">
              <a:ea typeface="+mn-ea"/>
            </a:endParaRPr>
          </a:p>
        </p:txBody>
      </p:sp>
      <p:cxnSp>
        <p:nvCxnSpPr>
          <p:cNvPr id="41" name="Straight Connector 109"/>
          <p:cNvCxnSpPr>
            <a:cxnSpLocks noChangeShapeType="1"/>
          </p:cNvCxnSpPr>
          <p:nvPr/>
        </p:nvCxnSpPr>
        <p:spPr bwMode="auto">
          <a:xfrm rot="5400000">
            <a:off x="7167481" y="4604268"/>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42" name="TextBox 41"/>
          <p:cNvSpPr txBox="1"/>
          <p:nvPr/>
        </p:nvSpPr>
        <p:spPr>
          <a:xfrm>
            <a:off x="7757584" y="5459451"/>
            <a:ext cx="533400" cy="254000"/>
          </a:xfrm>
          <a:prstGeom prst="rect">
            <a:avLst/>
          </a:prstGeom>
          <a:noFill/>
        </p:spPr>
        <p:txBody>
          <a:bodyPr>
            <a:spAutoFit/>
          </a:bodyPr>
          <a:lstStyle/>
          <a:p>
            <a:pPr algn="ctr">
              <a:defRPr/>
            </a:pPr>
            <a:r>
              <a:rPr lang="en-US" sz="1050" dirty="0" smtClean="0">
                <a:ea typeface="+mn-ea"/>
              </a:rPr>
              <a:t>5925</a:t>
            </a:r>
            <a:endParaRPr lang="en-US" sz="1050" dirty="0">
              <a:ea typeface="+mn-ea"/>
            </a:endParaRPr>
          </a:p>
        </p:txBody>
      </p:sp>
      <p:sp>
        <p:nvSpPr>
          <p:cNvPr id="43" name="TextBox 42"/>
          <p:cNvSpPr txBox="1"/>
          <p:nvPr/>
        </p:nvSpPr>
        <p:spPr>
          <a:xfrm>
            <a:off x="7147984" y="5445939"/>
            <a:ext cx="533400" cy="254000"/>
          </a:xfrm>
          <a:prstGeom prst="rect">
            <a:avLst/>
          </a:prstGeom>
          <a:noFill/>
        </p:spPr>
        <p:txBody>
          <a:bodyPr>
            <a:spAutoFit/>
          </a:bodyPr>
          <a:lstStyle/>
          <a:p>
            <a:pPr algn="ctr">
              <a:defRPr/>
            </a:pPr>
            <a:r>
              <a:rPr lang="en-US" sz="1050" dirty="0" smtClean="0">
                <a:ea typeface="+mn-ea"/>
              </a:rPr>
              <a:t>5895</a:t>
            </a:r>
            <a:endParaRPr lang="en-US" sz="1050" dirty="0">
              <a:ea typeface="+mn-ea"/>
            </a:endParaRPr>
          </a:p>
        </p:txBody>
      </p:sp>
      <p:sp>
        <p:nvSpPr>
          <p:cNvPr id="44" name="Trapezoid 43"/>
          <p:cNvSpPr/>
          <p:nvPr/>
        </p:nvSpPr>
        <p:spPr>
          <a:xfrm>
            <a:off x="5364262" y="3250129"/>
            <a:ext cx="485775" cy="333375"/>
          </a:xfrm>
          <a:prstGeom prst="trapezoid">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165</a:t>
            </a:r>
            <a:endParaRPr lang="en-US" sz="900" b="1" dirty="0"/>
          </a:p>
        </p:txBody>
      </p:sp>
      <p:sp>
        <p:nvSpPr>
          <p:cNvPr id="45" name="Trapezoid 44"/>
          <p:cNvSpPr/>
          <p:nvPr/>
        </p:nvSpPr>
        <p:spPr>
          <a:xfrm>
            <a:off x="5850037" y="3250130"/>
            <a:ext cx="485775" cy="333375"/>
          </a:xfrm>
          <a:prstGeom prst="trapezoid">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169</a:t>
            </a:r>
            <a:endParaRPr lang="en-US" sz="900" b="1" dirty="0"/>
          </a:p>
        </p:txBody>
      </p:sp>
      <p:sp>
        <p:nvSpPr>
          <p:cNvPr id="46" name="Trapezoid 45"/>
          <p:cNvSpPr/>
          <p:nvPr/>
        </p:nvSpPr>
        <p:spPr>
          <a:xfrm>
            <a:off x="6354862" y="3250130"/>
            <a:ext cx="485775" cy="333375"/>
          </a:xfrm>
          <a:prstGeom prst="trapezoid">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173</a:t>
            </a:r>
            <a:endParaRPr lang="en-US" sz="900" b="1" dirty="0"/>
          </a:p>
        </p:txBody>
      </p:sp>
      <p:sp>
        <p:nvSpPr>
          <p:cNvPr id="47" name="Trapezoid 46"/>
          <p:cNvSpPr/>
          <p:nvPr/>
        </p:nvSpPr>
        <p:spPr>
          <a:xfrm>
            <a:off x="6883499" y="3250130"/>
            <a:ext cx="485775" cy="333375"/>
          </a:xfrm>
          <a:prstGeom prst="trapezoid">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177</a:t>
            </a:r>
            <a:endParaRPr lang="en-US" sz="900" b="1" dirty="0"/>
          </a:p>
        </p:txBody>
      </p:sp>
      <p:sp>
        <p:nvSpPr>
          <p:cNvPr id="48" name="Trapezoid 47"/>
          <p:cNvSpPr/>
          <p:nvPr/>
        </p:nvSpPr>
        <p:spPr>
          <a:xfrm>
            <a:off x="7381149" y="3250128"/>
            <a:ext cx="485775" cy="333375"/>
          </a:xfrm>
          <a:prstGeom prst="trapezoid">
            <a:avLst/>
          </a:prstGeom>
          <a:solidFill>
            <a:schemeClr val="accent2"/>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181</a:t>
            </a:r>
            <a:endParaRPr lang="en-US" sz="900" b="1" dirty="0"/>
          </a:p>
        </p:txBody>
      </p:sp>
      <p:sp>
        <p:nvSpPr>
          <p:cNvPr id="49" name="Rectangle 48"/>
          <p:cNvSpPr/>
          <p:nvPr/>
        </p:nvSpPr>
        <p:spPr bwMode="auto">
          <a:xfrm>
            <a:off x="8362425" y="3583504"/>
            <a:ext cx="676296" cy="147031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cxnSp>
        <p:nvCxnSpPr>
          <p:cNvPr id="50" name="Straight Connector 109"/>
          <p:cNvCxnSpPr>
            <a:cxnSpLocks noChangeShapeType="1"/>
          </p:cNvCxnSpPr>
          <p:nvPr/>
        </p:nvCxnSpPr>
        <p:spPr bwMode="auto">
          <a:xfrm rot="5400000">
            <a:off x="7170335" y="4560150"/>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51" name="Straight Connector 109"/>
          <p:cNvCxnSpPr>
            <a:cxnSpLocks noChangeShapeType="1"/>
          </p:cNvCxnSpPr>
          <p:nvPr/>
        </p:nvCxnSpPr>
        <p:spPr bwMode="auto">
          <a:xfrm rot="5400000">
            <a:off x="7398935" y="4560150"/>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52" name="Straight Connector 109"/>
          <p:cNvCxnSpPr>
            <a:cxnSpLocks noChangeShapeType="1"/>
          </p:cNvCxnSpPr>
          <p:nvPr/>
        </p:nvCxnSpPr>
        <p:spPr bwMode="auto">
          <a:xfrm flipH="1">
            <a:off x="8120840" y="3250128"/>
            <a:ext cx="1996" cy="3470953"/>
          </a:xfrm>
          <a:prstGeom prst="line">
            <a:avLst/>
          </a:prstGeom>
          <a:noFill/>
          <a:ln w="38100" algn="ctr">
            <a:solidFill>
              <a:srgbClr val="FF0000"/>
            </a:solidFill>
            <a:prstDash val="dash"/>
            <a:round/>
            <a:headEnd/>
            <a:tailEnd/>
          </a:ln>
          <a:extLst>
            <a:ext uri="{909E8E84-426E-40DD-AFC4-6F175D3DCCD1}">
              <a14:hiddenFill xmlns:a14="http://schemas.microsoft.com/office/drawing/2010/main">
                <a:noFill/>
              </a14:hiddenFill>
            </a:ext>
          </a:extLst>
        </p:spPr>
      </p:cxnSp>
      <p:sp>
        <p:nvSpPr>
          <p:cNvPr id="53" name="TextBox 27"/>
          <p:cNvSpPr txBox="1">
            <a:spLocks noChangeArrowheads="1"/>
          </p:cNvSpPr>
          <p:nvPr/>
        </p:nvSpPr>
        <p:spPr bwMode="auto">
          <a:xfrm>
            <a:off x="6195427" y="4484725"/>
            <a:ext cx="1981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r"/>
            <a:r>
              <a:rPr lang="en-US" sz="1200" dirty="0" smtClean="0"/>
              <a:t>-17 </a:t>
            </a:r>
            <a:r>
              <a:rPr lang="en-US" sz="1200" dirty="0"/>
              <a:t>- G dBm/MHz</a:t>
            </a:r>
          </a:p>
        </p:txBody>
      </p:sp>
      <p:sp>
        <p:nvSpPr>
          <p:cNvPr id="54" name="Trapezoid 53"/>
          <p:cNvSpPr/>
          <p:nvPr/>
        </p:nvSpPr>
        <p:spPr>
          <a:xfrm>
            <a:off x="6354862" y="2681955"/>
            <a:ext cx="247650" cy="333375"/>
          </a:xfrm>
          <a:prstGeom prst="trapezoid">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6256843" y="3015330"/>
            <a:ext cx="914400" cy="297712"/>
          </a:xfrm>
          <a:prstGeom prst="rect">
            <a:avLst/>
          </a:prstGeom>
          <a:noFill/>
        </p:spPr>
        <p:txBody>
          <a:bodyPr wrap="none" rtlCol="0">
            <a:noAutofit/>
          </a:bodyPr>
          <a:lstStyle/>
          <a:p>
            <a:r>
              <a:rPr lang="en-US" sz="1200" b="1" dirty="0" smtClean="0"/>
              <a:t>172</a:t>
            </a:r>
          </a:p>
        </p:txBody>
      </p:sp>
    </p:spTree>
    <p:extLst>
      <p:ext uri="{BB962C8B-B14F-4D97-AF65-F5344CB8AC3E}">
        <p14:creationId xmlns:p14="http://schemas.microsoft.com/office/powerpoint/2010/main" val="8560733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Cross-Channel Interference Comparison (</a:t>
            </a:r>
            <a:r>
              <a:rPr lang="en-US" dirty="0" smtClean="0"/>
              <a:t>III)</a:t>
            </a:r>
            <a:endParaRPr lang="en-US" dirty="0"/>
          </a:p>
        </p:txBody>
      </p:sp>
      <p:sp>
        <p:nvSpPr>
          <p:cNvPr id="3" name="Content Placeholder 2"/>
          <p:cNvSpPr>
            <a:spLocks noGrp="1"/>
          </p:cNvSpPr>
          <p:nvPr>
            <p:ph idx="1"/>
          </p:nvPr>
        </p:nvSpPr>
        <p:spPr>
          <a:xfrm>
            <a:off x="457200" y="1600200"/>
            <a:ext cx="8229600" cy="1600200"/>
          </a:xfrm>
        </p:spPr>
        <p:txBody>
          <a:bodyPr>
            <a:normAutofit fontScale="47500" lnSpcReduction="20000"/>
          </a:bodyPr>
          <a:lstStyle/>
          <a:p>
            <a:r>
              <a:rPr lang="en-US" dirty="0" smtClean="0"/>
              <a:t>Proposed compromise scheme</a:t>
            </a:r>
          </a:p>
          <a:p>
            <a:pPr lvl="1"/>
            <a:r>
              <a:rPr lang="en-US" dirty="0" smtClean="0"/>
              <a:t>10MHz away from closet Wi-Fi channel (Ch177) </a:t>
            </a:r>
          </a:p>
          <a:p>
            <a:pPr lvl="1"/>
            <a:r>
              <a:rPr lang="en-US" dirty="0" smtClean="0"/>
              <a:t>Maximum interference limited by -17dBm/MHz (-7dBm over 10MHz channel)</a:t>
            </a:r>
          </a:p>
          <a:p>
            <a:pPr lvl="1"/>
            <a:r>
              <a:rPr lang="en-US" dirty="0" smtClean="0"/>
              <a:t>Practical interference from measurement: Ch182 sees -17dBm/</a:t>
            </a:r>
            <a:r>
              <a:rPr lang="en-US" dirty="0" err="1" smtClean="0"/>
              <a:t>MHz+pathloss</a:t>
            </a:r>
            <a:r>
              <a:rPr lang="en-US" dirty="0" smtClean="0"/>
              <a:t> (35dB attenuation at 10MHz edge); Ch184 sees -27dBm/</a:t>
            </a:r>
            <a:r>
              <a:rPr lang="en-US" dirty="0" err="1" smtClean="0"/>
              <a:t>MHz+pathloss</a:t>
            </a:r>
            <a:r>
              <a:rPr lang="en-US" dirty="0" smtClean="0"/>
              <a:t> (45dB attenuation at 20MHz edge)</a:t>
            </a:r>
          </a:p>
          <a:p>
            <a:pPr lvl="2"/>
            <a:r>
              <a:rPr lang="en-US" dirty="0" smtClean="0"/>
              <a:t>Can further be improved by limiting the maximum transmit power allowed on Ch177</a:t>
            </a:r>
          </a:p>
          <a:p>
            <a:pPr lvl="2"/>
            <a:r>
              <a:rPr lang="en-US" i="1" dirty="0" smtClean="0">
                <a:solidFill>
                  <a:srgbClr val="FF0000"/>
                </a:solidFill>
              </a:rPr>
              <a:t>48dB free space pathloss for co-located 5.9GHz transmitter/receiver at 1m apart</a:t>
            </a:r>
            <a:endParaRPr lang="en-US" i="1" dirty="0">
              <a:solidFill>
                <a:srgbClr val="FF0000"/>
              </a:solidFill>
            </a:endParaRPr>
          </a:p>
        </p:txBody>
      </p:sp>
      <p:sp>
        <p:nvSpPr>
          <p:cNvPr id="4" name="Rectangle 3"/>
          <p:cNvSpPr/>
          <p:nvPr/>
        </p:nvSpPr>
        <p:spPr bwMode="auto">
          <a:xfrm>
            <a:off x="4246216" y="3710275"/>
            <a:ext cx="2352676" cy="3048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5" name="TextBox 335"/>
          <p:cNvSpPr txBox="1">
            <a:spLocks noChangeArrowheads="1"/>
          </p:cNvSpPr>
          <p:nvPr/>
        </p:nvSpPr>
        <p:spPr bwMode="auto">
          <a:xfrm>
            <a:off x="4229100" y="3710275"/>
            <a:ext cx="236979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ctr"/>
            <a:r>
              <a:rPr lang="en-US" sz="1400" dirty="0"/>
              <a:t>U-NII </a:t>
            </a:r>
            <a:r>
              <a:rPr lang="en-US" sz="1400" dirty="0" smtClean="0"/>
              <a:t>3</a:t>
            </a:r>
            <a:endParaRPr lang="en-US" sz="1400" dirty="0"/>
          </a:p>
        </p:txBody>
      </p:sp>
      <p:sp>
        <p:nvSpPr>
          <p:cNvPr id="6" name="TextBox 27"/>
          <p:cNvSpPr txBox="1">
            <a:spLocks noChangeArrowheads="1"/>
          </p:cNvSpPr>
          <p:nvPr/>
        </p:nvSpPr>
        <p:spPr bwMode="auto">
          <a:xfrm>
            <a:off x="4247323" y="5556855"/>
            <a:ext cx="3792953" cy="892552"/>
          </a:xfrm>
          <a:prstGeom prst="rect">
            <a:avLst/>
          </a:prstGeom>
          <a:solidFill>
            <a:srgbClr val="88F9FC"/>
          </a:solidFill>
          <a:ln>
            <a:noFill/>
          </a:ln>
        </p:spPr>
        <p:txBody>
          <a:bodyPr wrap="square">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ctr"/>
            <a:endParaRPr lang="en-US" sz="1600" dirty="0" smtClean="0"/>
          </a:p>
          <a:p>
            <a:pPr algn="ctr"/>
            <a:endParaRPr lang="en-US" sz="800" dirty="0" smtClean="0"/>
          </a:p>
          <a:p>
            <a:pPr algn="ctr"/>
            <a:endParaRPr lang="en-US" sz="1200" dirty="0" smtClean="0"/>
          </a:p>
          <a:p>
            <a:pPr algn="ctr"/>
            <a:r>
              <a:rPr lang="en-US" sz="1600" dirty="0" smtClean="0"/>
              <a:t>Available </a:t>
            </a:r>
            <a:r>
              <a:rPr lang="en-US" sz="1600" dirty="0"/>
              <a:t>for WLAN</a:t>
            </a:r>
          </a:p>
        </p:txBody>
      </p:sp>
      <p:sp>
        <p:nvSpPr>
          <p:cNvPr id="7" name="Rectangle 6"/>
          <p:cNvSpPr/>
          <p:nvPr/>
        </p:nvSpPr>
        <p:spPr bwMode="auto">
          <a:xfrm>
            <a:off x="8050910" y="3669848"/>
            <a:ext cx="248195" cy="1183427"/>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8" name="Trapezoid 7"/>
          <p:cNvSpPr/>
          <p:nvPr/>
        </p:nvSpPr>
        <p:spPr>
          <a:xfrm>
            <a:off x="5270153" y="3366267"/>
            <a:ext cx="485775" cy="333375"/>
          </a:xfrm>
          <a:prstGeom prst="trapezoid">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rPr>
              <a:t>161</a:t>
            </a:r>
            <a:endParaRPr lang="en-US" sz="900" b="1" dirty="0">
              <a:solidFill>
                <a:schemeClr val="bg1"/>
              </a:solidFill>
            </a:endParaRPr>
          </a:p>
        </p:txBody>
      </p:sp>
      <p:sp>
        <p:nvSpPr>
          <p:cNvPr id="9" name="Rectangle 8"/>
          <p:cNvSpPr/>
          <p:nvPr/>
        </p:nvSpPr>
        <p:spPr>
          <a:xfrm>
            <a:off x="6598891" y="5558125"/>
            <a:ext cx="1946755" cy="600075"/>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dirty="0" smtClean="0">
                <a:solidFill>
                  <a:schemeClr val="tx1"/>
                </a:solidFill>
              </a:rPr>
              <a:t>DSRC Band</a:t>
            </a:r>
            <a:endParaRPr lang="en-US" dirty="0">
              <a:solidFill>
                <a:schemeClr val="tx1"/>
              </a:solidFill>
            </a:endParaRPr>
          </a:p>
        </p:txBody>
      </p:sp>
      <p:sp>
        <p:nvSpPr>
          <p:cNvPr id="10" name="Rectangle 9"/>
          <p:cNvSpPr/>
          <p:nvPr/>
        </p:nvSpPr>
        <p:spPr bwMode="auto">
          <a:xfrm>
            <a:off x="1731616" y="3710275"/>
            <a:ext cx="2514600" cy="7620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11" name="Rectangle 10"/>
          <p:cNvSpPr/>
          <p:nvPr/>
        </p:nvSpPr>
        <p:spPr bwMode="auto">
          <a:xfrm>
            <a:off x="55216" y="3710275"/>
            <a:ext cx="1676400" cy="14478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12" name="Rectangle 11"/>
          <p:cNvSpPr/>
          <p:nvPr/>
        </p:nvSpPr>
        <p:spPr bwMode="auto">
          <a:xfrm>
            <a:off x="6598891" y="3710275"/>
            <a:ext cx="1490974" cy="304800"/>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pPr algn="ctr"/>
            <a:r>
              <a:rPr lang="en-US" sz="1400" dirty="0" smtClean="0"/>
              <a:t>U-NII 4</a:t>
            </a:r>
            <a:endParaRPr lang="en-US" sz="1400" dirty="0"/>
          </a:p>
        </p:txBody>
      </p:sp>
      <p:cxnSp>
        <p:nvCxnSpPr>
          <p:cNvPr id="13" name="Straight Connector 329"/>
          <p:cNvCxnSpPr>
            <a:cxnSpLocks noChangeShapeType="1"/>
          </p:cNvCxnSpPr>
          <p:nvPr/>
        </p:nvCxnSpPr>
        <p:spPr bwMode="auto">
          <a:xfrm>
            <a:off x="436216" y="5539075"/>
            <a:ext cx="8362950" cy="0"/>
          </a:xfrm>
          <a:prstGeom prst="line">
            <a:avLst/>
          </a:prstGeom>
          <a:noFill/>
          <a:ln w="9525" algn="ctr">
            <a:solidFill>
              <a:schemeClr val="tx1"/>
            </a:solidFill>
            <a:round/>
            <a:headEnd/>
            <a:tailEnd type="stealth" w="med" len="med"/>
          </a:ln>
          <a:extLst>
            <a:ext uri="{909E8E84-426E-40DD-AFC4-6F175D3DCCD1}">
              <a14:hiddenFill xmlns:a14="http://schemas.microsoft.com/office/drawing/2010/main">
                <a:noFill/>
              </a14:hiddenFill>
            </a:ext>
          </a:extLst>
        </p:spPr>
      </p:cxnSp>
      <p:sp>
        <p:nvSpPr>
          <p:cNvPr id="14" name="TextBox 334"/>
          <p:cNvSpPr txBox="1">
            <a:spLocks noChangeArrowheads="1"/>
          </p:cNvSpPr>
          <p:nvPr/>
        </p:nvSpPr>
        <p:spPr bwMode="auto">
          <a:xfrm>
            <a:off x="1731616" y="3710275"/>
            <a:ext cx="2514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ctr"/>
            <a:r>
              <a:rPr lang="en-US" sz="1400"/>
              <a:t>U-NII Worldwide</a:t>
            </a:r>
          </a:p>
        </p:txBody>
      </p:sp>
      <p:sp>
        <p:nvSpPr>
          <p:cNvPr id="15" name="TextBox 14"/>
          <p:cNvSpPr txBox="1"/>
          <p:nvPr/>
        </p:nvSpPr>
        <p:spPr>
          <a:xfrm>
            <a:off x="4093816" y="5566063"/>
            <a:ext cx="533400" cy="254000"/>
          </a:xfrm>
          <a:prstGeom prst="rect">
            <a:avLst/>
          </a:prstGeom>
          <a:noFill/>
        </p:spPr>
        <p:txBody>
          <a:bodyPr>
            <a:spAutoFit/>
          </a:bodyPr>
          <a:lstStyle/>
          <a:p>
            <a:pPr algn="ctr">
              <a:defRPr/>
            </a:pPr>
            <a:r>
              <a:rPr lang="en-US" sz="1050" dirty="0">
                <a:ea typeface="+mn-ea"/>
              </a:rPr>
              <a:t>5725</a:t>
            </a:r>
          </a:p>
        </p:txBody>
      </p:sp>
      <p:sp>
        <p:nvSpPr>
          <p:cNvPr id="16" name="TextBox 15"/>
          <p:cNvSpPr txBox="1"/>
          <p:nvPr/>
        </p:nvSpPr>
        <p:spPr>
          <a:xfrm>
            <a:off x="7749647" y="5243800"/>
            <a:ext cx="1219200" cy="254000"/>
          </a:xfrm>
          <a:prstGeom prst="rect">
            <a:avLst/>
          </a:prstGeom>
          <a:noFill/>
        </p:spPr>
        <p:txBody>
          <a:bodyPr>
            <a:spAutoFit/>
          </a:bodyPr>
          <a:lstStyle/>
          <a:p>
            <a:pPr algn="r">
              <a:defRPr/>
            </a:pPr>
            <a:r>
              <a:rPr lang="en-US" sz="1050" dirty="0">
                <a:ea typeface="+mn-ea"/>
              </a:rPr>
              <a:t>Frequency [MHz]</a:t>
            </a:r>
          </a:p>
        </p:txBody>
      </p:sp>
      <p:cxnSp>
        <p:nvCxnSpPr>
          <p:cNvPr id="17" name="Straight Connector 354"/>
          <p:cNvCxnSpPr>
            <a:cxnSpLocks noChangeShapeType="1"/>
          </p:cNvCxnSpPr>
          <p:nvPr/>
        </p:nvCxnSpPr>
        <p:spPr bwMode="auto">
          <a:xfrm rot="5400000" flipH="1" flipV="1">
            <a:off x="3522316" y="5043775"/>
            <a:ext cx="1143000" cy="0"/>
          </a:xfrm>
          <a:prstGeom prst="line">
            <a:avLst/>
          </a:prstGeom>
          <a:noFill/>
          <a:ln w="9525" algn="ctr">
            <a:solidFill>
              <a:srgbClr val="C00000"/>
            </a:solidFill>
            <a:prstDash val="dash"/>
            <a:round/>
            <a:headEnd/>
            <a:tailEnd/>
          </a:ln>
          <a:extLst>
            <a:ext uri="{909E8E84-426E-40DD-AFC4-6F175D3DCCD1}">
              <a14:hiddenFill xmlns:a14="http://schemas.microsoft.com/office/drawing/2010/main">
                <a:noFill/>
              </a14:hiddenFill>
            </a:ext>
          </a:extLst>
        </p:spPr>
      </p:cxnSp>
      <p:cxnSp>
        <p:nvCxnSpPr>
          <p:cNvPr id="18" name="Straight Connector 109"/>
          <p:cNvCxnSpPr>
            <a:cxnSpLocks noChangeShapeType="1"/>
          </p:cNvCxnSpPr>
          <p:nvPr/>
        </p:nvCxnSpPr>
        <p:spPr bwMode="auto">
          <a:xfrm>
            <a:off x="1731616" y="4472275"/>
            <a:ext cx="25146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grpSp>
        <p:nvGrpSpPr>
          <p:cNvPr id="19" name="Group 344"/>
          <p:cNvGrpSpPr>
            <a:grpSpLocks/>
          </p:cNvGrpSpPr>
          <p:nvPr/>
        </p:nvGrpSpPr>
        <p:grpSpPr bwMode="auto">
          <a:xfrm>
            <a:off x="3179416" y="4472275"/>
            <a:ext cx="1828800" cy="990600"/>
            <a:chOff x="1752600" y="2514600"/>
            <a:chExt cx="3657600" cy="990600"/>
          </a:xfrm>
        </p:grpSpPr>
        <p:cxnSp>
          <p:nvCxnSpPr>
            <p:cNvPr id="20" name="Straight Connector 345"/>
            <p:cNvCxnSpPr>
              <a:cxnSpLocks noChangeShapeType="1"/>
            </p:cNvCxnSpPr>
            <p:nvPr/>
          </p:nvCxnSpPr>
          <p:spPr bwMode="auto">
            <a:xfrm>
              <a:off x="3048000" y="2514600"/>
              <a:ext cx="1066800" cy="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1" name="Straight Connector 346"/>
            <p:cNvCxnSpPr>
              <a:cxnSpLocks noChangeShapeType="1"/>
            </p:cNvCxnSpPr>
            <p:nvPr/>
          </p:nvCxnSpPr>
          <p:spPr bwMode="auto">
            <a:xfrm rot="5400000">
              <a:off x="2705100" y="2705100"/>
              <a:ext cx="533400" cy="1524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2" name="Straight Connector 347"/>
            <p:cNvCxnSpPr>
              <a:cxnSpLocks noChangeShapeType="1"/>
            </p:cNvCxnSpPr>
            <p:nvPr/>
          </p:nvCxnSpPr>
          <p:spPr bwMode="auto">
            <a:xfrm flipV="1">
              <a:off x="2362200" y="3048000"/>
              <a:ext cx="533400" cy="762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3" name="Straight Connector 348"/>
            <p:cNvCxnSpPr>
              <a:cxnSpLocks noChangeShapeType="1"/>
            </p:cNvCxnSpPr>
            <p:nvPr/>
          </p:nvCxnSpPr>
          <p:spPr bwMode="auto">
            <a:xfrm>
              <a:off x="4267200" y="3048000"/>
              <a:ext cx="533400" cy="762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4" name="Straight Connector 349"/>
            <p:cNvCxnSpPr>
              <a:cxnSpLocks noChangeShapeType="1"/>
            </p:cNvCxnSpPr>
            <p:nvPr/>
          </p:nvCxnSpPr>
          <p:spPr bwMode="auto">
            <a:xfrm rot="16200000" flipH="1">
              <a:off x="3924300" y="2705100"/>
              <a:ext cx="533400" cy="1524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5" name="Straight Connector 350"/>
            <p:cNvCxnSpPr>
              <a:cxnSpLocks noChangeShapeType="1"/>
            </p:cNvCxnSpPr>
            <p:nvPr/>
          </p:nvCxnSpPr>
          <p:spPr bwMode="auto">
            <a:xfrm>
              <a:off x="4800600" y="3124200"/>
              <a:ext cx="609600" cy="3810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cxnSp>
          <p:nvCxnSpPr>
            <p:cNvPr id="26" name="Straight Connector 351"/>
            <p:cNvCxnSpPr>
              <a:cxnSpLocks noChangeShapeType="1"/>
            </p:cNvCxnSpPr>
            <p:nvPr/>
          </p:nvCxnSpPr>
          <p:spPr bwMode="auto">
            <a:xfrm flipH="1">
              <a:off x="1752600" y="3124200"/>
              <a:ext cx="609600" cy="381000"/>
            </a:xfrm>
            <a:prstGeom prst="line">
              <a:avLst/>
            </a:prstGeom>
            <a:noFill/>
            <a:ln w="19050" algn="ctr">
              <a:solidFill>
                <a:srgbClr val="C00000"/>
              </a:solidFill>
              <a:round/>
              <a:headEnd/>
              <a:tailEnd/>
            </a:ln>
            <a:extLst>
              <a:ext uri="{909E8E84-426E-40DD-AFC4-6F175D3DCCD1}">
                <a14:hiddenFill xmlns:a14="http://schemas.microsoft.com/office/drawing/2010/main">
                  <a:noFill/>
                </a14:hiddenFill>
              </a:ext>
            </a:extLst>
          </p:spPr>
        </p:cxnSp>
      </p:grpSp>
      <p:cxnSp>
        <p:nvCxnSpPr>
          <p:cNvPr id="27" name="Straight Connector 117"/>
          <p:cNvCxnSpPr>
            <a:cxnSpLocks noChangeShapeType="1"/>
          </p:cNvCxnSpPr>
          <p:nvPr/>
        </p:nvCxnSpPr>
        <p:spPr bwMode="auto">
          <a:xfrm flipV="1">
            <a:off x="4246216" y="4005550"/>
            <a:ext cx="3799368" cy="9525"/>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28" name="TextBox 27"/>
          <p:cNvSpPr txBox="1">
            <a:spLocks noChangeArrowheads="1"/>
          </p:cNvSpPr>
          <p:nvPr/>
        </p:nvSpPr>
        <p:spPr bwMode="auto">
          <a:xfrm>
            <a:off x="1884016" y="4238913"/>
            <a:ext cx="1981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r"/>
            <a:r>
              <a:rPr lang="en-US" sz="1200" dirty="0"/>
              <a:t>24 – 10log</a:t>
            </a:r>
            <a:r>
              <a:rPr lang="en-US" sz="1200" baseline="-25000" dirty="0"/>
              <a:t>10</a:t>
            </a:r>
            <a:r>
              <a:rPr lang="en-US" sz="1200" dirty="0"/>
              <a:t>(B) dBm/MHz</a:t>
            </a:r>
          </a:p>
        </p:txBody>
      </p:sp>
      <p:sp>
        <p:nvSpPr>
          <p:cNvPr id="29" name="TextBox 28"/>
          <p:cNvSpPr txBox="1"/>
          <p:nvPr/>
        </p:nvSpPr>
        <p:spPr>
          <a:xfrm>
            <a:off x="4231375" y="4005550"/>
            <a:ext cx="2438400" cy="276225"/>
          </a:xfrm>
          <a:prstGeom prst="rect">
            <a:avLst/>
          </a:prstGeom>
          <a:noFill/>
        </p:spPr>
        <p:txBody>
          <a:bodyPr>
            <a:spAutoFit/>
          </a:bodyPr>
          <a:lstStyle/>
          <a:p>
            <a:pPr>
              <a:defRPr/>
            </a:pPr>
            <a:r>
              <a:rPr lang="en-US" sz="1050" dirty="0">
                <a:ea typeface="+mn-ea"/>
              </a:rPr>
              <a:t>30 </a:t>
            </a:r>
            <a:r>
              <a:rPr lang="en-US" sz="1200" dirty="0">
                <a:ea typeface="+mn-ea"/>
              </a:rPr>
              <a:t>– 10log</a:t>
            </a:r>
            <a:r>
              <a:rPr lang="en-US" sz="1200" baseline="-25000" dirty="0">
                <a:ea typeface="+mn-ea"/>
              </a:rPr>
              <a:t>10</a:t>
            </a:r>
            <a:r>
              <a:rPr lang="en-US" sz="1200" dirty="0">
                <a:ea typeface="+mn-ea"/>
              </a:rPr>
              <a:t>(B) </a:t>
            </a:r>
            <a:r>
              <a:rPr lang="en-US" sz="1200" dirty="0" err="1">
                <a:ea typeface="+mn-ea"/>
              </a:rPr>
              <a:t>dBm</a:t>
            </a:r>
            <a:r>
              <a:rPr lang="en-US" sz="1200" dirty="0">
                <a:ea typeface="+mn-ea"/>
              </a:rPr>
              <a:t>/MHz</a:t>
            </a:r>
          </a:p>
        </p:txBody>
      </p:sp>
      <p:cxnSp>
        <p:nvCxnSpPr>
          <p:cNvPr id="30" name="Straight Connector 109"/>
          <p:cNvCxnSpPr>
            <a:cxnSpLocks noChangeShapeType="1"/>
          </p:cNvCxnSpPr>
          <p:nvPr/>
        </p:nvCxnSpPr>
        <p:spPr bwMode="auto">
          <a:xfrm>
            <a:off x="5998816" y="4015075"/>
            <a:ext cx="0" cy="160020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1" name="Straight Connector 109"/>
          <p:cNvCxnSpPr>
            <a:cxnSpLocks noChangeShapeType="1"/>
          </p:cNvCxnSpPr>
          <p:nvPr/>
        </p:nvCxnSpPr>
        <p:spPr bwMode="auto">
          <a:xfrm rot="5400000">
            <a:off x="5846416" y="5234275"/>
            <a:ext cx="762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2" name="Straight Connector 109"/>
          <p:cNvCxnSpPr>
            <a:cxnSpLocks noChangeShapeType="1"/>
          </p:cNvCxnSpPr>
          <p:nvPr/>
        </p:nvCxnSpPr>
        <p:spPr bwMode="auto">
          <a:xfrm rot="5400000">
            <a:off x="779116" y="4662775"/>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3" name="Straight Connector 109"/>
          <p:cNvCxnSpPr>
            <a:cxnSpLocks noChangeShapeType="1"/>
            <a:endCxn id="62" idx="2"/>
          </p:cNvCxnSpPr>
          <p:nvPr/>
        </p:nvCxnSpPr>
        <p:spPr bwMode="auto">
          <a:xfrm>
            <a:off x="55216" y="5158075"/>
            <a:ext cx="8359047"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4" name="Straight Connector 109"/>
          <p:cNvCxnSpPr>
            <a:cxnSpLocks noChangeShapeType="1"/>
          </p:cNvCxnSpPr>
          <p:nvPr/>
        </p:nvCxnSpPr>
        <p:spPr bwMode="auto">
          <a:xfrm>
            <a:off x="1731616" y="4853275"/>
            <a:ext cx="44958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5" name="Straight Connector 109"/>
          <p:cNvCxnSpPr>
            <a:cxnSpLocks noChangeShapeType="1"/>
          </p:cNvCxnSpPr>
          <p:nvPr/>
        </p:nvCxnSpPr>
        <p:spPr bwMode="auto">
          <a:xfrm rot="5400000">
            <a:off x="3293716" y="4662775"/>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36" name="TextBox 35"/>
          <p:cNvSpPr txBox="1"/>
          <p:nvPr/>
        </p:nvSpPr>
        <p:spPr>
          <a:xfrm>
            <a:off x="5617816" y="5566063"/>
            <a:ext cx="533400" cy="254000"/>
          </a:xfrm>
          <a:prstGeom prst="rect">
            <a:avLst/>
          </a:prstGeom>
          <a:noFill/>
        </p:spPr>
        <p:txBody>
          <a:bodyPr>
            <a:spAutoFit/>
          </a:bodyPr>
          <a:lstStyle/>
          <a:p>
            <a:pPr algn="ctr">
              <a:defRPr/>
            </a:pPr>
            <a:r>
              <a:rPr lang="en-US" sz="1050" dirty="0">
                <a:ea typeface="+mn-ea"/>
              </a:rPr>
              <a:t>5825</a:t>
            </a:r>
          </a:p>
        </p:txBody>
      </p:sp>
      <p:sp>
        <p:nvSpPr>
          <p:cNvPr id="37" name="TextBox 36"/>
          <p:cNvSpPr txBox="1"/>
          <p:nvPr/>
        </p:nvSpPr>
        <p:spPr>
          <a:xfrm>
            <a:off x="6017866" y="5566063"/>
            <a:ext cx="533400" cy="254000"/>
          </a:xfrm>
          <a:prstGeom prst="rect">
            <a:avLst/>
          </a:prstGeom>
          <a:noFill/>
        </p:spPr>
        <p:txBody>
          <a:bodyPr>
            <a:spAutoFit/>
          </a:bodyPr>
          <a:lstStyle/>
          <a:p>
            <a:pPr algn="ctr">
              <a:defRPr/>
            </a:pPr>
            <a:r>
              <a:rPr lang="en-US" sz="1050" dirty="0">
                <a:ea typeface="+mn-ea"/>
              </a:rPr>
              <a:t>5835</a:t>
            </a:r>
          </a:p>
        </p:txBody>
      </p:sp>
      <p:sp>
        <p:nvSpPr>
          <p:cNvPr id="38" name="TextBox 37"/>
          <p:cNvSpPr txBox="1"/>
          <p:nvPr/>
        </p:nvSpPr>
        <p:spPr>
          <a:xfrm>
            <a:off x="1426816" y="5566063"/>
            <a:ext cx="533400" cy="254000"/>
          </a:xfrm>
          <a:prstGeom prst="rect">
            <a:avLst/>
          </a:prstGeom>
          <a:noFill/>
        </p:spPr>
        <p:txBody>
          <a:bodyPr>
            <a:spAutoFit/>
          </a:bodyPr>
          <a:lstStyle/>
          <a:p>
            <a:pPr algn="ctr">
              <a:defRPr/>
            </a:pPr>
            <a:r>
              <a:rPr lang="en-US" sz="1050" dirty="0">
                <a:ea typeface="+mn-ea"/>
              </a:rPr>
              <a:t>5470</a:t>
            </a:r>
          </a:p>
        </p:txBody>
      </p:sp>
      <p:sp>
        <p:nvSpPr>
          <p:cNvPr id="39" name="TextBox 27"/>
          <p:cNvSpPr txBox="1">
            <a:spLocks noChangeArrowheads="1"/>
          </p:cNvSpPr>
          <p:nvPr/>
        </p:nvSpPr>
        <p:spPr bwMode="auto">
          <a:xfrm>
            <a:off x="-249584" y="5110450"/>
            <a:ext cx="1981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charset="0"/>
                <a:ea typeface="ＭＳ Ｐゴシック" pitchFamily="50" charset="-128"/>
              </a:defRPr>
            </a:lvl1pPr>
            <a:lvl2pPr marL="742950" indent="-285750">
              <a:defRPr sz="2000">
                <a:solidFill>
                  <a:schemeClr val="tx1"/>
                </a:solidFill>
                <a:latin typeface="Arial" charset="0"/>
                <a:ea typeface="ＭＳ Ｐゴシック" pitchFamily="50" charset="-128"/>
              </a:defRPr>
            </a:lvl2pPr>
            <a:lvl3pPr marL="1143000" indent="-228600">
              <a:defRPr sz="2000">
                <a:solidFill>
                  <a:schemeClr val="tx1"/>
                </a:solidFill>
                <a:latin typeface="Arial" charset="0"/>
                <a:ea typeface="ＭＳ Ｐゴシック" pitchFamily="50" charset="-128"/>
              </a:defRPr>
            </a:lvl3pPr>
            <a:lvl4pPr marL="1600200" indent="-228600">
              <a:defRPr sz="2000">
                <a:solidFill>
                  <a:schemeClr val="tx1"/>
                </a:solidFill>
                <a:latin typeface="Arial" charset="0"/>
                <a:ea typeface="ＭＳ Ｐゴシック" pitchFamily="50" charset="-128"/>
              </a:defRPr>
            </a:lvl4pPr>
            <a:lvl5pPr marL="2057400" indent="-228600">
              <a:defRPr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50" charset="-128"/>
              </a:defRPr>
            </a:lvl9pPr>
          </a:lstStyle>
          <a:p>
            <a:pPr algn="r"/>
            <a:r>
              <a:rPr lang="en-US" sz="1200"/>
              <a:t>-27 - G dBm/MHz</a:t>
            </a:r>
          </a:p>
        </p:txBody>
      </p:sp>
      <p:sp>
        <p:nvSpPr>
          <p:cNvPr id="40" name="TextBox 39"/>
          <p:cNvSpPr txBox="1"/>
          <p:nvPr/>
        </p:nvSpPr>
        <p:spPr>
          <a:xfrm>
            <a:off x="6446491" y="5575588"/>
            <a:ext cx="533400" cy="254000"/>
          </a:xfrm>
          <a:prstGeom prst="rect">
            <a:avLst/>
          </a:prstGeom>
          <a:noFill/>
        </p:spPr>
        <p:txBody>
          <a:bodyPr>
            <a:spAutoFit/>
          </a:bodyPr>
          <a:lstStyle/>
          <a:p>
            <a:pPr algn="ctr">
              <a:defRPr/>
            </a:pPr>
            <a:r>
              <a:rPr lang="en-US" sz="1050" dirty="0" smtClean="0">
                <a:ea typeface="+mn-ea"/>
              </a:rPr>
              <a:t>5850</a:t>
            </a:r>
            <a:endParaRPr lang="en-US" sz="1050" dirty="0">
              <a:ea typeface="+mn-ea"/>
            </a:endParaRPr>
          </a:p>
        </p:txBody>
      </p:sp>
      <p:cxnSp>
        <p:nvCxnSpPr>
          <p:cNvPr id="41" name="Straight Connector 109"/>
          <p:cNvCxnSpPr>
            <a:cxnSpLocks noChangeShapeType="1"/>
          </p:cNvCxnSpPr>
          <p:nvPr/>
        </p:nvCxnSpPr>
        <p:spPr bwMode="auto">
          <a:xfrm rot="5400000">
            <a:off x="5646391" y="4700875"/>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42" name="Straight Connector 109"/>
          <p:cNvCxnSpPr>
            <a:cxnSpLocks noChangeShapeType="1"/>
          </p:cNvCxnSpPr>
          <p:nvPr/>
        </p:nvCxnSpPr>
        <p:spPr bwMode="auto">
          <a:xfrm>
            <a:off x="7256116" y="4091275"/>
            <a:ext cx="0" cy="1571625"/>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43" name="TextBox 42"/>
          <p:cNvSpPr txBox="1"/>
          <p:nvPr/>
        </p:nvSpPr>
        <p:spPr>
          <a:xfrm>
            <a:off x="6989416" y="5575588"/>
            <a:ext cx="533400" cy="254000"/>
          </a:xfrm>
          <a:prstGeom prst="rect">
            <a:avLst/>
          </a:prstGeom>
          <a:noFill/>
        </p:spPr>
        <p:txBody>
          <a:bodyPr>
            <a:spAutoFit/>
          </a:bodyPr>
          <a:lstStyle/>
          <a:p>
            <a:pPr algn="ctr">
              <a:defRPr/>
            </a:pPr>
            <a:r>
              <a:rPr lang="en-US" sz="1050" dirty="0" smtClean="0">
                <a:ea typeface="+mn-ea"/>
              </a:rPr>
              <a:t>5875</a:t>
            </a:r>
            <a:endParaRPr lang="en-US" sz="1050" dirty="0">
              <a:ea typeface="+mn-ea"/>
            </a:endParaRPr>
          </a:p>
        </p:txBody>
      </p:sp>
      <p:cxnSp>
        <p:nvCxnSpPr>
          <p:cNvPr id="44" name="Straight Connector 109"/>
          <p:cNvCxnSpPr>
            <a:cxnSpLocks noChangeShapeType="1"/>
          </p:cNvCxnSpPr>
          <p:nvPr/>
        </p:nvCxnSpPr>
        <p:spPr bwMode="auto">
          <a:xfrm rot="5400000">
            <a:off x="7580413" y="4720405"/>
            <a:ext cx="1905000" cy="0"/>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45" name="TextBox 44"/>
          <p:cNvSpPr txBox="1"/>
          <p:nvPr/>
        </p:nvSpPr>
        <p:spPr>
          <a:xfrm>
            <a:off x="8267796" y="5556132"/>
            <a:ext cx="533400" cy="254000"/>
          </a:xfrm>
          <a:prstGeom prst="rect">
            <a:avLst/>
          </a:prstGeom>
          <a:noFill/>
        </p:spPr>
        <p:txBody>
          <a:bodyPr>
            <a:spAutoFit/>
          </a:bodyPr>
          <a:lstStyle/>
          <a:p>
            <a:pPr algn="ctr">
              <a:defRPr/>
            </a:pPr>
            <a:r>
              <a:rPr lang="en-US" sz="1050" dirty="0" smtClean="0">
                <a:ea typeface="+mn-ea"/>
              </a:rPr>
              <a:t>5925</a:t>
            </a:r>
            <a:endParaRPr lang="en-US" sz="1050" dirty="0">
              <a:ea typeface="+mn-ea"/>
            </a:endParaRPr>
          </a:p>
        </p:txBody>
      </p:sp>
      <p:cxnSp>
        <p:nvCxnSpPr>
          <p:cNvPr id="46" name="Straight Connector 109"/>
          <p:cNvCxnSpPr>
            <a:cxnSpLocks noChangeShapeType="1"/>
          </p:cNvCxnSpPr>
          <p:nvPr/>
        </p:nvCxnSpPr>
        <p:spPr bwMode="auto">
          <a:xfrm flipH="1">
            <a:off x="8040277" y="2621478"/>
            <a:ext cx="1" cy="4191990"/>
          </a:xfrm>
          <a:prstGeom prst="line">
            <a:avLst/>
          </a:prstGeom>
          <a:noFill/>
          <a:ln w="38100" algn="ctr">
            <a:solidFill>
              <a:srgbClr val="FF0000"/>
            </a:solidFill>
            <a:prstDash val="dash"/>
            <a:round/>
            <a:headEnd/>
            <a:tailEnd/>
          </a:ln>
          <a:extLst>
            <a:ext uri="{909E8E84-426E-40DD-AFC4-6F175D3DCCD1}">
              <a14:hiddenFill xmlns:a14="http://schemas.microsoft.com/office/drawing/2010/main">
                <a:noFill/>
              </a14:hiddenFill>
            </a:ext>
          </a:extLst>
        </p:spPr>
      </p:cxnSp>
      <p:sp>
        <p:nvSpPr>
          <p:cNvPr id="47" name="TextBox 46"/>
          <p:cNvSpPr txBox="1"/>
          <p:nvPr/>
        </p:nvSpPr>
        <p:spPr>
          <a:xfrm>
            <a:off x="7518384" y="5551443"/>
            <a:ext cx="533400" cy="254000"/>
          </a:xfrm>
          <a:prstGeom prst="rect">
            <a:avLst/>
          </a:prstGeom>
          <a:noFill/>
        </p:spPr>
        <p:txBody>
          <a:bodyPr>
            <a:spAutoFit/>
          </a:bodyPr>
          <a:lstStyle/>
          <a:p>
            <a:pPr algn="ctr">
              <a:defRPr/>
            </a:pPr>
            <a:r>
              <a:rPr lang="en-US" sz="1050" dirty="0" smtClean="0">
                <a:ea typeface="+mn-ea"/>
              </a:rPr>
              <a:t>5895</a:t>
            </a:r>
            <a:endParaRPr lang="en-US" sz="1050" dirty="0">
              <a:ea typeface="+mn-ea"/>
            </a:endParaRPr>
          </a:p>
        </p:txBody>
      </p:sp>
      <p:sp>
        <p:nvSpPr>
          <p:cNvPr id="48" name="Trapezoid 47"/>
          <p:cNvSpPr/>
          <p:nvPr/>
        </p:nvSpPr>
        <p:spPr>
          <a:xfrm>
            <a:off x="5777194" y="3366266"/>
            <a:ext cx="485775" cy="333375"/>
          </a:xfrm>
          <a:prstGeom prst="trapezoid">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165</a:t>
            </a:r>
            <a:endParaRPr lang="en-US" sz="900" b="1" dirty="0"/>
          </a:p>
        </p:txBody>
      </p:sp>
      <p:sp>
        <p:nvSpPr>
          <p:cNvPr id="49" name="Trapezoid 48"/>
          <p:cNvSpPr/>
          <p:nvPr/>
        </p:nvSpPr>
        <p:spPr>
          <a:xfrm>
            <a:off x="6272494" y="3366267"/>
            <a:ext cx="485775" cy="333375"/>
          </a:xfrm>
          <a:prstGeom prst="trapezoid">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169</a:t>
            </a:r>
            <a:endParaRPr lang="en-US" sz="900" b="1" dirty="0"/>
          </a:p>
        </p:txBody>
      </p:sp>
      <p:sp>
        <p:nvSpPr>
          <p:cNvPr id="50" name="Trapezoid 49"/>
          <p:cNvSpPr/>
          <p:nvPr/>
        </p:nvSpPr>
        <p:spPr>
          <a:xfrm>
            <a:off x="6786844" y="3366267"/>
            <a:ext cx="485775" cy="333375"/>
          </a:xfrm>
          <a:prstGeom prst="trapezoid">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173</a:t>
            </a:r>
            <a:endParaRPr lang="en-US" sz="900" b="1" dirty="0"/>
          </a:p>
        </p:txBody>
      </p:sp>
      <p:sp>
        <p:nvSpPr>
          <p:cNvPr id="51" name="Trapezoid 50"/>
          <p:cNvSpPr/>
          <p:nvPr/>
        </p:nvSpPr>
        <p:spPr>
          <a:xfrm>
            <a:off x="7296431" y="3366267"/>
            <a:ext cx="485775" cy="333375"/>
          </a:xfrm>
          <a:prstGeom prst="trapezoid">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177</a:t>
            </a:r>
            <a:endParaRPr lang="en-US" sz="900" b="1" dirty="0"/>
          </a:p>
        </p:txBody>
      </p:sp>
      <p:sp>
        <p:nvSpPr>
          <p:cNvPr id="52" name="Trapezoid 51"/>
          <p:cNvSpPr/>
          <p:nvPr/>
        </p:nvSpPr>
        <p:spPr>
          <a:xfrm>
            <a:off x="8050346" y="3363251"/>
            <a:ext cx="247650" cy="333375"/>
          </a:xfrm>
          <a:prstGeom prst="trapezoid">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rot="16200000">
            <a:off x="7827263" y="2819123"/>
            <a:ext cx="638178" cy="242888"/>
          </a:xfrm>
          <a:prstGeom prst="rect">
            <a:avLst/>
          </a:prstGeom>
          <a:noFill/>
        </p:spPr>
        <p:txBody>
          <a:bodyPr wrap="none" rtlCol="0">
            <a:noAutofit/>
          </a:bodyPr>
          <a:lstStyle/>
          <a:p>
            <a:r>
              <a:rPr lang="en-US" sz="1200" b="1" dirty="0" smtClean="0"/>
              <a:t>182</a:t>
            </a:r>
            <a:endParaRPr lang="en-US" b="1" dirty="0" smtClean="0"/>
          </a:p>
        </p:txBody>
      </p:sp>
      <p:sp>
        <p:nvSpPr>
          <p:cNvPr id="56" name="TextBox 55"/>
          <p:cNvSpPr txBox="1"/>
          <p:nvPr/>
        </p:nvSpPr>
        <p:spPr>
          <a:xfrm>
            <a:off x="6981574" y="4606842"/>
            <a:ext cx="2438400" cy="253916"/>
          </a:xfrm>
          <a:prstGeom prst="rect">
            <a:avLst/>
          </a:prstGeom>
          <a:noFill/>
        </p:spPr>
        <p:txBody>
          <a:bodyPr>
            <a:spAutoFit/>
          </a:bodyPr>
          <a:lstStyle/>
          <a:p>
            <a:pPr>
              <a:defRPr/>
            </a:pPr>
            <a:r>
              <a:rPr lang="en-US" sz="1050" dirty="0" smtClean="0">
                <a:ea typeface="+mn-ea"/>
              </a:rPr>
              <a:t>-</a:t>
            </a:r>
            <a:r>
              <a:rPr lang="en-US" sz="1050" dirty="0" smtClean="0"/>
              <a:t>17-GdBm/MHz</a:t>
            </a:r>
            <a:endParaRPr lang="en-US" sz="1200" dirty="0">
              <a:ea typeface="+mn-ea"/>
            </a:endParaRPr>
          </a:p>
        </p:txBody>
      </p:sp>
      <p:cxnSp>
        <p:nvCxnSpPr>
          <p:cNvPr id="57" name="Straight Connector 56"/>
          <p:cNvCxnSpPr/>
          <p:nvPr/>
        </p:nvCxnSpPr>
        <p:spPr>
          <a:xfrm>
            <a:off x="7161309" y="4840768"/>
            <a:ext cx="1384337" cy="0"/>
          </a:xfrm>
          <a:prstGeom prst="line">
            <a:avLst/>
          </a:prstGeom>
          <a:ln w="19050">
            <a:solidFill>
              <a:srgbClr val="FF0000"/>
            </a:solidFill>
            <a:prstDash val="dash"/>
            <a:headEnd type="none" w="lg" len="lg"/>
            <a:tailEnd type="none"/>
          </a:ln>
          <a:effectLst/>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7842621" y="5556955"/>
            <a:ext cx="533400" cy="254000"/>
          </a:xfrm>
          <a:prstGeom prst="rect">
            <a:avLst/>
          </a:prstGeom>
          <a:noFill/>
        </p:spPr>
        <p:txBody>
          <a:bodyPr>
            <a:spAutoFit/>
          </a:bodyPr>
          <a:lstStyle/>
          <a:p>
            <a:pPr algn="ctr">
              <a:defRPr/>
            </a:pPr>
            <a:r>
              <a:rPr lang="en-US" sz="1050" dirty="0" smtClean="0">
                <a:ea typeface="+mn-ea"/>
              </a:rPr>
              <a:t>5905</a:t>
            </a:r>
            <a:endParaRPr lang="en-US" sz="1050" dirty="0">
              <a:ea typeface="+mn-ea"/>
            </a:endParaRPr>
          </a:p>
        </p:txBody>
      </p:sp>
      <p:cxnSp>
        <p:nvCxnSpPr>
          <p:cNvPr id="61" name="Straight Connector 109"/>
          <p:cNvCxnSpPr>
            <a:cxnSpLocks noChangeShapeType="1"/>
          </p:cNvCxnSpPr>
          <p:nvPr/>
        </p:nvCxnSpPr>
        <p:spPr bwMode="auto">
          <a:xfrm>
            <a:off x="7780671" y="4073547"/>
            <a:ext cx="0" cy="1571625"/>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62" name="Rectangle 61"/>
          <p:cNvSpPr/>
          <p:nvPr/>
        </p:nvSpPr>
        <p:spPr bwMode="auto">
          <a:xfrm>
            <a:off x="8297165" y="3707571"/>
            <a:ext cx="234195" cy="1450504"/>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wrap="none" anchor="ctr"/>
          <a:lstStyle/>
          <a:p>
            <a:endParaRPr lang="en-US"/>
          </a:p>
        </p:txBody>
      </p:sp>
      <p:sp>
        <p:nvSpPr>
          <p:cNvPr id="63" name="Trapezoid 62"/>
          <p:cNvSpPr/>
          <p:nvPr/>
        </p:nvSpPr>
        <p:spPr>
          <a:xfrm>
            <a:off x="8297996" y="3366267"/>
            <a:ext cx="247650" cy="333375"/>
          </a:xfrm>
          <a:prstGeom prst="trapezoid">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rot="16200000">
            <a:off x="8107405" y="2819122"/>
            <a:ext cx="638178" cy="242888"/>
          </a:xfrm>
          <a:prstGeom prst="rect">
            <a:avLst/>
          </a:prstGeom>
          <a:noFill/>
        </p:spPr>
        <p:txBody>
          <a:bodyPr wrap="none" rtlCol="0">
            <a:noAutofit/>
          </a:bodyPr>
          <a:lstStyle/>
          <a:p>
            <a:r>
              <a:rPr lang="en-US" sz="1200" b="1" dirty="0" smtClean="0"/>
              <a:t>184</a:t>
            </a:r>
            <a:endParaRPr lang="en-US" b="1" dirty="0" smtClean="0"/>
          </a:p>
        </p:txBody>
      </p:sp>
    </p:spTree>
    <p:extLst>
      <p:ext uri="{BB962C8B-B14F-4D97-AF65-F5344CB8AC3E}">
        <p14:creationId xmlns:p14="http://schemas.microsoft.com/office/powerpoint/2010/main" val="3034652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14400"/>
          </a:xfrm>
        </p:spPr>
        <p:txBody>
          <a:bodyPr>
            <a:normAutofit fontScale="90000"/>
          </a:bodyPr>
          <a:lstStyle/>
          <a:p>
            <a:r>
              <a:rPr lang="en-US" dirty="0" smtClean="0"/>
              <a:t>Cross-Channel Interference between DSRC Channels</a:t>
            </a:r>
            <a:endParaRPr lang="en-US" dirty="0"/>
          </a:p>
        </p:txBody>
      </p:sp>
      <p:sp>
        <p:nvSpPr>
          <p:cNvPr id="3" name="Content Placeholder 2"/>
          <p:cNvSpPr>
            <a:spLocks noGrp="1"/>
          </p:cNvSpPr>
          <p:nvPr>
            <p:ph idx="1"/>
          </p:nvPr>
        </p:nvSpPr>
        <p:spPr>
          <a:xfrm>
            <a:off x="457200" y="2057400"/>
            <a:ext cx="8229600" cy="4267200"/>
          </a:xfrm>
        </p:spPr>
        <p:txBody>
          <a:bodyPr>
            <a:normAutofit fontScale="85000" lnSpcReduction="20000"/>
          </a:bodyPr>
          <a:lstStyle/>
          <a:p>
            <a:r>
              <a:rPr lang="en-US" dirty="0" smtClean="0"/>
              <a:t>In current DSRC channelization, service channel and safety channels are next to each other with no guard band</a:t>
            </a:r>
          </a:p>
          <a:p>
            <a:pPr lvl="1"/>
            <a:r>
              <a:rPr lang="en-US" dirty="0" smtClean="0"/>
              <a:t>When transmitting at service channel, the leakage will contaminate the reception capability on the safety channel</a:t>
            </a:r>
          </a:p>
          <a:p>
            <a:pPr lvl="1"/>
            <a:r>
              <a:rPr lang="en-US" dirty="0" smtClean="0"/>
              <a:t>May be controlled by lowering the maximum allowed power on service channel</a:t>
            </a:r>
          </a:p>
          <a:p>
            <a:r>
              <a:rPr lang="en-US" dirty="0" smtClean="0"/>
              <a:t>May require improved receiver to further mitigate the problem</a:t>
            </a:r>
          </a:p>
          <a:p>
            <a:r>
              <a:rPr lang="en-US" dirty="0" smtClean="0"/>
              <a:t>Proposed compromise does not change or worsen the nature of the problem</a:t>
            </a:r>
            <a:endParaRPr lang="en-US" dirty="0"/>
          </a:p>
          <a:p>
            <a:pPr lvl="1"/>
            <a:endParaRPr lang="en-US" dirty="0" smtClean="0"/>
          </a:p>
        </p:txBody>
      </p:sp>
    </p:spTree>
    <p:extLst>
      <p:ext uri="{BB962C8B-B14F-4D97-AF65-F5344CB8AC3E}">
        <p14:creationId xmlns:p14="http://schemas.microsoft.com/office/powerpoint/2010/main" val="2737249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Abstract</a:t>
            </a:r>
            <a:endParaRPr lang="en-US" dirty="0"/>
          </a:p>
        </p:txBody>
      </p:sp>
      <p:sp>
        <p:nvSpPr>
          <p:cNvPr id="3" name="Content Placeholder 2"/>
          <p:cNvSpPr>
            <a:spLocks noGrp="1"/>
          </p:cNvSpPr>
          <p:nvPr>
            <p:ph idx="1"/>
          </p:nvPr>
        </p:nvSpPr>
        <p:spPr/>
        <p:txBody>
          <a:bodyPr/>
          <a:lstStyle/>
          <a:p>
            <a:r>
              <a:rPr lang="en-US" sz="2400" dirty="0"/>
              <a:t>This proposal aims </a:t>
            </a:r>
            <a:endParaRPr lang="en-US" sz="2400" dirty="0" smtClean="0"/>
          </a:p>
          <a:p>
            <a:pPr lvl="1"/>
            <a:r>
              <a:rPr lang="en-US" sz="2000" dirty="0" smtClean="0"/>
              <a:t>to </a:t>
            </a:r>
            <a:r>
              <a:rPr lang="en-US" sz="2000" dirty="0"/>
              <a:t>promote a discussion of a potential compromise solution </a:t>
            </a:r>
            <a:r>
              <a:rPr lang="en-US" sz="2000" dirty="0" smtClean="0"/>
              <a:t>between </a:t>
            </a:r>
            <a:r>
              <a:rPr lang="en-US" sz="2000" dirty="0"/>
              <a:t>the automotive and Wi-Fi industries to address concerns about spectrum </a:t>
            </a:r>
            <a:r>
              <a:rPr lang="en-US" sz="2000" dirty="0" smtClean="0"/>
              <a:t>sharing.</a:t>
            </a:r>
            <a:endParaRPr lang="en-US" sz="2000" dirty="0"/>
          </a:p>
          <a:p>
            <a:pPr lvl="1"/>
            <a:r>
              <a:rPr lang="en-US" sz="2000" dirty="0" smtClean="0"/>
              <a:t>to promote </a:t>
            </a:r>
            <a:r>
              <a:rPr lang="en-US" sz="2000" dirty="0"/>
              <a:t>dialog and resolution to avoid undue delay in deploying DSRC for safety-of-life services</a:t>
            </a:r>
          </a:p>
          <a:p>
            <a:pPr marL="228600" lvl="1" indent="0">
              <a:buNone/>
            </a:pPr>
            <a:endParaRPr lang="en-US" dirty="0"/>
          </a:p>
        </p:txBody>
      </p:sp>
    </p:spTree>
    <p:extLst>
      <p:ext uri="{BB962C8B-B14F-4D97-AF65-F5344CB8AC3E}">
        <p14:creationId xmlns:p14="http://schemas.microsoft.com/office/powerpoint/2010/main" val="31229559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normAutofit fontScale="90000"/>
          </a:bodyPr>
          <a:lstStyle/>
          <a:p>
            <a:r>
              <a:rPr lang="en-US" dirty="0" smtClean="0"/>
              <a:t>Ch184 and Other Potential DSRC Channels</a:t>
            </a:r>
            <a:endParaRPr lang="en-US" dirty="0"/>
          </a:p>
        </p:txBody>
      </p:sp>
      <p:sp>
        <p:nvSpPr>
          <p:cNvPr id="3" name="Content Placeholder 2"/>
          <p:cNvSpPr>
            <a:spLocks noGrp="1"/>
          </p:cNvSpPr>
          <p:nvPr>
            <p:ph idx="1"/>
          </p:nvPr>
        </p:nvSpPr>
        <p:spPr>
          <a:xfrm>
            <a:off x="457200" y="2133600"/>
            <a:ext cx="8229600" cy="4191000"/>
          </a:xfrm>
        </p:spPr>
        <p:txBody>
          <a:bodyPr/>
          <a:lstStyle/>
          <a:p>
            <a:r>
              <a:rPr lang="en-US" sz="2000" dirty="0" smtClean="0"/>
              <a:t>Ch184 </a:t>
            </a:r>
            <a:r>
              <a:rPr lang="en-US" sz="2000" dirty="0"/>
              <a:t>has not been the focus of existing DSRC technology validation process</a:t>
            </a:r>
          </a:p>
          <a:p>
            <a:r>
              <a:rPr lang="en-US" sz="2000" dirty="0"/>
              <a:t>A good time to revisit the spectrum allocation plan for such channels </a:t>
            </a:r>
          </a:p>
          <a:p>
            <a:pPr lvl="1"/>
            <a:r>
              <a:rPr lang="en-US" sz="1800" dirty="0"/>
              <a:t>May be combined with the V2x safety channel – reduce the need for a separate radio</a:t>
            </a:r>
          </a:p>
          <a:p>
            <a:pPr lvl="1"/>
            <a:r>
              <a:rPr lang="en-US" sz="1800" dirty="0"/>
              <a:t>May be assigned to the shared spectrum rather than using the dedicated spectrum</a:t>
            </a:r>
          </a:p>
          <a:p>
            <a:endParaRPr lang="en-US" sz="2000" dirty="0"/>
          </a:p>
        </p:txBody>
      </p:sp>
    </p:spTree>
    <p:extLst>
      <p:ext uri="{BB962C8B-B14F-4D97-AF65-F5344CB8AC3E}">
        <p14:creationId xmlns:p14="http://schemas.microsoft.com/office/powerpoint/2010/main" val="3305250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Concerns with NPRM Proposal</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endParaRPr lang="en-US" dirty="0" smtClean="0"/>
          </a:p>
          <a:p>
            <a:r>
              <a:rPr lang="en-US" sz="3500" dirty="0" smtClean="0"/>
              <a:t>The </a:t>
            </a:r>
            <a:r>
              <a:rPr lang="en-US" sz="3500" dirty="0"/>
              <a:t>NPRM proposal opens all DSRC spectrum for Wi-Fi operations, which may invalidate all DSRC testing done so far and hence cause significant impact (delay) on the coming DSRC rule </a:t>
            </a:r>
            <a:r>
              <a:rPr lang="en-US" sz="3500" dirty="0" smtClean="0"/>
              <a:t>making</a:t>
            </a:r>
            <a:endParaRPr lang="en-US" sz="3500" dirty="0"/>
          </a:p>
          <a:p>
            <a:r>
              <a:rPr lang="en-US" sz="3500" dirty="0" smtClean="0"/>
              <a:t>Current </a:t>
            </a:r>
            <a:r>
              <a:rPr lang="en-US" sz="3500" dirty="0"/>
              <a:t>DSRC safety channel is placed in Ch172, which is in the middle of the new 160MHz UII channel. Coexistence with DSRC can lead to low usage of the new 160MHz since Ch172 is crowded</a:t>
            </a:r>
            <a:r>
              <a:rPr lang="en-US" sz="3500" dirty="0" smtClean="0"/>
              <a:t>.</a:t>
            </a:r>
          </a:p>
          <a:p>
            <a:r>
              <a:rPr lang="en-US" sz="3500" dirty="0"/>
              <a:t>UNII devices may have to detect 10MHz operation of DSRC, which is quite different from radar detection and requires new hardware changes and testing </a:t>
            </a:r>
            <a:r>
              <a:rPr lang="en-US" sz="3500" dirty="0" smtClean="0"/>
              <a:t>procedure</a:t>
            </a:r>
            <a:endParaRPr lang="en-US" sz="3500" dirty="0"/>
          </a:p>
          <a:p>
            <a:pPr lvl="1"/>
            <a:endParaRPr lang="en-US" sz="3100" dirty="0"/>
          </a:p>
          <a:p>
            <a:pPr lvl="1"/>
            <a:endParaRPr lang="en-US" sz="3100" dirty="0"/>
          </a:p>
          <a:p>
            <a:pPr lvl="1"/>
            <a:endParaRPr lang="en-US" dirty="0" smtClean="0">
              <a:solidFill>
                <a:schemeClr val="tx1">
                  <a:lumMod val="65000"/>
                  <a:lumOff val="35000"/>
                </a:schemeClr>
              </a:solidFill>
            </a:endParaRPr>
          </a:p>
          <a:p>
            <a:pPr marL="228600" lvl="1" indent="0">
              <a:buNone/>
            </a:pPr>
            <a:endParaRPr lang="en-US" dirty="0"/>
          </a:p>
        </p:txBody>
      </p:sp>
    </p:spTree>
    <p:extLst>
      <p:ext uri="{BB962C8B-B14F-4D97-AF65-F5344CB8AC3E}">
        <p14:creationId xmlns:p14="http://schemas.microsoft.com/office/powerpoint/2010/main" val="35870576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 Compromise Proposal with Two Points</a:t>
            </a:r>
            <a:endParaRPr lang="en-US" sz="3600" dirty="0"/>
          </a:p>
        </p:txBody>
      </p:sp>
      <p:sp>
        <p:nvSpPr>
          <p:cNvPr id="3" name="Content Placeholder 2"/>
          <p:cNvSpPr>
            <a:spLocks noGrp="1"/>
          </p:cNvSpPr>
          <p:nvPr>
            <p:ph idx="1"/>
          </p:nvPr>
        </p:nvSpPr>
        <p:spPr/>
        <p:txBody>
          <a:bodyPr/>
          <a:lstStyle/>
          <a:p>
            <a:r>
              <a:rPr lang="en-US" sz="2400" dirty="0" smtClean="0"/>
              <a:t>Point #1: </a:t>
            </a:r>
            <a:r>
              <a:rPr lang="en-US" sz="2400" u="sng" dirty="0" smtClean="0"/>
              <a:t>Where not to share and where to share</a:t>
            </a:r>
            <a:r>
              <a:rPr lang="en-US" sz="2400" dirty="0" smtClean="0"/>
              <a:t>: </a:t>
            </a:r>
          </a:p>
          <a:p>
            <a:pPr lvl="1"/>
            <a:r>
              <a:rPr lang="en-US" sz="2200" dirty="0"/>
              <a:t>Upper fraction of the spectrum </a:t>
            </a:r>
            <a:r>
              <a:rPr lang="en-US" sz="2200" dirty="0" smtClean="0"/>
              <a:t>could be dedicated to DSRC operation</a:t>
            </a:r>
            <a:endParaRPr lang="en-US" sz="2200" dirty="0"/>
          </a:p>
          <a:p>
            <a:pPr lvl="1"/>
            <a:r>
              <a:rPr lang="en-US" sz="2200" dirty="0" smtClean="0"/>
              <a:t>The spectrum sharing discussion would be contained in the lower fraction of the spectrum</a:t>
            </a:r>
          </a:p>
          <a:p>
            <a:pPr marL="228600" lvl="1" indent="0">
              <a:buNone/>
            </a:pPr>
            <a:endParaRPr lang="en-US" sz="2400" dirty="0" smtClean="0"/>
          </a:p>
          <a:p>
            <a:r>
              <a:rPr lang="en-US" sz="2400" dirty="0" smtClean="0"/>
              <a:t>Point #2: </a:t>
            </a:r>
            <a:r>
              <a:rPr lang="en-US" sz="2400" u="sng" dirty="0" smtClean="0"/>
              <a:t>How to share</a:t>
            </a:r>
            <a:r>
              <a:rPr lang="en-US" sz="2400" dirty="0" smtClean="0"/>
              <a:t>: </a:t>
            </a:r>
          </a:p>
          <a:p>
            <a:pPr lvl="1"/>
            <a:r>
              <a:rPr lang="en-US" sz="2200" dirty="0" smtClean="0"/>
              <a:t>20MHz operation for DSRC can make spectrum sharing easier</a:t>
            </a:r>
          </a:p>
        </p:txBody>
      </p:sp>
    </p:spTree>
    <p:extLst>
      <p:ext uri="{BB962C8B-B14F-4D97-AF65-F5344CB8AC3E}">
        <p14:creationId xmlns:p14="http://schemas.microsoft.com/office/powerpoint/2010/main" val="27537580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60185" y="697124"/>
            <a:ext cx="8229600" cy="655638"/>
          </a:xfrm>
        </p:spPr>
        <p:txBody>
          <a:bodyPr>
            <a:normAutofit fontScale="90000"/>
          </a:bodyPr>
          <a:lstStyle/>
          <a:p>
            <a:pPr algn="l"/>
            <a:r>
              <a:rPr lang="en-US" sz="2700" dirty="0" smtClean="0"/>
              <a:t>Point #1: DSRC should retain exclusive right to 5.895GHz - 5.925GHz spectrum</a:t>
            </a:r>
            <a:endParaRPr lang="en-US" dirty="0" smtClean="0"/>
          </a:p>
        </p:txBody>
      </p:sp>
      <p:sp>
        <p:nvSpPr>
          <p:cNvPr id="3075" name="Content Placeholder 2"/>
          <p:cNvSpPr>
            <a:spLocks noGrp="1"/>
          </p:cNvSpPr>
          <p:nvPr>
            <p:ph idx="1"/>
          </p:nvPr>
        </p:nvSpPr>
        <p:spPr>
          <a:xfrm>
            <a:off x="457200" y="4419600"/>
            <a:ext cx="8229600" cy="1905000"/>
          </a:xfrm>
        </p:spPr>
        <p:txBody>
          <a:bodyPr>
            <a:normAutofit fontScale="55000" lnSpcReduction="20000"/>
          </a:bodyPr>
          <a:lstStyle/>
          <a:p>
            <a:pPr>
              <a:defRPr/>
            </a:pPr>
            <a:r>
              <a:rPr lang="en-US" dirty="0" smtClean="0"/>
              <a:t>Wide bandwidth channels desired to support high throughput requirements (802.11ac targeted at </a:t>
            </a:r>
            <a:r>
              <a:rPr lang="en-US" b="1" dirty="0" smtClean="0">
                <a:solidFill>
                  <a:srgbClr val="00B050"/>
                </a:solidFill>
              </a:rPr>
              <a:t>1.7Gbps</a:t>
            </a:r>
            <a:r>
              <a:rPr lang="en-US" dirty="0" smtClean="0"/>
              <a:t> data rate per user)</a:t>
            </a:r>
          </a:p>
          <a:p>
            <a:pPr lvl="1">
              <a:defRPr/>
            </a:pPr>
            <a:r>
              <a:rPr lang="en-US" b="1" dirty="0" smtClean="0">
                <a:solidFill>
                  <a:srgbClr val="00B050"/>
                </a:solidFill>
              </a:rPr>
              <a:t>Higher bandwidth channels (80MHz, 160MHz) are very valuable assets for 802.11ac</a:t>
            </a:r>
          </a:p>
          <a:p>
            <a:pPr>
              <a:defRPr/>
            </a:pPr>
            <a:r>
              <a:rPr lang="en-US" dirty="0" smtClean="0"/>
              <a:t>Ch. 181 (5.895 – 5.915GHz) is of limited importance to Wi-Fi – only adds a new 20MHz channel</a:t>
            </a:r>
          </a:p>
          <a:p>
            <a:pPr>
              <a:defRPr/>
            </a:pPr>
            <a:r>
              <a:rPr lang="en-US" dirty="0" smtClean="0"/>
              <a:t>We should contain discussions of spectrum sharing to spectrum between 5.850GHz – 5.895GHz</a:t>
            </a:r>
          </a:p>
        </p:txBody>
      </p:sp>
      <p:grpSp>
        <p:nvGrpSpPr>
          <p:cNvPr id="2" name="Group 1"/>
          <p:cNvGrpSpPr/>
          <p:nvPr/>
        </p:nvGrpSpPr>
        <p:grpSpPr>
          <a:xfrm>
            <a:off x="-70453" y="1447800"/>
            <a:ext cx="9144000" cy="2809270"/>
            <a:chOff x="-70453" y="1447800"/>
            <a:chExt cx="9144000" cy="2809270"/>
          </a:xfrm>
        </p:grpSpPr>
        <p:sp>
          <p:nvSpPr>
            <p:cNvPr id="6" name="Trapezoid 5"/>
            <p:cNvSpPr/>
            <p:nvPr/>
          </p:nvSpPr>
          <p:spPr bwMode="auto">
            <a:xfrm>
              <a:off x="1461485" y="2218378"/>
              <a:ext cx="192087"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7" name="Trapezoid 6"/>
            <p:cNvSpPr/>
            <p:nvPr/>
          </p:nvSpPr>
          <p:spPr bwMode="auto">
            <a:xfrm>
              <a:off x="1653572" y="2218378"/>
              <a:ext cx="192088"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8" name="Trapezoid 7"/>
            <p:cNvSpPr/>
            <p:nvPr/>
          </p:nvSpPr>
          <p:spPr bwMode="auto">
            <a:xfrm>
              <a:off x="1845660" y="2218378"/>
              <a:ext cx="192087"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9" name="Trapezoid 8"/>
            <p:cNvSpPr/>
            <p:nvPr/>
          </p:nvSpPr>
          <p:spPr bwMode="auto">
            <a:xfrm>
              <a:off x="2037747" y="2218378"/>
              <a:ext cx="192088"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0" name="Trapezoid 9"/>
            <p:cNvSpPr/>
            <p:nvPr/>
          </p:nvSpPr>
          <p:spPr bwMode="auto">
            <a:xfrm>
              <a:off x="2229835" y="2218378"/>
              <a:ext cx="192087"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1" name="Trapezoid 10"/>
            <p:cNvSpPr/>
            <p:nvPr/>
          </p:nvSpPr>
          <p:spPr bwMode="auto">
            <a:xfrm>
              <a:off x="2421922" y="2218378"/>
              <a:ext cx="192088"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2" name="Trapezoid 11"/>
            <p:cNvSpPr/>
            <p:nvPr/>
          </p:nvSpPr>
          <p:spPr bwMode="auto">
            <a:xfrm>
              <a:off x="2614010" y="2218378"/>
              <a:ext cx="192087"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3" name="Trapezoid 12"/>
            <p:cNvSpPr/>
            <p:nvPr/>
          </p:nvSpPr>
          <p:spPr bwMode="auto">
            <a:xfrm>
              <a:off x="2806097" y="2218378"/>
              <a:ext cx="190500"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4" name="Trapezoid 13"/>
            <p:cNvSpPr/>
            <p:nvPr/>
          </p:nvSpPr>
          <p:spPr bwMode="auto">
            <a:xfrm>
              <a:off x="4531710" y="2218378"/>
              <a:ext cx="192087"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5" name="Trapezoid 14"/>
            <p:cNvSpPr/>
            <p:nvPr/>
          </p:nvSpPr>
          <p:spPr bwMode="auto">
            <a:xfrm>
              <a:off x="4723797" y="2218378"/>
              <a:ext cx="192088"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6" name="Trapezoid 15"/>
            <p:cNvSpPr/>
            <p:nvPr/>
          </p:nvSpPr>
          <p:spPr bwMode="auto">
            <a:xfrm>
              <a:off x="4915885" y="2218378"/>
              <a:ext cx="192087"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7" name="Trapezoid 16"/>
            <p:cNvSpPr/>
            <p:nvPr/>
          </p:nvSpPr>
          <p:spPr bwMode="auto">
            <a:xfrm>
              <a:off x="5107972" y="2218378"/>
              <a:ext cx="192088"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8" name="Trapezoid 17"/>
            <p:cNvSpPr/>
            <p:nvPr/>
          </p:nvSpPr>
          <p:spPr bwMode="auto">
            <a:xfrm>
              <a:off x="5300060" y="2218378"/>
              <a:ext cx="192087"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9" name="Trapezoid 18"/>
            <p:cNvSpPr/>
            <p:nvPr/>
          </p:nvSpPr>
          <p:spPr bwMode="auto">
            <a:xfrm>
              <a:off x="5492147" y="2218378"/>
              <a:ext cx="192088"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20" name="Trapezoid 19"/>
            <p:cNvSpPr/>
            <p:nvPr/>
          </p:nvSpPr>
          <p:spPr bwMode="auto">
            <a:xfrm>
              <a:off x="5684235" y="2218378"/>
              <a:ext cx="192087"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21" name="Trapezoid 20"/>
            <p:cNvSpPr/>
            <p:nvPr/>
          </p:nvSpPr>
          <p:spPr bwMode="auto">
            <a:xfrm>
              <a:off x="5876322" y="2218378"/>
              <a:ext cx="190500"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22" name="Trapezoid 21"/>
            <p:cNvSpPr/>
            <p:nvPr/>
          </p:nvSpPr>
          <p:spPr bwMode="auto">
            <a:xfrm>
              <a:off x="6066822" y="2218378"/>
              <a:ext cx="192088"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23" name="Trapezoid 22"/>
            <p:cNvSpPr/>
            <p:nvPr/>
          </p:nvSpPr>
          <p:spPr bwMode="auto">
            <a:xfrm>
              <a:off x="6258910" y="2218378"/>
              <a:ext cx="192087"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24" name="Trapezoid 23"/>
            <p:cNvSpPr/>
            <p:nvPr/>
          </p:nvSpPr>
          <p:spPr bwMode="auto">
            <a:xfrm>
              <a:off x="6450997" y="2218378"/>
              <a:ext cx="192088"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25" name="Trapezoid 24"/>
            <p:cNvSpPr/>
            <p:nvPr/>
          </p:nvSpPr>
          <p:spPr bwMode="auto">
            <a:xfrm>
              <a:off x="6898672" y="2218378"/>
              <a:ext cx="192088"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26" name="Trapezoid 25"/>
            <p:cNvSpPr/>
            <p:nvPr/>
          </p:nvSpPr>
          <p:spPr bwMode="auto">
            <a:xfrm>
              <a:off x="7090760" y="2218378"/>
              <a:ext cx="192087"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27" name="Trapezoid 26"/>
            <p:cNvSpPr/>
            <p:nvPr/>
          </p:nvSpPr>
          <p:spPr bwMode="auto">
            <a:xfrm>
              <a:off x="7282847" y="2218378"/>
              <a:ext cx="192088"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28" name="Trapezoid 27"/>
            <p:cNvSpPr/>
            <p:nvPr/>
          </p:nvSpPr>
          <p:spPr bwMode="auto">
            <a:xfrm>
              <a:off x="7474935" y="2218378"/>
              <a:ext cx="192087"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30" name="Trapezoid 29"/>
            <p:cNvSpPr/>
            <p:nvPr/>
          </p:nvSpPr>
          <p:spPr bwMode="auto">
            <a:xfrm>
              <a:off x="1461485" y="2493439"/>
              <a:ext cx="384175"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31" name="Trapezoid 30"/>
            <p:cNvSpPr/>
            <p:nvPr/>
          </p:nvSpPr>
          <p:spPr bwMode="auto">
            <a:xfrm>
              <a:off x="1845660" y="2493439"/>
              <a:ext cx="384175"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32" name="Trapezoid 31"/>
            <p:cNvSpPr/>
            <p:nvPr/>
          </p:nvSpPr>
          <p:spPr bwMode="auto">
            <a:xfrm>
              <a:off x="2229835" y="2493439"/>
              <a:ext cx="384175"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33" name="Trapezoid 32"/>
            <p:cNvSpPr/>
            <p:nvPr/>
          </p:nvSpPr>
          <p:spPr bwMode="auto">
            <a:xfrm>
              <a:off x="2614010" y="2493439"/>
              <a:ext cx="382587"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34" name="Trapezoid 33"/>
            <p:cNvSpPr/>
            <p:nvPr/>
          </p:nvSpPr>
          <p:spPr bwMode="auto">
            <a:xfrm>
              <a:off x="4531710" y="2493439"/>
              <a:ext cx="384175"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35" name="Trapezoid 34"/>
            <p:cNvSpPr/>
            <p:nvPr/>
          </p:nvSpPr>
          <p:spPr bwMode="auto">
            <a:xfrm>
              <a:off x="4915885" y="2493439"/>
              <a:ext cx="384175"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36" name="Trapezoid 35"/>
            <p:cNvSpPr/>
            <p:nvPr/>
          </p:nvSpPr>
          <p:spPr bwMode="auto">
            <a:xfrm>
              <a:off x="5300060" y="2493439"/>
              <a:ext cx="384175"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37" name="Trapezoid 36"/>
            <p:cNvSpPr/>
            <p:nvPr/>
          </p:nvSpPr>
          <p:spPr bwMode="auto">
            <a:xfrm>
              <a:off x="5684235" y="2493439"/>
              <a:ext cx="382587"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38" name="Trapezoid 37"/>
            <p:cNvSpPr/>
            <p:nvPr/>
          </p:nvSpPr>
          <p:spPr bwMode="auto">
            <a:xfrm>
              <a:off x="6066822" y="2493439"/>
              <a:ext cx="384175"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39" name="Trapezoid 38"/>
            <p:cNvSpPr/>
            <p:nvPr/>
          </p:nvSpPr>
          <p:spPr bwMode="auto">
            <a:xfrm>
              <a:off x="6898672" y="2493439"/>
              <a:ext cx="384175"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40" name="Trapezoid 39"/>
            <p:cNvSpPr/>
            <p:nvPr/>
          </p:nvSpPr>
          <p:spPr bwMode="auto">
            <a:xfrm>
              <a:off x="7282847" y="2493439"/>
              <a:ext cx="384175"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41" name="Trapezoid 40"/>
            <p:cNvSpPr/>
            <p:nvPr/>
          </p:nvSpPr>
          <p:spPr bwMode="auto">
            <a:xfrm>
              <a:off x="1461485" y="2770523"/>
              <a:ext cx="768350" cy="222476"/>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42" name="Trapezoid 41"/>
            <p:cNvSpPr/>
            <p:nvPr/>
          </p:nvSpPr>
          <p:spPr bwMode="auto">
            <a:xfrm>
              <a:off x="2229835" y="2770523"/>
              <a:ext cx="766762" cy="222476"/>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43" name="Trapezoid 42"/>
            <p:cNvSpPr/>
            <p:nvPr/>
          </p:nvSpPr>
          <p:spPr bwMode="auto">
            <a:xfrm>
              <a:off x="4531710" y="2770523"/>
              <a:ext cx="768350" cy="222476"/>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44" name="Trapezoid 43"/>
            <p:cNvSpPr/>
            <p:nvPr/>
          </p:nvSpPr>
          <p:spPr bwMode="auto">
            <a:xfrm>
              <a:off x="5300060" y="2770523"/>
              <a:ext cx="766762" cy="222476"/>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45" name="Trapezoid 44"/>
            <p:cNvSpPr/>
            <p:nvPr/>
          </p:nvSpPr>
          <p:spPr bwMode="auto">
            <a:xfrm>
              <a:off x="6898672" y="2770523"/>
              <a:ext cx="768350" cy="222476"/>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4142" name="TextBox 220"/>
            <p:cNvSpPr txBox="1">
              <a:spLocks noChangeArrowheads="1"/>
            </p:cNvSpPr>
            <p:nvPr/>
          </p:nvSpPr>
          <p:spPr bwMode="auto">
            <a:xfrm rot="10800000">
              <a:off x="6643055" y="1739087"/>
              <a:ext cx="181221" cy="478666"/>
            </a:xfrm>
            <a:prstGeom prst="rect">
              <a:avLst/>
            </a:prstGeom>
            <a:noFill/>
            <a:ln w="9525">
              <a:noFill/>
              <a:miter lim="800000"/>
              <a:headEnd/>
              <a:tailEnd/>
            </a:ln>
          </p:spPr>
          <p:txBody>
            <a:bodyPr vert="eaVert" lIns="0" tIns="36576" rIns="0" bIns="0">
              <a:spAutoFit/>
            </a:bodyPr>
            <a:lstStyle/>
            <a:p>
              <a:r>
                <a:rPr lang="en-US" sz="1400"/>
                <a:t>144</a:t>
              </a:r>
            </a:p>
          </p:txBody>
        </p:sp>
        <p:sp>
          <p:nvSpPr>
            <p:cNvPr id="4143" name="TextBox 221"/>
            <p:cNvSpPr txBox="1">
              <a:spLocks noChangeArrowheads="1"/>
            </p:cNvSpPr>
            <p:nvPr/>
          </p:nvSpPr>
          <p:spPr bwMode="auto">
            <a:xfrm rot="10800000">
              <a:off x="6451174" y="1739087"/>
              <a:ext cx="181221" cy="478666"/>
            </a:xfrm>
            <a:prstGeom prst="rect">
              <a:avLst/>
            </a:prstGeom>
            <a:noFill/>
            <a:ln w="9525">
              <a:noFill/>
              <a:miter lim="800000"/>
              <a:headEnd/>
              <a:tailEnd/>
            </a:ln>
          </p:spPr>
          <p:txBody>
            <a:bodyPr vert="eaVert" lIns="0" tIns="36576" rIns="0" bIns="0">
              <a:spAutoFit/>
            </a:bodyPr>
            <a:lstStyle/>
            <a:p>
              <a:r>
                <a:rPr lang="en-US" sz="1400"/>
                <a:t>140</a:t>
              </a:r>
            </a:p>
          </p:txBody>
        </p:sp>
        <p:sp>
          <p:nvSpPr>
            <p:cNvPr id="4144" name="TextBox 222"/>
            <p:cNvSpPr txBox="1">
              <a:spLocks noChangeArrowheads="1"/>
            </p:cNvSpPr>
            <p:nvPr/>
          </p:nvSpPr>
          <p:spPr bwMode="auto">
            <a:xfrm rot="10800000">
              <a:off x="6259293" y="1739087"/>
              <a:ext cx="181221" cy="478666"/>
            </a:xfrm>
            <a:prstGeom prst="rect">
              <a:avLst/>
            </a:prstGeom>
            <a:noFill/>
            <a:ln w="9525">
              <a:noFill/>
              <a:miter lim="800000"/>
              <a:headEnd/>
              <a:tailEnd/>
            </a:ln>
          </p:spPr>
          <p:txBody>
            <a:bodyPr vert="eaVert" lIns="0" tIns="36576" rIns="0" bIns="0">
              <a:spAutoFit/>
            </a:bodyPr>
            <a:lstStyle/>
            <a:p>
              <a:r>
                <a:rPr lang="en-US" sz="1400"/>
                <a:t>136</a:t>
              </a:r>
            </a:p>
          </p:txBody>
        </p:sp>
        <p:sp>
          <p:nvSpPr>
            <p:cNvPr id="4145" name="TextBox 223"/>
            <p:cNvSpPr txBox="1">
              <a:spLocks noChangeArrowheads="1"/>
            </p:cNvSpPr>
            <p:nvPr/>
          </p:nvSpPr>
          <p:spPr bwMode="auto">
            <a:xfrm rot="10800000">
              <a:off x="6067412" y="1739087"/>
              <a:ext cx="181221" cy="478666"/>
            </a:xfrm>
            <a:prstGeom prst="rect">
              <a:avLst/>
            </a:prstGeom>
            <a:noFill/>
            <a:ln w="9525">
              <a:noFill/>
              <a:miter lim="800000"/>
              <a:headEnd/>
              <a:tailEnd/>
            </a:ln>
          </p:spPr>
          <p:txBody>
            <a:bodyPr vert="eaVert" lIns="0" tIns="36576" rIns="0" bIns="0">
              <a:spAutoFit/>
            </a:bodyPr>
            <a:lstStyle/>
            <a:p>
              <a:r>
                <a:rPr lang="en-US" sz="1400"/>
                <a:t>132</a:t>
              </a:r>
            </a:p>
          </p:txBody>
        </p:sp>
        <p:sp>
          <p:nvSpPr>
            <p:cNvPr id="4146" name="TextBox 224"/>
            <p:cNvSpPr txBox="1">
              <a:spLocks noChangeArrowheads="1"/>
            </p:cNvSpPr>
            <p:nvPr/>
          </p:nvSpPr>
          <p:spPr bwMode="auto">
            <a:xfrm rot="10800000">
              <a:off x="5875531" y="1739087"/>
              <a:ext cx="181221" cy="478666"/>
            </a:xfrm>
            <a:prstGeom prst="rect">
              <a:avLst/>
            </a:prstGeom>
            <a:noFill/>
            <a:ln w="9525">
              <a:noFill/>
              <a:miter lim="800000"/>
              <a:headEnd/>
              <a:tailEnd/>
            </a:ln>
          </p:spPr>
          <p:txBody>
            <a:bodyPr vert="eaVert" lIns="0" tIns="36576" rIns="0" bIns="0">
              <a:spAutoFit/>
            </a:bodyPr>
            <a:lstStyle/>
            <a:p>
              <a:r>
                <a:rPr lang="en-US" sz="1400"/>
                <a:t>128</a:t>
              </a:r>
            </a:p>
          </p:txBody>
        </p:sp>
        <p:sp>
          <p:nvSpPr>
            <p:cNvPr id="4147" name="TextBox 225"/>
            <p:cNvSpPr txBox="1">
              <a:spLocks noChangeArrowheads="1"/>
            </p:cNvSpPr>
            <p:nvPr/>
          </p:nvSpPr>
          <p:spPr bwMode="auto">
            <a:xfrm rot="10800000">
              <a:off x="5683650" y="1739087"/>
              <a:ext cx="181221" cy="478666"/>
            </a:xfrm>
            <a:prstGeom prst="rect">
              <a:avLst/>
            </a:prstGeom>
            <a:noFill/>
            <a:ln w="9525">
              <a:noFill/>
              <a:miter lim="800000"/>
              <a:headEnd/>
              <a:tailEnd/>
            </a:ln>
          </p:spPr>
          <p:txBody>
            <a:bodyPr vert="eaVert" lIns="0" tIns="36576" rIns="0" bIns="0">
              <a:spAutoFit/>
            </a:bodyPr>
            <a:lstStyle/>
            <a:p>
              <a:r>
                <a:rPr lang="en-US" sz="1400" dirty="0"/>
                <a:t>124</a:t>
              </a:r>
            </a:p>
          </p:txBody>
        </p:sp>
        <p:sp>
          <p:nvSpPr>
            <p:cNvPr id="4148" name="TextBox 226"/>
            <p:cNvSpPr txBox="1">
              <a:spLocks noChangeArrowheads="1"/>
            </p:cNvSpPr>
            <p:nvPr/>
          </p:nvSpPr>
          <p:spPr bwMode="auto">
            <a:xfrm rot="10800000">
              <a:off x="5491769" y="1739087"/>
              <a:ext cx="181221" cy="478666"/>
            </a:xfrm>
            <a:prstGeom prst="rect">
              <a:avLst/>
            </a:prstGeom>
            <a:noFill/>
            <a:ln w="9525">
              <a:noFill/>
              <a:miter lim="800000"/>
              <a:headEnd/>
              <a:tailEnd/>
            </a:ln>
          </p:spPr>
          <p:txBody>
            <a:bodyPr vert="eaVert" lIns="0" tIns="36576" rIns="0" bIns="0">
              <a:spAutoFit/>
            </a:bodyPr>
            <a:lstStyle/>
            <a:p>
              <a:r>
                <a:rPr lang="en-US" sz="1400"/>
                <a:t>120</a:t>
              </a:r>
            </a:p>
          </p:txBody>
        </p:sp>
        <p:sp>
          <p:nvSpPr>
            <p:cNvPr id="4149" name="TextBox 227"/>
            <p:cNvSpPr txBox="1">
              <a:spLocks noChangeArrowheads="1"/>
            </p:cNvSpPr>
            <p:nvPr/>
          </p:nvSpPr>
          <p:spPr bwMode="auto">
            <a:xfrm rot="10800000">
              <a:off x="5299888" y="1739087"/>
              <a:ext cx="181221" cy="478666"/>
            </a:xfrm>
            <a:prstGeom prst="rect">
              <a:avLst/>
            </a:prstGeom>
            <a:noFill/>
            <a:ln w="9525">
              <a:noFill/>
              <a:miter lim="800000"/>
              <a:headEnd/>
              <a:tailEnd/>
            </a:ln>
          </p:spPr>
          <p:txBody>
            <a:bodyPr vert="eaVert" lIns="0" tIns="36576" rIns="0" bIns="0">
              <a:spAutoFit/>
            </a:bodyPr>
            <a:lstStyle/>
            <a:p>
              <a:r>
                <a:rPr lang="en-US" sz="1400"/>
                <a:t>116</a:t>
              </a:r>
            </a:p>
          </p:txBody>
        </p:sp>
        <p:sp>
          <p:nvSpPr>
            <p:cNvPr id="4150" name="TextBox 228"/>
            <p:cNvSpPr txBox="1">
              <a:spLocks noChangeArrowheads="1"/>
            </p:cNvSpPr>
            <p:nvPr/>
          </p:nvSpPr>
          <p:spPr bwMode="auto">
            <a:xfrm rot="10800000">
              <a:off x="5108007" y="1739087"/>
              <a:ext cx="181221" cy="478666"/>
            </a:xfrm>
            <a:prstGeom prst="rect">
              <a:avLst/>
            </a:prstGeom>
            <a:noFill/>
            <a:ln w="9525">
              <a:noFill/>
              <a:miter lim="800000"/>
              <a:headEnd/>
              <a:tailEnd/>
            </a:ln>
          </p:spPr>
          <p:txBody>
            <a:bodyPr vert="eaVert" lIns="0" tIns="36576" rIns="0" bIns="0">
              <a:spAutoFit/>
            </a:bodyPr>
            <a:lstStyle/>
            <a:p>
              <a:r>
                <a:rPr lang="en-US" sz="1400"/>
                <a:t>112</a:t>
              </a:r>
            </a:p>
          </p:txBody>
        </p:sp>
        <p:sp>
          <p:nvSpPr>
            <p:cNvPr id="4151" name="TextBox 229"/>
            <p:cNvSpPr txBox="1">
              <a:spLocks noChangeArrowheads="1"/>
            </p:cNvSpPr>
            <p:nvPr/>
          </p:nvSpPr>
          <p:spPr bwMode="auto">
            <a:xfrm rot="10800000">
              <a:off x="4916127" y="1739087"/>
              <a:ext cx="181221" cy="478666"/>
            </a:xfrm>
            <a:prstGeom prst="rect">
              <a:avLst/>
            </a:prstGeom>
            <a:noFill/>
            <a:ln w="9525">
              <a:noFill/>
              <a:miter lim="800000"/>
              <a:headEnd/>
              <a:tailEnd/>
            </a:ln>
          </p:spPr>
          <p:txBody>
            <a:bodyPr vert="eaVert" lIns="0" tIns="36576" rIns="0" bIns="0">
              <a:spAutoFit/>
            </a:bodyPr>
            <a:lstStyle/>
            <a:p>
              <a:r>
                <a:rPr lang="en-US" sz="1400"/>
                <a:t>108</a:t>
              </a:r>
            </a:p>
          </p:txBody>
        </p:sp>
        <p:sp>
          <p:nvSpPr>
            <p:cNvPr id="4152" name="TextBox 230"/>
            <p:cNvSpPr txBox="1">
              <a:spLocks noChangeArrowheads="1"/>
            </p:cNvSpPr>
            <p:nvPr/>
          </p:nvSpPr>
          <p:spPr bwMode="auto">
            <a:xfrm rot="10800000">
              <a:off x="4724246" y="1739087"/>
              <a:ext cx="181221" cy="478666"/>
            </a:xfrm>
            <a:prstGeom prst="rect">
              <a:avLst/>
            </a:prstGeom>
            <a:noFill/>
            <a:ln w="9525">
              <a:noFill/>
              <a:miter lim="800000"/>
              <a:headEnd/>
              <a:tailEnd/>
            </a:ln>
          </p:spPr>
          <p:txBody>
            <a:bodyPr vert="eaVert" lIns="0" tIns="36576" rIns="0" bIns="0">
              <a:spAutoFit/>
            </a:bodyPr>
            <a:lstStyle/>
            <a:p>
              <a:r>
                <a:rPr lang="en-US" sz="1400"/>
                <a:t>104</a:t>
              </a:r>
            </a:p>
          </p:txBody>
        </p:sp>
        <p:sp>
          <p:nvSpPr>
            <p:cNvPr id="4153" name="TextBox 231"/>
            <p:cNvSpPr txBox="1">
              <a:spLocks noChangeArrowheads="1"/>
            </p:cNvSpPr>
            <p:nvPr/>
          </p:nvSpPr>
          <p:spPr bwMode="auto">
            <a:xfrm rot="10800000">
              <a:off x="4532365" y="1739087"/>
              <a:ext cx="181221" cy="478666"/>
            </a:xfrm>
            <a:prstGeom prst="rect">
              <a:avLst/>
            </a:prstGeom>
            <a:noFill/>
            <a:ln w="9525">
              <a:noFill/>
              <a:miter lim="800000"/>
              <a:headEnd/>
              <a:tailEnd/>
            </a:ln>
          </p:spPr>
          <p:txBody>
            <a:bodyPr vert="eaVert" lIns="0" tIns="36576" rIns="0" bIns="0">
              <a:spAutoFit/>
            </a:bodyPr>
            <a:lstStyle/>
            <a:p>
              <a:r>
                <a:rPr lang="en-US" sz="1400"/>
                <a:t>100</a:t>
              </a:r>
            </a:p>
          </p:txBody>
        </p:sp>
        <p:sp>
          <p:nvSpPr>
            <p:cNvPr id="4154" name="TextBox 232"/>
            <p:cNvSpPr txBox="1">
              <a:spLocks noChangeArrowheads="1"/>
            </p:cNvSpPr>
            <p:nvPr/>
          </p:nvSpPr>
          <p:spPr bwMode="auto">
            <a:xfrm rot="10800000">
              <a:off x="7666420" y="1739087"/>
              <a:ext cx="181221" cy="478666"/>
            </a:xfrm>
            <a:prstGeom prst="rect">
              <a:avLst/>
            </a:prstGeom>
            <a:noFill/>
            <a:ln w="9525">
              <a:noFill/>
              <a:miter lim="800000"/>
              <a:headEnd/>
              <a:tailEnd/>
            </a:ln>
          </p:spPr>
          <p:txBody>
            <a:bodyPr vert="eaVert" lIns="0" tIns="36576" rIns="0" bIns="0">
              <a:spAutoFit/>
            </a:bodyPr>
            <a:lstStyle/>
            <a:p>
              <a:r>
                <a:rPr lang="en-US" sz="1400"/>
                <a:t>165</a:t>
              </a:r>
              <a:endParaRPr lang="en-US" sz="1400" baseline="30000"/>
            </a:p>
          </p:txBody>
        </p:sp>
        <p:sp>
          <p:nvSpPr>
            <p:cNvPr id="4155" name="TextBox 233"/>
            <p:cNvSpPr txBox="1">
              <a:spLocks noChangeArrowheads="1"/>
            </p:cNvSpPr>
            <p:nvPr/>
          </p:nvSpPr>
          <p:spPr bwMode="auto">
            <a:xfrm rot="10800000">
              <a:off x="7474539" y="1739087"/>
              <a:ext cx="181221" cy="478666"/>
            </a:xfrm>
            <a:prstGeom prst="rect">
              <a:avLst/>
            </a:prstGeom>
            <a:noFill/>
            <a:ln w="9525">
              <a:noFill/>
              <a:miter lim="800000"/>
              <a:headEnd/>
              <a:tailEnd/>
            </a:ln>
          </p:spPr>
          <p:txBody>
            <a:bodyPr vert="eaVert" lIns="0" tIns="36576" rIns="0" bIns="0">
              <a:spAutoFit/>
            </a:bodyPr>
            <a:lstStyle/>
            <a:p>
              <a:r>
                <a:rPr lang="en-US" sz="1400"/>
                <a:t>161</a:t>
              </a:r>
            </a:p>
          </p:txBody>
        </p:sp>
        <p:sp>
          <p:nvSpPr>
            <p:cNvPr id="4156" name="TextBox 234"/>
            <p:cNvSpPr txBox="1">
              <a:spLocks noChangeArrowheads="1"/>
            </p:cNvSpPr>
            <p:nvPr/>
          </p:nvSpPr>
          <p:spPr bwMode="auto">
            <a:xfrm rot="10800000">
              <a:off x="7282658" y="1739087"/>
              <a:ext cx="181221" cy="478666"/>
            </a:xfrm>
            <a:prstGeom prst="rect">
              <a:avLst/>
            </a:prstGeom>
            <a:noFill/>
            <a:ln w="9525">
              <a:noFill/>
              <a:miter lim="800000"/>
              <a:headEnd/>
              <a:tailEnd/>
            </a:ln>
          </p:spPr>
          <p:txBody>
            <a:bodyPr vert="eaVert" lIns="0" tIns="36576" rIns="0" bIns="0">
              <a:spAutoFit/>
            </a:bodyPr>
            <a:lstStyle/>
            <a:p>
              <a:r>
                <a:rPr lang="en-US" sz="1400"/>
                <a:t>157</a:t>
              </a:r>
            </a:p>
          </p:txBody>
        </p:sp>
        <p:sp>
          <p:nvSpPr>
            <p:cNvPr id="4157" name="TextBox 235"/>
            <p:cNvSpPr txBox="1">
              <a:spLocks noChangeArrowheads="1"/>
            </p:cNvSpPr>
            <p:nvPr/>
          </p:nvSpPr>
          <p:spPr bwMode="auto">
            <a:xfrm rot="10800000">
              <a:off x="7090777" y="1739087"/>
              <a:ext cx="181221" cy="478666"/>
            </a:xfrm>
            <a:prstGeom prst="rect">
              <a:avLst/>
            </a:prstGeom>
            <a:noFill/>
            <a:ln w="9525">
              <a:noFill/>
              <a:miter lim="800000"/>
              <a:headEnd/>
              <a:tailEnd/>
            </a:ln>
          </p:spPr>
          <p:txBody>
            <a:bodyPr vert="eaVert" lIns="0" tIns="36576" rIns="0" bIns="0">
              <a:spAutoFit/>
            </a:bodyPr>
            <a:lstStyle/>
            <a:p>
              <a:r>
                <a:rPr lang="en-US" sz="1400" dirty="0"/>
                <a:t>153</a:t>
              </a:r>
            </a:p>
          </p:txBody>
        </p:sp>
        <p:sp>
          <p:nvSpPr>
            <p:cNvPr id="4158" name="TextBox 236"/>
            <p:cNvSpPr txBox="1">
              <a:spLocks noChangeArrowheads="1"/>
            </p:cNvSpPr>
            <p:nvPr/>
          </p:nvSpPr>
          <p:spPr bwMode="auto">
            <a:xfrm rot="10800000">
              <a:off x="6898896" y="1739087"/>
              <a:ext cx="181221" cy="478666"/>
            </a:xfrm>
            <a:prstGeom prst="rect">
              <a:avLst/>
            </a:prstGeom>
            <a:noFill/>
            <a:ln w="9525">
              <a:noFill/>
              <a:miter lim="800000"/>
              <a:headEnd/>
              <a:tailEnd/>
            </a:ln>
          </p:spPr>
          <p:txBody>
            <a:bodyPr vert="eaVert" lIns="0" tIns="36576" rIns="0" bIns="0">
              <a:spAutoFit/>
            </a:bodyPr>
            <a:lstStyle/>
            <a:p>
              <a:r>
                <a:rPr lang="en-US" sz="1400"/>
                <a:t>149</a:t>
              </a:r>
            </a:p>
          </p:txBody>
        </p:sp>
        <p:sp>
          <p:nvSpPr>
            <p:cNvPr id="4159" name="TextBox 237"/>
            <p:cNvSpPr txBox="1">
              <a:spLocks noChangeArrowheads="1"/>
            </p:cNvSpPr>
            <p:nvPr/>
          </p:nvSpPr>
          <p:spPr bwMode="auto">
            <a:xfrm rot="10800000">
              <a:off x="2805436" y="1739087"/>
              <a:ext cx="181221" cy="478666"/>
            </a:xfrm>
            <a:prstGeom prst="rect">
              <a:avLst/>
            </a:prstGeom>
            <a:noFill/>
            <a:ln w="9525">
              <a:noFill/>
              <a:miter lim="800000"/>
              <a:headEnd/>
              <a:tailEnd/>
            </a:ln>
          </p:spPr>
          <p:txBody>
            <a:bodyPr vert="eaVert" lIns="0" tIns="36576" rIns="0" bIns="0">
              <a:spAutoFit/>
            </a:bodyPr>
            <a:lstStyle/>
            <a:p>
              <a:r>
                <a:rPr lang="en-US" sz="1400"/>
                <a:t>64</a:t>
              </a:r>
            </a:p>
          </p:txBody>
        </p:sp>
        <p:sp>
          <p:nvSpPr>
            <p:cNvPr id="4160" name="TextBox 238"/>
            <p:cNvSpPr txBox="1">
              <a:spLocks noChangeArrowheads="1"/>
            </p:cNvSpPr>
            <p:nvPr/>
          </p:nvSpPr>
          <p:spPr bwMode="auto">
            <a:xfrm rot="10800000">
              <a:off x="2613555" y="1739087"/>
              <a:ext cx="181221" cy="478666"/>
            </a:xfrm>
            <a:prstGeom prst="rect">
              <a:avLst/>
            </a:prstGeom>
            <a:noFill/>
            <a:ln w="9525">
              <a:noFill/>
              <a:miter lim="800000"/>
              <a:headEnd/>
              <a:tailEnd/>
            </a:ln>
          </p:spPr>
          <p:txBody>
            <a:bodyPr vert="eaVert" lIns="0" tIns="36576" rIns="0" bIns="0">
              <a:spAutoFit/>
            </a:bodyPr>
            <a:lstStyle/>
            <a:p>
              <a:r>
                <a:rPr lang="en-US" sz="1400"/>
                <a:t>60</a:t>
              </a:r>
            </a:p>
          </p:txBody>
        </p:sp>
        <p:sp>
          <p:nvSpPr>
            <p:cNvPr id="4161" name="TextBox 239"/>
            <p:cNvSpPr txBox="1">
              <a:spLocks noChangeArrowheads="1"/>
            </p:cNvSpPr>
            <p:nvPr/>
          </p:nvSpPr>
          <p:spPr bwMode="auto">
            <a:xfrm rot="10800000">
              <a:off x="2421674" y="1739087"/>
              <a:ext cx="181221" cy="478666"/>
            </a:xfrm>
            <a:prstGeom prst="rect">
              <a:avLst/>
            </a:prstGeom>
            <a:noFill/>
            <a:ln w="9525">
              <a:noFill/>
              <a:miter lim="800000"/>
              <a:headEnd/>
              <a:tailEnd/>
            </a:ln>
          </p:spPr>
          <p:txBody>
            <a:bodyPr vert="eaVert" lIns="0" tIns="36576" rIns="0" bIns="0">
              <a:spAutoFit/>
            </a:bodyPr>
            <a:lstStyle/>
            <a:p>
              <a:r>
                <a:rPr lang="en-US" sz="1400"/>
                <a:t>56</a:t>
              </a:r>
            </a:p>
          </p:txBody>
        </p:sp>
        <p:sp>
          <p:nvSpPr>
            <p:cNvPr id="4162" name="TextBox 240"/>
            <p:cNvSpPr txBox="1">
              <a:spLocks noChangeArrowheads="1"/>
            </p:cNvSpPr>
            <p:nvPr/>
          </p:nvSpPr>
          <p:spPr bwMode="auto">
            <a:xfrm rot="10800000">
              <a:off x="2229793" y="1739087"/>
              <a:ext cx="181221" cy="478666"/>
            </a:xfrm>
            <a:prstGeom prst="rect">
              <a:avLst/>
            </a:prstGeom>
            <a:noFill/>
            <a:ln w="9525">
              <a:noFill/>
              <a:miter lim="800000"/>
              <a:headEnd/>
              <a:tailEnd/>
            </a:ln>
          </p:spPr>
          <p:txBody>
            <a:bodyPr vert="eaVert" lIns="0" tIns="36576" rIns="0" bIns="0">
              <a:spAutoFit/>
            </a:bodyPr>
            <a:lstStyle/>
            <a:p>
              <a:r>
                <a:rPr lang="en-US" sz="1400"/>
                <a:t>52</a:t>
              </a:r>
            </a:p>
          </p:txBody>
        </p:sp>
        <p:sp>
          <p:nvSpPr>
            <p:cNvPr id="4163" name="TextBox 241"/>
            <p:cNvSpPr txBox="1">
              <a:spLocks noChangeArrowheads="1"/>
            </p:cNvSpPr>
            <p:nvPr/>
          </p:nvSpPr>
          <p:spPr bwMode="auto">
            <a:xfrm rot="10800000">
              <a:off x="2037912" y="1739087"/>
              <a:ext cx="181221" cy="478666"/>
            </a:xfrm>
            <a:prstGeom prst="rect">
              <a:avLst/>
            </a:prstGeom>
            <a:noFill/>
            <a:ln w="9525">
              <a:noFill/>
              <a:miter lim="800000"/>
              <a:headEnd/>
              <a:tailEnd/>
            </a:ln>
          </p:spPr>
          <p:txBody>
            <a:bodyPr vert="eaVert" lIns="0" tIns="36576" rIns="0" bIns="0">
              <a:spAutoFit/>
            </a:bodyPr>
            <a:lstStyle/>
            <a:p>
              <a:r>
                <a:rPr lang="en-US" sz="1400"/>
                <a:t>48</a:t>
              </a:r>
            </a:p>
          </p:txBody>
        </p:sp>
        <p:sp>
          <p:nvSpPr>
            <p:cNvPr id="4164" name="TextBox 242"/>
            <p:cNvSpPr txBox="1">
              <a:spLocks noChangeArrowheads="1"/>
            </p:cNvSpPr>
            <p:nvPr/>
          </p:nvSpPr>
          <p:spPr bwMode="auto">
            <a:xfrm rot="10800000">
              <a:off x="1846031" y="1739087"/>
              <a:ext cx="181221" cy="478666"/>
            </a:xfrm>
            <a:prstGeom prst="rect">
              <a:avLst/>
            </a:prstGeom>
            <a:noFill/>
            <a:ln w="9525">
              <a:noFill/>
              <a:miter lim="800000"/>
              <a:headEnd/>
              <a:tailEnd/>
            </a:ln>
          </p:spPr>
          <p:txBody>
            <a:bodyPr vert="eaVert" lIns="0" tIns="36576" rIns="0" bIns="0">
              <a:spAutoFit/>
            </a:bodyPr>
            <a:lstStyle/>
            <a:p>
              <a:r>
                <a:rPr lang="en-US" sz="1400"/>
                <a:t>44</a:t>
              </a:r>
            </a:p>
          </p:txBody>
        </p:sp>
        <p:sp>
          <p:nvSpPr>
            <p:cNvPr id="4165" name="TextBox 243"/>
            <p:cNvSpPr txBox="1">
              <a:spLocks noChangeArrowheads="1"/>
            </p:cNvSpPr>
            <p:nvPr/>
          </p:nvSpPr>
          <p:spPr bwMode="auto">
            <a:xfrm rot="10800000">
              <a:off x="1654150" y="1739087"/>
              <a:ext cx="181221" cy="478666"/>
            </a:xfrm>
            <a:prstGeom prst="rect">
              <a:avLst/>
            </a:prstGeom>
            <a:noFill/>
            <a:ln w="9525">
              <a:noFill/>
              <a:miter lim="800000"/>
              <a:headEnd/>
              <a:tailEnd/>
            </a:ln>
          </p:spPr>
          <p:txBody>
            <a:bodyPr vert="eaVert" lIns="0" tIns="36576" rIns="0" bIns="0">
              <a:spAutoFit/>
            </a:bodyPr>
            <a:lstStyle/>
            <a:p>
              <a:r>
                <a:rPr lang="en-US" sz="1400"/>
                <a:t>40</a:t>
              </a:r>
            </a:p>
          </p:txBody>
        </p:sp>
        <p:sp>
          <p:nvSpPr>
            <p:cNvPr id="4166" name="TextBox 244"/>
            <p:cNvSpPr txBox="1">
              <a:spLocks noChangeArrowheads="1"/>
            </p:cNvSpPr>
            <p:nvPr/>
          </p:nvSpPr>
          <p:spPr bwMode="auto">
            <a:xfrm rot="10800000">
              <a:off x="1462269" y="1739087"/>
              <a:ext cx="181221" cy="478666"/>
            </a:xfrm>
            <a:prstGeom prst="rect">
              <a:avLst/>
            </a:prstGeom>
            <a:noFill/>
            <a:ln w="9525">
              <a:noFill/>
              <a:miter lim="800000"/>
              <a:headEnd/>
              <a:tailEnd/>
            </a:ln>
          </p:spPr>
          <p:txBody>
            <a:bodyPr vert="eaVert" lIns="0" tIns="36576" rIns="0" bIns="0">
              <a:spAutoFit/>
            </a:bodyPr>
            <a:lstStyle/>
            <a:p>
              <a:r>
                <a:rPr lang="en-US" sz="1400"/>
                <a:t>36</a:t>
              </a:r>
            </a:p>
          </p:txBody>
        </p:sp>
        <p:sp>
          <p:nvSpPr>
            <p:cNvPr id="71" name="Trapezoid 70"/>
            <p:cNvSpPr/>
            <p:nvPr/>
          </p:nvSpPr>
          <p:spPr bwMode="auto">
            <a:xfrm>
              <a:off x="6643085" y="2218378"/>
              <a:ext cx="192087"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72" name="Trapezoid 71"/>
            <p:cNvSpPr/>
            <p:nvPr/>
          </p:nvSpPr>
          <p:spPr bwMode="auto">
            <a:xfrm>
              <a:off x="6450997" y="2493439"/>
              <a:ext cx="384175"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73" name="Trapezoid 72"/>
            <p:cNvSpPr/>
            <p:nvPr/>
          </p:nvSpPr>
          <p:spPr bwMode="auto">
            <a:xfrm>
              <a:off x="6066822" y="2770523"/>
              <a:ext cx="768350" cy="222476"/>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4170" name="TextBox 265"/>
            <p:cNvSpPr txBox="1">
              <a:spLocks noChangeArrowheads="1"/>
            </p:cNvSpPr>
            <p:nvPr/>
          </p:nvSpPr>
          <p:spPr bwMode="auto">
            <a:xfrm>
              <a:off x="-70453" y="1825880"/>
              <a:ext cx="1433593" cy="339954"/>
            </a:xfrm>
            <a:prstGeom prst="rect">
              <a:avLst/>
            </a:prstGeom>
            <a:noFill/>
            <a:ln w="9525">
              <a:noFill/>
              <a:miter lim="800000"/>
              <a:headEnd/>
              <a:tailEnd/>
            </a:ln>
          </p:spPr>
          <p:txBody>
            <a:bodyPr lIns="0" rIns="0">
              <a:spAutoFit/>
            </a:bodyPr>
            <a:lstStyle/>
            <a:p>
              <a:pPr algn="r"/>
              <a:r>
                <a:rPr lang="en-US" sz="1400"/>
                <a:t>IEEE channel #</a:t>
              </a:r>
            </a:p>
          </p:txBody>
        </p:sp>
        <p:sp>
          <p:nvSpPr>
            <p:cNvPr id="4171" name="TextBox 265"/>
            <p:cNvSpPr txBox="1">
              <a:spLocks noChangeArrowheads="1"/>
            </p:cNvSpPr>
            <p:nvPr/>
          </p:nvSpPr>
          <p:spPr bwMode="auto">
            <a:xfrm>
              <a:off x="758706" y="2211105"/>
              <a:ext cx="639603" cy="226037"/>
            </a:xfrm>
            <a:prstGeom prst="rect">
              <a:avLst/>
            </a:prstGeom>
            <a:noFill/>
            <a:ln w="9525">
              <a:noFill/>
              <a:miter lim="800000"/>
              <a:headEnd/>
              <a:tailEnd/>
            </a:ln>
          </p:spPr>
          <p:txBody>
            <a:bodyPr lIns="0" tIns="0" rIns="0" bIns="0">
              <a:spAutoFit/>
            </a:bodyPr>
            <a:lstStyle/>
            <a:p>
              <a:pPr algn="r"/>
              <a:r>
                <a:rPr lang="en-US" sz="1400"/>
                <a:t>20 MHz</a:t>
              </a:r>
            </a:p>
          </p:txBody>
        </p:sp>
        <p:sp>
          <p:nvSpPr>
            <p:cNvPr id="4172" name="TextBox 266"/>
            <p:cNvSpPr txBox="1">
              <a:spLocks noChangeArrowheads="1"/>
            </p:cNvSpPr>
            <p:nvPr/>
          </p:nvSpPr>
          <p:spPr bwMode="auto">
            <a:xfrm>
              <a:off x="758706" y="2503623"/>
              <a:ext cx="639603" cy="226037"/>
            </a:xfrm>
            <a:prstGeom prst="rect">
              <a:avLst/>
            </a:prstGeom>
            <a:noFill/>
            <a:ln w="9525">
              <a:noFill/>
              <a:miter lim="800000"/>
              <a:headEnd/>
              <a:tailEnd/>
            </a:ln>
          </p:spPr>
          <p:txBody>
            <a:bodyPr lIns="0" tIns="0" rIns="0" bIns="0">
              <a:spAutoFit/>
            </a:bodyPr>
            <a:lstStyle/>
            <a:p>
              <a:pPr algn="r"/>
              <a:r>
                <a:rPr lang="en-US" sz="1400"/>
                <a:t>40 MHz</a:t>
              </a:r>
            </a:p>
          </p:txBody>
        </p:sp>
        <p:sp>
          <p:nvSpPr>
            <p:cNvPr id="4173" name="TextBox 266"/>
            <p:cNvSpPr txBox="1">
              <a:spLocks noChangeArrowheads="1"/>
            </p:cNvSpPr>
            <p:nvPr/>
          </p:nvSpPr>
          <p:spPr bwMode="auto">
            <a:xfrm>
              <a:off x="758706" y="2769548"/>
              <a:ext cx="639603" cy="226037"/>
            </a:xfrm>
            <a:prstGeom prst="rect">
              <a:avLst/>
            </a:prstGeom>
            <a:noFill/>
            <a:ln w="9525">
              <a:noFill/>
              <a:miter lim="800000"/>
              <a:headEnd/>
              <a:tailEnd/>
            </a:ln>
          </p:spPr>
          <p:txBody>
            <a:bodyPr lIns="0" tIns="0" rIns="0" bIns="0">
              <a:spAutoFit/>
            </a:bodyPr>
            <a:lstStyle/>
            <a:p>
              <a:pPr algn="r"/>
              <a:r>
                <a:rPr lang="en-US" sz="1400"/>
                <a:t>80 MHz</a:t>
              </a:r>
            </a:p>
          </p:txBody>
        </p:sp>
        <p:sp>
          <p:nvSpPr>
            <p:cNvPr id="4174" name="TextBox 266"/>
            <p:cNvSpPr txBox="1">
              <a:spLocks noChangeArrowheads="1"/>
            </p:cNvSpPr>
            <p:nvPr/>
          </p:nvSpPr>
          <p:spPr bwMode="auto">
            <a:xfrm>
              <a:off x="386748" y="3088126"/>
              <a:ext cx="1011562" cy="274524"/>
            </a:xfrm>
            <a:prstGeom prst="rect">
              <a:avLst/>
            </a:prstGeom>
            <a:noFill/>
            <a:ln w="9525">
              <a:noFill/>
              <a:miter lim="800000"/>
              <a:headEnd/>
              <a:tailEnd/>
            </a:ln>
          </p:spPr>
          <p:txBody>
            <a:bodyPr lIns="0" tIns="0" rIns="0" bIns="0">
              <a:spAutoFit/>
            </a:bodyPr>
            <a:lstStyle/>
            <a:p>
              <a:pPr algn="r"/>
              <a:r>
                <a:rPr lang="en-US" sz="1400"/>
                <a:t>160 MHz</a:t>
              </a:r>
            </a:p>
          </p:txBody>
        </p:sp>
        <p:sp>
          <p:nvSpPr>
            <p:cNvPr id="91" name="Trapezoid 90"/>
            <p:cNvSpPr/>
            <p:nvPr/>
          </p:nvSpPr>
          <p:spPr bwMode="auto">
            <a:xfrm>
              <a:off x="1461485" y="3088058"/>
              <a:ext cx="1535112" cy="222476"/>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92" name="Trapezoid 91"/>
            <p:cNvSpPr/>
            <p:nvPr/>
          </p:nvSpPr>
          <p:spPr bwMode="auto">
            <a:xfrm>
              <a:off x="4531710" y="3088058"/>
              <a:ext cx="1535112" cy="222476"/>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09" name="Trapezoid 108"/>
            <p:cNvSpPr/>
            <p:nvPr/>
          </p:nvSpPr>
          <p:spPr bwMode="auto">
            <a:xfrm>
              <a:off x="2996597" y="2218378"/>
              <a:ext cx="192088" cy="224498"/>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10" name="Trapezoid 109"/>
            <p:cNvSpPr/>
            <p:nvPr/>
          </p:nvSpPr>
          <p:spPr bwMode="auto">
            <a:xfrm>
              <a:off x="3188685" y="2218378"/>
              <a:ext cx="192087" cy="224498"/>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11" name="Trapezoid 110"/>
            <p:cNvSpPr/>
            <p:nvPr/>
          </p:nvSpPr>
          <p:spPr bwMode="auto">
            <a:xfrm>
              <a:off x="3380772" y="2218378"/>
              <a:ext cx="192088" cy="224498"/>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12" name="Trapezoid 111"/>
            <p:cNvSpPr/>
            <p:nvPr/>
          </p:nvSpPr>
          <p:spPr bwMode="auto">
            <a:xfrm>
              <a:off x="3572860" y="2218378"/>
              <a:ext cx="192087" cy="224498"/>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13" name="Trapezoid 112"/>
            <p:cNvSpPr/>
            <p:nvPr/>
          </p:nvSpPr>
          <p:spPr bwMode="auto">
            <a:xfrm>
              <a:off x="3764947" y="2218378"/>
              <a:ext cx="192088" cy="224498"/>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14" name="Trapezoid 113"/>
            <p:cNvSpPr/>
            <p:nvPr/>
          </p:nvSpPr>
          <p:spPr bwMode="auto">
            <a:xfrm>
              <a:off x="3957035" y="2218378"/>
              <a:ext cx="192087" cy="224498"/>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15" name="Trapezoid 114"/>
            <p:cNvSpPr/>
            <p:nvPr/>
          </p:nvSpPr>
          <p:spPr bwMode="auto">
            <a:xfrm>
              <a:off x="4149122" y="2218378"/>
              <a:ext cx="192088" cy="224498"/>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16" name="Trapezoid 115"/>
            <p:cNvSpPr/>
            <p:nvPr/>
          </p:nvSpPr>
          <p:spPr bwMode="auto">
            <a:xfrm>
              <a:off x="4341210" y="2218378"/>
              <a:ext cx="190500" cy="224498"/>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17" name="Trapezoid 116"/>
            <p:cNvSpPr/>
            <p:nvPr/>
          </p:nvSpPr>
          <p:spPr bwMode="auto">
            <a:xfrm>
              <a:off x="2996597" y="2493439"/>
              <a:ext cx="384175" cy="224498"/>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18" name="Trapezoid 117"/>
            <p:cNvSpPr/>
            <p:nvPr/>
          </p:nvSpPr>
          <p:spPr bwMode="auto">
            <a:xfrm>
              <a:off x="3380772" y="2493439"/>
              <a:ext cx="384175" cy="224498"/>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19" name="Trapezoid 118"/>
            <p:cNvSpPr/>
            <p:nvPr/>
          </p:nvSpPr>
          <p:spPr bwMode="auto">
            <a:xfrm>
              <a:off x="3764947" y="2493439"/>
              <a:ext cx="384175" cy="224498"/>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20" name="Trapezoid 119"/>
            <p:cNvSpPr/>
            <p:nvPr/>
          </p:nvSpPr>
          <p:spPr bwMode="auto">
            <a:xfrm>
              <a:off x="4149122" y="2493439"/>
              <a:ext cx="382588" cy="224498"/>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21" name="Trapezoid 120"/>
            <p:cNvSpPr/>
            <p:nvPr/>
          </p:nvSpPr>
          <p:spPr bwMode="auto">
            <a:xfrm>
              <a:off x="2996597" y="2770523"/>
              <a:ext cx="768350" cy="222476"/>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22" name="Trapezoid 121"/>
            <p:cNvSpPr/>
            <p:nvPr/>
          </p:nvSpPr>
          <p:spPr bwMode="auto">
            <a:xfrm>
              <a:off x="3764947" y="2770523"/>
              <a:ext cx="766763" cy="222476"/>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23" name="Trapezoid 122"/>
            <p:cNvSpPr/>
            <p:nvPr/>
          </p:nvSpPr>
          <p:spPr bwMode="auto">
            <a:xfrm>
              <a:off x="2996597" y="3088058"/>
              <a:ext cx="1535113" cy="222476"/>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cxnSp>
          <p:nvCxnSpPr>
            <p:cNvPr id="4192" name="Straight Connector 138"/>
            <p:cNvCxnSpPr>
              <a:cxnSpLocks noChangeShapeType="1"/>
            </p:cNvCxnSpPr>
            <p:nvPr/>
          </p:nvCxnSpPr>
          <p:spPr bwMode="auto">
            <a:xfrm rot="5400000" flipH="1" flipV="1">
              <a:off x="2391421" y="3008881"/>
              <a:ext cx="1595553" cy="0"/>
            </a:xfrm>
            <a:prstGeom prst="line">
              <a:avLst/>
            </a:prstGeom>
            <a:noFill/>
            <a:ln w="25400" algn="ctr">
              <a:solidFill>
                <a:schemeClr val="tx1"/>
              </a:solidFill>
              <a:prstDash val="dash"/>
              <a:round/>
              <a:headEnd type="none" w="sm" len="sm"/>
              <a:tailEnd type="none" w="sm" len="sm"/>
            </a:ln>
          </p:spPr>
        </p:cxnSp>
        <p:cxnSp>
          <p:nvCxnSpPr>
            <p:cNvPr id="4193" name="Straight Connector 138"/>
            <p:cNvCxnSpPr>
              <a:cxnSpLocks noChangeShapeType="1"/>
            </p:cNvCxnSpPr>
            <p:nvPr/>
          </p:nvCxnSpPr>
          <p:spPr bwMode="auto">
            <a:xfrm rot="5400000" flipH="1" flipV="1">
              <a:off x="3542707" y="3008881"/>
              <a:ext cx="1595553" cy="0"/>
            </a:xfrm>
            <a:prstGeom prst="line">
              <a:avLst/>
            </a:prstGeom>
            <a:noFill/>
            <a:ln w="25400" algn="ctr">
              <a:solidFill>
                <a:schemeClr val="tx1"/>
              </a:solidFill>
              <a:prstDash val="dash"/>
              <a:round/>
              <a:headEnd type="none" w="sm" len="sm"/>
              <a:tailEnd type="none" w="sm" len="sm"/>
            </a:ln>
          </p:spPr>
        </p:cxnSp>
        <p:cxnSp>
          <p:nvCxnSpPr>
            <p:cNvPr id="4194" name="Straight Connector 138"/>
            <p:cNvCxnSpPr>
              <a:cxnSpLocks noChangeShapeType="1"/>
            </p:cNvCxnSpPr>
            <p:nvPr/>
          </p:nvCxnSpPr>
          <p:spPr bwMode="auto">
            <a:xfrm rot="5400000" flipH="1" flipV="1">
              <a:off x="5973199" y="3008881"/>
              <a:ext cx="1595553" cy="0"/>
            </a:xfrm>
            <a:prstGeom prst="line">
              <a:avLst/>
            </a:prstGeom>
            <a:noFill/>
            <a:ln w="25400" algn="ctr">
              <a:solidFill>
                <a:schemeClr val="tx1"/>
              </a:solidFill>
              <a:prstDash val="dash"/>
              <a:round/>
              <a:headEnd type="none" w="sm" len="sm"/>
              <a:tailEnd type="none" w="sm" len="sm"/>
            </a:ln>
          </p:spPr>
        </p:cxnSp>
        <p:sp>
          <p:nvSpPr>
            <p:cNvPr id="4195" name="TextBox 266"/>
            <p:cNvSpPr txBox="1">
              <a:spLocks noChangeArrowheads="1"/>
            </p:cNvSpPr>
            <p:nvPr/>
          </p:nvSpPr>
          <p:spPr bwMode="auto">
            <a:xfrm>
              <a:off x="1334349" y="3487547"/>
              <a:ext cx="895444" cy="274524"/>
            </a:xfrm>
            <a:prstGeom prst="rect">
              <a:avLst/>
            </a:prstGeom>
            <a:noFill/>
            <a:ln w="9525">
              <a:noFill/>
              <a:miter lim="800000"/>
              <a:headEnd/>
              <a:tailEnd/>
            </a:ln>
          </p:spPr>
          <p:txBody>
            <a:bodyPr lIns="0" tIns="0" rIns="0" bIns="0">
              <a:spAutoFit/>
            </a:bodyPr>
            <a:lstStyle/>
            <a:p>
              <a:pPr algn="ctr"/>
              <a:r>
                <a:rPr lang="en-US" sz="1400" b="1"/>
                <a:t>UNII-1</a:t>
              </a:r>
            </a:p>
          </p:txBody>
        </p:sp>
        <p:cxnSp>
          <p:nvCxnSpPr>
            <p:cNvPr id="4196" name="Straight Connector 138"/>
            <p:cNvCxnSpPr>
              <a:cxnSpLocks noChangeShapeType="1"/>
            </p:cNvCxnSpPr>
            <p:nvPr/>
          </p:nvCxnSpPr>
          <p:spPr bwMode="auto">
            <a:xfrm rot="5400000" flipH="1" flipV="1">
              <a:off x="1432017" y="3008881"/>
              <a:ext cx="1595553" cy="0"/>
            </a:xfrm>
            <a:prstGeom prst="line">
              <a:avLst/>
            </a:prstGeom>
            <a:noFill/>
            <a:ln w="25400" algn="ctr">
              <a:solidFill>
                <a:schemeClr val="tx1"/>
              </a:solidFill>
              <a:prstDash val="dash"/>
              <a:round/>
              <a:headEnd type="none" w="sm" len="sm"/>
              <a:tailEnd type="none" w="sm" len="sm"/>
            </a:ln>
          </p:spPr>
        </p:cxnSp>
        <p:sp>
          <p:nvSpPr>
            <p:cNvPr id="4197" name="TextBox 266"/>
            <p:cNvSpPr txBox="1">
              <a:spLocks noChangeArrowheads="1"/>
            </p:cNvSpPr>
            <p:nvPr/>
          </p:nvSpPr>
          <p:spPr bwMode="auto">
            <a:xfrm>
              <a:off x="2229793" y="3487547"/>
              <a:ext cx="895444" cy="274524"/>
            </a:xfrm>
            <a:prstGeom prst="rect">
              <a:avLst/>
            </a:prstGeom>
            <a:noFill/>
            <a:ln w="9525">
              <a:noFill/>
              <a:miter lim="800000"/>
              <a:headEnd/>
              <a:tailEnd/>
            </a:ln>
          </p:spPr>
          <p:txBody>
            <a:bodyPr lIns="0" tIns="0" rIns="0" bIns="0">
              <a:spAutoFit/>
            </a:bodyPr>
            <a:lstStyle/>
            <a:p>
              <a:pPr algn="ctr"/>
              <a:r>
                <a:rPr lang="en-US" sz="1400" b="1"/>
                <a:t>UNII-2</a:t>
              </a:r>
            </a:p>
          </p:txBody>
        </p:sp>
        <p:sp>
          <p:nvSpPr>
            <p:cNvPr id="4198" name="TextBox 266"/>
            <p:cNvSpPr txBox="1">
              <a:spLocks noChangeArrowheads="1"/>
            </p:cNvSpPr>
            <p:nvPr/>
          </p:nvSpPr>
          <p:spPr bwMode="auto">
            <a:xfrm>
              <a:off x="5108007" y="3487547"/>
              <a:ext cx="895444" cy="274524"/>
            </a:xfrm>
            <a:prstGeom prst="rect">
              <a:avLst/>
            </a:prstGeom>
            <a:noFill/>
            <a:ln w="9525">
              <a:noFill/>
              <a:miter lim="800000"/>
              <a:headEnd/>
              <a:tailEnd/>
            </a:ln>
          </p:spPr>
          <p:txBody>
            <a:bodyPr lIns="0" tIns="0" rIns="0" bIns="0">
              <a:spAutoFit/>
            </a:bodyPr>
            <a:lstStyle/>
            <a:p>
              <a:pPr algn="ctr"/>
              <a:r>
                <a:rPr lang="en-US" sz="1400" b="1"/>
                <a:t>UNII-2</a:t>
              </a:r>
            </a:p>
          </p:txBody>
        </p:sp>
        <p:sp>
          <p:nvSpPr>
            <p:cNvPr id="4199" name="TextBox 266"/>
            <p:cNvSpPr txBox="1">
              <a:spLocks noChangeArrowheads="1"/>
            </p:cNvSpPr>
            <p:nvPr/>
          </p:nvSpPr>
          <p:spPr bwMode="auto">
            <a:xfrm>
              <a:off x="6898896" y="3487547"/>
              <a:ext cx="895444" cy="274524"/>
            </a:xfrm>
            <a:prstGeom prst="rect">
              <a:avLst/>
            </a:prstGeom>
            <a:noFill/>
            <a:ln w="9525">
              <a:noFill/>
              <a:miter lim="800000"/>
              <a:headEnd/>
              <a:tailEnd/>
            </a:ln>
          </p:spPr>
          <p:txBody>
            <a:bodyPr lIns="0" tIns="0" rIns="0" bIns="0">
              <a:spAutoFit/>
            </a:bodyPr>
            <a:lstStyle/>
            <a:p>
              <a:pPr algn="ctr"/>
              <a:r>
                <a:rPr lang="en-US" sz="1400" b="1"/>
                <a:t>UNII-3</a:t>
              </a:r>
            </a:p>
          </p:txBody>
        </p:sp>
        <p:sp>
          <p:nvSpPr>
            <p:cNvPr id="4200" name="TextBox 266"/>
            <p:cNvSpPr txBox="1">
              <a:spLocks noChangeArrowheads="1"/>
            </p:cNvSpPr>
            <p:nvPr/>
          </p:nvSpPr>
          <p:spPr bwMode="auto">
            <a:xfrm>
              <a:off x="1846031" y="3806658"/>
              <a:ext cx="767524" cy="450412"/>
            </a:xfrm>
            <a:prstGeom prst="rect">
              <a:avLst/>
            </a:prstGeom>
            <a:noFill/>
            <a:ln w="9525">
              <a:noFill/>
              <a:miter lim="800000"/>
              <a:headEnd/>
              <a:tailEnd/>
            </a:ln>
          </p:spPr>
          <p:txBody>
            <a:bodyPr lIns="0" tIns="0" rIns="0" bIns="0">
              <a:spAutoFit/>
            </a:bodyPr>
            <a:lstStyle/>
            <a:p>
              <a:pPr algn="ctr"/>
              <a:r>
                <a:rPr lang="en-US" sz="1400"/>
                <a:t>5250</a:t>
              </a:r>
            </a:p>
            <a:p>
              <a:pPr algn="ctr"/>
              <a:r>
                <a:rPr lang="en-US" sz="1400"/>
                <a:t>MHz</a:t>
              </a:r>
            </a:p>
          </p:txBody>
        </p:sp>
        <p:sp>
          <p:nvSpPr>
            <p:cNvPr id="4201" name="TextBox 266"/>
            <p:cNvSpPr txBox="1">
              <a:spLocks noChangeArrowheads="1"/>
            </p:cNvSpPr>
            <p:nvPr/>
          </p:nvSpPr>
          <p:spPr bwMode="auto">
            <a:xfrm>
              <a:off x="2805436" y="3806658"/>
              <a:ext cx="767524" cy="450412"/>
            </a:xfrm>
            <a:prstGeom prst="rect">
              <a:avLst/>
            </a:prstGeom>
            <a:noFill/>
            <a:ln w="9525">
              <a:noFill/>
              <a:miter lim="800000"/>
              <a:headEnd/>
              <a:tailEnd/>
            </a:ln>
          </p:spPr>
          <p:txBody>
            <a:bodyPr lIns="0" tIns="0" rIns="0" bIns="0">
              <a:spAutoFit/>
            </a:bodyPr>
            <a:lstStyle/>
            <a:p>
              <a:pPr algn="ctr"/>
              <a:r>
                <a:rPr lang="en-US" sz="1400"/>
                <a:t>5350</a:t>
              </a:r>
            </a:p>
            <a:p>
              <a:pPr algn="ctr"/>
              <a:r>
                <a:rPr lang="en-US" sz="1400"/>
                <a:t>MHz</a:t>
              </a:r>
            </a:p>
          </p:txBody>
        </p:sp>
        <p:sp>
          <p:nvSpPr>
            <p:cNvPr id="4202" name="TextBox 266"/>
            <p:cNvSpPr txBox="1">
              <a:spLocks noChangeArrowheads="1"/>
            </p:cNvSpPr>
            <p:nvPr/>
          </p:nvSpPr>
          <p:spPr bwMode="auto">
            <a:xfrm>
              <a:off x="3956722" y="3806658"/>
              <a:ext cx="767524" cy="450412"/>
            </a:xfrm>
            <a:prstGeom prst="rect">
              <a:avLst/>
            </a:prstGeom>
            <a:noFill/>
            <a:ln w="9525">
              <a:noFill/>
              <a:miter lim="800000"/>
              <a:headEnd/>
              <a:tailEnd/>
            </a:ln>
          </p:spPr>
          <p:txBody>
            <a:bodyPr lIns="0" tIns="0" rIns="0" bIns="0">
              <a:spAutoFit/>
            </a:bodyPr>
            <a:lstStyle/>
            <a:p>
              <a:pPr algn="ctr"/>
              <a:r>
                <a:rPr lang="en-US" sz="1400"/>
                <a:t>5470</a:t>
              </a:r>
            </a:p>
            <a:p>
              <a:pPr algn="ctr"/>
              <a:r>
                <a:rPr lang="en-US" sz="1400"/>
                <a:t>MHz</a:t>
              </a:r>
            </a:p>
          </p:txBody>
        </p:sp>
        <p:sp>
          <p:nvSpPr>
            <p:cNvPr id="4203" name="TextBox 266"/>
            <p:cNvSpPr txBox="1">
              <a:spLocks noChangeArrowheads="1"/>
            </p:cNvSpPr>
            <p:nvPr/>
          </p:nvSpPr>
          <p:spPr bwMode="auto">
            <a:xfrm>
              <a:off x="6387214" y="3806658"/>
              <a:ext cx="767524" cy="450412"/>
            </a:xfrm>
            <a:prstGeom prst="rect">
              <a:avLst/>
            </a:prstGeom>
            <a:noFill/>
            <a:ln w="9525">
              <a:noFill/>
              <a:miter lim="800000"/>
              <a:headEnd/>
              <a:tailEnd/>
            </a:ln>
          </p:spPr>
          <p:txBody>
            <a:bodyPr lIns="0" tIns="0" rIns="0" bIns="0">
              <a:spAutoFit/>
            </a:bodyPr>
            <a:lstStyle/>
            <a:p>
              <a:pPr algn="ctr"/>
              <a:r>
                <a:rPr lang="en-US" sz="1400"/>
                <a:t>5725</a:t>
              </a:r>
            </a:p>
            <a:p>
              <a:pPr algn="ctr"/>
              <a:r>
                <a:rPr lang="en-US" sz="1400"/>
                <a:t>MHz</a:t>
              </a:r>
            </a:p>
          </p:txBody>
        </p:sp>
        <p:sp>
          <p:nvSpPr>
            <p:cNvPr id="4204" name="TextBox 266"/>
            <p:cNvSpPr txBox="1">
              <a:spLocks noChangeArrowheads="1"/>
            </p:cNvSpPr>
            <p:nvPr/>
          </p:nvSpPr>
          <p:spPr bwMode="auto">
            <a:xfrm>
              <a:off x="3317119" y="3487547"/>
              <a:ext cx="895444" cy="289194"/>
            </a:xfrm>
            <a:prstGeom prst="rect">
              <a:avLst/>
            </a:prstGeom>
            <a:noFill/>
            <a:ln w="9525">
              <a:noFill/>
              <a:miter lim="800000"/>
              <a:headEnd/>
              <a:tailEnd/>
            </a:ln>
          </p:spPr>
          <p:txBody>
            <a:bodyPr lIns="0" tIns="0" rIns="0" bIns="0">
              <a:spAutoFit/>
            </a:bodyPr>
            <a:lstStyle/>
            <a:p>
              <a:pPr algn="ctr"/>
              <a:r>
                <a:rPr lang="en-US" sz="1800" b="1">
                  <a:solidFill>
                    <a:srgbClr val="FF0000"/>
                  </a:solidFill>
                </a:rPr>
                <a:t>NEW</a:t>
              </a:r>
            </a:p>
          </p:txBody>
        </p:sp>
        <p:sp>
          <p:nvSpPr>
            <p:cNvPr id="4205" name="TextBox 224"/>
            <p:cNvSpPr txBox="1">
              <a:spLocks noChangeArrowheads="1"/>
            </p:cNvSpPr>
            <p:nvPr/>
          </p:nvSpPr>
          <p:spPr bwMode="auto">
            <a:xfrm rot="10800000">
              <a:off x="4340484" y="1739087"/>
              <a:ext cx="181221" cy="478666"/>
            </a:xfrm>
            <a:prstGeom prst="rect">
              <a:avLst/>
            </a:prstGeom>
            <a:noFill/>
            <a:ln w="9525">
              <a:noFill/>
              <a:miter lim="800000"/>
              <a:headEnd/>
              <a:tailEnd/>
            </a:ln>
          </p:spPr>
          <p:txBody>
            <a:bodyPr vert="eaVert" lIns="0" tIns="36576" rIns="0" bIns="0">
              <a:spAutoFit/>
            </a:bodyPr>
            <a:lstStyle/>
            <a:p>
              <a:r>
                <a:rPr lang="en-US" sz="1400"/>
                <a:t>96</a:t>
              </a:r>
            </a:p>
          </p:txBody>
        </p:sp>
        <p:sp>
          <p:nvSpPr>
            <p:cNvPr id="4206" name="TextBox 225"/>
            <p:cNvSpPr txBox="1">
              <a:spLocks noChangeArrowheads="1"/>
            </p:cNvSpPr>
            <p:nvPr/>
          </p:nvSpPr>
          <p:spPr bwMode="auto">
            <a:xfrm rot="10800000">
              <a:off x="4148603" y="1739087"/>
              <a:ext cx="181221" cy="478666"/>
            </a:xfrm>
            <a:prstGeom prst="rect">
              <a:avLst/>
            </a:prstGeom>
            <a:noFill/>
            <a:ln w="9525">
              <a:noFill/>
              <a:miter lim="800000"/>
              <a:headEnd/>
              <a:tailEnd/>
            </a:ln>
          </p:spPr>
          <p:txBody>
            <a:bodyPr vert="eaVert" lIns="0" tIns="36576" rIns="0" bIns="0">
              <a:spAutoFit/>
            </a:bodyPr>
            <a:lstStyle/>
            <a:p>
              <a:r>
                <a:rPr lang="en-US" sz="1400" dirty="0"/>
                <a:t>92</a:t>
              </a:r>
            </a:p>
          </p:txBody>
        </p:sp>
        <p:sp>
          <p:nvSpPr>
            <p:cNvPr id="4207" name="TextBox 226"/>
            <p:cNvSpPr txBox="1">
              <a:spLocks noChangeArrowheads="1"/>
            </p:cNvSpPr>
            <p:nvPr/>
          </p:nvSpPr>
          <p:spPr bwMode="auto">
            <a:xfrm rot="10800000">
              <a:off x="3956722" y="1739087"/>
              <a:ext cx="181221" cy="478666"/>
            </a:xfrm>
            <a:prstGeom prst="rect">
              <a:avLst/>
            </a:prstGeom>
            <a:noFill/>
            <a:ln w="9525">
              <a:noFill/>
              <a:miter lim="800000"/>
              <a:headEnd/>
              <a:tailEnd/>
            </a:ln>
          </p:spPr>
          <p:txBody>
            <a:bodyPr vert="eaVert" lIns="0" tIns="36576" rIns="0" bIns="0">
              <a:spAutoFit/>
            </a:bodyPr>
            <a:lstStyle/>
            <a:p>
              <a:r>
                <a:rPr lang="en-US" sz="1400"/>
                <a:t>88</a:t>
              </a:r>
            </a:p>
          </p:txBody>
        </p:sp>
        <p:sp>
          <p:nvSpPr>
            <p:cNvPr id="4208" name="TextBox 227"/>
            <p:cNvSpPr txBox="1">
              <a:spLocks noChangeArrowheads="1"/>
            </p:cNvSpPr>
            <p:nvPr/>
          </p:nvSpPr>
          <p:spPr bwMode="auto">
            <a:xfrm rot="10800000">
              <a:off x="3764841" y="1739087"/>
              <a:ext cx="181221" cy="478666"/>
            </a:xfrm>
            <a:prstGeom prst="rect">
              <a:avLst/>
            </a:prstGeom>
            <a:noFill/>
            <a:ln w="9525">
              <a:noFill/>
              <a:miter lim="800000"/>
              <a:headEnd/>
              <a:tailEnd/>
            </a:ln>
          </p:spPr>
          <p:txBody>
            <a:bodyPr vert="eaVert" lIns="0" tIns="36576" rIns="0" bIns="0">
              <a:spAutoFit/>
            </a:bodyPr>
            <a:lstStyle/>
            <a:p>
              <a:r>
                <a:rPr lang="en-US" sz="1400"/>
                <a:t>84</a:t>
              </a:r>
            </a:p>
          </p:txBody>
        </p:sp>
        <p:sp>
          <p:nvSpPr>
            <p:cNvPr id="4209" name="TextBox 228"/>
            <p:cNvSpPr txBox="1">
              <a:spLocks noChangeArrowheads="1"/>
            </p:cNvSpPr>
            <p:nvPr/>
          </p:nvSpPr>
          <p:spPr bwMode="auto">
            <a:xfrm rot="10800000">
              <a:off x="3572960" y="1739087"/>
              <a:ext cx="181221" cy="478666"/>
            </a:xfrm>
            <a:prstGeom prst="rect">
              <a:avLst/>
            </a:prstGeom>
            <a:noFill/>
            <a:ln w="9525">
              <a:noFill/>
              <a:miter lim="800000"/>
              <a:headEnd/>
              <a:tailEnd/>
            </a:ln>
          </p:spPr>
          <p:txBody>
            <a:bodyPr vert="eaVert" lIns="0" tIns="36576" rIns="0" bIns="0">
              <a:spAutoFit/>
            </a:bodyPr>
            <a:lstStyle/>
            <a:p>
              <a:r>
                <a:rPr lang="en-US" sz="1400"/>
                <a:t>80</a:t>
              </a:r>
            </a:p>
          </p:txBody>
        </p:sp>
        <p:sp>
          <p:nvSpPr>
            <p:cNvPr id="4210" name="TextBox 229"/>
            <p:cNvSpPr txBox="1">
              <a:spLocks noChangeArrowheads="1"/>
            </p:cNvSpPr>
            <p:nvPr/>
          </p:nvSpPr>
          <p:spPr bwMode="auto">
            <a:xfrm rot="10800000">
              <a:off x="3381079" y="1739087"/>
              <a:ext cx="181221" cy="478666"/>
            </a:xfrm>
            <a:prstGeom prst="rect">
              <a:avLst/>
            </a:prstGeom>
            <a:noFill/>
            <a:ln w="9525">
              <a:noFill/>
              <a:miter lim="800000"/>
              <a:headEnd/>
              <a:tailEnd/>
            </a:ln>
          </p:spPr>
          <p:txBody>
            <a:bodyPr vert="eaVert" lIns="0" tIns="36576" rIns="0" bIns="0">
              <a:spAutoFit/>
            </a:bodyPr>
            <a:lstStyle/>
            <a:p>
              <a:r>
                <a:rPr lang="en-US" sz="1400"/>
                <a:t>76</a:t>
              </a:r>
            </a:p>
          </p:txBody>
        </p:sp>
        <p:sp>
          <p:nvSpPr>
            <p:cNvPr id="4211" name="TextBox 230"/>
            <p:cNvSpPr txBox="1">
              <a:spLocks noChangeArrowheads="1"/>
            </p:cNvSpPr>
            <p:nvPr/>
          </p:nvSpPr>
          <p:spPr bwMode="auto">
            <a:xfrm rot="10800000">
              <a:off x="3189198" y="1739087"/>
              <a:ext cx="181221" cy="478666"/>
            </a:xfrm>
            <a:prstGeom prst="rect">
              <a:avLst/>
            </a:prstGeom>
            <a:noFill/>
            <a:ln w="9525">
              <a:noFill/>
              <a:miter lim="800000"/>
              <a:headEnd/>
              <a:tailEnd/>
            </a:ln>
          </p:spPr>
          <p:txBody>
            <a:bodyPr vert="eaVert" lIns="0" tIns="36576" rIns="0" bIns="0">
              <a:spAutoFit/>
            </a:bodyPr>
            <a:lstStyle/>
            <a:p>
              <a:r>
                <a:rPr lang="en-US" sz="1400"/>
                <a:t>72</a:t>
              </a:r>
            </a:p>
          </p:txBody>
        </p:sp>
        <p:sp>
          <p:nvSpPr>
            <p:cNvPr id="4212" name="TextBox 231"/>
            <p:cNvSpPr txBox="1">
              <a:spLocks noChangeArrowheads="1"/>
            </p:cNvSpPr>
            <p:nvPr/>
          </p:nvSpPr>
          <p:spPr bwMode="auto">
            <a:xfrm rot="10800000">
              <a:off x="2997317" y="1739087"/>
              <a:ext cx="181221" cy="478666"/>
            </a:xfrm>
            <a:prstGeom prst="rect">
              <a:avLst/>
            </a:prstGeom>
            <a:noFill/>
            <a:ln w="9525">
              <a:noFill/>
              <a:miter lim="800000"/>
              <a:headEnd/>
              <a:tailEnd/>
            </a:ln>
          </p:spPr>
          <p:txBody>
            <a:bodyPr vert="eaVert" lIns="0" tIns="36576" rIns="0" bIns="0">
              <a:spAutoFit/>
            </a:bodyPr>
            <a:lstStyle/>
            <a:p>
              <a:r>
                <a:rPr lang="en-US" sz="1400"/>
                <a:t>68</a:t>
              </a:r>
            </a:p>
          </p:txBody>
        </p:sp>
        <p:sp>
          <p:nvSpPr>
            <p:cNvPr id="135" name="Trapezoid 134"/>
            <p:cNvSpPr/>
            <p:nvPr/>
          </p:nvSpPr>
          <p:spPr bwMode="auto">
            <a:xfrm>
              <a:off x="7667022" y="2770523"/>
              <a:ext cx="766763" cy="222476"/>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36" name="Trapezoid 135"/>
            <p:cNvSpPr/>
            <p:nvPr/>
          </p:nvSpPr>
          <p:spPr bwMode="auto">
            <a:xfrm>
              <a:off x="6898672" y="3088058"/>
              <a:ext cx="1535113" cy="222476"/>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37" name="Trapezoid 136"/>
            <p:cNvSpPr/>
            <p:nvPr/>
          </p:nvSpPr>
          <p:spPr bwMode="auto">
            <a:xfrm>
              <a:off x="7667022" y="2493439"/>
              <a:ext cx="382588" cy="224498"/>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38" name="Trapezoid 137"/>
            <p:cNvSpPr/>
            <p:nvPr/>
          </p:nvSpPr>
          <p:spPr bwMode="auto">
            <a:xfrm>
              <a:off x="8049610" y="2493439"/>
              <a:ext cx="384175" cy="224498"/>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39" name="Trapezoid 138"/>
            <p:cNvSpPr/>
            <p:nvPr/>
          </p:nvSpPr>
          <p:spPr bwMode="auto">
            <a:xfrm>
              <a:off x="7857522" y="2218378"/>
              <a:ext cx="192088" cy="224498"/>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40" name="Trapezoid 139"/>
            <p:cNvSpPr/>
            <p:nvPr/>
          </p:nvSpPr>
          <p:spPr bwMode="auto">
            <a:xfrm>
              <a:off x="8049610" y="2218378"/>
              <a:ext cx="192087" cy="224498"/>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41" name="Trapezoid 140"/>
            <p:cNvSpPr/>
            <p:nvPr/>
          </p:nvSpPr>
          <p:spPr bwMode="auto">
            <a:xfrm>
              <a:off x="8241697" y="2218378"/>
              <a:ext cx="192088" cy="224498"/>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42" name="Trapezoid 141"/>
            <p:cNvSpPr/>
            <p:nvPr/>
          </p:nvSpPr>
          <p:spPr bwMode="auto">
            <a:xfrm>
              <a:off x="8433785" y="2218378"/>
              <a:ext cx="192087" cy="224498"/>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4221" name="TextBox 232"/>
            <p:cNvSpPr txBox="1">
              <a:spLocks noChangeArrowheads="1"/>
            </p:cNvSpPr>
            <p:nvPr/>
          </p:nvSpPr>
          <p:spPr bwMode="auto">
            <a:xfrm rot="10800000">
              <a:off x="7858492" y="1739087"/>
              <a:ext cx="180838" cy="478666"/>
            </a:xfrm>
            <a:prstGeom prst="rect">
              <a:avLst/>
            </a:prstGeom>
            <a:noFill/>
            <a:ln w="9525">
              <a:noFill/>
              <a:miter lim="800000"/>
              <a:headEnd/>
              <a:tailEnd/>
            </a:ln>
          </p:spPr>
          <p:txBody>
            <a:bodyPr vert="eaVert" lIns="0" tIns="36576" rIns="0" bIns="0">
              <a:spAutoFit/>
            </a:bodyPr>
            <a:lstStyle/>
            <a:p>
              <a:r>
                <a:rPr lang="en-US" sz="1400"/>
                <a:t>169</a:t>
              </a:r>
              <a:endParaRPr lang="en-US" sz="1400" baseline="30000"/>
            </a:p>
          </p:txBody>
        </p:sp>
        <p:sp>
          <p:nvSpPr>
            <p:cNvPr id="4222" name="TextBox 232"/>
            <p:cNvSpPr txBox="1">
              <a:spLocks noChangeArrowheads="1"/>
            </p:cNvSpPr>
            <p:nvPr/>
          </p:nvSpPr>
          <p:spPr bwMode="auto">
            <a:xfrm rot="10800000">
              <a:off x="8050373" y="1739087"/>
              <a:ext cx="180838" cy="478666"/>
            </a:xfrm>
            <a:prstGeom prst="rect">
              <a:avLst/>
            </a:prstGeom>
            <a:noFill/>
            <a:ln w="9525">
              <a:noFill/>
              <a:miter lim="800000"/>
              <a:headEnd/>
              <a:tailEnd/>
            </a:ln>
          </p:spPr>
          <p:txBody>
            <a:bodyPr vert="eaVert" lIns="0" tIns="36576" rIns="0" bIns="0">
              <a:spAutoFit/>
            </a:bodyPr>
            <a:lstStyle/>
            <a:p>
              <a:r>
                <a:rPr lang="en-US" sz="1400"/>
                <a:t>173</a:t>
              </a:r>
              <a:endParaRPr lang="en-US" sz="1400" baseline="30000"/>
            </a:p>
          </p:txBody>
        </p:sp>
        <p:sp>
          <p:nvSpPr>
            <p:cNvPr id="4223" name="TextBox 232"/>
            <p:cNvSpPr txBox="1">
              <a:spLocks noChangeArrowheads="1"/>
            </p:cNvSpPr>
            <p:nvPr/>
          </p:nvSpPr>
          <p:spPr bwMode="auto">
            <a:xfrm rot="10800000">
              <a:off x="8252914" y="1739087"/>
              <a:ext cx="180838" cy="478666"/>
            </a:xfrm>
            <a:prstGeom prst="rect">
              <a:avLst/>
            </a:prstGeom>
            <a:noFill/>
            <a:ln w="9525">
              <a:noFill/>
              <a:miter lim="800000"/>
              <a:headEnd/>
              <a:tailEnd/>
            </a:ln>
          </p:spPr>
          <p:txBody>
            <a:bodyPr vert="eaVert" lIns="0" tIns="36576" rIns="0" bIns="0">
              <a:spAutoFit/>
            </a:bodyPr>
            <a:lstStyle/>
            <a:p>
              <a:r>
                <a:rPr lang="en-US" sz="1400"/>
                <a:t>177</a:t>
              </a:r>
              <a:endParaRPr lang="en-US" sz="1400" baseline="30000"/>
            </a:p>
          </p:txBody>
        </p:sp>
        <p:sp>
          <p:nvSpPr>
            <p:cNvPr id="4224" name="TextBox 232"/>
            <p:cNvSpPr txBox="1">
              <a:spLocks noChangeArrowheads="1"/>
            </p:cNvSpPr>
            <p:nvPr/>
          </p:nvSpPr>
          <p:spPr bwMode="auto">
            <a:xfrm rot="10800000">
              <a:off x="8434135" y="1739087"/>
              <a:ext cx="180838" cy="478666"/>
            </a:xfrm>
            <a:prstGeom prst="rect">
              <a:avLst/>
            </a:prstGeom>
            <a:noFill/>
            <a:ln w="9525">
              <a:noFill/>
              <a:miter lim="800000"/>
              <a:headEnd/>
              <a:tailEnd/>
            </a:ln>
          </p:spPr>
          <p:txBody>
            <a:bodyPr vert="eaVert" lIns="0" tIns="36576" rIns="0" bIns="0">
              <a:spAutoFit/>
            </a:bodyPr>
            <a:lstStyle/>
            <a:p>
              <a:r>
                <a:rPr lang="en-US" sz="1400" dirty="0"/>
                <a:t>181</a:t>
              </a:r>
              <a:endParaRPr lang="en-US" sz="1400" baseline="30000" dirty="0"/>
            </a:p>
          </p:txBody>
        </p:sp>
        <p:sp>
          <p:nvSpPr>
            <p:cNvPr id="147" name="Trapezoid 146"/>
            <p:cNvSpPr/>
            <p:nvPr/>
          </p:nvSpPr>
          <p:spPr bwMode="auto">
            <a:xfrm>
              <a:off x="7667022" y="2218378"/>
              <a:ext cx="190500" cy="224498"/>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cxnSp>
          <p:nvCxnSpPr>
            <p:cNvPr id="4226" name="Straight Connector 138"/>
            <p:cNvCxnSpPr>
              <a:cxnSpLocks noChangeShapeType="1"/>
            </p:cNvCxnSpPr>
            <p:nvPr/>
          </p:nvCxnSpPr>
          <p:spPr bwMode="auto">
            <a:xfrm rot="5400000" flipH="1" flipV="1">
              <a:off x="6932604" y="3008881"/>
              <a:ext cx="1595553" cy="0"/>
            </a:xfrm>
            <a:prstGeom prst="line">
              <a:avLst/>
            </a:prstGeom>
            <a:noFill/>
            <a:ln w="25400" algn="ctr">
              <a:solidFill>
                <a:schemeClr val="tx1"/>
              </a:solidFill>
              <a:prstDash val="dash"/>
              <a:round/>
              <a:headEnd type="none" w="sm" len="sm"/>
              <a:tailEnd type="none" w="sm" len="sm"/>
            </a:ln>
          </p:spPr>
        </p:cxnSp>
        <p:sp>
          <p:nvSpPr>
            <p:cNvPr id="4227" name="TextBox 266"/>
            <p:cNvSpPr txBox="1">
              <a:spLocks noChangeArrowheads="1"/>
            </p:cNvSpPr>
            <p:nvPr/>
          </p:nvSpPr>
          <p:spPr bwMode="auto">
            <a:xfrm>
              <a:off x="7346618" y="3806658"/>
              <a:ext cx="767524" cy="450412"/>
            </a:xfrm>
            <a:prstGeom prst="rect">
              <a:avLst/>
            </a:prstGeom>
            <a:noFill/>
            <a:ln w="9525">
              <a:noFill/>
              <a:miter lim="800000"/>
              <a:headEnd/>
              <a:tailEnd/>
            </a:ln>
          </p:spPr>
          <p:txBody>
            <a:bodyPr lIns="0" tIns="0" rIns="0" bIns="0">
              <a:spAutoFit/>
            </a:bodyPr>
            <a:lstStyle/>
            <a:p>
              <a:pPr algn="ctr"/>
              <a:r>
                <a:rPr lang="en-US" sz="1400"/>
                <a:t>5825</a:t>
              </a:r>
            </a:p>
            <a:p>
              <a:pPr algn="ctr"/>
              <a:r>
                <a:rPr lang="en-US" sz="1400"/>
                <a:t>MHz</a:t>
              </a:r>
            </a:p>
          </p:txBody>
        </p:sp>
        <p:cxnSp>
          <p:nvCxnSpPr>
            <p:cNvPr id="4228" name="Straight Connector 138"/>
            <p:cNvCxnSpPr>
              <a:cxnSpLocks noChangeShapeType="1"/>
            </p:cNvCxnSpPr>
            <p:nvPr/>
          </p:nvCxnSpPr>
          <p:spPr bwMode="auto">
            <a:xfrm rot="5400000" flipH="1" flipV="1">
              <a:off x="7892008" y="3008881"/>
              <a:ext cx="1595553" cy="0"/>
            </a:xfrm>
            <a:prstGeom prst="line">
              <a:avLst/>
            </a:prstGeom>
            <a:noFill/>
            <a:ln w="25400" algn="ctr">
              <a:solidFill>
                <a:schemeClr val="tx1"/>
              </a:solidFill>
              <a:prstDash val="dash"/>
              <a:round/>
              <a:headEnd type="none" w="sm" len="sm"/>
              <a:tailEnd type="none" w="sm" len="sm"/>
            </a:ln>
          </p:spPr>
        </p:cxnSp>
        <p:sp>
          <p:nvSpPr>
            <p:cNvPr id="4229" name="TextBox 266"/>
            <p:cNvSpPr txBox="1">
              <a:spLocks noChangeArrowheads="1"/>
            </p:cNvSpPr>
            <p:nvPr/>
          </p:nvSpPr>
          <p:spPr bwMode="auto">
            <a:xfrm>
              <a:off x="8306023" y="3806658"/>
              <a:ext cx="767524" cy="450412"/>
            </a:xfrm>
            <a:prstGeom prst="rect">
              <a:avLst/>
            </a:prstGeom>
            <a:noFill/>
            <a:ln w="9525">
              <a:noFill/>
              <a:miter lim="800000"/>
              <a:headEnd/>
              <a:tailEnd/>
            </a:ln>
          </p:spPr>
          <p:txBody>
            <a:bodyPr lIns="0" tIns="0" rIns="0" bIns="0">
              <a:spAutoFit/>
            </a:bodyPr>
            <a:lstStyle/>
            <a:p>
              <a:pPr algn="ctr"/>
              <a:r>
                <a:rPr lang="en-US" sz="1400" dirty="0"/>
                <a:t>5925</a:t>
              </a:r>
            </a:p>
            <a:p>
              <a:pPr algn="ctr"/>
              <a:r>
                <a:rPr lang="en-US" sz="1400" dirty="0"/>
                <a:t>MHz</a:t>
              </a:r>
            </a:p>
          </p:txBody>
        </p:sp>
        <p:sp>
          <p:nvSpPr>
            <p:cNvPr id="4230" name="TextBox 266"/>
            <p:cNvSpPr txBox="1">
              <a:spLocks noChangeArrowheads="1"/>
            </p:cNvSpPr>
            <p:nvPr/>
          </p:nvSpPr>
          <p:spPr bwMode="auto">
            <a:xfrm>
              <a:off x="7794341" y="3487547"/>
              <a:ext cx="895444" cy="289194"/>
            </a:xfrm>
            <a:prstGeom prst="rect">
              <a:avLst/>
            </a:prstGeom>
            <a:noFill/>
            <a:ln w="9525">
              <a:noFill/>
              <a:miter lim="800000"/>
              <a:headEnd/>
              <a:tailEnd/>
            </a:ln>
          </p:spPr>
          <p:txBody>
            <a:bodyPr lIns="0" tIns="0" rIns="0" bIns="0">
              <a:spAutoFit/>
            </a:bodyPr>
            <a:lstStyle/>
            <a:p>
              <a:pPr algn="ctr"/>
              <a:r>
                <a:rPr lang="en-US" sz="1800" b="1">
                  <a:solidFill>
                    <a:srgbClr val="FF0000"/>
                  </a:solidFill>
                </a:rPr>
                <a:t>NEW</a:t>
              </a:r>
            </a:p>
          </p:txBody>
        </p:sp>
        <p:sp>
          <p:nvSpPr>
            <p:cNvPr id="154" name="Trapezoid 153"/>
            <p:cNvSpPr/>
            <p:nvPr/>
          </p:nvSpPr>
          <p:spPr bwMode="auto">
            <a:xfrm>
              <a:off x="615347" y="1544881"/>
              <a:ext cx="384175" cy="224500"/>
            </a:xfrm>
            <a:prstGeom prst="trapezoid">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155" name="Trapezoid 154"/>
            <p:cNvSpPr/>
            <p:nvPr/>
          </p:nvSpPr>
          <p:spPr bwMode="auto">
            <a:xfrm>
              <a:off x="3358547" y="1544881"/>
              <a:ext cx="384175" cy="224500"/>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US" sz="1600" dirty="0"/>
            </a:p>
          </p:txBody>
        </p:sp>
        <p:sp>
          <p:nvSpPr>
            <p:cNvPr id="4233" name="TextBox 265"/>
            <p:cNvSpPr txBox="1">
              <a:spLocks noChangeArrowheads="1"/>
            </p:cNvSpPr>
            <p:nvPr/>
          </p:nvSpPr>
          <p:spPr bwMode="auto">
            <a:xfrm>
              <a:off x="996347" y="1447800"/>
              <a:ext cx="2209800" cy="392176"/>
            </a:xfrm>
            <a:prstGeom prst="rect">
              <a:avLst/>
            </a:prstGeom>
            <a:noFill/>
            <a:ln w="9525">
              <a:noFill/>
              <a:miter lim="800000"/>
              <a:headEnd/>
              <a:tailEnd/>
            </a:ln>
          </p:spPr>
          <p:txBody>
            <a:bodyPr lIns="0" rIns="0">
              <a:spAutoFit/>
            </a:bodyPr>
            <a:lstStyle/>
            <a:p>
              <a:r>
                <a:rPr lang="en-US" sz="1400" dirty="0"/>
                <a:t>Currently available channels</a:t>
              </a:r>
            </a:p>
          </p:txBody>
        </p:sp>
        <p:sp>
          <p:nvSpPr>
            <p:cNvPr id="4234" name="TextBox 265"/>
            <p:cNvSpPr txBox="1">
              <a:spLocks noChangeArrowheads="1"/>
            </p:cNvSpPr>
            <p:nvPr/>
          </p:nvSpPr>
          <p:spPr bwMode="auto">
            <a:xfrm>
              <a:off x="3815747" y="1447800"/>
              <a:ext cx="2209800" cy="307777"/>
            </a:xfrm>
            <a:prstGeom prst="rect">
              <a:avLst/>
            </a:prstGeom>
            <a:noFill/>
            <a:ln w="9525">
              <a:noFill/>
              <a:miter lim="800000"/>
              <a:headEnd/>
              <a:tailEnd/>
            </a:ln>
          </p:spPr>
          <p:txBody>
            <a:bodyPr lIns="0" rIns="0">
              <a:spAutoFit/>
            </a:bodyPr>
            <a:lstStyle/>
            <a:p>
              <a:r>
                <a:rPr lang="en-US" sz="1400" dirty="0" smtClean="0"/>
                <a:t>Potential </a:t>
              </a:r>
              <a:r>
                <a:rPr lang="en-US" sz="1400" dirty="0"/>
                <a:t>channels</a:t>
              </a:r>
            </a:p>
          </p:txBody>
        </p:sp>
        <p:cxnSp>
          <p:nvCxnSpPr>
            <p:cNvPr id="143" name="Straight Connector 138"/>
            <p:cNvCxnSpPr>
              <a:cxnSpLocks noChangeShapeType="1"/>
            </p:cNvCxnSpPr>
            <p:nvPr/>
          </p:nvCxnSpPr>
          <p:spPr bwMode="auto">
            <a:xfrm rot="5400000" flipH="1" flipV="1">
              <a:off x="7636359" y="3002829"/>
              <a:ext cx="1595553" cy="0"/>
            </a:xfrm>
            <a:prstGeom prst="line">
              <a:avLst/>
            </a:prstGeom>
            <a:noFill/>
            <a:ln w="38100" algn="ctr">
              <a:solidFill>
                <a:schemeClr val="tx1"/>
              </a:solidFill>
              <a:prstDash val="dash"/>
              <a:round/>
              <a:headEnd type="none" w="sm" len="sm"/>
              <a:tailEnd type="none" w="sm" len="sm"/>
            </a:ln>
          </p:spPr>
        </p:cxnSp>
        <p:sp>
          <p:nvSpPr>
            <p:cNvPr id="144" name="TextBox 266"/>
            <p:cNvSpPr txBox="1">
              <a:spLocks noChangeArrowheads="1"/>
            </p:cNvSpPr>
            <p:nvPr/>
          </p:nvSpPr>
          <p:spPr bwMode="auto">
            <a:xfrm>
              <a:off x="8032129" y="3806658"/>
              <a:ext cx="767524" cy="430887"/>
            </a:xfrm>
            <a:prstGeom prst="rect">
              <a:avLst/>
            </a:prstGeom>
            <a:noFill/>
            <a:ln w="9525">
              <a:noFill/>
              <a:miter lim="800000"/>
              <a:headEnd/>
              <a:tailEnd/>
            </a:ln>
          </p:spPr>
          <p:txBody>
            <a:bodyPr lIns="0" tIns="0" rIns="0" bIns="0">
              <a:spAutoFit/>
            </a:bodyPr>
            <a:lstStyle/>
            <a:p>
              <a:pPr algn="ctr"/>
              <a:r>
                <a:rPr lang="en-US" sz="1400" b="1" dirty="0" smtClean="0">
                  <a:solidFill>
                    <a:srgbClr val="FF0000"/>
                  </a:solidFill>
                </a:rPr>
                <a:t>5895</a:t>
              </a:r>
              <a:endParaRPr lang="en-US" sz="1400" b="1" dirty="0">
                <a:solidFill>
                  <a:srgbClr val="FF0000"/>
                </a:solidFill>
              </a:endParaRPr>
            </a:p>
            <a:p>
              <a:pPr algn="ctr"/>
              <a:r>
                <a:rPr lang="en-US" sz="1400" b="1" dirty="0">
                  <a:solidFill>
                    <a:srgbClr val="FF0000"/>
                  </a:solidFill>
                </a:rPr>
                <a:t>MHz</a:t>
              </a:r>
            </a:p>
          </p:txBody>
        </p:sp>
      </p:grpSp>
    </p:spTree>
    <p:extLst>
      <p:ext uri="{BB962C8B-B14F-4D97-AF65-F5344CB8AC3E}">
        <p14:creationId xmlns:p14="http://schemas.microsoft.com/office/powerpoint/2010/main" val="25863897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this important?</a:t>
            </a:r>
            <a:endParaRPr lang="en-US" dirty="0"/>
          </a:p>
        </p:txBody>
      </p:sp>
      <p:sp>
        <p:nvSpPr>
          <p:cNvPr id="3" name="Content Placeholder 2"/>
          <p:cNvSpPr>
            <a:spLocks noGrp="1"/>
          </p:cNvSpPr>
          <p:nvPr>
            <p:ph idx="1"/>
          </p:nvPr>
        </p:nvSpPr>
        <p:spPr/>
        <p:txBody>
          <a:bodyPr>
            <a:normAutofit lnSpcReduction="10000"/>
          </a:bodyPr>
          <a:lstStyle/>
          <a:p>
            <a:r>
              <a:rPr lang="en-US" sz="2400" dirty="0"/>
              <a:t>A</a:t>
            </a:r>
            <a:r>
              <a:rPr lang="en-US" sz="2400" dirty="0" smtClean="0"/>
              <a:t> </a:t>
            </a:r>
            <a:r>
              <a:rPr lang="en-US" sz="2400" dirty="0"/>
              <a:t>critically important principle on which we hope all can agree is that the NHSTA decision on DSRC should not be </a:t>
            </a:r>
            <a:r>
              <a:rPr lang="en-US" sz="2400" dirty="0" smtClean="0"/>
              <a:t>delayed, allowing the community to move toward V2V safety </a:t>
            </a:r>
            <a:r>
              <a:rPr lang="en-US" sz="2400" dirty="0"/>
              <a:t>deployment without </a:t>
            </a:r>
            <a:r>
              <a:rPr lang="en-US" sz="2400" dirty="0" smtClean="0"/>
              <a:t>waiting for technical solutions for spectrum sharing</a:t>
            </a:r>
          </a:p>
          <a:p>
            <a:pPr lvl="1"/>
            <a:r>
              <a:rPr lang="en-US" sz="1800" dirty="0" smtClean="0"/>
              <a:t>Existing research and testing </a:t>
            </a:r>
            <a:r>
              <a:rPr lang="en-US" sz="1800" dirty="0"/>
              <a:t>programs on V2V safety are based on exclusive right of the spectrum</a:t>
            </a:r>
          </a:p>
          <a:p>
            <a:pPr lvl="1"/>
            <a:r>
              <a:rPr lang="en-US" sz="1800" dirty="0" smtClean="0"/>
              <a:t>Moving V2V safety to this portion of the spectrum can be a viable option to ensure existing results are still valid, and require only a limited amount of additional testing</a:t>
            </a:r>
          </a:p>
          <a:p>
            <a:r>
              <a:rPr lang="en-US" sz="2400" dirty="0" smtClean="0"/>
              <a:t>It buys time to determine a well-considered technical solution to share in the lower fraction of the spectrum</a:t>
            </a:r>
          </a:p>
          <a:p>
            <a:pPr lvl="1"/>
            <a:r>
              <a:rPr lang="en-US" sz="1800" dirty="0" smtClean="0"/>
              <a:t>Wi-Fi and DSRC industries can jointly determine a solution in this portion of the spectrum with a less stringent time constraint and significantly less controversy</a:t>
            </a:r>
          </a:p>
          <a:p>
            <a:endParaRPr lang="en-US" dirty="0" smtClean="0"/>
          </a:p>
          <a:p>
            <a:endParaRPr lang="en-US" dirty="0"/>
          </a:p>
        </p:txBody>
      </p:sp>
    </p:spTree>
    <p:extLst>
      <p:ext uri="{BB962C8B-B14F-4D97-AF65-F5344CB8AC3E}">
        <p14:creationId xmlns:p14="http://schemas.microsoft.com/office/powerpoint/2010/main" val="613969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676400"/>
          </a:xfrm>
        </p:spPr>
        <p:txBody>
          <a:bodyPr>
            <a:normAutofit fontScale="90000"/>
          </a:bodyPr>
          <a:lstStyle/>
          <a:p>
            <a:r>
              <a:rPr lang="en-US" dirty="0" smtClean="0"/>
              <a:t>Point #2: 20MHz DSRC operation in the lower portion can </a:t>
            </a:r>
            <a:r>
              <a:rPr lang="en-US" dirty="0"/>
              <a:t>make spectrum sharing </a:t>
            </a:r>
            <a:r>
              <a:rPr lang="en-US" dirty="0" smtClean="0"/>
              <a:t>easier</a:t>
            </a:r>
            <a:endParaRPr lang="en-US" dirty="0"/>
          </a:p>
        </p:txBody>
      </p:sp>
      <p:sp>
        <p:nvSpPr>
          <p:cNvPr id="3" name="Content Placeholder 2"/>
          <p:cNvSpPr>
            <a:spLocks noGrp="1"/>
          </p:cNvSpPr>
          <p:nvPr>
            <p:ph idx="1"/>
          </p:nvPr>
        </p:nvSpPr>
        <p:spPr>
          <a:xfrm>
            <a:off x="457200" y="2667000"/>
            <a:ext cx="8229600" cy="3657600"/>
          </a:xfrm>
        </p:spPr>
        <p:txBody>
          <a:bodyPr>
            <a:normAutofit lnSpcReduction="10000"/>
          </a:bodyPr>
          <a:lstStyle/>
          <a:p>
            <a:r>
              <a:rPr lang="en-US" sz="2400" dirty="0" smtClean="0"/>
              <a:t>The overhead of 10MHz signal detection</a:t>
            </a:r>
          </a:p>
          <a:p>
            <a:pPr lvl="1"/>
            <a:r>
              <a:rPr lang="en-US" sz="2000" dirty="0" smtClean="0"/>
              <a:t>Not decodable by existing Wi-Fi devices</a:t>
            </a:r>
          </a:p>
          <a:p>
            <a:pPr lvl="1"/>
            <a:r>
              <a:rPr lang="en-US" sz="2000" dirty="0" smtClean="0"/>
              <a:t>New hardware has to be developed and tested, following rigorous testing procedures</a:t>
            </a:r>
          </a:p>
          <a:p>
            <a:pPr lvl="1"/>
            <a:r>
              <a:rPr lang="en-US" sz="2000" dirty="0" smtClean="0"/>
              <a:t>Left-over interference has to be characterized and tested for all DSRC applications and potentially all use scenarios</a:t>
            </a:r>
          </a:p>
          <a:p>
            <a:r>
              <a:rPr lang="en-US" sz="2400" dirty="0" smtClean="0"/>
              <a:t>20MHz operation makes the DSRC signals understandable by Wi-Fi devices; transmission priority can be provided to DSRC by existing Wi-Fi mechanisms</a:t>
            </a:r>
          </a:p>
          <a:p>
            <a:pPr lvl="1"/>
            <a:r>
              <a:rPr lang="en-US" sz="2000" dirty="0" smtClean="0"/>
              <a:t>For example, EDCA defined in IEEE 802.11e</a:t>
            </a:r>
          </a:p>
        </p:txBody>
      </p:sp>
    </p:spTree>
    <p:extLst>
      <p:ext uri="{BB962C8B-B14F-4D97-AF65-F5344CB8AC3E}">
        <p14:creationId xmlns:p14="http://schemas.microsoft.com/office/powerpoint/2010/main" val="37979367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20MHz Channelization Performance</a:t>
            </a:r>
            <a:endParaRPr lang="en-US" dirty="0"/>
          </a:p>
        </p:txBody>
      </p:sp>
      <p:sp>
        <p:nvSpPr>
          <p:cNvPr id="3" name="Content Placeholder 2"/>
          <p:cNvSpPr>
            <a:spLocks noGrp="1"/>
          </p:cNvSpPr>
          <p:nvPr>
            <p:ph idx="1"/>
          </p:nvPr>
        </p:nvSpPr>
        <p:spPr>
          <a:xfrm>
            <a:off x="457200" y="1600200"/>
            <a:ext cx="8229600" cy="1447800"/>
          </a:xfrm>
        </p:spPr>
        <p:txBody>
          <a:bodyPr>
            <a:normAutofit fontScale="55000" lnSpcReduction="20000"/>
          </a:bodyPr>
          <a:lstStyle/>
          <a:p>
            <a:r>
              <a:rPr lang="en-US" dirty="0" smtClean="0"/>
              <a:t>Comparable performance for most vehicular channels as compared to 10MHz</a:t>
            </a:r>
          </a:p>
          <a:p>
            <a:pPr lvl="1"/>
            <a:r>
              <a:rPr lang="en-US" dirty="0" smtClean="0"/>
              <a:t>20MHz leads to shorter packet transmission and thus better channel tracking in high mobility channel models, as compared to 10Mhz channelization</a:t>
            </a:r>
          </a:p>
          <a:p>
            <a:pPr lvl="1"/>
            <a:r>
              <a:rPr lang="en-US" dirty="0" smtClean="0"/>
              <a:t>20MHz has shorter GI (0.8us) and thus more self-interference when delay spread is longer than GI</a:t>
            </a:r>
          </a:p>
          <a:p>
            <a:pPr lvl="1"/>
            <a:endParaRPr lang="en-US" sz="800" dirty="0" smtClean="0"/>
          </a:p>
        </p:txBody>
      </p:sp>
      <p:sp>
        <p:nvSpPr>
          <p:cNvPr id="6" name="TextBox 5"/>
          <p:cNvSpPr txBox="1"/>
          <p:nvPr/>
        </p:nvSpPr>
        <p:spPr>
          <a:xfrm>
            <a:off x="1233376" y="6198765"/>
            <a:ext cx="3413051" cy="382772"/>
          </a:xfrm>
          <a:prstGeom prst="rect">
            <a:avLst/>
          </a:prstGeom>
          <a:noFill/>
        </p:spPr>
        <p:txBody>
          <a:bodyPr wrap="none" rtlCol="0">
            <a:noAutofit/>
          </a:bodyPr>
          <a:lstStyle/>
          <a:p>
            <a:r>
              <a:rPr lang="en-US" sz="1400" dirty="0" smtClean="0"/>
              <a:t>Maximum excess delay: 0.5us</a:t>
            </a:r>
          </a:p>
        </p:txBody>
      </p:sp>
      <p:sp>
        <p:nvSpPr>
          <p:cNvPr id="7" name="TextBox 6"/>
          <p:cNvSpPr txBox="1"/>
          <p:nvPr/>
        </p:nvSpPr>
        <p:spPr>
          <a:xfrm>
            <a:off x="5766573" y="6202303"/>
            <a:ext cx="3239222" cy="379234"/>
          </a:xfrm>
          <a:prstGeom prst="rect">
            <a:avLst/>
          </a:prstGeom>
          <a:noFill/>
        </p:spPr>
        <p:txBody>
          <a:bodyPr wrap="none" rtlCol="0">
            <a:noAutofit/>
          </a:bodyPr>
          <a:lstStyle/>
          <a:p>
            <a:r>
              <a:rPr lang="en-US" sz="1400" dirty="0" smtClean="0"/>
              <a:t>Maximum excess delay: 2.5us</a:t>
            </a:r>
          </a:p>
        </p:txBody>
      </p:sp>
      <p:pic>
        <p:nvPicPr>
          <p:cNvPr id="1026" name="Picture 2" descr="C:\V-Linq\Goverment and Spectrum\Figure5(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6347" y="3202149"/>
            <a:ext cx="4050080" cy="303756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V-Linq\Goverment and Spectrum\Figure5(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7247" y="3165646"/>
            <a:ext cx="4080553" cy="3060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83292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0"/>
            <a:ext cx="7391400" cy="655638"/>
          </a:xfrm>
        </p:spPr>
        <p:txBody>
          <a:bodyPr>
            <a:normAutofit fontScale="90000"/>
          </a:bodyPr>
          <a:lstStyle/>
          <a:p>
            <a:r>
              <a:rPr lang="en-US" dirty="0" smtClean="0"/>
              <a:t>Putting the two points together</a:t>
            </a:r>
            <a:endParaRPr lang="en-US" dirty="0"/>
          </a:p>
        </p:txBody>
      </p:sp>
      <p:sp>
        <p:nvSpPr>
          <p:cNvPr id="3" name="Content Placeholder 2"/>
          <p:cNvSpPr>
            <a:spLocks noGrp="1"/>
          </p:cNvSpPr>
          <p:nvPr>
            <p:ph idx="1"/>
          </p:nvPr>
        </p:nvSpPr>
        <p:spPr>
          <a:xfrm>
            <a:off x="381000" y="4419600"/>
            <a:ext cx="8305800" cy="1905000"/>
          </a:xfrm>
        </p:spPr>
        <p:txBody>
          <a:bodyPr>
            <a:normAutofit fontScale="47500" lnSpcReduction="20000"/>
          </a:bodyPr>
          <a:lstStyle/>
          <a:p>
            <a:r>
              <a:rPr lang="en-US" dirty="0" smtClean="0"/>
              <a:t>Open only the lower fraction of the spectrum to UNII devices</a:t>
            </a:r>
          </a:p>
          <a:p>
            <a:pPr lvl="1"/>
            <a:r>
              <a:rPr lang="en-US" dirty="0" smtClean="0"/>
              <a:t>Leave 20MHz or 30MHz dedicated spectrum for DSRC</a:t>
            </a:r>
          </a:p>
          <a:p>
            <a:pPr lvl="1"/>
            <a:r>
              <a:rPr lang="en-US" dirty="0" smtClean="0"/>
              <a:t>Share the Channel 173 and 177 between DSRC and UNII</a:t>
            </a:r>
          </a:p>
          <a:p>
            <a:pPr lvl="1"/>
            <a:r>
              <a:rPr lang="en-US" b="1" dirty="0" smtClean="0">
                <a:solidFill>
                  <a:srgbClr val="00B050"/>
                </a:solidFill>
              </a:rPr>
              <a:t>Ensure Chanel 181 is NOT used by UNII devices</a:t>
            </a:r>
          </a:p>
          <a:p>
            <a:r>
              <a:rPr lang="en-US" dirty="0" smtClean="0"/>
              <a:t>For the shared spectrum</a:t>
            </a:r>
          </a:p>
          <a:p>
            <a:pPr lvl="1"/>
            <a:r>
              <a:rPr lang="en-US" dirty="0" smtClean="0"/>
              <a:t>Encourage 20MHz operation </a:t>
            </a:r>
            <a:r>
              <a:rPr lang="en-US" dirty="0" smtClean="0">
                <a:sym typeface="Wingdings" panose="05000000000000000000" pitchFamily="2" charset="2"/>
              </a:rPr>
              <a:t> m</a:t>
            </a:r>
            <a:r>
              <a:rPr lang="en-US" dirty="0" smtClean="0"/>
              <a:t>uch easier for Wi-Fi to detect and provide higher priority to DSRC signals</a:t>
            </a:r>
          </a:p>
          <a:p>
            <a:pPr lvl="1"/>
            <a:r>
              <a:rPr lang="en-US" dirty="0" smtClean="0"/>
              <a:t>Develop sharing solutions in IEEE (refer to 994r0)</a:t>
            </a:r>
          </a:p>
        </p:txBody>
      </p:sp>
      <p:grpSp>
        <p:nvGrpSpPr>
          <p:cNvPr id="19" name="Group 18"/>
          <p:cNvGrpSpPr/>
          <p:nvPr/>
        </p:nvGrpSpPr>
        <p:grpSpPr>
          <a:xfrm>
            <a:off x="1258465" y="986857"/>
            <a:ext cx="7044673" cy="3351170"/>
            <a:chOff x="158014" y="869955"/>
            <a:chExt cx="7044673" cy="3351170"/>
          </a:xfrm>
        </p:grpSpPr>
        <p:sp>
          <p:nvSpPr>
            <p:cNvPr id="15" name="Rectangle 14"/>
            <p:cNvSpPr/>
            <p:nvPr/>
          </p:nvSpPr>
          <p:spPr>
            <a:xfrm>
              <a:off x="5044561" y="1541720"/>
              <a:ext cx="1946755" cy="2679405"/>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US" dirty="0" smtClean="0"/>
            </a:p>
            <a:p>
              <a:pPr algn="ctr"/>
              <a:r>
                <a:rPr lang="en-US" dirty="0" smtClean="0">
                  <a:solidFill>
                    <a:schemeClr val="tx1"/>
                  </a:solidFill>
                </a:rPr>
                <a:t>DSRC Band</a:t>
              </a:r>
              <a:endParaRPr lang="en-US" dirty="0">
                <a:solidFill>
                  <a:schemeClr val="tx1"/>
                </a:solidFill>
              </a:endParaRPr>
            </a:p>
          </p:txBody>
        </p:sp>
        <p:cxnSp>
          <p:nvCxnSpPr>
            <p:cNvPr id="20" name="Straight Connector 109"/>
            <p:cNvCxnSpPr>
              <a:cxnSpLocks noChangeShapeType="1"/>
            </p:cNvCxnSpPr>
            <p:nvPr/>
          </p:nvCxnSpPr>
          <p:spPr bwMode="auto">
            <a:xfrm>
              <a:off x="6505541" y="1315396"/>
              <a:ext cx="0" cy="2480427"/>
            </a:xfrm>
            <a:prstGeom prst="line">
              <a:avLst/>
            </a:prstGeom>
            <a:noFill/>
            <a:ln w="38100" algn="ctr">
              <a:solidFill>
                <a:srgbClr val="FF0000"/>
              </a:solidFill>
              <a:prstDash val="dash"/>
              <a:round/>
              <a:headEnd/>
              <a:tailEnd/>
            </a:ln>
            <a:extLst>
              <a:ext uri="{909E8E84-426E-40DD-AFC4-6F175D3DCCD1}">
                <a14:hiddenFill xmlns:a14="http://schemas.microsoft.com/office/drawing/2010/main">
                  <a:noFill/>
                </a14:hiddenFill>
              </a:ext>
            </a:extLst>
          </p:spPr>
        </p:cxnSp>
        <p:sp>
          <p:nvSpPr>
            <p:cNvPr id="29" name="Trapezoid 28"/>
            <p:cNvSpPr/>
            <p:nvPr/>
          </p:nvSpPr>
          <p:spPr>
            <a:xfrm>
              <a:off x="6256610" y="2174397"/>
              <a:ext cx="485775" cy="333375"/>
            </a:xfrm>
            <a:prstGeom prst="trapezoid">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181</a:t>
              </a:r>
              <a:endParaRPr lang="en-US" sz="900" b="1" dirty="0"/>
            </a:p>
          </p:txBody>
        </p:sp>
        <p:sp>
          <p:nvSpPr>
            <p:cNvPr id="4" name="Trapezoid 3"/>
            <p:cNvSpPr/>
            <p:nvPr/>
          </p:nvSpPr>
          <p:spPr>
            <a:xfrm>
              <a:off x="3715823" y="2173437"/>
              <a:ext cx="485775" cy="333375"/>
            </a:xfrm>
            <a:prstGeom prst="trapezoid">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rPr>
                <a:t>161</a:t>
              </a:r>
              <a:endParaRPr lang="en-US" sz="900" b="1" dirty="0">
                <a:solidFill>
                  <a:schemeClr val="bg1"/>
                </a:solidFill>
              </a:endParaRPr>
            </a:p>
          </p:txBody>
        </p:sp>
        <p:sp>
          <p:nvSpPr>
            <p:cNvPr id="5" name="Trapezoid 4"/>
            <p:cNvSpPr/>
            <p:nvPr/>
          </p:nvSpPr>
          <p:spPr>
            <a:xfrm>
              <a:off x="4222864" y="2173436"/>
              <a:ext cx="485775" cy="333375"/>
            </a:xfrm>
            <a:prstGeom prst="trapezoid">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165</a:t>
              </a:r>
              <a:endParaRPr lang="en-US" sz="900" b="1" dirty="0"/>
            </a:p>
          </p:txBody>
        </p:sp>
        <p:sp>
          <p:nvSpPr>
            <p:cNvPr id="6" name="Trapezoid 5"/>
            <p:cNvSpPr/>
            <p:nvPr/>
          </p:nvSpPr>
          <p:spPr>
            <a:xfrm>
              <a:off x="4718164" y="2173437"/>
              <a:ext cx="485775" cy="333375"/>
            </a:xfrm>
            <a:prstGeom prst="trapezoid">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169</a:t>
              </a:r>
              <a:endParaRPr lang="en-US" sz="900" b="1" dirty="0"/>
            </a:p>
          </p:txBody>
        </p:sp>
        <p:sp>
          <p:nvSpPr>
            <p:cNvPr id="7" name="Trapezoid 6"/>
            <p:cNvSpPr/>
            <p:nvPr/>
          </p:nvSpPr>
          <p:spPr>
            <a:xfrm>
              <a:off x="5232514" y="2173437"/>
              <a:ext cx="485775" cy="333375"/>
            </a:xfrm>
            <a:prstGeom prst="trapezoid">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173</a:t>
              </a:r>
              <a:endParaRPr lang="en-US" sz="900" b="1" dirty="0"/>
            </a:p>
          </p:txBody>
        </p:sp>
        <p:sp>
          <p:nvSpPr>
            <p:cNvPr id="8" name="Trapezoid 7"/>
            <p:cNvSpPr/>
            <p:nvPr/>
          </p:nvSpPr>
          <p:spPr>
            <a:xfrm>
              <a:off x="5742101" y="2173437"/>
              <a:ext cx="485775" cy="333375"/>
            </a:xfrm>
            <a:prstGeom prst="trapezoid">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177</a:t>
              </a:r>
              <a:endParaRPr lang="en-US" sz="900" b="1" dirty="0"/>
            </a:p>
          </p:txBody>
        </p:sp>
        <p:sp>
          <p:nvSpPr>
            <p:cNvPr id="9" name="Trapezoid 8"/>
            <p:cNvSpPr/>
            <p:nvPr/>
          </p:nvSpPr>
          <p:spPr>
            <a:xfrm>
              <a:off x="6248366" y="1711918"/>
              <a:ext cx="247650" cy="333375"/>
            </a:xfrm>
            <a:prstGeom prst="trapezoid">
              <a:avLst/>
            </a:prstGeom>
            <a:noFill/>
            <a:ln w="12700">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rapezoid 9"/>
            <p:cNvSpPr/>
            <p:nvPr/>
          </p:nvSpPr>
          <p:spPr>
            <a:xfrm>
              <a:off x="6496016" y="1703696"/>
              <a:ext cx="247650" cy="333375"/>
            </a:xfrm>
            <a:prstGeom prst="trapezoid">
              <a:avLst/>
            </a:prstGeom>
            <a:solidFill>
              <a:srgbClr val="368B9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rapezoid 10"/>
            <p:cNvSpPr/>
            <p:nvPr/>
          </p:nvSpPr>
          <p:spPr>
            <a:xfrm>
              <a:off x="6743666" y="1703696"/>
              <a:ext cx="247650" cy="333375"/>
            </a:xfrm>
            <a:prstGeom prst="trapezoid">
              <a:avLst/>
            </a:prstGeom>
            <a:solidFill>
              <a:srgbClr val="368B9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rapezoid 11"/>
            <p:cNvSpPr/>
            <p:nvPr/>
          </p:nvSpPr>
          <p:spPr>
            <a:xfrm>
              <a:off x="5762591" y="1703696"/>
              <a:ext cx="485775" cy="333375"/>
            </a:xfrm>
            <a:prstGeom prst="trapezoid">
              <a:avLst/>
            </a:prstGeom>
            <a:solidFill>
              <a:srgbClr val="368B9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t>177</a:t>
              </a:r>
            </a:p>
          </p:txBody>
        </p:sp>
        <p:sp>
          <p:nvSpPr>
            <p:cNvPr id="13" name="Trapezoid 12"/>
            <p:cNvSpPr/>
            <p:nvPr/>
          </p:nvSpPr>
          <p:spPr>
            <a:xfrm>
              <a:off x="5276816" y="1703696"/>
              <a:ext cx="485775" cy="333375"/>
            </a:xfrm>
            <a:prstGeom prst="trapezoid">
              <a:avLst/>
            </a:prstGeom>
            <a:solidFill>
              <a:srgbClr val="368B9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173</a:t>
              </a:r>
              <a:endParaRPr lang="en-US" sz="900" b="1" dirty="0"/>
            </a:p>
          </p:txBody>
        </p:sp>
        <p:cxnSp>
          <p:nvCxnSpPr>
            <p:cNvPr id="14" name="Straight Connector 109"/>
            <p:cNvCxnSpPr>
              <a:cxnSpLocks noChangeShapeType="1"/>
            </p:cNvCxnSpPr>
            <p:nvPr/>
          </p:nvCxnSpPr>
          <p:spPr bwMode="auto">
            <a:xfrm flipH="1">
              <a:off x="6248366" y="1315396"/>
              <a:ext cx="8244" cy="2480427"/>
            </a:xfrm>
            <a:prstGeom prst="line">
              <a:avLst/>
            </a:prstGeom>
            <a:noFill/>
            <a:ln w="38100" algn="ctr">
              <a:solidFill>
                <a:srgbClr val="FF0000"/>
              </a:solidFill>
              <a:prstDash val="dash"/>
              <a:round/>
              <a:headEnd/>
              <a:tailEnd/>
            </a:ln>
            <a:extLst>
              <a:ext uri="{909E8E84-426E-40DD-AFC4-6F175D3DCCD1}">
                <a14:hiddenFill xmlns:a14="http://schemas.microsoft.com/office/drawing/2010/main">
                  <a:noFill/>
                </a14:hiddenFill>
              </a:ext>
            </a:extLst>
          </p:spPr>
        </p:cxnSp>
        <p:sp>
          <p:nvSpPr>
            <p:cNvPr id="16" name="TextBox 15"/>
            <p:cNvSpPr txBox="1"/>
            <p:nvPr/>
          </p:nvSpPr>
          <p:spPr>
            <a:xfrm>
              <a:off x="158014" y="1703696"/>
              <a:ext cx="914400" cy="914400"/>
            </a:xfrm>
            <a:prstGeom prst="rect">
              <a:avLst/>
            </a:prstGeom>
            <a:noFill/>
          </p:spPr>
          <p:txBody>
            <a:bodyPr wrap="none" rtlCol="0">
              <a:noAutofit/>
            </a:bodyPr>
            <a:lstStyle/>
            <a:p>
              <a:r>
                <a:rPr lang="en-US" b="1" dirty="0" smtClean="0"/>
                <a:t>DSRC Channels</a:t>
              </a:r>
            </a:p>
          </p:txBody>
        </p:sp>
        <p:sp>
          <p:nvSpPr>
            <p:cNvPr id="17" name="TextBox 16"/>
            <p:cNvSpPr txBox="1"/>
            <p:nvPr/>
          </p:nvSpPr>
          <p:spPr>
            <a:xfrm>
              <a:off x="158014" y="2726951"/>
              <a:ext cx="914400" cy="914400"/>
            </a:xfrm>
            <a:prstGeom prst="rect">
              <a:avLst/>
            </a:prstGeom>
            <a:noFill/>
          </p:spPr>
          <p:txBody>
            <a:bodyPr wrap="none" rtlCol="0">
              <a:noAutofit/>
            </a:bodyPr>
            <a:lstStyle/>
            <a:p>
              <a:r>
                <a:rPr lang="en-US" b="1" dirty="0" smtClean="0"/>
                <a:t>Wi-Fi Channels</a:t>
              </a:r>
            </a:p>
          </p:txBody>
        </p:sp>
        <p:sp>
          <p:nvSpPr>
            <p:cNvPr id="18" name="Right Arrow 17"/>
            <p:cNvSpPr/>
            <p:nvPr/>
          </p:nvSpPr>
          <p:spPr>
            <a:xfrm>
              <a:off x="2126512" y="1737466"/>
              <a:ext cx="2798654" cy="308637"/>
            </a:xfrm>
            <a:prstGeom prst="rightArrow">
              <a:avLst/>
            </a:prstGeom>
            <a:solidFill>
              <a:srgbClr val="368B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rapezoid 21"/>
            <p:cNvSpPr/>
            <p:nvPr/>
          </p:nvSpPr>
          <p:spPr>
            <a:xfrm>
              <a:off x="2352638" y="3194751"/>
              <a:ext cx="3887393" cy="333375"/>
            </a:xfrm>
            <a:prstGeom prst="trapezoid">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160MHz</a:t>
              </a:r>
              <a:endParaRPr lang="en-US" dirty="0"/>
            </a:p>
          </p:txBody>
        </p:sp>
        <p:sp>
          <p:nvSpPr>
            <p:cNvPr id="23" name="Trapezoid 22"/>
            <p:cNvSpPr/>
            <p:nvPr/>
          </p:nvSpPr>
          <p:spPr>
            <a:xfrm>
              <a:off x="4281454" y="2692309"/>
              <a:ext cx="1947862" cy="333375"/>
            </a:xfrm>
            <a:prstGeom prst="trapezoid">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80MHz</a:t>
              </a:r>
              <a:endParaRPr lang="en-US" dirty="0"/>
            </a:p>
          </p:txBody>
        </p:sp>
        <p:sp>
          <p:nvSpPr>
            <p:cNvPr id="26" name="Trapezoid 25"/>
            <p:cNvSpPr/>
            <p:nvPr/>
          </p:nvSpPr>
          <p:spPr>
            <a:xfrm>
              <a:off x="6240031" y="1712728"/>
              <a:ext cx="247650" cy="333375"/>
            </a:xfrm>
            <a:prstGeom prst="trapezoid">
              <a:avLst/>
            </a:prstGeom>
            <a:solidFill>
              <a:srgbClr val="368B9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rapezoid 26"/>
            <p:cNvSpPr/>
            <p:nvPr/>
          </p:nvSpPr>
          <p:spPr>
            <a:xfrm>
              <a:off x="2333592" y="2694691"/>
              <a:ext cx="1947862" cy="333375"/>
            </a:xfrm>
            <a:prstGeom prst="trapezoid">
              <a:avLst/>
            </a:prstGeom>
            <a:solidFill>
              <a:srgbClr val="0070C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80MHz</a:t>
              </a:r>
              <a:endParaRPr lang="en-US" dirty="0"/>
            </a:p>
          </p:txBody>
        </p:sp>
        <p:sp>
          <p:nvSpPr>
            <p:cNvPr id="28" name="Left Brace 27"/>
            <p:cNvSpPr/>
            <p:nvPr/>
          </p:nvSpPr>
          <p:spPr>
            <a:xfrm>
              <a:off x="1980441" y="2264995"/>
              <a:ext cx="292141" cy="1188002"/>
            </a:xfrm>
            <a:prstGeom prst="leftBrace">
              <a:avLst/>
            </a:prstGeom>
            <a:ln w="19050">
              <a:solidFill>
                <a:schemeClr val="tx1"/>
              </a:solidFill>
              <a:headEnd type="none" w="lg" len="lg"/>
              <a:tailEnd type="none"/>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Box 29"/>
            <p:cNvSpPr txBox="1"/>
            <p:nvPr/>
          </p:nvSpPr>
          <p:spPr>
            <a:xfrm>
              <a:off x="6288287" y="2061963"/>
              <a:ext cx="914400" cy="914400"/>
            </a:xfrm>
            <a:prstGeom prst="rect">
              <a:avLst/>
            </a:prstGeom>
            <a:noFill/>
          </p:spPr>
          <p:txBody>
            <a:bodyPr wrap="none" rtlCol="0">
              <a:noAutofit/>
            </a:bodyPr>
            <a:lstStyle/>
            <a:p>
              <a:r>
                <a:rPr lang="en-US" sz="3200" b="1" dirty="0" smtClean="0">
                  <a:solidFill>
                    <a:srgbClr val="00B050"/>
                  </a:solidFill>
                </a:rPr>
                <a:t>X</a:t>
              </a:r>
            </a:p>
          </p:txBody>
        </p:sp>
        <p:cxnSp>
          <p:nvCxnSpPr>
            <p:cNvPr id="36" name="Straight Arrow Connector 35"/>
            <p:cNvCxnSpPr/>
            <p:nvPr/>
          </p:nvCxnSpPr>
          <p:spPr>
            <a:xfrm flipH="1">
              <a:off x="6252488" y="1127051"/>
              <a:ext cx="367353" cy="188345"/>
            </a:xfrm>
            <a:prstGeom prst="straightConnector1">
              <a:avLst/>
            </a:prstGeom>
            <a:ln w="19050">
              <a:solidFill>
                <a:schemeClr val="tx1"/>
              </a:solidFill>
              <a:headEnd type="none" w="lg" len="lg"/>
              <a:tailEnd type="arrow"/>
            </a:ln>
            <a:effectLst/>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6505541" y="1127051"/>
              <a:ext cx="114300" cy="188345"/>
            </a:xfrm>
            <a:prstGeom prst="straightConnector1">
              <a:avLst/>
            </a:prstGeom>
            <a:ln w="19050">
              <a:solidFill>
                <a:schemeClr val="tx1"/>
              </a:solidFill>
              <a:headEnd type="none" w="lg" len="lg"/>
              <a:tailEnd type="arrow"/>
            </a:ln>
            <a:effectLst/>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5827985" y="869955"/>
              <a:ext cx="914400" cy="914400"/>
            </a:xfrm>
            <a:prstGeom prst="rect">
              <a:avLst/>
            </a:prstGeom>
            <a:noFill/>
          </p:spPr>
          <p:txBody>
            <a:bodyPr wrap="none" rtlCol="0">
              <a:noAutofit/>
            </a:bodyPr>
            <a:lstStyle/>
            <a:p>
              <a:r>
                <a:rPr lang="en-US" sz="1400" b="1" dirty="0" smtClean="0">
                  <a:solidFill>
                    <a:srgbClr val="00B050"/>
                  </a:solidFill>
                </a:rPr>
                <a:t>Proposed boundary of UNII4</a:t>
              </a:r>
            </a:p>
          </p:txBody>
        </p:sp>
      </p:grpSp>
    </p:spTree>
    <p:extLst>
      <p:ext uri="{BB962C8B-B14F-4D97-AF65-F5344CB8AC3E}">
        <p14:creationId xmlns:p14="http://schemas.microsoft.com/office/powerpoint/2010/main" val="4161323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TotalTime>
  <Words>1769</Words>
  <Application>Microsoft Office PowerPoint</Application>
  <PresentationFormat>On-screen Show (4:3)</PresentationFormat>
  <Paragraphs>361</Paragraphs>
  <Slides>20</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Office Theme</vt:lpstr>
      <vt:lpstr>Document</vt:lpstr>
      <vt:lpstr>Date: 2013-10-11</vt:lpstr>
      <vt:lpstr>Abstract</vt:lpstr>
      <vt:lpstr>Concerns with NPRM Proposal</vt:lpstr>
      <vt:lpstr>A Compromise Proposal with Two Points</vt:lpstr>
      <vt:lpstr>Point #1: DSRC should retain exclusive right to 5.895GHz - 5.925GHz spectrum</vt:lpstr>
      <vt:lpstr>Why is this important?</vt:lpstr>
      <vt:lpstr>Point #2: 20MHz DSRC operation in the lower portion can make spectrum sharing easier</vt:lpstr>
      <vt:lpstr>20MHz Channelization Performance</vt:lpstr>
      <vt:lpstr>Putting the two points together</vt:lpstr>
      <vt:lpstr>Current Proposed Spectrum Allocation and OOBE Requirements in NPRM </vt:lpstr>
      <vt:lpstr>Proposed Scheme 1: Spectrum Allocation and OOBE Requirement</vt:lpstr>
      <vt:lpstr>Proposed Scheme 2: Spectrum Allocation and OOBE Requirement</vt:lpstr>
      <vt:lpstr>Benefits of the compromise scheme</vt:lpstr>
      <vt:lpstr>Appendix</vt:lpstr>
      <vt:lpstr>Technical Issues and Mitigation</vt:lpstr>
      <vt:lpstr>Cross-Channel Interference Comparison (I)</vt:lpstr>
      <vt:lpstr>Cross-Channel Interference Comparison (II)</vt:lpstr>
      <vt:lpstr>Cross-Channel Interference Comparison (III)</vt:lpstr>
      <vt:lpstr>Cross-Channel Interference between DSRC Channels</vt:lpstr>
      <vt:lpstr>Ch184 and Other Potential DSRC Channels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Yucek, Tevfik</dc:creator>
  <cp:lastModifiedBy>Tevfik Yucek</cp:lastModifiedBy>
  <cp:revision>22</cp:revision>
  <dcterms:created xsi:type="dcterms:W3CDTF">2006-08-16T00:00:00Z</dcterms:created>
  <dcterms:modified xsi:type="dcterms:W3CDTF">2013-10-10T23:41:39Z</dcterms:modified>
</cp:coreProperties>
</file>