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7" r:id="rId10"/>
    <p:sldId id="272" r:id="rId11"/>
    <p:sldId id="273" r:id="rId12"/>
    <p:sldId id="274" r:id="rId13"/>
    <p:sldId id="276" r:id="rId14"/>
    <p:sldId id="275" r:id="rId15"/>
    <p:sldId id="271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1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September,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Levy, InterDigital Communications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61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Levy, InterDigital Communications Inc.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7535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 Inc.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September,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 Inc.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Doe, InterDigital Communications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Doe, InterDigital Communications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Doe, InterDigital Communications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Doe, InterDigital Communications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Doe, InterDigital Communications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802.11-13/0xxxr0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Doe, InterDigital Communications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11-13/1079r0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dirty="0" smtClean="0"/>
              <a:t>Outdoor Stadium Simulation Details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2013-09-17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0700" y="2276475"/>
          <a:ext cx="8067675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53286" imgH="2761353" progId="Word.Document.8">
                  <p:embed/>
                </p:oleObj>
              </mc:Choice>
              <mc:Fallback>
                <p:oleObj name="Document" r:id="rId4" imgW="8253286" imgH="27613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6475"/>
                        <a:ext cx="8067675" cy="268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1065213"/>
          </a:xfrm>
        </p:spPr>
        <p:txBody>
          <a:bodyPr/>
          <a:lstStyle/>
          <a:p>
            <a:r>
              <a:rPr lang="en-US" dirty="0" smtClean="0"/>
              <a:t>Model Details in Format of 11-13/1001r2 1 /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15525"/>
              </p:ext>
            </p:extLst>
          </p:nvPr>
        </p:nvGraphicFramePr>
        <p:xfrm>
          <a:off x="152400" y="1295400"/>
          <a:ext cx="8686800" cy="5181600"/>
        </p:xfrm>
        <a:graphic>
          <a:graphicData uri="http://schemas.openxmlformats.org/drawingml/2006/table">
            <a:tbl>
              <a:tblPr firstRow="1" firstCol="1" bandRow="1"/>
              <a:tblGrid>
                <a:gridCol w="4343400"/>
                <a:gridCol w="4343400"/>
              </a:tblGrid>
              <a:tr h="29849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Times New Roman"/>
                          <a:ea typeface="MS Mincho"/>
                        </a:rPr>
                        <a:t>Topology (A)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01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Environment description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1 Outdoor stadium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Number of blocks or sections {25}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11 rows of seats, 22 seats per row: 242 seats: {0.5m / 1m / 1.5m seat spacing}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Grid layout of blocks {5x5}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Block size:{12m  x 12m x 0.5m}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900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/>
                          <a:ea typeface="MS Mincho"/>
                        </a:rPr>
                        <a:t>APs location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{1 per block, placed alone aisles between blocks at 1 to 3m height}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885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/>
                          <a:ea typeface="MS Mincho"/>
                        </a:rPr>
                        <a:t>STAs location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{72 per AP, randomly located at fixed seating locations}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5969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Channel Model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{Outdoor, ITU UMi or Winner II B1}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98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Penetration Losses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None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30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1065213"/>
          </a:xfrm>
        </p:spPr>
        <p:txBody>
          <a:bodyPr/>
          <a:lstStyle/>
          <a:p>
            <a:r>
              <a:rPr lang="en-US" dirty="0" smtClean="0"/>
              <a:t>Model Details in Format of 11-13/1001r2 2 /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93407"/>
              </p:ext>
            </p:extLst>
          </p:nvPr>
        </p:nvGraphicFramePr>
        <p:xfrm>
          <a:off x="381000" y="1752600"/>
          <a:ext cx="8229600" cy="4343400"/>
        </p:xfrm>
        <a:graphic>
          <a:graphicData uri="http://schemas.openxmlformats.org/drawingml/2006/table">
            <a:tbl>
              <a:tblPr firstRow="1" firstCol="1" bandRow="1"/>
              <a:tblGrid>
                <a:gridCol w="4114800"/>
                <a:gridCol w="4114800"/>
              </a:tblGrid>
              <a:tr h="38100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Times New Roman"/>
                          <a:ea typeface="MS Mincho"/>
                        </a:rPr>
                        <a:t>PHY parameters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BW: 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[up to 80 MHz for 802.11ac, 20/40 MHz for 802.11n, 20/22 MHz for 802.11a/b/g]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MCS: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[BCC up to MCS X]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GI: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[long]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Data Preamble: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[11a/b/g/n/ac]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STA TX power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[19 dBm/Antenna]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AP TX Power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[17 dBm/Antenna]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AP #of TX antennas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{4}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AP #of RX antennas 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{4}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STA #of TX antennas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MS Mincho"/>
                        </a:rPr>
                        <a:t>{1,2}</a:t>
                      </a:r>
                      <a:endParaRPr lang="en-US" sz="2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896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1065213"/>
          </a:xfrm>
        </p:spPr>
        <p:txBody>
          <a:bodyPr/>
          <a:lstStyle/>
          <a:p>
            <a:r>
              <a:rPr lang="en-US" dirty="0" smtClean="0"/>
              <a:t>Model Details in Format of 11-13/1001r2 3 /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47973"/>
              </p:ext>
            </p:extLst>
          </p:nvPr>
        </p:nvGraphicFramePr>
        <p:xfrm>
          <a:off x="152400" y="1371606"/>
          <a:ext cx="8685212" cy="5064690"/>
        </p:xfrm>
        <a:graphic>
          <a:graphicData uri="http://schemas.openxmlformats.org/drawingml/2006/table">
            <a:tbl>
              <a:tblPr firstRow="1" firstCol="1" bandRow="1"/>
              <a:tblGrid>
                <a:gridCol w="4342606"/>
                <a:gridCol w="4342606"/>
              </a:tblGrid>
              <a:tr h="30951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MAC parameters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Access protocol parameters: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[EDCA with default EDCA Parameters set]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190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Primary channels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[Enterprise: Frequency reuse of N – dependent on GHz band and BW used – maximize non-overlapping BSSs]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190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Aggregation: 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[A-MPDU / max aggregation size / BA window size, No  A-MSDU, with immediate BA]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Max # of retries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[10]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RTS/CTS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[off]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Rate adaptation method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[genie, TBD in Evaluation Methodology]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Beacon interval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[100ms, TBD]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Beacon size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[TG dependent]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Probe request interval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[TBD, if active scanning is assumed]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Probe request size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[TBD, if active scanning is assumed]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Probe response size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[TBD, if active scanning is assumed]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9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Association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MS Mincho"/>
                        </a:rPr>
                        <a:t>[Each STA associated with best AP – no roaming]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1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1065213"/>
          </a:xfrm>
        </p:spPr>
        <p:txBody>
          <a:bodyPr/>
          <a:lstStyle/>
          <a:p>
            <a:r>
              <a:rPr lang="en-US" dirty="0" smtClean="0"/>
              <a:t>Model Details in Format of 11-13/1001r2 4 /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5124"/>
              </p:ext>
            </p:extLst>
          </p:nvPr>
        </p:nvGraphicFramePr>
        <p:xfrm>
          <a:off x="228600" y="1447800"/>
          <a:ext cx="8686799" cy="4965376"/>
        </p:xfrm>
        <a:graphic>
          <a:graphicData uri="http://schemas.openxmlformats.org/drawingml/2006/table">
            <a:tbl>
              <a:tblPr firstRow="1" firstCol="1" bandRow="1"/>
              <a:tblGrid>
                <a:gridCol w="642823"/>
                <a:gridCol w="1131021"/>
                <a:gridCol w="943386"/>
                <a:gridCol w="943386"/>
                <a:gridCol w="832195"/>
                <a:gridCol w="754015"/>
                <a:gridCol w="990295"/>
                <a:gridCol w="990295"/>
                <a:gridCol w="1033729"/>
                <a:gridCol w="425654"/>
              </a:tblGrid>
              <a:tr h="319858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Traffic model (Per STA)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#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Source/Sink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Name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Transport Protocol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Average rate [Mbps]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MSDU size [B]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Max. Delay  [ms]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Max. PLR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PKT  arrival distribution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AC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13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Downlink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3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D1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AP 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  <a:sym typeface="Wingdings"/>
                        </a:rPr>
                        <a:t>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 10% STA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Office worker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: email, web browsing,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file transfer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UDP, TCP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0.1 - 10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1500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D2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AP 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  <a:sym typeface="Wingdings"/>
                        </a:rPr>
                        <a:t>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 40% STA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Social media user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file transfer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TCP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10 - 1000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1000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D3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AP 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  <a:sym typeface="Wingdings"/>
                        </a:rPr>
                        <a:t>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 20% STA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Video viewer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Video streaming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UDP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0.1 - 4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512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200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10e-4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13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MS Mincho"/>
                        </a:rPr>
                        <a:t>Uplink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3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U1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AP 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  <a:sym typeface="Wingdings"/>
                        </a:rPr>
                        <a:t>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 30% STA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Music sharer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: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file transfer, web browsing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TCP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0.1 - 10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350 - 1500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200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10e-4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U2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AP 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  <a:sym typeface="Wingdings"/>
                        </a:rPr>
                        <a:t>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 10% STA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/>
                          <a:ea typeface="MS Mincho"/>
                        </a:rPr>
                        <a:t>Office worker</a:t>
                      </a: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: email, web browsing,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file transfer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UDP, TCP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0.1 - 10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300 - 1500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259" marR="682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98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1065213"/>
          </a:xfrm>
        </p:spPr>
        <p:txBody>
          <a:bodyPr/>
          <a:lstStyle/>
          <a:p>
            <a:r>
              <a:rPr lang="en-US" dirty="0" smtClean="0"/>
              <a:t>Model Details in Format of 11-13/1001r2 5 /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045"/>
              </p:ext>
            </p:extLst>
          </p:nvPr>
        </p:nvGraphicFramePr>
        <p:xfrm>
          <a:off x="228599" y="1524004"/>
          <a:ext cx="8458200" cy="4443774"/>
        </p:xfrm>
        <a:graphic>
          <a:graphicData uri="http://schemas.openxmlformats.org/drawingml/2006/table">
            <a:tbl>
              <a:tblPr firstRow="1" firstCol="1" bandRow="1"/>
              <a:tblGrid>
                <a:gridCol w="625907"/>
                <a:gridCol w="1101257"/>
                <a:gridCol w="918560"/>
                <a:gridCol w="918560"/>
                <a:gridCol w="810296"/>
                <a:gridCol w="734172"/>
                <a:gridCol w="964235"/>
                <a:gridCol w="964235"/>
                <a:gridCol w="1006526"/>
                <a:gridCol w="414452"/>
              </a:tblGrid>
              <a:tr h="289035">
                <a:tc grid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MS Mincho"/>
                        </a:rPr>
                        <a:t>P2P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P1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STA1/AP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P2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STA2/AP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P3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STA3/AP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PN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STAN/AP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035">
                <a:tc gridSpan="10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</a:tabLs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MS Mincho"/>
                        </a:rPr>
                        <a:t>	Idle Management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M1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AP1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MS Mincho"/>
                        </a:rPr>
                        <a:t>Beacons 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X Bytes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1/Xms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M2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STA2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/>
                          <a:ea typeface="MS Mincho"/>
                        </a:rPr>
                        <a:t>Probe Req.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X Bytes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1/Xs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M3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STA3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…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MN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STAN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73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29300" y="6477000"/>
            <a:ext cx="2713038" cy="228599"/>
          </a:xfrm>
        </p:spPr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647700" y="14097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</a:t>
            </a:r>
            <a:r>
              <a:rPr lang="en-US" altLang="ja-JP" sz="2000" dirty="0" smtClean="0">
                <a:ea typeface="ＭＳ Ｐゴシック" pitchFamily="34" charset="-128"/>
              </a:rPr>
              <a:t>IEEE 802.11-13/0657r6, “</a:t>
            </a:r>
            <a:r>
              <a:rPr lang="en-US" sz="2000" dirty="0" smtClean="0"/>
              <a:t>Usage models for IEEE 802.11 High Efficiency WLAN study group (HEW SG) – Liaison with WFA</a:t>
            </a:r>
            <a:r>
              <a:rPr lang="en-US" altLang="ja-JP" sz="2000" dirty="0" smtClean="0">
                <a:ea typeface="ＭＳ Ｐゴシック" pitchFamily="34" charset="-128"/>
              </a:rPr>
              <a:t>,” </a:t>
            </a:r>
            <a:r>
              <a:rPr lang="en-US" altLang="ja-JP" sz="2000" dirty="0" smtClean="0">
                <a:ea typeface="ＭＳ Ｐゴシック" pitchFamily="34" charset="-128"/>
              </a:rPr>
              <a:t>Laurent </a:t>
            </a:r>
            <a:r>
              <a:rPr lang="en-US" altLang="ja-JP" sz="2000" dirty="0" smtClean="0">
                <a:ea typeface="ＭＳ Ｐゴシック" pitchFamily="34" charset="-128"/>
              </a:rPr>
              <a:t>Cariou</a:t>
            </a:r>
            <a:endParaRPr lang="en-US" sz="2000" dirty="0" smtClean="0"/>
          </a:p>
          <a:p>
            <a:pPr lvl="0"/>
            <a:r>
              <a:rPr lang="en-US" sz="2000" dirty="0" smtClean="0"/>
              <a:t>[2] </a:t>
            </a:r>
            <a:r>
              <a:rPr lang="en-US" altLang="ja-JP" sz="2000" dirty="0" smtClean="0">
                <a:ea typeface="ＭＳ Ｐゴシック" pitchFamily="34" charset="-128"/>
              </a:rPr>
              <a:t>IEEE 802.11-13/0722r1, “</a:t>
            </a:r>
            <a:r>
              <a:rPr lang="en-GB" sz="2000" dirty="0" smtClean="0"/>
              <a:t>HEW Evaluation </a:t>
            </a:r>
            <a:r>
              <a:rPr lang="en-GB" sz="2000" dirty="0" smtClean="0"/>
              <a:t>Methodology</a:t>
            </a:r>
            <a:r>
              <a:rPr lang="en-US" altLang="ja-JP" sz="2000" dirty="0" smtClean="0">
                <a:ea typeface="ＭＳ Ｐゴシック" pitchFamily="34" charset="-128"/>
              </a:rPr>
              <a:t>”, </a:t>
            </a:r>
            <a:r>
              <a:rPr lang="en-US" altLang="ja-JP" sz="2000" dirty="0" smtClean="0">
                <a:ea typeface="ＭＳ Ｐゴシック" pitchFamily="34" charset="-128"/>
              </a:rPr>
              <a:t>Minyong</a:t>
            </a:r>
            <a:r>
              <a:rPr lang="en-US" altLang="ja-JP" sz="2000" dirty="0" smtClean="0">
                <a:ea typeface="ＭＳ Ｐゴシック" pitchFamily="34" charset="-128"/>
              </a:rPr>
              <a:t> Park</a:t>
            </a:r>
          </a:p>
          <a:p>
            <a:pPr lvl="0"/>
            <a:r>
              <a:rPr lang="en-US" sz="2000" dirty="0" smtClean="0">
                <a:ea typeface="ＭＳ Ｐゴシック" pitchFamily="34" charset="-128"/>
              </a:rPr>
              <a:t>[3] IEEE</a:t>
            </a:r>
            <a:r>
              <a:rPr lang="en-US" sz="2000" dirty="0" smtClean="0"/>
              <a:t>, </a:t>
            </a:r>
            <a:r>
              <a:rPr lang="en-US" sz="2000" dirty="0">
                <a:ea typeface="ＭＳ Ｐゴシック" pitchFamily="34" charset="-128"/>
              </a:rPr>
              <a:t>802.</a:t>
            </a:r>
            <a:r>
              <a:rPr lang="en-US" sz="2000" dirty="0"/>
              <a:t> </a:t>
            </a:r>
            <a:r>
              <a:rPr lang="en-US" sz="2000" dirty="0" smtClean="0"/>
              <a:t>11-13/1000r2, “Simulation Scenarios”, Simone Merlin, et. al.</a:t>
            </a:r>
          </a:p>
          <a:p>
            <a:pPr lvl="0"/>
            <a:r>
              <a:rPr lang="en-US" sz="2000" dirty="0" smtClean="0"/>
              <a:t>[4] IEEE </a:t>
            </a:r>
            <a:r>
              <a:rPr lang="en-US" sz="2000" dirty="0">
                <a:ea typeface="ＭＳ Ｐゴシック" pitchFamily="34" charset="-128"/>
              </a:rPr>
              <a:t>802.</a:t>
            </a:r>
            <a:r>
              <a:rPr lang="en-US" sz="2000" dirty="0"/>
              <a:t> </a:t>
            </a:r>
            <a:r>
              <a:rPr lang="en-US" sz="2000" dirty="0" smtClean="0"/>
              <a:t>11-13/1001r2, “HEW SG Simulation Scenarios”, Simone Merlin, et. al.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08792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</a:t>
            </a:r>
            <a:r>
              <a:rPr lang="en-GB" dirty="0" smtClean="0"/>
              <a:t>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discusses some aspects of the </a:t>
            </a:r>
            <a:r>
              <a:rPr lang="en-GB" dirty="0" smtClean="0"/>
              <a:t>HEW </a:t>
            </a:r>
            <a:r>
              <a:rPr lang="en-GB" dirty="0" smtClean="0"/>
              <a:t>Stadium use case and proposes a physical </a:t>
            </a:r>
            <a:r>
              <a:rPr lang="en-GB" dirty="0" smtClean="0"/>
              <a:t>description and modelling parameters.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775"/>
            <a:ext cx="7772400" cy="4395225"/>
          </a:xfrm>
          <a:ln/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 outdoor stadium usage model for HEW was proposed in 11-13/0722r1 as well as in 11-13/0657r6.  Based on our view of the 802.11 discussions </a:t>
            </a:r>
            <a:r>
              <a:rPr lang="en-US" sz="2000" dirty="0" smtClean="0">
                <a:solidFill>
                  <a:schemeClr val="tx1"/>
                </a:solidFill>
              </a:rPr>
              <a:t>of the importance of this use case – we chose it as the first use case to model.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Therefore in this document we attempt to get HEW agreement to further define this use case so that we can begin to do simulations for this use case.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ritical </a:t>
            </a:r>
            <a:r>
              <a:rPr lang="en-US" sz="2000" dirty="0" smtClean="0">
                <a:solidFill>
                  <a:schemeClr val="tx1"/>
                </a:solidFill>
              </a:rPr>
              <a:t>requirements of the 1a Stadium scenario (11-13/0657r6):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Open </a:t>
            </a:r>
            <a:r>
              <a:rPr lang="en-US" sz="2000" dirty="0" smtClean="0"/>
              <a:t>area with few obstacles and single/multiple operators’ deployed multiple APs. Most of  the transmissions are LOS and the layout of APs are frequently changed. 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High density of users and devices (0.5 devices/m²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Inter-AP distance between 12 and 20 meters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9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Use Case Description </a:t>
            </a:r>
            <a:r>
              <a:rPr lang="en-US" dirty="0" smtClean="0"/>
              <a:t>(1 /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700775"/>
            <a:ext cx="8001000" cy="439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Stadium blocks / AP placements: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85850" lvl="1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12m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12m block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(instead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10m x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10m from 11-13/0722r1)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Yields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 an AP-AP spacing of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12-13.4m (instead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of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10-12m)</a:t>
            </a:r>
            <a:endParaRPr lang="en-US" sz="20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Locates all AP placements on the aisles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085850" lvl="1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AP(m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n)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x = 12 x (m – 1)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y = 12 x (n – 1), for m odd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y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12 x (n – 1)</a:t>
            </a:r>
            <a:r>
              <a:rPr kumimoji="0" lang="en-US" sz="2000" b="1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+ 6, for m even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z</a:t>
            </a:r>
            <a:r>
              <a:rPr lang="en-US" sz="2000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 = 3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m = 1 to 6 and n = 1 to 6 when m is odd, n = 1 to 5 when m is even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4477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/>
              <a:t>Proposed Use Case </a:t>
            </a:r>
            <a:r>
              <a:rPr lang="en-US" dirty="0" smtClean="0"/>
              <a:t>Description (</a:t>
            </a:r>
            <a:r>
              <a:rPr lang="en-US" dirty="0"/>
              <a:t>2 </a:t>
            </a:r>
            <a:r>
              <a:rPr lang="en-US" dirty="0" smtClean="0"/>
              <a:t>/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700775"/>
            <a:ext cx="7772400" cy="439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891" y="1399778"/>
            <a:ext cx="4762220" cy="494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1115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/>
              <a:t>Proposed Use Case </a:t>
            </a:r>
            <a:r>
              <a:rPr lang="en-US" dirty="0" smtClean="0"/>
              <a:t>Description (3 </a:t>
            </a:r>
            <a:r>
              <a:rPr lang="en-US" dirty="0" smtClean="0"/>
              <a:t>/ 4)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700775"/>
            <a:ext cx="7772400" cy="4647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Block seating 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(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72 STA per block, </a:t>
            </a:r>
            <a:r>
              <a:rPr lang="en-US" sz="2000" b="1" kern="0" dirty="0" smtClean="0">
                <a:solidFill>
                  <a:srgbClr val="000000"/>
                </a:solidFill>
              </a:rPr>
              <a:t>0.5m row, and 1m and 1.5m block </a:t>
            </a:r>
            <a:r>
              <a:rPr lang="en-US" sz="2000" b="1" kern="0" dirty="0" smtClean="0">
                <a:solidFill>
                  <a:srgbClr val="000000"/>
                </a:solidFill>
              </a:rPr>
              <a:t>spacing's</a:t>
            </a: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):</a:t>
            </a:r>
            <a:endParaRPr lang="en-US" sz="2000" b="1" kern="0" dirty="0" smtClean="0">
              <a:solidFill>
                <a:srgbClr val="000000"/>
              </a:solidFill>
            </a:endParaRPr>
          </a:p>
          <a:p>
            <a:pPr marL="1085850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</a:rPr>
              <a:t>Block seating / STA placements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More realistic row spacing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11 rows of seats, 22 seats per row: 242 seats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0.5 STA/m</a:t>
            </a:r>
            <a:r>
              <a:rPr lang="en-US" sz="2000" b="1" kern="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b="1" kern="0" dirty="0" smtClean="0">
                <a:solidFill>
                  <a:srgbClr val="000000"/>
                </a:solidFill>
              </a:rPr>
              <a:t> (72 STA / 144m</a:t>
            </a:r>
            <a:r>
              <a:rPr lang="en-US" sz="2000" b="1" kern="0" baseline="30000" dirty="0" smtClean="0">
                <a:solidFill>
                  <a:srgbClr val="000000"/>
                </a:solidFill>
              </a:rPr>
              <a:t>2</a:t>
            </a:r>
            <a:r>
              <a:rPr lang="en-US" sz="2000" b="1" kern="0" dirty="0" smtClean="0">
                <a:solidFill>
                  <a:srgbClr val="000000"/>
                </a:solidFill>
              </a:rPr>
              <a:t>)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~ 30% STA to seat ratio</a:t>
            </a: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endParaRPr lang="en-US" sz="2000" b="1" kern="0" dirty="0" smtClean="0">
              <a:solidFill>
                <a:srgbClr val="000000"/>
              </a:solidFill>
            </a:endParaRPr>
          </a:p>
          <a:p>
            <a:pPr marL="1485900" lvl="2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STA(m, n)</a:t>
            </a:r>
          </a:p>
          <a:p>
            <a:pPr marL="1943100" lvl="3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x = 0.5 x (m – 1) + 0.75</a:t>
            </a:r>
          </a:p>
          <a:p>
            <a:pPr marL="1943100" lvl="3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y = 1.0 x (n – 1) + 1.0</a:t>
            </a:r>
          </a:p>
          <a:p>
            <a:pPr marL="1943100" lvl="3" indent="-342900" eaLnBrk="1" hangingPunct="1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kern="0" dirty="0" smtClean="0">
                <a:solidFill>
                  <a:srgbClr val="000000"/>
                </a:solidFill>
              </a:rPr>
              <a:t>z = 0.5</a:t>
            </a:r>
          </a:p>
        </p:txBody>
      </p:sp>
    </p:spTree>
    <p:extLst>
      <p:ext uri="{BB962C8B-B14F-4D97-AF65-F5344CB8AC3E}">
        <p14:creationId xmlns:p14="http://schemas.microsoft.com/office/powerpoint/2010/main" val="1551293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/>
              <a:t>Proposed Use Case </a:t>
            </a:r>
            <a:r>
              <a:rPr lang="en-US" dirty="0" smtClean="0"/>
              <a:t>Description (4 </a:t>
            </a:r>
            <a:r>
              <a:rPr lang="en-US" dirty="0" smtClean="0"/>
              <a:t>/ </a:t>
            </a:r>
            <a:r>
              <a:rPr lang="en-US" dirty="0" smtClean="0"/>
              <a:t>4)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310" y="1393535"/>
            <a:ext cx="7488975" cy="503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104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8454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31940"/>
            <a:ext cx="7770813" cy="4877435"/>
          </a:xfrm>
        </p:spPr>
        <p:txBody>
          <a:bodyPr/>
          <a:lstStyle/>
          <a:p>
            <a:pPr lvl="0"/>
            <a:r>
              <a:rPr lang="en-US" b="0" dirty="0" smtClean="0"/>
              <a:t>The proposed HEW outdoor stadium model variants offer better alignment to the 1a Stadium scenario in 11-13/0657r6, and more closely model current stadium configurations</a:t>
            </a:r>
            <a:r>
              <a:rPr lang="en-US" b="0" dirty="0" smtClean="0"/>
              <a:t>.</a:t>
            </a:r>
          </a:p>
          <a:p>
            <a:pPr lvl="0"/>
            <a:endParaRPr lang="en-US" b="0" dirty="0"/>
          </a:p>
          <a:p>
            <a:pPr lvl="0"/>
            <a:r>
              <a:rPr lang="en-US" b="0" dirty="0" smtClean="0"/>
              <a:t>NOTE: In our view all of the parameters of this model should be agreed so that meaningful system simulations and performance evaluation of HEW techniques can be evaluated. </a:t>
            </a:r>
          </a:p>
          <a:p>
            <a:pPr lvl="0"/>
            <a:endParaRPr lang="en-US" sz="1600" b="0" dirty="0"/>
          </a:p>
          <a:p>
            <a:pPr lvl="0"/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pPr lvl="0">
              <a:buFont typeface="Arial" pitchFamily="34" charset="0"/>
              <a:buChar char="•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46761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Details in Format of 11-13/1001r2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657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189</TotalTime>
  <Words>1314</Words>
  <Application>Microsoft Office PowerPoint</Application>
  <PresentationFormat>On-screen Show (4:3)</PresentationFormat>
  <Paragraphs>368</Paragraphs>
  <Slides>15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Outdoor Stadium Simulation Details Discussion</vt:lpstr>
      <vt:lpstr>Abstract</vt:lpstr>
      <vt:lpstr>Introduction</vt:lpstr>
      <vt:lpstr>Proposed Use Case Description (1 / 4)</vt:lpstr>
      <vt:lpstr>Proposed Use Case Description (2 / 4)</vt:lpstr>
      <vt:lpstr>Proposed Use Case Description (3 / 4)</vt:lpstr>
      <vt:lpstr>Proposed Use Case Description (4 / 4)</vt:lpstr>
      <vt:lpstr>Summary</vt:lpstr>
      <vt:lpstr>Model Details in Format of 11-13/1001r2</vt:lpstr>
      <vt:lpstr>Model Details in Format of 11-13/1001r2 1 / 5</vt:lpstr>
      <vt:lpstr>Model Details in Format of 11-13/1001r2 2 / 5</vt:lpstr>
      <vt:lpstr>Model Details in Format of 11-13/1001r2 3 / 5</vt:lpstr>
      <vt:lpstr>Model Details in Format of 11-13/1001r2 4 / 5</vt:lpstr>
      <vt:lpstr>Model Details in Format of 11-13/1001r2 5 / 5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stadium simulation details and initial results</dc:title>
  <dc:creator>Joseph Levy</dc:creator>
  <cp:lastModifiedBy>levyjs</cp:lastModifiedBy>
  <cp:revision>14</cp:revision>
  <cp:lastPrinted>1601-01-01T00:00:00Z</cp:lastPrinted>
  <dcterms:created xsi:type="dcterms:W3CDTF">2013-09-13T15:38:51Z</dcterms:created>
  <dcterms:modified xsi:type="dcterms:W3CDTF">2013-09-18T05:14:46Z</dcterms:modified>
</cp:coreProperties>
</file>