
<file path=[Content_Types].xml><?xml version="1.0" encoding="utf-8"?>
<Types xmlns="http://schemas.openxmlformats.org/package/2006/content-types">
  <Default Extension="xml" ContentType="application/xml"/>
  <Default Extension="doc" ContentType="application/msword"/>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handoutMasterIdLst>
    <p:handoutMasterId r:id="rId23"/>
  </p:handoutMasterIdLst>
  <p:sldIdLst>
    <p:sldId id="256" r:id="rId2"/>
    <p:sldId id="257" r:id="rId3"/>
    <p:sldId id="265" r:id="rId4"/>
    <p:sldId id="266" r:id="rId5"/>
    <p:sldId id="267" r:id="rId6"/>
    <p:sldId id="268" r:id="rId7"/>
    <p:sldId id="270" r:id="rId8"/>
    <p:sldId id="271" r:id="rId9"/>
    <p:sldId id="272" r:id="rId10"/>
    <p:sldId id="273" r:id="rId11"/>
    <p:sldId id="274" r:id="rId12"/>
    <p:sldId id="275" r:id="rId13"/>
    <p:sldId id="276" r:id="rId14"/>
    <p:sldId id="278" r:id="rId15"/>
    <p:sldId id="279" r:id="rId16"/>
    <p:sldId id="280" r:id="rId17"/>
    <p:sldId id="281" r:id="rId18"/>
    <p:sldId id="282" r:id="rId19"/>
    <p:sldId id="284" r:id="rId20"/>
    <p:sldId id="285" r:id="rId21"/>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160" y="-40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smtClean="0"/>
              <a:t>doc.: IEEE 802.11-13/0938r0</a:t>
            </a:r>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smtClean="0"/>
              <a:t>August 2013</a:t>
            </a:r>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smtClean="0"/>
              <a:t>Norman Finn, Cisco Systems</a:t>
            </a:r>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8221209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doc.: IEEE 802.11-13/0938r0</a:t>
            </a:r>
            <a:endParaRPr lang="en-US"/>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August 2013</a:t>
            </a:r>
            <a:endParaRPr lang="en-US"/>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smtClean="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smtClean="0"/>
              <a:t>Norman Finn, Cisco Systems</a:t>
            </a:r>
            <a:endParaRPr lang="en-US"/>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3254147453"/>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802.11-13/0938r0</a:t>
            </a:r>
            <a:endParaRPr lang="en-US"/>
          </a:p>
        </p:txBody>
      </p:sp>
      <p:sp>
        <p:nvSpPr>
          <p:cNvPr id="5" name="Rectangle 3"/>
          <p:cNvSpPr>
            <a:spLocks noGrp="1" noChangeArrowheads="1"/>
          </p:cNvSpPr>
          <p:nvPr>
            <p:ph type="dt"/>
          </p:nvPr>
        </p:nvSpPr>
        <p:spPr>
          <a:ln/>
        </p:spPr>
        <p:txBody>
          <a:bodyPr/>
          <a:lstStyle/>
          <a:p>
            <a:r>
              <a:rPr lang="en-US" smtClean="0"/>
              <a:t>August 2013</a:t>
            </a:r>
            <a:endParaRPr lang="en-US"/>
          </a:p>
        </p:txBody>
      </p:sp>
      <p:sp>
        <p:nvSpPr>
          <p:cNvPr id="6" name="Rectangle 6"/>
          <p:cNvSpPr>
            <a:spLocks noGrp="1" noChangeArrowheads="1"/>
          </p:cNvSpPr>
          <p:nvPr>
            <p:ph type="ftr"/>
          </p:nvPr>
        </p:nvSpPr>
        <p:spPr>
          <a:ln/>
        </p:spPr>
        <p:txBody>
          <a:bodyPr/>
          <a:lstStyle/>
          <a:p>
            <a:r>
              <a:rPr lang="en-US" smtClean="0"/>
              <a:t>Norman Finn, Cisco Systems</a:t>
            </a:r>
            <a:endParaRPr lang="en-US"/>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802.11-13/0938r0</a:t>
            </a:r>
            <a:endParaRPr lang="en-US"/>
          </a:p>
        </p:txBody>
      </p:sp>
      <p:sp>
        <p:nvSpPr>
          <p:cNvPr id="5" name="Rectangle 3"/>
          <p:cNvSpPr>
            <a:spLocks noGrp="1" noChangeArrowheads="1"/>
          </p:cNvSpPr>
          <p:nvPr>
            <p:ph type="dt"/>
          </p:nvPr>
        </p:nvSpPr>
        <p:spPr>
          <a:ln/>
        </p:spPr>
        <p:txBody>
          <a:bodyPr/>
          <a:lstStyle/>
          <a:p>
            <a:r>
              <a:rPr lang="en-US" smtClean="0"/>
              <a:t>August 2013</a:t>
            </a:r>
            <a:endParaRPr lang="en-US"/>
          </a:p>
        </p:txBody>
      </p:sp>
      <p:sp>
        <p:nvSpPr>
          <p:cNvPr id="6" name="Rectangle 6"/>
          <p:cNvSpPr>
            <a:spLocks noGrp="1" noChangeArrowheads="1"/>
          </p:cNvSpPr>
          <p:nvPr>
            <p:ph type="ftr"/>
          </p:nvPr>
        </p:nvSpPr>
        <p:spPr>
          <a:ln/>
        </p:spPr>
        <p:txBody>
          <a:bodyPr/>
          <a:lstStyle/>
          <a:p>
            <a:r>
              <a:rPr lang="en-US" smtClean="0"/>
              <a:t>Norman Finn, Cisco Systems</a:t>
            </a:r>
            <a:endParaRPr lang="en-US"/>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smtClean="0"/>
              <a:t>August 2013</a:t>
            </a:r>
            <a:endParaRPr lang="en-GB"/>
          </a:p>
        </p:txBody>
      </p:sp>
      <p:sp>
        <p:nvSpPr>
          <p:cNvPr id="5" name="Footer Placeholder 4"/>
          <p:cNvSpPr>
            <a:spLocks noGrp="1"/>
          </p:cNvSpPr>
          <p:nvPr>
            <p:ph type="ftr" idx="11"/>
          </p:nvPr>
        </p:nvSpPr>
        <p:spPr/>
        <p:txBody>
          <a:bodyPr/>
          <a:lstStyle>
            <a:lvl1pPr>
              <a:defRPr/>
            </a:lvl1pPr>
          </a:lstStyle>
          <a:p>
            <a:r>
              <a:rPr lang="en-GB" smtClean="0"/>
              <a:t>Norman Finn, Cisco Systems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ullet">
    <p:spTree>
      <p:nvGrpSpPr>
        <p:cNvPr id="1" name=""/>
        <p:cNvGrpSpPr/>
        <p:nvPr/>
      </p:nvGrpSpPr>
      <p:grpSpPr>
        <a:xfrm>
          <a:off x="0" y="0"/>
          <a:ext cx="0" cy="0"/>
          <a:chOff x="0" y="0"/>
          <a:chExt cx="0" cy="0"/>
        </a:xfrm>
      </p:grpSpPr>
      <p:sp>
        <p:nvSpPr>
          <p:cNvPr id="2" name="Title 1"/>
          <p:cNvSpPr>
            <a:spLocks noGrp="1"/>
          </p:cNvSpPr>
          <p:nvPr>
            <p:ph type="title"/>
          </p:nvPr>
        </p:nvSpPr>
        <p:spPr>
          <a:xfrm>
            <a:off x="229702" y="432215"/>
            <a:ext cx="8588861" cy="838200"/>
          </a:xfrm>
        </p:spPr>
        <p:txBody>
          <a:bodyPr/>
          <a:lstStyle>
            <a:lvl1pPr algn="l" defTabSz="914400" rtl="0" eaLnBrk="1" latinLnBrk="0" hangingPunct="1">
              <a:lnSpc>
                <a:spcPct val="80000"/>
              </a:lnSpc>
              <a:spcBef>
                <a:spcPct val="0"/>
              </a:spcBef>
              <a:buNone/>
              <a:defRPr lang="en-US" sz="3600" b="0" kern="1200" spc="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239713" y="1344168"/>
            <a:ext cx="8578850" cy="4965192"/>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09488849"/>
      </p:ext>
    </p:extLst>
  </p:cSld>
  <p:clrMapOvr>
    <a:masterClrMapping/>
  </p:clrMapOvr>
  <p:transition xmlns:p14="http://schemas.microsoft.com/office/powerpoint/2010/mai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Norman Finn, Cisco Systems</a:t>
            </a:r>
            <a:endParaRPr lang="en-GB" dirty="0"/>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August 2013</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r>
              <a:rPr lang="en-US" smtClean="0"/>
              <a:t>August 2013</a:t>
            </a:r>
            <a:endParaRPr lang="en-GB"/>
          </a:p>
        </p:txBody>
      </p:sp>
      <p:sp>
        <p:nvSpPr>
          <p:cNvPr id="5" name="Footer Placeholder 4"/>
          <p:cNvSpPr>
            <a:spLocks noGrp="1"/>
          </p:cNvSpPr>
          <p:nvPr>
            <p:ph type="ftr" idx="11"/>
          </p:nvPr>
        </p:nvSpPr>
        <p:spPr/>
        <p:txBody>
          <a:bodyPr/>
          <a:lstStyle>
            <a:lvl1pPr>
              <a:defRPr/>
            </a:lvl1pPr>
          </a:lstStyle>
          <a:p>
            <a:r>
              <a:rPr lang="en-GB" smtClean="0"/>
              <a:t>Norman Finn, Cisco Systems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idx="10"/>
          </p:nvPr>
        </p:nvSpPr>
        <p:spPr/>
        <p:txBody>
          <a:bodyPr/>
          <a:lstStyle>
            <a:lvl1pPr>
              <a:defRPr/>
            </a:lvl1pPr>
          </a:lstStyle>
          <a:p>
            <a:r>
              <a:rPr lang="en-US" smtClean="0"/>
              <a:t>August 2013</a:t>
            </a:r>
            <a:endParaRPr lang="en-GB"/>
          </a:p>
        </p:txBody>
      </p:sp>
      <p:sp>
        <p:nvSpPr>
          <p:cNvPr id="6" name="Footer Placeholder 5"/>
          <p:cNvSpPr>
            <a:spLocks noGrp="1"/>
          </p:cNvSpPr>
          <p:nvPr>
            <p:ph type="ftr" idx="11"/>
          </p:nvPr>
        </p:nvSpPr>
        <p:spPr/>
        <p:txBody>
          <a:bodyPr/>
          <a:lstStyle>
            <a:lvl1pPr>
              <a:defRPr/>
            </a:lvl1pPr>
          </a:lstStyle>
          <a:p>
            <a:r>
              <a:rPr lang="en-GB" smtClean="0"/>
              <a:t>Norman Finn, Cisco Systems</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defRPr/>
            </a:lvl1pPr>
          </a:lstStyle>
          <a:p>
            <a:r>
              <a:rPr lang="en-US" smtClean="0"/>
              <a:t>August 2013</a:t>
            </a:r>
            <a:endParaRPr lang="en-GB"/>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en-GB" smtClean="0"/>
              <a:t>Norman Finn, Cisco Systems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smtClean="0"/>
              <a:t>August 2013</a:t>
            </a:r>
            <a:endParaRPr lang="en-GB"/>
          </a:p>
        </p:txBody>
      </p:sp>
      <p:sp>
        <p:nvSpPr>
          <p:cNvPr id="4" name="Footer Placeholder 3"/>
          <p:cNvSpPr>
            <a:spLocks noGrp="1"/>
          </p:cNvSpPr>
          <p:nvPr>
            <p:ph type="ftr" idx="11"/>
          </p:nvPr>
        </p:nvSpPr>
        <p:spPr/>
        <p:txBody>
          <a:bodyPr/>
          <a:lstStyle>
            <a:lvl1pPr>
              <a:defRPr/>
            </a:lvl1pPr>
          </a:lstStyle>
          <a:p>
            <a:r>
              <a:rPr lang="en-GB" smtClean="0"/>
              <a:t>Norman Finn, Cisco Systems</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smtClean="0"/>
              <a:t>August 2013</a:t>
            </a:r>
            <a:endParaRPr lang="en-GB"/>
          </a:p>
        </p:txBody>
      </p:sp>
      <p:sp>
        <p:nvSpPr>
          <p:cNvPr id="3" name="Footer Placeholder 2"/>
          <p:cNvSpPr>
            <a:spLocks noGrp="1"/>
          </p:cNvSpPr>
          <p:nvPr>
            <p:ph type="ftr" idx="11"/>
          </p:nvPr>
        </p:nvSpPr>
        <p:spPr/>
        <p:txBody>
          <a:bodyPr/>
          <a:lstStyle>
            <a:lvl1pPr>
              <a:defRPr/>
            </a:lvl1pPr>
          </a:lstStyle>
          <a:p>
            <a:r>
              <a:rPr lang="en-GB" smtClean="0"/>
              <a:t>Norman Finn, Cisco Systems</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August 2013</a:t>
            </a:r>
            <a:endParaRPr lang="en-GB"/>
          </a:p>
        </p:txBody>
      </p:sp>
      <p:sp>
        <p:nvSpPr>
          <p:cNvPr id="5" name="Footer Placeholder 4"/>
          <p:cNvSpPr>
            <a:spLocks noGrp="1"/>
          </p:cNvSpPr>
          <p:nvPr>
            <p:ph type="ftr" idx="11"/>
          </p:nvPr>
        </p:nvSpPr>
        <p:spPr/>
        <p:txBody>
          <a:bodyPr/>
          <a:lstStyle>
            <a:lvl1pPr>
              <a:defRPr/>
            </a:lvl1pPr>
          </a:lstStyle>
          <a:p>
            <a:r>
              <a:rPr lang="en-GB" smtClean="0"/>
              <a:t>Norman Finn, Cisco Systems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August 2013</a:t>
            </a:r>
            <a:endParaRPr lang="en-GB"/>
          </a:p>
        </p:txBody>
      </p:sp>
      <p:sp>
        <p:nvSpPr>
          <p:cNvPr id="5" name="Footer Placeholder 4"/>
          <p:cNvSpPr>
            <a:spLocks noGrp="1"/>
          </p:cNvSpPr>
          <p:nvPr>
            <p:ph type="ftr" idx="11"/>
          </p:nvPr>
        </p:nvSpPr>
        <p:spPr/>
        <p:txBody>
          <a:bodyPr/>
          <a:lstStyle>
            <a:lvl1pPr>
              <a:defRPr/>
            </a:lvl1pPr>
          </a:lstStyle>
          <a:p>
            <a:r>
              <a:rPr lang="en-GB" smtClean="0"/>
              <a:t>Norman Finn, Cisco Systems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August 2013</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Norman Finn, Cisco Systems</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doc.: IEEE 11</a:t>
            </a: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-13/0938r0</a:t>
            </a:r>
            <a:endPar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 id="2147483660" r:id="rId10"/>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oleObject" Target="../embeddings/Microsoft_Word_97_-_2004_Document1.doc"/><Relationship Id="rId5" Type="http://schemas.openxmlformats.org/officeDocument/2006/relationships/image" Target="../media/image1.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4.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smtClean="0"/>
              <a:t>August 2013</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smtClean="0"/>
              <a:t>Norman Finn, Cisco Systems</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395536" y="685800"/>
            <a:ext cx="828092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Service mapping between the ISS and 802.11</a:t>
            </a:r>
            <a:endParaRPr lang="en-GB" dirty="0"/>
          </a:p>
        </p:txBody>
      </p:sp>
      <p:sp>
        <p:nvSpPr>
          <p:cNvPr id="3074" name="Rectangle 2"/>
          <p:cNvSpPr>
            <a:spLocks noGrp="1" noChangeArrowheads="1"/>
          </p:cNvSpPr>
          <p:nvPr>
            <p:ph type="body" idx="1"/>
          </p:nvPr>
        </p:nvSpPr>
        <p:spPr>
          <a:xfrm>
            <a:off x="685800" y="1524000"/>
            <a:ext cx="7772400" cy="396875"/>
          </a:xfrm>
          <a:ln/>
        </p:spPr>
        <p:txBody>
          <a:bodyPr>
            <a:normAutofit lnSpcReduction="10000"/>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2013-08-01</a:t>
            </a:r>
            <a:endParaRPr lang="en-GB" sz="2000" b="0" dirty="0"/>
          </a:p>
        </p:txBody>
      </p:sp>
      <p:graphicFrame>
        <p:nvGraphicFramePr>
          <p:cNvPr id="3075" name="Object 3"/>
          <p:cNvGraphicFramePr>
            <a:graphicFrameLocks noChangeAspect="1"/>
          </p:cNvGraphicFramePr>
          <p:nvPr>
            <p:extLst>
              <p:ext uri="{D42A27DB-BD31-4B8C-83A1-F6EECF244321}">
                <p14:modId xmlns:p14="http://schemas.microsoft.com/office/powerpoint/2010/main" val="2724512740"/>
              </p:ext>
            </p:extLst>
          </p:nvPr>
        </p:nvGraphicFramePr>
        <p:xfrm>
          <a:off x="508000" y="2346325"/>
          <a:ext cx="8156575" cy="2365375"/>
        </p:xfrm>
        <a:graphic>
          <a:graphicData uri="http://schemas.openxmlformats.org/presentationml/2006/ole">
            <mc:AlternateContent xmlns:mc="http://schemas.openxmlformats.org/markup-compatibility/2006">
              <mc:Choice xmlns:v="urn:schemas-microsoft-com:vml" Requires="v">
                <p:oleObj spid="_x0000_s3085" name="Document" r:id="rId4" imgW="8255000" imgH="2400300" progId="Word.Document.8">
                  <p:embed/>
                </p:oleObj>
              </mc:Choice>
              <mc:Fallback>
                <p:oleObj name="Document" r:id="rId4" imgW="8255000" imgH="2400300" progId="Word.Document.8">
                  <p:embed/>
                  <p:pic>
                    <p:nvPicPr>
                      <p:cNvPr id="0" name="Picture 3"/>
                      <p:cNvPicPr>
                        <a:picLocks noChangeAspect="1" noChangeArrowheads="1"/>
                      </p:cNvPicPr>
                      <p:nvPr/>
                    </p:nvPicPr>
                    <p:blipFill>
                      <a:blip r:embed="rId5"/>
                      <a:srcRect/>
                      <a:stretch>
                        <a:fillRect/>
                      </a:stretch>
                    </p:blipFill>
                    <p:spPr bwMode="auto">
                      <a:xfrm>
                        <a:off x="508000" y="2346325"/>
                        <a:ext cx="8156575" cy="236537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88640"/>
            <a:ext cx="8588861" cy="838200"/>
          </a:xfrm>
        </p:spPr>
        <p:txBody>
          <a:bodyPr/>
          <a:lstStyle/>
          <a:p>
            <a:r>
              <a:rPr lang="en-US" b="1" kern="0" dirty="0">
                <a:solidFill>
                  <a:srgbClr val="000000"/>
                </a:solidFill>
              </a:rPr>
              <a:t>Infrastructure</a:t>
            </a:r>
            <a:br>
              <a:rPr lang="en-US" b="1" kern="0" dirty="0">
                <a:solidFill>
                  <a:srgbClr val="000000"/>
                </a:solidFill>
              </a:rPr>
            </a:br>
            <a:r>
              <a:rPr lang="en-US" b="1" kern="0" dirty="0">
                <a:solidFill>
                  <a:srgbClr val="000000"/>
                </a:solidFill>
              </a:rPr>
              <a:t>802.1AC Convergence</a:t>
            </a:r>
            <a:endParaRPr lang="en-US" dirty="0"/>
          </a:p>
        </p:txBody>
      </p:sp>
      <p:sp>
        <p:nvSpPr>
          <p:cNvPr id="4" name="Rectangle 3"/>
          <p:cNvSpPr/>
          <p:nvPr/>
        </p:nvSpPr>
        <p:spPr>
          <a:xfrm>
            <a:off x="609600" y="1770540"/>
            <a:ext cx="7924800" cy="417306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000000"/>
              </a:solidFill>
            </a:endParaRPr>
          </a:p>
        </p:txBody>
      </p:sp>
      <p:sp>
        <p:nvSpPr>
          <p:cNvPr id="17" name="Rectangle 16"/>
          <p:cNvSpPr/>
          <p:nvPr/>
        </p:nvSpPr>
        <p:spPr>
          <a:xfrm>
            <a:off x="76200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8" name="Rectangle 17"/>
          <p:cNvSpPr/>
          <p:nvPr/>
        </p:nvSpPr>
        <p:spPr>
          <a:xfrm>
            <a:off x="160020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1" name="Rectangle 20"/>
          <p:cNvSpPr/>
          <p:nvPr/>
        </p:nvSpPr>
        <p:spPr>
          <a:xfrm>
            <a:off x="259921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2" name="Rectangle 21"/>
          <p:cNvSpPr/>
          <p:nvPr/>
        </p:nvSpPr>
        <p:spPr>
          <a:xfrm>
            <a:off x="343741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4" name="Rectangle 23"/>
          <p:cNvSpPr/>
          <p:nvPr/>
        </p:nvSpPr>
        <p:spPr>
          <a:xfrm>
            <a:off x="683895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5" name="Rectangle 24"/>
          <p:cNvSpPr/>
          <p:nvPr/>
        </p:nvSpPr>
        <p:spPr>
          <a:xfrm>
            <a:off x="767715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2" name="Rectangle 11"/>
          <p:cNvSpPr/>
          <p:nvPr/>
        </p:nvSpPr>
        <p:spPr>
          <a:xfrm>
            <a:off x="5181600" y="1487282"/>
            <a:ext cx="762000" cy="461665"/>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smtClean="0">
                <a:solidFill>
                  <a:srgbClr val="000000"/>
                </a:solidFill>
              </a:rPr>
              <a:t>…</a:t>
            </a:r>
          </a:p>
        </p:txBody>
      </p:sp>
      <p:sp>
        <p:nvSpPr>
          <p:cNvPr id="3" name="TextBox 2"/>
          <p:cNvSpPr txBox="1"/>
          <p:nvPr/>
        </p:nvSpPr>
        <p:spPr>
          <a:xfrm>
            <a:off x="966763" y="1295400"/>
            <a:ext cx="338629" cy="369332"/>
          </a:xfrm>
          <a:prstGeom prst="rect">
            <a:avLst/>
          </a:prstGeom>
          <a:noFill/>
        </p:spPr>
        <p:txBody>
          <a:bodyPr wrap="none" rtlCol="0">
            <a:spAutoFit/>
          </a:bodyPr>
          <a:lstStyle/>
          <a:p>
            <a:r>
              <a:rPr lang="en-US" sz="1800" dirty="0" smtClean="0"/>
              <a:t>C</a:t>
            </a:r>
            <a:endParaRPr lang="en-US" sz="1800" dirty="0"/>
          </a:p>
        </p:txBody>
      </p:sp>
      <p:sp>
        <p:nvSpPr>
          <p:cNvPr id="5" name="TextBox 4"/>
          <p:cNvSpPr txBox="1"/>
          <p:nvPr/>
        </p:nvSpPr>
        <p:spPr>
          <a:xfrm>
            <a:off x="1726795" y="1295400"/>
            <a:ext cx="505329" cy="369332"/>
          </a:xfrm>
          <a:prstGeom prst="rect">
            <a:avLst/>
          </a:prstGeom>
          <a:noFill/>
        </p:spPr>
        <p:txBody>
          <a:bodyPr wrap="none" rtlCol="0">
            <a:spAutoFit/>
          </a:bodyPr>
          <a:lstStyle/>
          <a:p>
            <a:r>
              <a:rPr lang="en-US" sz="1800" dirty="0" smtClean="0"/>
              <a:t>UC</a:t>
            </a:r>
            <a:endParaRPr lang="en-US" sz="1800" dirty="0"/>
          </a:p>
        </p:txBody>
      </p:sp>
      <p:sp>
        <p:nvSpPr>
          <p:cNvPr id="26" name="TextBox 25"/>
          <p:cNvSpPr txBox="1"/>
          <p:nvPr/>
        </p:nvSpPr>
        <p:spPr>
          <a:xfrm>
            <a:off x="2790740" y="1295400"/>
            <a:ext cx="338629" cy="369332"/>
          </a:xfrm>
          <a:prstGeom prst="rect">
            <a:avLst/>
          </a:prstGeom>
          <a:noFill/>
        </p:spPr>
        <p:txBody>
          <a:bodyPr wrap="none" rtlCol="0">
            <a:spAutoFit/>
          </a:bodyPr>
          <a:lstStyle/>
          <a:p>
            <a:r>
              <a:rPr lang="en-US" sz="1800" dirty="0" smtClean="0"/>
              <a:t>C</a:t>
            </a:r>
            <a:endParaRPr lang="en-US" sz="1800" dirty="0"/>
          </a:p>
        </p:txBody>
      </p:sp>
      <p:sp>
        <p:nvSpPr>
          <p:cNvPr id="27" name="TextBox 26"/>
          <p:cNvSpPr txBox="1"/>
          <p:nvPr/>
        </p:nvSpPr>
        <p:spPr>
          <a:xfrm>
            <a:off x="3550772" y="1295400"/>
            <a:ext cx="505329" cy="369332"/>
          </a:xfrm>
          <a:prstGeom prst="rect">
            <a:avLst/>
          </a:prstGeom>
          <a:noFill/>
        </p:spPr>
        <p:txBody>
          <a:bodyPr wrap="none" rtlCol="0">
            <a:spAutoFit/>
          </a:bodyPr>
          <a:lstStyle/>
          <a:p>
            <a:r>
              <a:rPr lang="en-US" sz="1800" dirty="0" smtClean="0"/>
              <a:t>UC</a:t>
            </a:r>
            <a:endParaRPr lang="en-US" sz="1800" dirty="0"/>
          </a:p>
        </p:txBody>
      </p:sp>
      <p:sp>
        <p:nvSpPr>
          <p:cNvPr id="28" name="TextBox 27"/>
          <p:cNvSpPr txBox="1"/>
          <p:nvPr/>
        </p:nvSpPr>
        <p:spPr>
          <a:xfrm>
            <a:off x="7047861" y="1295400"/>
            <a:ext cx="338629" cy="369332"/>
          </a:xfrm>
          <a:prstGeom prst="rect">
            <a:avLst/>
          </a:prstGeom>
          <a:noFill/>
        </p:spPr>
        <p:txBody>
          <a:bodyPr wrap="none" rtlCol="0">
            <a:spAutoFit/>
          </a:bodyPr>
          <a:lstStyle/>
          <a:p>
            <a:r>
              <a:rPr lang="en-US" sz="1800" dirty="0" smtClean="0"/>
              <a:t>C</a:t>
            </a:r>
            <a:endParaRPr lang="en-US" sz="1800" dirty="0"/>
          </a:p>
        </p:txBody>
      </p:sp>
      <p:sp>
        <p:nvSpPr>
          <p:cNvPr id="29" name="TextBox 28"/>
          <p:cNvSpPr txBox="1"/>
          <p:nvPr/>
        </p:nvSpPr>
        <p:spPr>
          <a:xfrm>
            <a:off x="7807893" y="1295400"/>
            <a:ext cx="505329" cy="369332"/>
          </a:xfrm>
          <a:prstGeom prst="rect">
            <a:avLst/>
          </a:prstGeom>
          <a:noFill/>
        </p:spPr>
        <p:txBody>
          <a:bodyPr wrap="none" rtlCol="0">
            <a:spAutoFit/>
          </a:bodyPr>
          <a:lstStyle/>
          <a:p>
            <a:r>
              <a:rPr lang="en-US" sz="1800" dirty="0" smtClean="0"/>
              <a:t>UC</a:t>
            </a:r>
            <a:endParaRPr lang="en-US" sz="1800" dirty="0"/>
          </a:p>
        </p:txBody>
      </p:sp>
      <p:sp>
        <p:nvSpPr>
          <p:cNvPr id="23" name="Text Placeholder 2"/>
          <p:cNvSpPr>
            <a:spLocks noGrp="1"/>
          </p:cNvSpPr>
          <p:nvPr>
            <p:ph type="body" sz="quarter" idx="10"/>
          </p:nvPr>
        </p:nvSpPr>
        <p:spPr>
          <a:xfrm>
            <a:off x="609601" y="2010503"/>
            <a:ext cx="7924800" cy="3933098"/>
          </a:xfrm>
        </p:spPr>
        <p:txBody>
          <a:bodyPr/>
          <a:lstStyle/>
          <a:p>
            <a:pPr>
              <a:buFont typeface="Arial"/>
              <a:buChar char="•"/>
            </a:pPr>
            <a:r>
              <a:rPr lang="en-US" dirty="0" smtClean="0"/>
              <a:t>All of the ports associated with a given AP (or BSS, in the sense of a logical function) go through a single instance of the convergence function.</a:t>
            </a:r>
          </a:p>
          <a:p>
            <a:pPr>
              <a:buFont typeface="Arial"/>
              <a:buChar char="•"/>
            </a:pPr>
            <a:r>
              <a:rPr lang="en-US" dirty="0" smtClean="0"/>
              <a:t>For </a:t>
            </a:r>
            <a:r>
              <a:rPr lang="en-US" b="1" dirty="0" smtClean="0">
                <a:solidFill>
                  <a:schemeClr val="accent6"/>
                </a:solidFill>
              </a:rPr>
              <a:t>.requests</a:t>
            </a:r>
            <a:r>
              <a:rPr lang="en-US" dirty="0" smtClean="0"/>
              <a:t>:  The convergence function turns some number of .requests presented “simultaneously” on some number of its upper SAPs into a single .request and a vector indicating on which SAPs it was presented.</a:t>
            </a:r>
          </a:p>
          <a:p>
            <a:pPr>
              <a:buFont typeface="Arial"/>
              <a:buChar char="•"/>
            </a:pPr>
            <a:r>
              <a:rPr lang="en-US" dirty="0" smtClean="0"/>
              <a:t>For </a:t>
            </a:r>
            <a:r>
              <a:rPr lang="en-US" b="1" dirty="0" smtClean="0">
                <a:solidFill>
                  <a:srgbClr val="652D89"/>
                </a:solidFill>
              </a:rPr>
              <a:t>.indications</a:t>
            </a:r>
            <a:r>
              <a:rPr lang="en-US" dirty="0" smtClean="0"/>
              <a:t>:  The convergence function presents the frame on the SAP(s) indicated by the vector.  (It so happens that this is always just one port.)</a:t>
            </a:r>
          </a:p>
          <a:p>
            <a:pPr>
              <a:buFont typeface="Arial"/>
              <a:buChar char="•"/>
            </a:pPr>
            <a:endParaRPr lang="en-US" dirty="0"/>
          </a:p>
        </p:txBody>
      </p:sp>
      <p:sp>
        <p:nvSpPr>
          <p:cNvPr id="31" name="Rectangle 30"/>
          <p:cNvSpPr/>
          <p:nvPr/>
        </p:nvSpPr>
        <p:spPr>
          <a:xfrm>
            <a:off x="2508318" y="5726668"/>
            <a:ext cx="4127365"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285750" indent="-285750" algn="ctr">
              <a:buFont typeface="Arial"/>
              <a:buChar char="•"/>
            </a:pPr>
            <a:r>
              <a:rPr lang="en-US" sz="1800" dirty="0" smtClean="0">
                <a:solidFill>
                  <a:srgbClr val="000000"/>
                </a:solidFill>
              </a:rPr>
              <a:t>(Infrastructure SAP </a:t>
            </a:r>
            <a:r>
              <a:rPr lang="en-US" sz="1800" dirty="0" smtClean="0">
                <a:solidFill>
                  <a:srgbClr val="000000"/>
                </a:solidFill>
              </a:rPr>
              <a:t>with</a:t>
            </a:r>
            <a:r>
              <a:rPr lang="en-US" sz="1800" dirty="0" smtClean="0">
                <a:solidFill>
                  <a:srgbClr val="000000"/>
                </a:solidFill>
              </a:rPr>
              <a:t> </a:t>
            </a:r>
            <a:r>
              <a:rPr lang="en-US" sz="1800" dirty="0" smtClean="0">
                <a:solidFill>
                  <a:srgbClr val="000000"/>
                </a:solidFill>
              </a:rPr>
              <a:t>port </a:t>
            </a:r>
            <a:r>
              <a:rPr lang="en-US" sz="1800" dirty="0" smtClean="0">
                <a:solidFill>
                  <a:srgbClr val="000000"/>
                </a:solidFill>
              </a:rPr>
              <a:t>vector)</a:t>
            </a:r>
            <a:endParaRPr lang="en-US" sz="1800" dirty="0" smtClean="0">
              <a:solidFill>
                <a:srgbClr val="000000"/>
              </a:solidFill>
            </a:endParaRPr>
          </a:p>
        </p:txBody>
      </p:sp>
      <p:sp>
        <p:nvSpPr>
          <p:cNvPr id="32" name="TextBox 31"/>
          <p:cNvSpPr txBox="1"/>
          <p:nvPr/>
        </p:nvSpPr>
        <p:spPr>
          <a:xfrm>
            <a:off x="1401234" y="1764268"/>
            <a:ext cx="300082" cy="369332"/>
          </a:xfrm>
          <a:prstGeom prst="rect">
            <a:avLst/>
          </a:prstGeom>
          <a:noFill/>
        </p:spPr>
        <p:txBody>
          <a:bodyPr wrap="none" rtlCol="0">
            <a:spAutoFit/>
          </a:bodyPr>
          <a:lstStyle/>
          <a:p>
            <a:r>
              <a:rPr lang="en-US" sz="1800" dirty="0" smtClean="0"/>
              <a:t>1</a:t>
            </a:r>
            <a:endParaRPr lang="en-US" sz="1800" dirty="0"/>
          </a:p>
        </p:txBody>
      </p:sp>
      <p:sp>
        <p:nvSpPr>
          <p:cNvPr id="33" name="TextBox 32"/>
          <p:cNvSpPr txBox="1"/>
          <p:nvPr/>
        </p:nvSpPr>
        <p:spPr>
          <a:xfrm>
            <a:off x="3248198" y="1752600"/>
            <a:ext cx="300082" cy="369332"/>
          </a:xfrm>
          <a:prstGeom prst="rect">
            <a:avLst/>
          </a:prstGeom>
          <a:noFill/>
        </p:spPr>
        <p:txBody>
          <a:bodyPr wrap="none" rtlCol="0">
            <a:spAutoFit/>
          </a:bodyPr>
          <a:lstStyle/>
          <a:p>
            <a:r>
              <a:rPr lang="en-US" sz="1800" dirty="0" smtClean="0"/>
              <a:t>2</a:t>
            </a:r>
            <a:endParaRPr lang="en-US" sz="1800" dirty="0"/>
          </a:p>
        </p:txBody>
      </p:sp>
      <p:sp>
        <p:nvSpPr>
          <p:cNvPr id="34" name="TextBox 33"/>
          <p:cNvSpPr txBox="1"/>
          <p:nvPr/>
        </p:nvSpPr>
        <p:spPr>
          <a:xfrm>
            <a:off x="7485161" y="1752600"/>
            <a:ext cx="429913" cy="369332"/>
          </a:xfrm>
          <a:prstGeom prst="rect">
            <a:avLst/>
          </a:prstGeom>
          <a:noFill/>
        </p:spPr>
        <p:txBody>
          <a:bodyPr wrap="none" rtlCol="0">
            <a:spAutoFit/>
          </a:bodyPr>
          <a:lstStyle/>
          <a:p>
            <a:r>
              <a:rPr lang="en-US" sz="1800" i="1" dirty="0"/>
              <a:t>m</a:t>
            </a:r>
          </a:p>
        </p:txBody>
      </p:sp>
    </p:spTree>
    <p:extLst>
      <p:ext uri="{BB962C8B-B14F-4D97-AF65-F5344CB8AC3E}">
        <p14:creationId xmlns:p14="http://schemas.microsoft.com/office/powerpoint/2010/main" val="3331896001"/>
      </p:ext>
    </p:extLst>
  </p:cSld>
  <p:clrMapOvr>
    <a:masterClrMapping/>
  </p:clrMapOvr>
  <p:transition xmlns:p14="http://schemas.microsoft.com/office/powerpoint/2010/mai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88640"/>
            <a:ext cx="8588861" cy="838200"/>
          </a:xfrm>
        </p:spPr>
        <p:txBody>
          <a:bodyPr/>
          <a:lstStyle/>
          <a:p>
            <a:r>
              <a:rPr lang="en-US" b="1" kern="0" dirty="0">
                <a:solidFill>
                  <a:srgbClr val="000000"/>
                </a:solidFill>
              </a:rPr>
              <a:t>Infrastructure</a:t>
            </a:r>
            <a:br>
              <a:rPr lang="en-US" b="1" kern="0" dirty="0">
                <a:solidFill>
                  <a:srgbClr val="000000"/>
                </a:solidFill>
              </a:rPr>
            </a:br>
            <a:r>
              <a:rPr lang="en-US" b="1" kern="0" dirty="0">
                <a:solidFill>
                  <a:srgbClr val="000000"/>
                </a:solidFill>
              </a:rPr>
              <a:t>802.1AC Convergence</a:t>
            </a:r>
            <a:endParaRPr lang="en-US" dirty="0"/>
          </a:p>
        </p:txBody>
      </p:sp>
      <p:sp>
        <p:nvSpPr>
          <p:cNvPr id="4" name="Rectangle 3"/>
          <p:cNvSpPr/>
          <p:nvPr/>
        </p:nvSpPr>
        <p:spPr>
          <a:xfrm>
            <a:off x="609600" y="1770540"/>
            <a:ext cx="7924800" cy="417306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000000"/>
              </a:solidFill>
            </a:endParaRPr>
          </a:p>
        </p:txBody>
      </p:sp>
      <p:sp>
        <p:nvSpPr>
          <p:cNvPr id="6" name="Rectangle 5"/>
          <p:cNvSpPr/>
          <p:nvPr/>
        </p:nvSpPr>
        <p:spPr>
          <a:xfrm>
            <a:off x="2508318" y="5726668"/>
            <a:ext cx="4127365"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800" dirty="0" smtClean="0">
                <a:solidFill>
                  <a:srgbClr val="000000"/>
                </a:solidFill>
              </a:rPr>
              <a:t>(Infrastructure SAP </a:t>
            </a:r>
            <a:r>
              <a:rPr lang="en-US" sz="1800" dirty="0" smtClean="0">
                <a:solidFill>
                  <a:srgbClr val="000000"/>
                </a:solidFill>
              </a:rPr>
              <a:t>with</a:t>
            </a:r>
            <a:r>
              <a:rPr lang="en-US" sz="1800" dirty="0" smtClean="0">
                <a:solidFill>
                  <a:srgbClr val="000000"/>
                </a:solidFill>
              </a:rPr>
              <a:t> </a:t>
            </a:r>
            <a:r>
              <a:rPr lang="en-US" sz="1800" dirty="0" smtClean="0">
                <a:solidFill>
                  <a:srgbClr val="000000"/>
                </a:solidFill>
              </a:rPr>
              <a:t>port </a:t>
            </a:r>
            <a:r>
              <a:rPr lang="en-US" sz="1800" dirty="0" smtClean="0">
                <a:solidFill>
                  <a:srgbClr val="000000"/>
                </a:solidFill>
              </a:rPr>
              <a:t>vector)</a:t>
            </a:r>
            <a:endParaRPr lang="en-US" sz="1800" dirty="0" smtClean="0">
              <a:solidFill>
                <a:srgbClr val="000000"/>
              </a:solidFill>
            </a:endParaRPr>
          </a:p>
        </p:txBody>
      </p:sp>
      <p:sp>
        <p:nvSpPr>
          <p:cNvPr id="17" name="Rectangle 16"/>
          <p:cNvSpPr/>
          <p:nvPr/>
        </p:nvSpPr>
        <p:spPr>
          <a:xfrm>
            <a:off x="76200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8" name="Rectangle 17"/>
          <p:cNvSpPr/>
          <p:nvPr/>
        </p:nvSpPr>
        <p:spPr>
          <a:xfrm>
            <a:off x="160020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1" name="Rectangle 20"/>
          <p:cNvSpPr/>
          <p:nvPr/>
        </p:nvSpPr>
        <p:spPr>
          <a:xfrm>
            <a:off x="259921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2" name="Rectangle 21"/>
          <p:cNvSpPr/>
          <p:nvPr/>
        </p:nvSpPr>
        <p:spPr>
          <a:xfrm>
            <a:off x="343741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4" name="Rectangle 23"/>
          <p:cNvSpPr/>
          <p:nvPr/>
        </p:nvSpPr>
        <p:spPr>
          <a:xfrm>
            <a:off x="683895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5" name="Rectangle 24"/>
          <p:cNvSpPr/>
          <p:nvPr/>
        </p:nvSpPr>
        <p:spPr>
          <a:xfrm>
            <a:off x="7677150" y="15536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2" name="Rectangle 11"/>
          <p:cNvSpPr/>
          <p:nvPr/>
        </p:nvSpPr>
        <p:spPr>
          <a:xfrm>
            <a:off x="5181600" y="1487282"/>
            <a:ext cx="762000" cy="461665"/>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smtClean="0">
                <a:solidFill>
                  <a:srgbClr val="000000"/>
                </a:solidFill>
              </a:rPr>
              <a:t>…</a:t>
            </a:r>
          </a:p>
        </p:txBody>
      </p:sp>
      <p:sp>
        <p:nvSpPr>
          <p:cNvPr id="3" name="TextBox 2"/>
          <p:cNvSpPr txBox="1"/>
          <p:nvPr/>
        </p:nvSpPr>
        <p:spPr>
          <a:xfrm>
            <a:off x="966763" y="1295400"/>
            <a:ext cx="338629" cy="369332"/>
          </a:xfrm>
          <a:prstGeom prst="rect">
            <a:avLst/>
          </a:prstGeom>
          <a:noFill/>
        </p:spPr>
        <p:txBody>
          <a:bodyPr wrap="none" rtlCol="0">
            <a:spAutoFit/>
          </a:bodyPr>
          <a:lstStyle/>
          <a:p>
            <a:r>
              <a:rPr lang="en-US" sz="1800" dirty="0" smtClean="0"/>
              <a:t>C</a:t>
            </a:r>
            <a:endParaRPr lang="en-US" sz="1800" dirty="0"/>
          </a:p>
        </p:txBody>
      </p:sp>
      <p:sp>
        <p:nvSpPr>
          <p:cNvPr id="5" name="TextBox 4"/>
          <p:cNvSpPr txBox="1"/>
          <p:nvPr/>
        </p:nvSpPr>
        <p:spPr>
          <a:xfrm>
            <a:off x="1726795" y="1295400"/>
            <a:ext cx="505329" cy="369332"/>
          </a:xfrm>
          <a:prstGeom prst="rect">
            <a:avLst/>
          </a:prstGeom>
          <a:noFill/>
        </p:spPr>
        <p:txBody>
          <a:bodyPr wrap="none" rtlCol="0">
            <a:spAutoFit/>
          </a:bodyPr>
          <a:lstStyle/>
          <a:p>
            <a:r>
              <a:rPr lang="en-US" sz="1800" dirty="0" smtClean="0"/>
              <a:t>UC</a:t>
            </a:r>
            <a:endParaRPr lang="en-US" sz="1800" dirty="0"/>
          </a:p>
        </p:txBody>
      </p:sp>
      <p:sp>
        <p:nvSpPr>
          <p:cNvPr id="26" name="TextBox 25"/>
          <p:cNvSpPr txBox="1"/>
          <p:nvPr/>
        </p:nvSpPr>
        <p:spPr>
          <a:xfrm>
            <a:off x="2790740" y="1295400"/>
            <a:ext cx="338629" cy="369332"/>
          </a:xfrm>
          <a:prstGeom prst="rect">
            <a:avLst/>
          </a:prstGeom>
          <a:noFill/>
        </p:spPr>
        <p:txBody>
          <a:bodyPr wrap="none" rtlCol="0">
            <a:spAutoFit/>
          </a:bodyPr>
          <a:lstStyle/>
          <a:p>
            <a:r>
              <a:rPr lang="en-US" sz="1800" dirty="0" smtClean="0"/>
              <a:t>C</a:t>
            </a:r>
            <a:endParaRPr lang="en-US" sz="1800" dirty="0"/>
          </a:p>
        </p:txBody>
      </p:sp>
      <p:sp>
        <p:nvSpPr>
          <p:cNvPr id="27" name="TextBox 26"/>
          <p:cNvSpPr txBox="1"/>
          <p:nvPr/>
        </p:nvSpPr>
        <p:spPr>
          <a:xfrm>
            <a:off x="3550772" y="1295400"/>
            <a:ext cx="505329" cy="369332"/>
          </a:xfrm>
          <a:prstGeom prst="rect">
            <a:avLst/>
          </a:prstGeom>
          <a:noFill/>
        </p:spPr>
        <p:txBody>
          <a:bodyPr wrap="none" rtlCol="0">
            <a:spAutoFit/>
          </a:bodyPr>
          <a:lstStyle/>
          <a:p>
            <a:r>
              <a:rPr lang="en-US" sz="1800" dirty="0" smtClean="0"/>
              <a:t>UC</a:t>
            </a:r>
            <a:endParaRPr lang="en-US" sz="1800" dirty="0"/>
          </a:p>
        </p:txBody>
      </p:sp>
      <p:sp>
        <p:nvSpPr>
          <p:cNvPr id="28" name="TextBox 27"/>
          <p:cNvSpPr txBox="1"/>
          <p:nvPr/>
        </p:nvSpPr>
        <p:spPr>
          <a:xfrm>
            <a:off x="7047861" y="1295400"/>
            <a:ext cx="338629" cy="369332"/>
          </a:xfrm>
          <a:prstGeom prst="rect">
            <a:avLst/>
          </a:prstGeom>
          <a:noFill/>
        </p:spPr>
        <p:txBody>
          <a:bodyPr wrap="none" rtlCol="0">
            <a:spAutoFit/>
          </a:bodyPr>
          <a:lstStyle/>
          <a:p>
            <a:r>
              <a:rPr lang="en-US" sz="1800" dirty="0" smtClean="0"/>
              <a:t>C</a:t>
            </a:r>
            <a:endParaRPr lang="en-US" sz="1800" dirty="0"/>
          </a:p>
        </p:txBody>
      </p:sp>
      <p:sp>
        <p:nvSpPr>
          <p:cNvPr id="29" name="TextBox 28"/>
          <p:cNvSpPr txBox="1"/>
          <p:nvPr/>
        </p:nvSpPr>
        <p:spPr>
          <a:xfrm>
            <a:off x="7807893" y="1295400"/>
            <a:ext cx="505329" cy="369332"/>
          </a:xfrm>
          <a:prstGeom prst="rect">
            <a:avLst/>
          </a:prstGeom>
          <a:noFill/>
        </p:spPr>
        <p:txBody>
          <a:bodyPr wrap="none" rtlCol="0">
            <a:spAutoFit/>
          </a:bodyPr>
          <a:lstStyle/>
          <a:p>
            <a:r>
              <a:rPr lang="en-US" sz="1800" dirty="0" smtClean="0"/>
              <a:t>UC</a:t>
            </a:r>
            <a:endParaRPr lang="en-US" sz="1800" dirty="0"/>
          </a:p>
        </p:txBody>
      </p:sp>
      <p:sp>
        <p:nvSpPr>
          <p:cNvPr id="23" name="Text Placeholder 2"/>
          <p:cNvSpPr>
            <a:spLocks noGrp="1"/>
          </p:cNvSpPr>
          <p:nvPr>
            <p:ph type="body" sz="quarter" idx="10"/>
          </p:nvPr>
        </p:nvSpPr>
        <p:spPr>
          <a:xfrm>
            <a:off x="609600" y="2010503"/>
            <a:ext cx="7924800" cy="3933098"/>
          </a:xfrm>
        </p:spPr>
        <p:txBody>
          <a:bodyPr/>
          <a:lstStyle/>
          <a:p>
            <a:pPr>
              <a:buFont typeface="Arial"/>
              <a:buChar char="•"/>
            </a:pPr>
            <a:r>
              <a:rPr lang="en-US" dirty="0" smtClean="0"/>
              <a:t>The creation and deletion of upper SAPs are handled by the AP and its security layer.  The signaling of these events is a matter not visible outside the system, so may or may not be standardized, at the choice of 802.11 </a:t>
            </a:r>
            <a:r>
              <a:rPr lang="en-US" dirty="0" err="1" smtClean="0"/>
              <a:t>TGak</a:t>
            </a:r>
            <a:r>
              <a:rPr lang="en-US" dirty="0" smtClean="0"/>
              <a:t>.</a:t>
            </a:r>
          </a:p>
          <a:p>
            <a:pPr>
              <a:buFont typeface="Arial"/>
              <a:buChar char="•"/>
            </a:pPr>
            <a:r>
              <a:rPr lang="en-US" dirty="0" smtClean="0"/>
              <a:t>Of course, the 802.1AC convergence function also performs any minor mapping required between the ISS and 802.11 service definitions.</a:t>
            </a:r>
          </a:p>
          <a:p>
            <a:pPr>
              <a:buFont typeface="Arial"/>
              <a:buChar char="•"/>
            </a:pPr>
            <a:endParaRPr lang="en-US" dirty="0"/>
          </a:p>
        </p:txBody>
      </p:sp>
      <p:sp>
        <p:nvSpPr>
          <p:cNvPr id="20" name="TextBox 19"/>
          <p:cNvSpPr txBox="1"/>
          <p:nvPr/>
        </p:nvSpPr>
        <p:spPr>
          <a:xfrm>
            <a:off x="1401234" y="1764268"/>
            <a:ext cx="300082" cy="369332"/>
          </a:xfrm>
          <a:prstGeom prst="rect">
            <a:avLst/>
          </a:prstGeom>
          <a:noFill/>
        </p:spPr>
        <p:txBody>
          <a:bodyPr wrap="none" rtlCol="0">
            <a:spAutoFit/>
          </a:bodyPr>
          <a:lstStyle/>
          <a:p>
            <a:r>
              <a:rPr lang="en-US" sz="1800" dirty="0" smtClean="0"/>
              <a:t>1</a:t>
            </a:r>
            <a:endParaRPr lang="en-US" sz="1800" dirty="0"/>
          </a:p>
        </p:txBody>
      </p:sp>
      <p:sp>
        <p:nvSpPr>
          <p:cNvPr id="30" name="TextBox 29"/>
          <p:cNvSpPr txBox="1"/>
          <p:nvPr/>
        </p:nvSpPr>
        <p:spPr>
          <a:xfrm>
            <a:off x="3248198" y="1752600"/>
            <a:ext cx="300082" cy="369332"/>
          </a:xfrm>
          <a:prstGeom prst="rect">
            <a:avLst/>
          </a:prstGeom>
          <a:noFill/>
        </p:spPr>
        <p:txBody>
          <a:bodyPr wrap="none" rtlCol="0">
            <a:spAutoFit/>
          </a:bodyPr>
          <a:lstStyle/>
          <a:p>
            <a:r>
              <a:rPr lang="en-US" sz="1800" dirty="0" smtClean="0"/>
              <a:t>2</a:t>
            </a:r>
            <a:endParaRPr lang="en-US" sz="1800" dirty="0"/>
          </a:p>
        </p:txBody>
      </p:sp>
      <p:sp>
        <p:nvSpPr>
          <p:cNvPr id="31" name="TextBox 30"/>
          <p:cNvSpPr txBox="1"/>
          <p:nvPr/>
        </p:nvSpPr>
        <p:spPr>
          <a:xfrm>
            <a:off x="7485161" y="1752600"/>
            <a:ext cx="429913" cy="369332"/>
          </a:xfrm>
          <a:prstGeom prst="rect">
            <a:avLst/>
          </a:prstGeom>
          <a:noFill/>
        </p:spPr>
        <p:txBody>
          <a:bodyPr wrap="none" rtlCol="0">
            <a:spAutoFit/>
          </a:bodyPr>
          <a:lstStyle/>
          <a:p>
            <a:r>
              <a:rPr lang="en-US" sz="1800" i="1" dirty="0"/>
              <a:t>m</a:t>
            </a:r>
          </a:p>
        </p:txBody>
      </p:sp>
    </p:spTree>
    <p:extLst>
      <p:ext uri="{BB962C8B-B14F-4D97-AF65-F5344CB8AC3E}">
        <p14:creationId xmlns:p14="http://schemas.microsoft.com/office/powerpoint/2010/main" val="1818391659"/>
      </p:ext>
    </p:extLst>
  </p:cSld>
  <p:clrMapOvr>
    <a:masterClrMapping/>
  </p:clrMapOvr>
  <p:transition xmlns:p14="http://schemas.microsoft.com/office/powerpoint/2010/mai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0" dirty="0">
                <a:solidFill>
                  <a:srgbClr val="000000"/>
                </a:solidFill>
              </a:rPr>
              <a:t>P802.11ak infrastructure access </a:t>
            </a:r>
            <a:endParaRPr lang="en-US" dirty="0"/>
          </a:p>
        </p:txBody>
      </p:sp>
      <p:sp>
        <p:nvSpPr>
          <p:cNvPr id="4" name="Rectangle 3"/>
          <p:cNvSpPr/>
          <p:nvPr/>
        </p:nvSpPr>
        <p:spPr>
          <a:xfrm>
            <a:off x="609600" y="1600200"/>
            <a:ext cx="7924800" cy="43434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000000"/>
              </a:solidFill>
            </a:endParaRPr>
          </a:p>
        </p:txBody>
      </p:sp>
      <p:sp>
        <p:nvSpPr>
          <p:cNvPr id="5" name="Rectangle 4"/>
          <p:cNvSpPr/>
          <p:nvPr/>
        </p:nvSpPr>
        <p:spPr>
          <a:xfrm>
            <a:off x="2508318" y="1367879"/>
            <a:ext cx="4127365" cy="40011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000" dirty="0" smtClean="0">
                <a:solidFill>
                  <a:srgbClr val="000000"/>
                </a:solidFill>
              </a:rPr>
              <a:t>(Infrastructure SAP </a:t>
            </a:r>
            <a:r>
              <a:rPr lang="en-US" sz="2000" dirty="0" smtClean="0">
                <a:solidFill>
                  <a:srgbClr val="000000"/>
                </a:solidFill>
              </a:rPr>
              <a:t>with</a:t>
            </a:r>
            <a:r>
              <a:rPr lang="en-US" sz="2000" dirty="0" smtClean="0">
                <a:solidFill>
                  <a:srgbClr val="000000"/>
                </a:solidFill>
              </a:rPr>
              <a:t> </a:t>
            </a:r>
            <a:r>
              <a:rPr lang="en-US" sz="2000" dirty="0" smtClean="0">
                <a:solidFill>
                  <a:srgbClr val="000000"/>
                </a:solidFill>
              </a:rPr>
              <a:t>port </a:t>
            </a:r>
            <a:r>
              <a:rPr lang="en-US" sz="2000" dirty="0" smtClean="0">
                <a:solidFill>
                  <a:srgbClr val="000000"/>
                </a:solidFill>
              </a:rPr>
              <a:t>vector)</a:t>
            </a:r>
            <a:endParaRPr lang="en-US" sz="2000" dirty="0" smtClean="0">
              <a:solidFill>
                <a:srgbClr val="000000"/>
              </a:solidFill>
            </a:endParaRPr>
          </a:p>
        </p:txBody>
      </p:sp>
      <p:sp>
        <p:nvSpPr>
          <p:cNvPr id="19" name="Text Placeholder 2"/>
          <p:cNvSpPr>
            <a:spLocks noGrp="1"/>
          </p:cNvSpPr>
          <p:nvPr>
            <p:ph type="body" sz="quarter" idx="10"/>
          </p:nvPr>
        </p:nvSpPr>
        <p:spPr>
          <a:xfrm>
            <a:off x="609600" y="1752600"/>
            <a:ext cx="7924800" cy="4191001"/>
          </a:xfrm>
        </p:spPr>
        <p:txBody>
          <a:bodyPr/>
          <a:lstStyle/>
          <a:p>
            <a:pPr>
              <a:buFont typeface="Arial"/>
              <a:buChar char="•"/>
            </a:pPr>
            <a:r>
              <a:rPr lang="en-US" dirty="0" smtClean="0"/>
              <a:t>(Feel free to suggest better names for this function.)</a:t>
            </a:r>
          </a:p>
          <a:p>
            <a:pPr>
              <a:buFont typeface="Arial"/>
              <a:buChar char="•"/>
            </a:pPr>
            <a:r>
              <a:rPr lang="en-US" dirty="0"/>
              <a:t>For </a:t>
            </a:r>
            <a:r>
              <a:rPr lang="en-US" b="1" dirty="0">
                <a:solidFill>
                  <a:schemeClr val="accent6"/>
                </a:solidFill>
              </a:rPr>
              <a:t>.requests</a:t>
            </a:r>
            <a:r>
              <a:rPr lang="en-US" dirty="0"/>
              <a:t>:  </a:t>
            </a:r>
            <a:r>
              <a:rPr lang="en-US" dirty="0" smtClean="0"/>
              <a:t>The frame has only Destination and Source addresses.  Every frame has a </a:t>
            </a:r>
            <a:r>
              <a:rPr lang="en-US" dirty="0"/>
              <a:t>Source and Transmitter address </a:t>
            </a:r>
            <a:r>
              <a:rPr lang="en-US" dirty="0" smtClean="0"/>
              <a:t>both </a:t>
            </a:r>
            <a:r>
              <a:rPr lang="en-US" dirty="0"/>
              <a:t>the </a:t>
            </a:r>
            <a:r>
              <a:rPr lang="en-US" dirty="0" smtClean="0"/>
              <a:t>AP’s MAC address.  Using the port vector, the infrastructure access function selects a Destination/Receiver address (either a unicast to a non-AP station or a broadcast to all) and encodes the station list appropriately in the A-MSDU.</a:t>
            </a:r>
            <a:endParaRPr lang="en-US" dirty="0"/>
          </a:p>
          <a:p>
            <a:pPr>
              <a:buFont typeface="Arial"/>
              <a:buChar char="•"/>
            </a:pPr>
            <a:r>
              <a:rPr lang="en-US" dirty="0"/>
              <a:t>For </a:t>
            </a:r>
            <a:r>
              <a:rPr lang="en-US" b="1" dirty="0">
                <a:solidFill>
                  <a:srgbClr val="652D89"/>
                </a:solidFill>
              </a:rPr>
              <a:t>.indications</a:t>
            </a:r>
            <a:r>
              <a:rPr lang="en-US" dirty="0"/>
              <a:t>:  </a:t>
            </a:r>
            <a:r>
              <a:rPr lang="en-US" dirty="0" smtClean="0"/>
              <a:t>The Transmitter address and whether the frame was encrypted determine the single-bit vector passed up with the frame.</a:t>
            </a:r>
          </a:p>
          <a:p>
            <a:pPr marL="0" indent="0">
              <a:buNone/>
            </a:pPr>
            <a:endParaRPr lang="en-US" dirty="0"/>
          </a:p>
        </p:txBody>
      </p:sp>
      <p:sp>
        <p:nvSpPr>
          <p:cNvPr id="20" name="Rectangle 19"/>
          <p:cNvSpPr/>
          <p:nvPr/>
        </p:nvSpPr>
        <p:spPr>
          <a:xfrm>
            <a:off x="4038600" y="5711279"/>
            <a:ext cx="1066800" cy="40011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2000" dirty="0" smtClean="0">
                <a:solidFill>
                  <a:srgbClr val="000000"/>
                </a:solidFill>
              </a:rPr>
              <a:t>(802.11)</a:t>
            </a:r>
          </a:p>
        </p:txBody>
      </p:sp>
    </p:spTree>
    <p:extLst>
      <p:ext uri="{BB962C8B-B14F-4D97-AF65-F5344CB8AC3E}">
        <p14:creationId xmlns:p14="http://schemas.microsoft.com/office/powerpoint/2010/main" val="3469919687"/>
      </p:ext>
    </p:extLst>
  </p:cSld>
  <p:clrMapOvr>
    <a:masterClrMapping/>
  </p:clrMapOvr>
  <p:transition xmlns:p14="http://schemas.microsoft.com/office/powerpoint/2010/mai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0" dirty="0">
                <a:solidFill>
                  <a:srgbClr val="000000"/>
                </a:solidFill>
              </a:rPr>
              <a:t>What about VLAN tag variances?</a:t>
            </a:r>
            <a:endParaRPr lang="en-US" dirty="0"/>
          </a:p>
        </p:txBody>
      </p:sp>
      <p:sp>
        <p:nvSpPr>
          <p:cNvPr id="3" name="Text Placeholder 2"/>
          <p:cNvSpPr>
            <a:spLocks noGrp="1"/>
          </p:cNvSpPr>
          <p:nvPr>
            <p:ph type="body" sz="quarter" idx="10"/>
          </p:nvPr>
        </p:nvSpPr>
        <p:spPr/>
        <p:txBody>
          <a:bodyPr/>
          <a:lstStyle/>
          <a:p>
            <a:pPr>
              <a:buFont typeface="Arial"/>
              <a:buChar char="•"/>
            </a:pPr>
            <a:r>
              <a:rPr lang="en-US" dirty="0" smtClean="0"/>
              <a:t>As will be made clear in P802.1Qbz (and in P802.11ak, if </a:t>
            </a:r>
            <a:r>
              <a:rPr lang="en-US" dirty="0" err="1" smtClean="0"/>
              <a:t>TGak</a:t>
            </a:r>
            <a:r>
              <a:rPr lang="en-US" dirty="0" smtClean="0"/>
              <a:t> so desires), the purpose of the architecture is to specify outcomes, not internal processes.</a:t>
            </a:r>
          </a:p>
          <a:p>
            <a:pPr>
              <a:buFont typeface="Arial"/>
              <a:buChar char="•"/>
            </a:pPr>
            <a:r>
              <a:rPr lang="en-US" dirty="0" smtClean="0"/>
              <a:t>So, whether variances in VLAN tagging, VID mapping, or priority mapping cause a frame to be replicated above 802.1AC convergence function, or below the 802.11 infrastructure access function, is irrelevant to IEEE </a:t>
            </a:r>
            <a:r>
              <a:rPr lang="en-US" dirty="0" err="1" smtClean="0"/>
              <a:t>Std</a:t>
            </a:r>
            <a:r>
              <a:rPr lang="en-US" dirty="0" smtClean="0"/>
              <a:t> 802.1Q or to IEEE </a:t>
            </a:r>
            <a:r>
              <a:rPr lang="en-US" dirty="0" err="1" smtClean="0"/>
              <a:t>Std</a:t>
            </a:r>
            <a:r>
              <a:rPr lang="en-US" dirty="0" smtClean="0"/>
              <a:t> 802.1AC.</a:t>
            </a:r>
          </a:p>
          <a:p>
            <a:pPr>
              <a:buFont typeface="Arial"/>
              <a:buChar char="•"/>
            </a:pPr>
            <a:r>
              <a:rPr lang="en-US" dirty="0" smtClean="0"/>
              <a:t>If </a:t>
            </a:r>
            <a:r>
              <a:rPr lang="en-US" dirty="0" err="1" smtClean="0"/>
              <a:t>TGak</a:t>
            </a:r>
            <a:r>
              <a:rPr lang="en-US" dirty="0" smtClean="0"/>
              <a:t> chooses to add such mapping functions to the A-MSDU encoding, it will be documented in IEEE </a:t>
            </a:r>
            <a:r>
              <a:rPr lang="en-US" dirty="0" err="1" smtClean="0"/>
              <a:t>Std</a:t>
            </a:r>
            <a:r>
              <a:rPr lang="en-US" dirty="0" smtClean="0"/>
              <a:t> 802.11ak.</a:t>
            </a:r>
            <a:endParaRPr lang="en-US" dirty="0"/>
          </a:p>
        </p:txBody>
      </p:sp>
    </p:spTree>
    <p:extLst>
      <p:ext uri="{BB962C8B-B14F-4D97-AF65-F5344CB8AC3E}">
        <p14:creationId xmlns:p14="http://schemas.microsoft.com/office/powerpoint/2010/main" val="3952642587"/>
      </p:ext>
    </p:extLst>
  </p:cSld>
  <p:clrMapOvr>
    <a:masterClrMapping/>
  </p:clrMapOvr>
  <p:transition xmlns:p14="http://schemas.microsoft.com/office/powerpoint/2010/mai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Non-AP station side</a:t>
            </a:r>
          </a:p>
        </p:txBody>
      </p:sp>
      <p:sp>
        <p:nvSpPr>
          <p:cNvPr id="4" name="Date Placeholder 3"/>
          <p:cNvSpPr>
            <a:spLocks noGrp="1"/>
          </p:cNvSpPr>
          <p:nvPr>
            <p:ph type="dt" idx="10"/>
          </p:nvPr>
        </p:nvSpPr>
        <p:spPr/>
        <p:txBody>
          <a:bodyPr/>
          <a:lstStyle/>
          <a:p>
            <a:r>
              <a:rPr lang="en-US" smtClean="0"/>
              <a:t>August 2013</a:t>
            </a:r>
            <a:endParaRPr lang="en-GB"/>
          </a:p>
        </p:txBody>
      </p:sp>
      <p:sp>
        <p:nvSpPr>
          <p:cNvPr id="5" name="Footer Placeholder 4"/>
          <p:cNvSpPr>
            <a:spLocks noGrp="1"/>
          </p:cNvSpPr>
          <p:nvPr>
            <p:ph type="ftr" idx="11"/>
          </p:nvPr>
        </p:nvSpPr>
        <p:spPr/>
        <p:txBody>
          <a:bodyPr/>
          <a:lstStyle/>
          <a:p>
            <a:r>
              <a:rPr lang="en-GB" smtClean="0"/>
              <a:t>Norman Finn, Cisco Systems</a:t>
            </a:r>
            <a:endParaRPr lang="en-GB"/>
          </a:p>
        </p:txBody>
      </p:sp>
      <p:sp>
        <p:nvSpPr>
          <p:cNvPr id="6" name="Slide Number Placeholder 5"/>
          <p:cNvSpPr>
            <a:spLocks noGrp="1"/>
          </p:cNvSpPr>
          <p:nvPr>
            <p:ph type="sldNum" idx="12"/>
          </p:nvPr>
        </p:nvSpPr>
        <p:spPr/>
        <p:txBody>
          <a:bodyPr/>
          <a:lstStyle/>
          <a:p>
            <a:r>
              <a:rPr lang="en-GB" smtClean="0"/>
              <a:t>Slide </a:t>
            </a:r>
            <a:fld id="{3ABCC52B-A3F7-440B-BBF2-55191E6E7773}" type="slidenum">
              <a:rPr lang="en-GB" smtClean="0"/>
              <a:pPr/>
              <a:t>14</a:t>
            </a:fld>
            <a:endParaRPr lang="en-GB"/>
          </a:p>
        </p:txBody>
      </p:sp>
    </p:spTree>
    <p:extLst>
      <p:ext uri="{BB962C8B-B14F-4D97-AF65-F5344CB8AC3E}">
        <p14:creationId xmlns:p14="http://schemas.microsoft.com/office/powerpoint/2010/main" val="890331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88640"/>
            <a:ext cx="8588861" cy="838200"/>
          </a:xfrm>
        </p:spPr>
        <p:txBody>
          <a:bodyPr/>
          <a:lstStyle/>
          <a:p>
            <a:r>
              <a:rPr lang="en-US" b="1" kern="0" dirty="0">
                <a:solidFill>
                  <a:srgbClr val="000000"/>
                </a:solidFill>
              </a:rPr>
              <a:t>802.1Q + </a:t>
            </a:r>
            <a:r>
              <a:rPr lang="en-US" b="1" kern="0" dirty="0" smtClean="0">
                <a:solidFill>
                  <a:srgbClr val="000000"/>
                </a:solidFill>
              </a:rPr>
              <a:t>802.1AC</a:t>
            </a:r>
            <a:br>
              <a:rPr lang="en-US" b="1" kern="0" dirty="0" smtClean="0">
                <a:solidFill>
                  <a:srgbClr val="000000"/>
                </a:solidFill>
              </a:rPr>
            </a:br>
            <a:r>
              <a:rPr lang="en-US" b="1" kern="0" dirty="0" smtClean="0">
                <a:solidFill>
                  <a:srgbClr val="000000"/>
                </a:solidFill>
              </a:rPr>
              <a:t>Convergence + 802.11ak </a:t>
            </a:r>
            <a:r>
              <a:rPr lang="en-US" b="1" kern="0" dirty="0">
                <a:solidFill>
                  <a:srgbClr val="000000"/>
                </a:solidFill>
              </a:rPr>
              <a:t>Non-AP station</a:t>
            </a:r>
            <a:endParaRPr lang="en-US" dirty="0"/>
          </a:p>
        </p:txBody>
      </p:sp>
      <p:sp>
        <p:nvSpPr>
          <p:cNvPr id="4" name="Rectangle 3"/>
          <p:cNvSpPr/>
          <p:nvPr/>
        </p:nvSpPr>
        <p:spPr>
          <a:xfrm>
            <a:off x="609600" y="1905000"/>
            <a:ext cx="7924800" cy="20574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0000"/>
                </a:solidFill>
              </a:rPr>
              <a:t>(only two ports, controlled and uncontrolled)</a:t>
            </a:r>
            <a:endParaRPr lang="en-US" sz="2000" dirty="0" smtClean="0">
              <a:solidFill>
                <a:srgbClr val="000000"/>
              </a:solidFill>
            </a:endParaRPr>
          </a:p>
          <a:p>
            <a:pPr algn="ctr"/>
            <a:r>
              <a:rPr lang="en-US" sz="2000" b="1" dirty="0" smtClean="0">
                <a:solidFill>
                  <a:srgbClr val="652D89"/>
                </a:solidFill>
              </a:rPr>
              <a:t>802.1AC</a:t>
            </a:r>
            <a:r>
              <a:rPr lang="en-US" sz="2000" dirty="0" smtClean="0">
                <a:solidFill>
                  <a:srgbClr val="000000"/>
                </a:solidFill>
              </a:rPr>
              <a:t> </a:t>
            </a:r>
            <a:r>
              <a:rPr lang="en-US" sz="2000" dirty="0" smtClean="0">
                <a:solidFill>
                  <a:srgbClr val="000000"/>
                </a:solidFill>
              </a:rPr>
              <a:t>Media Access Method Dependent Convergence </a:t>
            </a:r>
            <a:r>
              <a:rPr lang="en-US" sz="2000" dirty="0" smtClean="0">
                <a:solidFill>
                  <a:srgbClr val="000000"/>
                </a:solidFill>
              </a:rPr>
              <a:t>Functions</a:t>
            </a:r>
            <a:br>
              <a:rPr lang="en-US" sz="2000" dirty="0" smtClean="0">
                <a:solidFill>
                  <a:srgbClr val="000000"/>
                </a:solidFill>
              </a:rPr>
            </a:br>
            <a:r>
              <a:rPr lang="en-US" sz="2000" dirty="0" smtClean="0">
                <a:solidFill>
                  <a:srgbClr val="000000"/>
                </a:solidFill>
              </a:rPr>
              <a:t>Many ISS </a:t>
            </a:r>
            <a:r>
              <a:rPr lang="en-US" sz="2000" dirty="0" smtClean="0">
                <a:solidFill>
                  <a:srgbClr val="000000"/>
                </a:solidFill>
                <a:sym typeface="Wingdings"/>
              </a:rPr>
              <a:t> </a:t>
            </a:r>
            <a:r>
              <a:rPr lang="en-US" sz="2000" dirty="0" smtClean="0">
                <a:solidFill>
                  <a:srgbClr val="000000"/>
                </a:solidFill>
              </a:rPr>
              <a:t>Infrastructure SAP + vector of ports</a:t>
            </a:r>
          </a:p>
        </p:txBody>
      </p:sp>
      <p:sp>
        <p:nvSpPr>
          <p:cNvPr id="7" name="Rectangle 6"/>
          <p:cNvSpPr/>
          <p:nvPr/>
        </p:nvSpPr>
        <p:spPr>
          <a:xfrm>
            <a:off x="609600" y="3962400"/>
            <a:ext cx="7924800" cy="19050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652D89"/>
                </a:solidFill>
              </a:rPr>
              <a:t>802.1ak</a:t>
            </a:r>
            <a:r>
              <a:rPr lang="en-US" sz="2000" dirty="0" smtClean="0">
                <a:solidFill>
                  <a:srgbClr val="000000"/>
                </a:solidFill>
              </a:rPr>
              <a:t> </a:t>
            </a:r>
            <a:r>
              <a:rPr lang="en-US" sz="2000" dirty="0" smtClean="0">
                <a:solidFill>
                  <a:srgbClr val="000000"/>
                </a:solidFill>
              </a:rPr>
              <a:t>Non-AP station</a:t>
            </a:r>
          </a:p>
          <a:p>
            <a:pPr algn="ctr"/>
            <a:r>
              <a:rPr lang="en-US" sz="2000" dirty="0" smtClean="0">
                <a:solidFill>
                  <a:srgbClr val="000000"/>
                </a:solidFill>
              </a:rPr>
              <a:t>Vector of ports</a:t>
            </a:r>
            <a:r>
              <a:rPr lang="en-US" sz="2000" dirty="0">
                <a:solidFill>
                  <a:srgbClr val="000000"/>
                </a:solidFill>
              </a:rPr>
              <a:t> </a:t>
            </a:r>
            <a:r>
              <a:rPr lang="en-US" sz="2000" dirty="0">
                <a:solidFill>
                  <a:srgbClr val="000000"/>
                </a:solidFill>
                <a:sym typeface="Wingdings"/>
              </a:rPr>
              <a:t></a:t>
            </a:r>
            <a:r>
              <a:rPr lang="en-US" sz="2000" dirty="0" smtClean="0">
                <a:solidFill>
                  <a:srgbClr val="000000"/>
                </a:solidFill>
                <a:sym typeface="Wingdings"/>
              </a:rPr>
              <a:t></a:t>
            </a:r>
            <a:r>
              <a:rPr lang="en-US" sz="2000" dirty="0" smtClean="0">
                <a:solidFill>
                  <a:srgbClr val="000000"/>
                </a:solidFill>
              </a:rPr>
              <a:t> 1 frame with third MAC address and subset encoding</a:t>
            </a:r>
          </a:p>
        </p:txBody>
      </p:sp>
      <p:sp>
        <p:nvSpPr>
          <p:cNvPr id="9" name="Rectangle 8"/>
          <p:cNvSpPr/>
          <p:nvPr/>
        </p:nvSpPr>
        <p:spPr>
          <a:xfrm>
            <a:off x="4038600" y="5662574"/>
            <a:ext cx="10668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(802.11)</a:t>
            </a:r>
          </a:p>
        </p:txBody>
      </p:sp>
      <p:grpSp>
        <p:nvGrpSpPr>
          <p:cNvPr id="6" name="Group 5"/>
          <p:cNvGrpSpPr/>
          <p:nvPr/>
        </p:nvGrpSpPr>
        <p:grpSpPr>
          <a:xfrm>
            <a:off x="3810000" y="1447800"/>
            <a:ext cx="1600200" cy="627540"/>
            <a:chOff x="2599210" y="2191860"/>
            <a:chExt cx="1600200" cy="627540"/>
          </a:xfrm>
        </p:grpSpPr>
        <p:sp>
          <p:nvSpPr>
            <p:cNvPr id="21" name="Rectangle 20"/>
            <p:cNvSpPr/>
            <p:nvPr/>
          </p:nvSpPr>
          <p:spPr>
            <a:xfrm>
              <a:off x="259921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2" name="Rectangle 21"/>
            <p:cNvSpPr/>
            <p:nvPr/>
          </p:nvSpPr>
          <p:spPr>
            <a:xfrm>
              <a:off x="343741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6" name="TextBox 25"/>
            <p:cNvSpPr txBox="1"/>
            <p:nvPr/>
          </p:nvSpPr>
          <p:spPr>
            <a:xfrm>
              <a:off x="2790740" y="2191860"/>
              <a:ext cx="338629" cy="369332"/>
            </a:xfrm>
            <a:prstGeom prst="rect">
              <a:avLst/>
            </a:prstGeom>
            <a:noFill/>
          </p:spPr>
          <p:txBody>
            <a:bodyPr wrap="none" rtlCol="0">
              <a:spAutoFit/>
            </a:bodyPr>
            <a:lstStyle/>
            <a:p>
              <a:r>
                <a:rPr lang="en-US" sz="1800" dirty="0" smtClean="0"/>
                <a:t>C</a:t>
              </a:r>
              <a:endParaRPr lang="en-US" sz="1800" dirty="0"/>
            </a:p>
          </p:txBody>
        </p:sp>
        <p:sp>
          <p:nvSpPr>
            <p:cNvPr id="27" name="TextBox 26"/>
            <p:cNvSpPr txBox="1"/>
            <p:nvPr/>
          </p:nvSpPr>
          <p:spPr>
            <a:xfrm>
              <a:off x="3550772" y="2191860"/>
              <a:ext cx="505329" cy="369332"/>
            </a:xfrm>
            <a:prstGeom prst="rect">
              <a:avLst/>
            </a:prstGeom>
            <a:noFill/>
          </p:spPr>
          <p:txBody>
            <a:bodyPr wrap="none" rtlCol="0">
              <a:spAutoFit/>
            </a:bodyPr>
            <a:lstStyle/>
            <a:p>
              <a:r>
                <a:rPr lang="en-US" sz="1800" dirty="0" smtClean="0"/>
                <a:t>UC</a:t>
              </a:r>
              <a:endParaRPr lang="en-US" sz="1800" dirty="0"/>
            </a:p>
          </p:txBody>
        </p:sp>
      </p:grpSp>
      <p:sp>
        <p:nvSpPr>
          <p:cNvPr id="31" name="Rectangle 30"/>
          <p:cNvSpPr/>
          <p:nvPr/>
        </p:nvSpPr>
        <p:spPr>
          <a:xfrm>
            <a:off x="2508318" y="3733800"/>
            <a:ext cx="4127365"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800" dirty="0" smtClean="0">
                <a:solidFill>
                  <a:srgbClr val="000000"/>
                </a:solidFill>
              </a:rPr>
              <a:t>(Non-AP station SAP </a:t>
            </a:r>
            <a:r>
              <a:rPr lang="en-US" sz="1800" dirty="0" smtClean="0">
                <a:solidFill>
                  <a:srgbClr val="000000"/>
                </a:solidFill>
              </a:rPr>
              <a:t>with</a:t>
            </a:r>
            <a:r>
              <a:rPr lang="en-US" sz="1800" dirty="0" smtClean="0">
                <a:solidFill>
                  <a:srgbClr val="000000"/>
                </a:solidFill>
              </a:rPr>
              <a:t> </a:t>
            </a:r>
            <a:r>
              <a:rPr lang="en-US" sz="1800" dirty="0" smtClean="0">
                <a:solidFill>
                  <a:srgbClr val="000000"/>
                </a:solidFill>
              </a:rPr>
              <a:t>port </a:t>
            </a:r>
            <a:r>
              <a:rPr lang="en-US" sz="1800" dirty="0" smtClean="0">
                <a:solidFill>
                  <a:srgbClr val="000000"/>
                </a:solidFill>
              </a:rPr>
              <a:t>vector)</a:t>
            </a:r>
            <a:endParaRPr lang="en-US" sz="1800" dirty="0" smtClean="0">
              <a:solidFill>
                <a:srgbClr val="000000"/>
              </a:solidFill>
            </a:endParaRPr>
          </a:p>
        </p:txBody>
      </p:sp>
    </p:spTree>
    <p:extLst>
      <p:ext uri="{BB962C8B-B14F-4D97-AF65-F5344CB8AC3E}">
        <p14:creationId xmlns:p14="http://schemas.microsoft.com/office/powerpoint/2010/main" val="158586828"/>
      </p:ext>
    </p:extLst>
  </p:cSld>
  <p:clrMapOvr>
    <a:masterClrMapping/>
  </p:clrMapOvr>
  <p:transition xmlns:p14="http://schemas.microsoft.com/office/powerpoint/2010/mai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88640"/>
            <a:ext cx="8588861" cy="838200"/>
          </a:xfrm>
        </p:spPr>
        <p:txBody>
          <a:bodyPr/>
          <a:lstStyle/>
          <a:p>
            <a:r>
              <a:rPr lang="en-US" b="1" kern="0" dirty="0">
                <a:solidFill>
                  <a:srgbClr val="000000"/>
                </a:solidFill>
              </a:rPr>
              <a:t>Non-AP station</a:t>
            </a:r>
            <a:br>
              <a:rPr lang="en-US" b="1" kern="0" dirty="0">
                <a:solidFill>
                  <a:srgbClr val="000000"/>
                </a:solidFill>
              </a:rPr>
            </a:br>
            <a:r>
              <a:rPr lang="en-US" b="1" kern="0" dirty="0">
                <a:solidFill>
                  <a:srgbClr val="000000"/>
                </a:solidFill>
              </a:rPr>
              <a:t>802.1AC Convergence</a:t>
            </a:r>
            <a:endParaRPr lang="en-US" dirty="0"/>
          </a:p>
        </p:txBody>
      </p:sp>
      <p:sp>
        <p:nvSpPr>
          <p:cNvPr id="4" name="Rectangle 3"/>
          <p:cNvSpPr/>
          <p:nvPr/>
        </p:nvSpPr>
        <p:spPr>
          <a:xfrm>
            <a:off x="609600" y="1770540"/>
            <a:ext cx="7924800" cy="417306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000000"/>
              </a:solidFill>
            </a:endParaRPr>
          </a:p>
        </p:txBody>
      </p:sp>
      <p:sp>
        <p:nvSpPr>
          <p:cNvPr id="6" name="Rectangle 5"/>
          <p:cNvSpPr/>
          <p:nvPr/>
        </p:nvSpPr>
        <p:spPr>
          <a:xfrm>
            <a:off x="2508318" y="5726668"/>
            <a:ext cx="4127365"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800" dirty="0" smtClean="0">
                <a:solidFill>
                  <a:srgbClr val="000000"/>
                </a:solidFill>
              </a:rPr>
              <a:t>(Non-AP station SAP </a:t>
            </a:r>
            <a:r>
              <a:rPr lang="en-US" sz="1800" dirty="0" smtClean="0">
                <a:solidFill>
                  <a:srgbClr val="000000"/>
                </a:solidFill>
              </a:rPr>
              <a:t>with</a:t>
            </a:r>
            <a:r>
              <a:rPr lang="en-US" sz="1800" dirty="0" smtClean="0">
                <a:solidFill>
                  <a:srgbClr val="000000"/>
                </a:solidFill>
              </a:rPr>
              <a:t> </a:t>
            </a:r>
            <a:r>
              <a:rPr lang="en-US" sz="1800" dirty="0" smtClean="0">
                <a:solidFill>
                  <a:srgbClr val="000000"/>
                </a:solidFill>
              </a:rPr>
              <a:t>port </a:t>
            </a:r>
            <a:r>
              <a:rPr lang="en-US" sz="1800" dirty="0" smtClean="0">
                <a:solidFill>
                  <a:srgbClr val="000000"/>
                </a:solidFill>
              </a:rPr>
              <a:t>vector)</a:t>
            </a:r>
            <a:endParaRPr lang="en-US" sz="1800" dirty="0" smtClean="0">
              <a:solidFill>
                <a:srgbClr val="000000"/>
              </a:solidFill>
            </a:endParaRPr>
          </a:p>
        </p:txBody>
      </p:sp>
      <p:sp>
        <p:nvSpPr>
          <p:cNvPr id="23" name="Text Placeholder 2"/>
          <p:cNvSpPr>
            <a:spLocks noGrp="1"/>
          </p:cNvSpPr>
          <p:nvPr>
            <p:ph type="body" sz="quarter" idx="10"/>
          </p:nvPr>
        </p:nvSpPr>
        <p:spPr>
          <a:xfrm>
            <a:off x="609600" y="2010503"/>
            <a:ext cx="7924800" cy="3933098"/>
          </a:xfrm>
        </p:spPr>
        <p:txBody>
          <a:bodyPr/>
          <a:lstStyle/>
          <a:p>
            <a:pPr>
              <a:buFont typeface="Arial"/>
              <a:buChar char="•"/>
            </a:pPr>
            <a:r>
              <a:rPr lang="en-US" dirty="0" smtClean="0"/>
              <a:t>The creation and deletion of upper SAPs are handled by the station and its security layer.  The signaling of these events is a matter not visible outside the system, so may or may not be standardized, at the choice of 802.11 </a:t>
            </a:r>
            <a:r>
              <a:rPr lang="en-US" dirty="0" err="1" smtClean="0"/>
              <a:t>TGak</a:t>
            </a:r>
            <a:r>
              <a:rPr lang="en-US" dirty="0" smtClean="0"/>
              <a:t>.</a:t>
            </a:r>
          </a:p>
          <a:p>
            <a:pPr>
              <a:buFont typeface="Arial"/>
              <a:buChar char="•"/>
            </a:pPr>
            <a:r>
              <a:rPr lang="en-US" dirty="0" smtClean="0"/>
              <a:t>Of course, the 802.1AC convergence function also performs any minor mapping required between the ISS and 802.11 service definitions.</a:t>
            </a:r>
          </a:p>
          <a:p>
            <a:pPr>
              <a:buFont typeface="Arial"/>
              <a:buChar char="•"/>
            </a:pPr>
            <a:endParaRPr lang="en-US" dirty="0"/>
          </a:p>
        </p:txBody>
      </p:sp>
      <p:grpSp>
        <p:nvGrpSpPr>
          <p:cNvPr id="19" name="Group 18"/>
          <p:cNvGrpSpPr/>
          <p:nvPr/>
        </p:nvGrpSpPr>
        <p:grpSpPr>
          <a:xfrm>
            <a:off x="3810000" y="1295400"/>
            <a:ext cx="1600200" cy="627540"/>
            <a:chOff x="2599210" y="2191860"/>
            <a:chExt cx="1600200" cy="627540"/>
          </a:xfrm>
        </p:grpSpPr>
        <p:sp>
          <p:nvSpPr>
            <p:cNvPr id="20" name="Rectangle 19"/>
            <p:cNvSpPr/>
            <p:nvPr/>
          </p:nvSpPr>
          <p:spPr>
            <a:xfrm>
              <a:off x="259921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30" name="Rectangle 29"/>
            <p:cNvSpPr/>
            <p:nvPr/>
          </p:nvSpPr>
          <p:spPr>
            <a:xfrm>
              <a:off x="343741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31" name="TextBox 30"/>
            <p:cNvSpPr txBox="1"/>
            <p:nvPr/>
          </p:nvSpPr>
          <p:spPr>
            <a:xfrm>
              <a:off x="2790740" y="2191860"/>
              <a:ext cx="338629" cy="369332"/>
            </a:xfrm>
            <a:prstGeom prst="rect">
              <a:avLst/>
            </a:prstGeom>
            <a:noFill/>
          </p:spPr>
          <p:txBody>
            <a:bodyPr wrap="none" rtlCol="0">
              <a:spAutoFit/>
            </a:bodyPr>
            <a:lstStyle/>
            <a:p>
              <a:r>
                <a:rPr lang="en-US" sz="1800" dirty="0" smtClean="0"/>
                <a:t>C</a:t>
              </a:r>
              <a:endParaRPr lang="en-US" sz="1800" dirty="0"/>
            </a:p>
          </p:txBody>
        </p:sp>
        <p:sp>
          <p:nvSpPr>
            <p:cNvPr id="32" name="TextBox 31"/>
            <p:cNvSpPr txBox="1"/>
            <p:nvPr/>
          </p:nvSpPr>
          <p:spPr>
            <a:xfrm>
              <a:off x="3550772" y="2191860"/>
              <a:ext cx="505329" cy="369332"/>
            </a:xfrm>
            <a:prstGeom prst="rect">
              <a:avLst/>
            </a:prstGeom>
            <a:noFill/>
          </p:spPr>
          <p:txBody>
            <a:bodyPr wrap="none" rtlCol="0">
              <a:spAutoFit/>
            </a:bodyPr>
            <a:lstStyle/>
            <a:p>
              <a:r>
                <a:rPr lang="en-US" sz="1800" dirty="0" smtClean="0"/>
                <a:t>UC</a:t>
              </a:r>
              <a:endParaRPr lang="en-US" sz="1800" dirty="0"/>
            </a:p>
          </p:txBody>
        </p:sp>
      </p:grpSp>
    </p:spTree>
    <p:extLst>
      <p:ext uri="{BB962C8B-B14F-4D97-AF65-F5344CB8AC3E}">
        <p14:creationId xmlns:p14="http://schemas.microsoft.com/office/powerpoint/2010/main" val="425455493"/>
      </p:ext>
    </p:extLst>
  </p:cSld>
  <p:clrMapOvr>
    <a:masterClrMapping/>
  </p:clrMapOvr>
  <p:transition xmlns:p14="http://schemas.microsoft.com/office/powerpoint/2010/mai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0" dirty="0">
                <a:solidFill>
                  <a:srgbClr val="000000"/>
                </a:solidFill>
              </a:rPr>
              <a:t>P802.11ak Non-AP station </a:t>
            </a:r>
            <a:r>
              <a:rPr lang="en-US" b="1" kern="0" dirty="0" smtClean="0">
                <a:solidFill>
                  <a:srgbClr val="000000"/>
                </a:solidFill>
              </a:rPr>
              <a:t>access</a:t>
            </a:r>
            <a:endParaRPr lang="en-US" dirty="0"/>
          </a:p>
        </p:txBody>
      </p:sp>
      <p:sp>
        <p:nvSpPr>
          <p:cNvPr id="4" name="Rectangle 3"/>
          <p:cNvSpPr/>
          <p:nvPr/>
        </p:nvSpPr>
        <p:spPr>
          <a:xfrm>
            <a:off x="609600" y="1600200"/>
            <a:ext cx="7924800" cy="43434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000000"/>
              </a:solidFill>
            </a:endParaRPr>
          </a:p>
        </p:txBody>
      </p:sp>
      <p:sp>
        <p:nvSpPr>
          <p:cNvPr id="19" name="Text Placeholder 2"/>
          <p:cNvSpPr>
            <a:spLocks noGrp="1"/>
          </p:cNvSpPr>
          <p:nvPr>
            <p:ph type="body" sz="quarter" idx="10"/>
          </p:nvPr>
        </p:nvSpPr>
        <p:spPr>
          <a:xfrm>
            <a:off x="609600" y="1752600"/>
            <a:ext cx="7924800" cy="4191001"/>
          </a:xfrm>
        </p:spPr>
        <p:txBody>
          <a:bodyPr/>
          <a:lstStyle/>
          <a:p>
            <a:pPr>
              <a:buFont typeface="Arial"/>
              <a:buChar char="•"/>
            </a:pPr>
            <a:r>
              <a:rPr lang="en-US" dirty="0" smtClean="0"/>
              <a:t>For </a:t>
            </a:r>
            <a:r>
              <a:rPr lang="en-US" b="1" dirty="0">
                <a:solidFill>
                  <a:schemeClr val="accent6"/>
                </a:solidFill>
              </a:rPr>
              <a:t>.requests</a:t>
            </a:r>
            <a:r>
              <a:rPr lang="en-US" dirty="0"/>
              <a:t>:  </a:t>
            </a:r>
            <a:r>
              <a:rPr lang="en-US" dirty="0" smtClean="0"/>
              <a:t>The frame has only Destination and Source addresses.  The port vector simply indicates whether the frame is or is not encrypted.  The outer Destination and Receiver addresses are the AP, the Source/Transmitter address the non-AP station.  The A-MSDU does not carry any subset encoding.</a:t>
            </a:r>
            <a:endParaRPr lang="en-US" dirty="0"/>
          </a:p>
          <a:p>
            <a:pPr>
              <a:buFont typeface="Arial"/>
              <a:buChar char="•"/>
            </a:pPr>
            <a:r>
              <a:rPr lang="en-US" dirty="0"/>
              <a:t>For </a:t>
            </a:r>
            <a:r>
              <a:rPr lang="en-US" b="1" dirty="0">
                <a:solidFill>
                  <a:srgbClr val="652D89"/>
                </a:solidFill>
              </a:rPr>
              <a:t>.indications</a:t>
            </a:r>
            <a:r>
              <a:rPr lang="en-US" dirty="0"/>
              <a:t>:  </a:t>
            </a:r>
            <a:r>
              <a:rPr lang="en-US" dirty="0" smtClean="0"/>
              <a:t>Whether or not the frame was encrypted determines the single-bit vector passed up with the frame.</a:t>
            </a:r>
          </a:p>
        </p:txBody>
      </p:sp>
      <p:sp>
        <p:nvSpPr>
          <p:cNvPr id="20" name="Rectangle 19"/>
          <p:cNvSpPr/>
          <p:nvPr/>
        </p:nvSpPr>
        <p:spPr>
          <a:xfrm>
            <a:off x="4038600" y="5711279"/>
            <a:ext cx="1066800" cy="40011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2000" dirty="0" smtClean="0">
                <a:solidFill>
                  <a:srgbClr val="000000"/>
                </a:solidFill>
              </a:rPr>
              <a:t>(802.11)</a:t>
            </a:r>
          </a:p>
        </p:txBody>
      </p:sp>
      <p:sp>
        <p:nvSpPr>
          <p:cNvPr id="7" name="Rectangle 6"/>
          <p:cNvSpPr/>
          <p:nvPr/>
        </p:nvSpPr>
        <p:spPr>
          <a:xfrm>
            <a:off x="2508318" y="1383268"/>
            <a:ext cx="4127365"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800" dirty="0" smtClean="0">
                <a:solidFill>
                  <a:srgbClr val="000000"/>
                </a:solidFill>
              </a:rPr>
              <a:t>(Non-AP station SAP </a:t>
            </a:r>
            <a:r>
              <a:rPr lang="en-US" sz="1800" dirty="0" smtClean="0">
                <a:solidFill>
                  <a:srgbClr val="000000"/>
                </a:solidFill>
              </a:rPr>
              <a:t>with</a:t>
            </a:r>
            <a:r>
              <a:rPr lang="en-US" sz="1800" dirty="0" smtClean="0">
                <a:solidFill>
                  <a:srgbClr val="000000"/>
                </a:solidFill>
              </a:rPr>
              <a:t> </a:t>
            </a:r>
            <a:r>
              <a:rPr lang="en-US" sz="1800" dirty="0" smtClean="0">
                <a:solidFill>
                  <a:srgbClr val="000000"/>
                </a:solidFill>
              </a:rPr>
              <a:t>port </a:t>
            </a:r>
            <a:r>
              <a:rPr lang="en-US" sz="1800" dirty="0" smtClean="0">
                <a:solidFill>
                  <a:srgbClr val="000000"/>
                </a:solidFill>
              </a:rPr>
              <a:t>vector)</a:t>
            </a:r>
            <a:endParaRPr lang="en-US" sz="1800" dirty="0" smtClean="0">
              <a:solidFill>
                <a:srgbClr val="000000"/>
              </a:solidFill>
            </a:endParaRPr>
          </a:p>
        </p:txBody>
      </p:sp>
    </p:spTree>
    <p:extLst>
      <p:ext uri="{BB962C8B-B14F-4D97-AF65-F5344CB8AC3E}">
        <p14:creationId xmlns:p14="http://schemas.microsoft.com/office/powerpoint/2010/main" val="691118985"/>
      </p:ext>
    </p:extLst>
  </p:cSld>
  <p:clrMapOvr>
    <a:masterClrMapping/>
  </p:clrMapOvr>
  <p:transition xmlns:p14="http://schemas.microsoft.com/office/powerpoint/2010/mai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final option</a:t>
            </a:r>
          </a:p>
        </p:txBody>
      </p:sp>
      <p:sp>
        <p:nvSpPr>
          <p:cNvPr id="4" name="Date Placeholder 3"/>
          <p:cNvSpPr>
            <a:spLocks noGrp="1"/>
          </p:cNvSpPr>
          <p:nvPr>
            <p:ph type="dt" idx="10"/>
          </p:nvPr>
        </p:nvSpPr>
        <p:spPr/>
        <p:txBody>
          <a:bodyPr/>
          <a:lstStyle/>
          <a:p>
            <a:r>
              <a:rPr lang="en-US" smtClean="0"/>
              <a:t>August 2013</a:t>
            </a:r>
            <a:endParaRPr lang="en-GB"/>
          </a:p>
        </p:txBody>
      </p:sp>
      <p:sp>
        <p:nvSpPr>
          <p:cNvPr id="5" name="Footer Placeholder 4"/>
          <p:cNvSpPr>
            <a:spLocks noGrp="1"/>
          </p:cNvSpPr>
          <p:nvPr>
            <p:ph type="ftr" idx="11"/>
          </p:nvPr>
        </p:nvSpPr>
        <p:spPr/>
        <p:txBody>
          <a:bodyPr/>
          <a:lstStyle/>
          <a:p>
            <a:r>
              <a:rPr lang="en-GB" smtClean="0"/>
              <a:t>Norman Finn, Cisco Systems</a:t>
            </a:r>
            <a:endParaRPr lang="en-GB"/>
          </a:p>
        </p:txBody>
      </p:sp>
      <p:sp>
        <p:nvSpPr>
          <p:cNvPr id="6" name="Slide Number Placeholder 5"/>
          <p:cNvSpPr>
            <a:spLocks noGrp="1"/>
          </p:cNvSpPr>
          <p:nvPr>
            <p:ph type="sldNum" idx="12"/>
          </p:nvPr>
        </p:nvSpPr>
        <p:spPr/>
        <p:txBody>
          <a:bodyPr/>
          <a:lstStyle/>
          <a:p>
            <a:r>
              <a:rPr lang="en-GB" smtClean="0"/>
              <a:t>Slide </a:t>
            </a:r>
            <a:fld id="{3ABCC52B-A3F7-440B-BBF2-55191E6E7773}" type="slidenum">
              <a:rPr lang="en-GB" smtClean="0"/>
              <a:pPr/>
              <a:t>18</a:t>
            </a:fld>
            <a:endParaRPr lang="en-GB"/>
          </a:p>
        </p:txBody>
      </p:sp>
    </p:spTree>
    <p:extLst>
      <p:ext uri="{BB962C8B-B14F-4D97-AF65-F5344CB8AC3E}">
        <p14:creationId xmlns:p14="http://schemas.microsoft.com/office/powerpoint/2010/main" val="3183639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0" dirty="0">
                <a:solidFill>
                  <a:srgbClr val="000000"/>
                </a:solidFill>
              </a:rPr>
              <a:t>A final option</a:t>
            </a:r>
            <a:endParaRPr lang="en-US" dirty="0"/>
          </a:p>
        </p:txBody>
      </p:sp>
      <p:sp>
        <p:nvSpPr>
          <p:cNvPr id="3" name="Text Placeholder 2"/>
          <p:cNvSpPr>
            <a:spLocks noGrp="1"/>
          </p:cNvSpPr>
          <p:nvPr>
            <p:ph type="body" sz="quarter" idx="10"/>
          </p:nvPr>
        </p:nvSpPr>
        <p:spPr/>
        <p:txBody>
          <a:bodyPr>
            <a:normAutofit/>
          </a:bodyPr>
          <a:lstStyle/>
          <a:p>
            <a:r>
              <a:rPr lang="en-US" sz="2400" dirty="0" smtClean="0"/>
              <a:t>	If preferred by </a:t>
            </a:r>
            <a:r>
              <a:rPr lang="en-US" sz="2400" dirty="0" err="1" smtClean="0"/>
              <a:t>TGak</a:t>
            </a:r>
            <a:r>
              <a:rPr lang="en-US" sz="2400" dirty="0" smtClean="0"/>
              <a:t>, it would be just as easy to make separate controlled and uncontrolled ports at the 802.11 interface:</a:t>
            </a:r>
            <a:endParaRPr lang="en-US" sz="2400" dirty="0"/>
          </a:p>
        </p:txBody>
      </p:sp>
      <p:sp>
        <p:nvSpPr>
          <p:cNvPr id="4" name="Rectangle 3"/>
          <p:cNvSpPr/>
          <p:nvPr/>
        </p:nvSpPr>
        <p:spPr>
          <a:xfrm>
            <a:off x="381000" y="2807294"/>
            <a:ext cx="3962400" cy="16002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0000"/>
                </a:solidFill>
              </a:rPr>
              <a:t>Controlled 802.1AC</a:t>
            </a:r>
            <a:br>
              <a:rPr lang="en-US" sz="2000" dirty="0" smtClean="0">
                <a:solidFill>
                  <a:srgbClr val="000000"/>
                </a:solidFill>
              </a:rPr>
            </a:br>
            <a:r>
              <a:rPr lang="en-US" sz="2000" dirty="0" smtClean="0">
                <a:solidFill>
                  <a:srgbClr val="000000"/>
                </a:solidFill>
              </a:rPr>
              <a:t>convergence function</a:t>
            </a:r>
            <a:endParaRPr lang="en-US" sz="2000" dirty="0" smtClean="0">
              <a:solidFill>
                <a:srgbClr val="000000"/>
              </a:solidFill>
            </a:endParaRPr>
          </a:p>
        </p:txBody>
      </p:sp>
      <p:sp>
        <p:nvSpPr>
          <p:cNvPr id="5" name="Rectangle 4"/>
          <p:cNvSpPr/>
          <p:nvPr/>
        </p:nvSpPr>
        <p:spPr>
          <a:xfrm>
            <a:off x="381000" y="4407494"/>
            <a:ext cx="3962400" cy="16002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0000"/>
                </a:solidFill>
              </a:rPr>
              <a:t>Controlled 802.1ak</a:t>
            </a:r>
            <a:br>
              <a:rPr lang="en-US" sz="2000" dirty="0" smtClean="0">
                <a:solidFill>
                  <a:srgbClr val="000000"/>
                </a:solidFill>
              </a:rPr>
            </a:br>
            <a:r>
              <a:rPr lang="en-US" sz="2000" dirty="0" smtClean="0">
                <a:solidFill>
                  <a:srgbClr val="000000"/>
                </a:solidFill>
              </a:rPr>
              <a:t>infrastructure access</a:t>
            </a:r>
          </a:p>
        </p:txBody>
      </p:sp>
      <p:sp>
        <p:nvSpPr>
          <p:cNvPr id="6" name="Rectangle 5"/>
          <p:cNvSpPr/>
          <p:nvPr/>
        </p:nvSpPr>
        <p:spPr>
          <a:xfrm>
            <a:off x="1828800" y="5802868"/>
            <a:ext cx="10668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(802.11)</a:t>
            </a:r>
          </a:p>
        </p:txBody>
      </p:sp>
      <p:sp>
        <p:nvSpPr>
          <p:cNvPr id="7" name="Rectangle 6"/>
          <p:cNvSpPr/>
          <p:nvPr/>
        </p:nvSpPr>
        <p:spPr>
          <a:xfrm>
            <a:off x="533400" y="2590362"/>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8" name="Rectangle 7"/>
          <p:cNvSpPr/>
          <p:nvPr/>
        </p:nvSpPr>
        <p:spPr>
          <a:xfrm>
            <a:off x="1371600" y="2590362"/>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0" name="Rectangle 9"/>
          <p:cNvSpPr/>
          <p:nvPr/>
        </p:nvSpPr>
        <p:spPr>
          <a:xfrm>
            <a:off x="3208810" y="2590362"/>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3" name="Rectangle 12"/>
          <p:cNvSpPr/>
          <p:nvPr/>
        </p:nvSpPr>
        <p:spPr>
          <a:xfrm>
            <a:off x="2286000" y="2431809"/>
            <a:ext cx="762000" cy="461665"/>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smtClean="0">
                <a:solidFill>
                  <a:srgbClr val="000000"/>
                </a:solidFill>
              </a:rPr>
              <a:t>…</a:t>
            </a:r>
          </a:p>
        </p:txBody>
      </p:sp>
      <p:sp>
        <p:nvSpPr>
          <p:cNvPr id="14" name="TextBox 13"/>
          <p:cNvSpPr txBox="1"/>
          <p:nvPr/>
        </p:nvSpPr>
        <p:spPr>
          <a:xfrm>
            <a:off x="738717" y="2332154"/>
            <a:ext cx="338629" cy="369332"/>
          </a:xfrm>
          <a:prstGeom prst="rect">
            <a:avLst/>
          </a:prstGeom>
          <a:noFill/>
        </p:spPr>
        <p:txBody>
          <a:bodyPr wrap="none" rtlCol="0">
            <a:spAutoFit/>
          </a:bodyPr>
          <a:lstStyle/>
          <a:p>
            <a:r>
              <a:rPr lang="en-US" sz="1800" dirty="0" smtClean="0"/>
              <a:t>C</a:t>
            </a:r>
            <a:endParaRPr lang="en-US" sz="1800" dirty="0"/>
          </a:p>
        </p:txBody>
      </p:sp>
      <p:sp>
        <p:nvSpPr>
          <p:cNvPr id="15" name="TextBox 14"/>
          <p:cNvSpPr txBox="1"/>
          <p:nvPr/>
        </p:nvSpPr>
        <p:spPr>
          <a:xfrm>
            <a:off x="1576917" y="2332154"/>
            <a:ext cx="338629" cy="369332"/>
          </a:xfrm>
          <a:prstGeom prst="rect">
            <a:avLst/>
          </a:prstGeom>
          <a:noFill/>
        </p:spPr>
        <p:txBody>
          <a:bodyPr wrap="none" rtlCol="0">
            <a:spAutoFit/>
          </a:bodyPr>
          <a:lstStyle/>
          <a:p>
            <a:r>
              <a:rPr lang="en-US" sz="1800" dirty="0" smtClean="0"/>
              <a:t>C</a:t>
            </a:r>
            <a:endParaRPr lang="en-US" sz="1800" dirty="0"/>
          </a:p>
        </p:txBody>
      </p:sp>
      <p:sp>
        <p:nvSpPr>
          <p:cNvPr id="17" name="TextBox 16"/>
          <p:cNvSpPr txBox="1"/>
          <p:nvPr/>
        </p:nvSpPr>
        <p:spPr>
          <a:xfrm>
            <a:off x="3414127" y="2332154"/>
            <a:ext cx="338629" cy="369332"/>
          </a:xfrm>
          <a:prstGeom prst="rect">
            <a:avLst/>
          </a:prstGeom>
          <a:noFill/>
        </p:spPr>
        <p:txBody>
          <a:bodyPr wrap="none" rtlCol="0">
            <a:spAutoFit/>
          </a:bodyPr>
          <a:lstStyle/>
          <a:p>
            <a:r>
              <a:rPr lang="en-US" sz="1800" dirty="0" smtClean="0"/>
              <a:t>C</a:t>
            </a:r>
            <a:endParaRPr lang="en-US" sz="1800" dirty="0"/>
          </a:p>
        </p:txBody>
      </p:sp>
      <p:sp>
        <p:nvSpPr>
          <p:cNvPr id="20" name="Rectangle 19"/>
          <p:cNvSpPr/>
          <p:nvPr/>
        </p:nvSpPr>
        <p:spPr>
          <a:xfrm>
            <a:off x="643495" y="4190562"/>
            <a:ext cx="3437411"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800" dirty="0" smtClean="0">
                <a:solidFill>
                  <a:srgbClr val="000000"/>
                </a:solidFill>
              </a:rPr>
              <a:t>(</a:t>
            </a:r>
            <a:r>
              <a:rPr lang="en-US" sz="1800" dirty="0" err="1" smtClean="0">
                <a:solidFill>
                  <a:srgbClr val="000000"/>
                </a:solidFill>
              </a:rPr>
              <a:t>Infrastruct</a:t>
            </a:r>
            <a:r>
              <a:rPr lang="en-US" sz="1800" dirty="0" smtClean="0">
                <a:solidFill>
                  <a:srgbClr val="000000"/>
                </a:solidFill>
              </a:rPr>
              <a:t>. SAP </a:t>
            </a:r>
            <a:r>
              <a:rPr lang="en-US" sz="1800" dirty="0" smtClean="0">
                <a:solidFill>
                  <a:srgbClr val="000000"/>
                </a:solidFill>
              </a:rPr>
              <a:t>w/ </a:t>
            </a:r>
            <a:r>
              <a:rPr lang="en-US" sz="1800" dirty="0" smtClean="0">
                <a:solidFill>
                  <a:srgbClr val="000000"/>
                </a:solidFill>
              </a:rPr>
              <a:t>port vector)</a:t>
            </a:r>
            <a:endParaRPr lang="en-US" sz="1800" dirty="0" smtClean="0">
              <a:solidFill>
                <a:srgbClr val="000000"/>
              </a:solidFill>
            </a:endParaRPr>
          </a:p>
        </p:txBody>
      </p:sp>
      <p:sp>
        <p:nvSpPr>
          <p:cNvPr id="22" name="Rectangle 21"/>
          <p:cNvSpPr/>
          <p:nvPr/>
        </p:nvSpPr>
        <p:spPr>
          <a:xfrm>
            <a:off x="4724400" y="2807262"/>
            <a:ext cx="3962400" cy="16002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0000"/>
                </a:solidFill>
              </a:rPr>
              <a:t>Uncontrolled 802.1AC</a:t>
            </a:r>
            <a:br>
              <a:rPr lang="en-US" sz="2000" dirty="0" smtClean="0">
                <a:solidFill>
                  <a:srgbClr val="000000"/>
                </a:solidFill>
              </a:rPr>
            </a:br>
            <a:r>
              <a:rPr lang="en-US" sz="2000" dirty="0" smtClean="0">
                <a:solidFill>
                  <a:srgbClr val="000000"/>
                </a:solidFill>
              </a:rPr>
              <a:t>convergence function</a:t>
            </a:r>
            <a:endParaRPr lang="en-US" sz="2000" dirty="0" smtClean="0">
              <a:solidFill>
                <a:srgbClr val="000000"/>
              </a:solidFill>
            </a:endParaRPr>
          </a:p>
        </p:txBody>
      </p:sp>
      <p:sp>
        <p:nvSpPr>
          <p:cNvPr id="23" name="Rectangle 22"/>
          <p:cNvSpPr/>
          <p:nvPr/>
        </p:nvSpPr>
        <p:spPr>
          <a:xfrm>
            <a:off x="4724400" y="4407462"/>
            <a:ext cx="3962400" cy="16002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0000"/>
                </a:solidFill>
              </a:rPr>
              <a:t>Unc</a:t>
            </a:r>
            <a:r>
              <a:rPr lang="en-US" sz="2000" dirty="0" smtClean="0">
                <a:solidFill>
                  <a:srgbClr val="000000"/>
                </a:solidFill>
              </a:rPr>
              <a:t>ontrolled 802.1ak</a:t>
            </a:r>
            <a:br>
              <a:rPr lang="en-US" sz="2000" dirty="0" smtClean="0">
                <a:solidFill>
                  <a:srgbClr val="000000"/>
                </a:solidFill>
              </a:rPr>
            </a:br>
            <a:r>
              <a:rPr lang="en-US" sz="2000" dirty="0" smtClean="0">
                <a:solidFill>
                  <a:srgbClr val="000000"/>
                </a:solidFill>
              </a:rPr>
              <a:t>infrastructure access</a:t>
            </a:r>
            <a:endParaRPr lang="en-US" sz="2000" dirty="0" smtClean="0">
              <a:solidFill>
                <a:srgbClr val="000000"/>
              </a:solidFill>
            </a:endParaRPr>
          </a:p>
        </p:txBody>
      </p:sp>
      <p:sp>
        <p:nvSpPr>
          <p:cNvPr id="24" name="Rectangle 23"/>
          <p:cNvSpPr/>
          <p:nvPr/>
        </p:nvSpPr>
        <p:spPr>
          <a:xfrm>
            <a:off x="6172200" y="5802836"/>
            <a:ext cx="10668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(802.11)</a:t>
            </a:r>
          </a:p>
        </p:txBody>
      </p:sp>
      <p:sp>
        <p:nvSpPr>
          <p:cNvPr id="25" name="Rectangle 24"/>
          <p:cNvSpPr/>
          <p:nvPr/>
        </p:nvSpPr>
        <p:spPr>
          <a:xfrm>
            <a:off x="4876800" y="2590330"/>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6" name="Rectangle 25"/>
          <p:cNvSpPr/>
          <p:nvPr/>
        </p:nvSpPr>
        <p:spPr>
          <a:xfrm>
            <a:off x="5715000" y="2590330"/>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7" name="Rectangle 26"/>
          <p:cNvSpPr/>
          <p:nvPr/>
        </p:nvSpPr>
        <p:spPr>
          <a:xfrm>
            <a:off x="7552210" y="2590330"/>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8" name="Rectangle 27"/>
          <p:cNvSpPr/>
          <p:nvPr/>
        </p:nvSpPr>
        <p:spPr>
          <a:xfrm>
            <a:off x="6629400" y="2431777"/>
            <a:ext cx="762000" cy="461665"/>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smtClean="0">
                <a:solidFill>
                  <a:srgbClr val="000000"/>
                </a:solidFill>
              </a:rPr>
              <a:t>…</a:t>
            </a:r>
          </a:p>
        </p:txBody>
      </p:sp>
      <p:sp>
        <p:nvSpPr>
          <p:cNvPr id="29" name="TextBox 28"/>
          <p:cNvSpPr txBox="1"/>
          <p:nvPr/>
        </p:nvSpPr>
        <p:spPr>
          <a:xfrm>
            <a:off x="5005136" y="2332122"/>
            <a:ext cx="505329" cy="369332"/>
          </a:xfrm>
          <a:prstGeom prst="rect">
            <a:avLst/>
          </a:prstGeom>
          <a:noFill/>
        </p:spPr>
        <p:txBody>
          <a:bodyPr wrap="none" rtlCol="0">
            <a:spAutoFit/>
          </a:bodyPr>
          <a:lstStyle/>
          <a:p>
            <a:pPr algn="ctr"/>
            <a:r>
              <a:rPr lang="en-US" sz="1800" dirty="0" smtClean="0"/>
              <a:t>UC</a:t>
            </a:r>
            <a:endParaRPr lang="en-US" sz="1800" dirty="0"/>
          </a:p>
        </p:txBody>
      </p:sp>
      <p:sp>
        <p:nvSpPr>
          <p:cNvPr id="30" name="TextBox 29"/>
          <p:cNvSpPr txBox="1"/>
          <p:nvPr/>
        </p:nvSpPr>
        <p:spPr>
          <a:xfrm>
            <a:off x="5843336" y="2332122"/>
            <a:ext cx="505329" cy="369332"/>
          </a:xfrm>
          <a:prstGeom prst="rect">
            <a:avLst/>
          </a:prstGeom>
          <a:noFill/>
        </p:spPr>
        <p:txBody>
          <a:bodyPr wrap="none" rtlCol="0">
            <a:spAutoFit/>
          </a:bodyPr>
          <a:lstStyle/>
          <a:p>
            <a:pPr algn="ctr"/>
            <a:r>
              <a:rPr lang="en-US" sz="1800" dirty="0" smtClean="0"/>
              <a:t>UC</a:t>
            </a:r>
            <a:endParaRPr lang="en-US" sz="1800" dirty="0"/>
          </a:p>
        </p:txBody>
      </p:sp>
      <p:sp>
        <p:nvSpPr>
          <p:cNvPr id="31" name="TextBox 30"/>
          <p:cNvSpPr txBox="1"/>
          <p:nvPr/>
        </p:nvSpPr>
        <p:spPr>
          <a:xfrm>
            <a:off x="7680546" y="2332122"/>
            <a:ext cx="505329" cy="369332"/>
          </a:xfrm>
          <a:prstGeom prst="rect">
            <a:avLst/>
          </a:prstGeom>
          <a:noFill/>
        </p:spPr>
        <p:txBody>
          <a:bodyPr wrap="none" rtlCol="0">
            <a:spAutoFit/>
          </a:bodyPr>
          <a:lstStyle/>
          <a:p>
            <a:pPr algn="ctr"/>
            <a:r>
              <a:rPr lang="en-US" sz="1800" dirty="0" smtClean="0"/>
              <a:t>UC</a:t>
            </a:r>
            <a:endParaRPr lang="en-US" sz="1800" dirty="0"/>
          </a:p>
        </p:txBody>
      </p:sp>
      <p:sp>
        <p:nvSpPr>
          <p:cNvPr id="32" name="Rectangle 31"/>
          <p:cNvSpPr/>
          <p:nvPr/>
        </p:nvSpPr>
        <p:spPr>
          <a:xfrm>
            <a:off x="4986895" y="4190530"/>
            <a:ext cx="3437411"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800" dirty="0" smtClean="0">
                <a:solidFill>
                  <a:srgbClr val="000000"/>
                </a:solidFill>
              </a:rPr>
              <a:t>(</a:t>
            </a:r>
            <a:r>
              <a:rPr lang="en-US" sz="1800" dirty="0" err="1" smtClean="0">
                <a:solidFill>
                  <a:srgbClr val="000000"/>
                </a:solidFill>
              </a:rPr>
              <a:t>Infrastruct</a:t>
            </a:r>
            <a:r>
              <a:rPr lang="en-US" sz="1800" dirty="0" smtClean="0">
                <a:solidFill>
                  <a:srgbClr val="000000"/>
                </a:solidFill>
              </a:rPr>
              <a:t>. SAP </a:t>
            </a:r>
            <a:r>
              <a:rPr lang="en-US" sz="1800" dirty="0" smtClean="0">
                <a:solidFill>
                  <a:srgbClr val="000000"/>
                </a:solidFill>
              </a:rPr>
              <a:t>w/ </a:t>
            </a:r>
            <a:r>
              <a:rPr lang="en-US" sz="1800" dirty="0" smtClean="0">
                <a:solidFill>
                  <a:srgbClr val="000000"/>
                </a:solidFill>
              </a:rPr>
              <a:t>port vector)</a:t>
            </a:r>
            <a:endParaRPr lang="en-US" sz="1800" dirty="0" smtClean="0">
              <a:solidFill>
                <a:srgbClr val="000000"/>
              </a:solidFill>
            </a:endParaRPr>
          </a:p>
        </p:txBody>
      </p:sp>
      <p:sp>
        <p:nvSpPr>
          <p:cNvPr id="34" name="TextBox 33"/>
          <p:cNvSpPr txBox="1"/>
          <p:nvPr/>
        </p:nvSpPr>
        <p:spPr>
          <a:xfrm>
            <a:off x="5114141" y="2895600"/>
            <a:ext cx="300082" cy="369332"/>
          </a:xfrm>
          <a:prstGeom prst="rect">
            <a:avLst/>
          </a:prstGeom>
          <a:noFill/>
        </p:spPr>
        <p:txBody>
          <a:bodyPr wrap="none" rtlCol="0">
            <a:spAutoFit/>
          </a:bodyPr>
          <a:lstStyle/>
          <a:p>
            <a:pPr algn="ctr"/>
            <a:r>
              <a:rPr lang="en-US" sz="1800" dirty="0" smtClean="0"/>
              <a:t>1</a:t>
            </a:r>
            <a:endParaRPr lang="en-US" sz="1800" dirty="0"/>
          </a:p>
        </p:txBody>
      </p:sp>
      <p:sp>
        <p:nvSpPr>
          <p:cNvPr id="35" name="TextBox 34"/>
          <p:cNvSpPr txBox="1"/>
          <p:nvPr/>
        </p:nvSpPr>
        <p:spPr>
          <a:xfrm>
            <a:off x="5952341" y="2895600"/>
            <a:ext cx="300082" cy="369332"/>
          </a:xfrm>
          <a:prstGeom prst="rect">
            <a:avLst/>
          </a:prstGeom>
          <a:noFill/>
        </p:spPr>
        <p:txBody>
          <a:bodyPr wrap="none" rtlCol="0">
            <a:spAutoFit/>
          </a:bodyPr>
          <a:lstStyle/>
          <a:p>
            <a:pPr algn="ctr"/>
            <a:r>
              <a:rPr lang="en-US" sz="1800" dirty="0" smtClean="0"/>
              <a:t>2</a:t>
            </a:r>
            <a:endParaRPr lang="en-US" sz="1800" dirty="0"/>
          </a:p>
        </p:txBody>
      </p:sp>
      <p:sp>
        <p:nvSpPr>
          <p:cNvPr id="36" name="TextBox 35"/>
          <p:cNvSpPr txBox="1"/>
          <p:nvPr/>
        </p:nvSpPr>
        <p:spPr>
          <a:xfrm>
            <a:off x="7724635" y="2895600"/>
            <a:ext cx="429913" cy="646331"/>
          </a:xfrm>
          <a:prstGeom prst="rect">
            <a:avLst/>
          </a:prstGeom>
          <a:noFill/>
        </p:spPr>
        <p:txBody>
          <a:bodyPr wrap="none" rtlCol="0">
            <a:spAutoFit/>
          </a:bodyPr>
          <a:lstStyle/>
          <a:p>
            <a:pPr algn="ctr"/>
            <a:r>
              <a:rPr lang="en-US" sz="1800" i="1" dirty="0"/>
              <a:t>m</a:t>
            </a:r>
          </a:p>
          <a:p>
            <a:pPr algn="ctr"/>
            <a:endParaRPr lang="en-US" sz="1800" dirty="0"/>
          </a:p>
        </p:txBody>
      </p:sp>
      <p:sp>
        <p:nvSpPr>
          <p:cNvPr id="37" name="TextBox 36"/>
          <p:cNvSpPr txBox="1"/>
          <p:nvPr/>
        </p:nvSpPr>
        <p:spPr>
          <a:xfrm>
            <a:off x="777891" y="2895600"/>
            <a:ext cx="300082" cy="369332"/>
          </a:xfrm>
          <a:prstGeom prst="rect">
            <a:avLst/>
          </a:prstGeom>
          <a:noFill/>
        </p:spPr>
        <p:txBody>
          <a:bodyPr wrap="none" rtlCol="0">
            <a:spAutoFit/>
          </a:bodyPr>
          <a:lstStyle/>
          <a:p>
            <a:pPr algn="ctr"/>
            <a:r>
              <a:rPr lang="en-US" sz="1800" dirty="0" smtClean="0"/>
              <a:t>1</a:t>
            </a:r>
            <a:endParaRPr lang="en-US" sz="1800" dirty="0"/>
          </a:p>
        </p:txBody>
      </p:sp>
      <p:sp>
        <p:nvSpPr>
          <p:cNvPr id="38" name="TextBox 37"/>
          <p:cNvSpPr txBox="1"/>
          <p:nvPr/>
        </p:nvSpPr>
        <p:spPr>
          <a:xfrm>
            <a:off x="1616091" y="2895600"/>
            <a:ext cx="300082" cy="369332"/>
          </a:xfrm>
          <a:prstGeom prst="rect">
            <a:avLst/>
          </a:prstGeom>
          <a:noFill/>
        </p:spPr>
        <p:txBody>
          <a:bodyPr wrap="none" rtlCol="0">
            <a:spAutoFit/>
          </a:bodyPr>
          <a:lstStyle/>
          <a:p>
            <a:pPr algn="ctr"/>
            <a:r>
              <a:rPr lang="en-US" sz="1800" dirty="0" smtClean="0"/>
              <a:t>2</a:t>
            </a:r>
            <a:endParaRPr lang="en-US" sz="1800" dirty="0"/>
          </a:p>
        </p:txBody>
      </p:sp>
      <p:sp>
        <p:nvSpPr>
          <p:cNvPr id="39" name="TextBox 38"/>
          <p:cNvSpPr txBox="1"/>
          <p:nvPr/>
        </p:nvSpPr>
        <p:spPr>
          <a:xfrm>
            <a:off x="3388386" y="2895600"/>
            <a:ext cx="429913" cy="369332"/>
          </a:xfrm>
          <a:prstGeom prst="rect">
            <a:avLst/>
          </a:prstGeom>
          <a:noFill/>
        </p:spPr>
        <p:txBody>
          <a:bodyPr wrap="none" rtlCol="0">
            <a:spAutoFit/>
          </a:bodyPr>
          <a:lstStyle/>
          <a:p>
            <a:pPr algn="ctr"/>
            <a:r>
              <a:rPr lang="en-US" sz="1800" i="1" dirty="0" smtClean="0"/>
              <a:t>m</a:t>
            </a:r>
            <a:endParaRPr lang="en-US" sz="1800" i="1" dirty="0"/>
          </a:p>
        </p:txBody>
      </p:sp>
      <p:sp>
        <p:nvSpPr>
          <p:cNvPr id="40" name="TextBox 39"/>
          <p:cNvSpPr txBox="1"/>
          <p:nvPr/>
        </p:nvSpPr>
        <p:spPr>
          <a:xfrm>
            <a:off x="2209800" y="5562600"/>
            <a:ext cx="338629" cy="369332"/>
          </a:xfrm>
          <a:prstGeom prst="rect">
            <a:avLst/>
          </a:prstGeom>
          <a:noFill/>
        </p:spPr>
        <p:txBody>
          <a:bodyPr wrap="none" rtlCol="0">
            <a:spAutoFit/>
          </a:bodyPr>
          <a:lstStyle/>
          <a:p>
            <a:r>
              <a:rPr lang="en-US" sz="1800" dirty="0" smtClean="0"/>
              <a:t>C</a:t>
            </a:r>
            <a:endParaRPr lang="en-US" sz="1800" dirty="0"/>
          </a:p>
        </p:txBody>
      </p:sp>
      <p:sp>
        <p:nvSpPr>
          <p:cNvPr id="41" name="TextBox 40"/>
          <p:cNvSpPr txBox="1"/>
          <p:nvPr/>
        </p:nvSpPr>
        <p:spPr>
          <a:xfrm>
            <a:off x="6476373" y="5562600"/>
            <a:ext cx="505329" cy="369332"/>
          </a:xfrm>
          <a:prstGeom prst="rect">
            <a:avLst/>
          </a:prstGeom>
          <a:noFill/>
        </p:spPr>
        <p:txBody>
          <a:bodyPr wrap="none" rtlCol="0">
            <a:spAutoFit/>
          </a:bodyPr>
          <a:lstStyle/>
          <a:p>
            <a:pPr algn="ctr"/>
            <a:r>
              <a:rPr lang="en-US" sz="1800" dirty="0" smtClean="0"/>
              <a:t>UC</a:t>
            </a:r>
            <a:endParaRPr lang="en-US" sz="1800" dirty="0"/>
          </a:p>
        </p:txBody>
      </p:sp>
    </p:spTree>
    <p:extLst>
      <p:ext uri="{BB962C8B-B14F-4D97-AF65-F5344CB8AC3E}">
        <p14:creationId xmlns:p14="http://schemas.microsoft.com/office/powerpoint/2010/main" val="2481566109"/>
      </p:ext>
    </p:extLst>
  </p:cSld>
  <p:clrMapOvr>
    <a:masterClrMapping/>
  </p:clrMapOvr>
  <p:transition xmlns:p14="http://schemas.microsoft.com/office/powerpoint/2010/mai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696912" y="333375"/>
            <a:ext cx="2589203" cy="273050"/>
          </a:xfrm>
        </p:spPr>
        <p:txBody>
          <a:bodyPr/>
          <a:lstStyle/>
          <a:p>
            <a:r>
              <a:rPr lang="en-US" smtClean="0"/>
              <a:t>August 2013</a:t>
            </a:r>
            <a:endParaRPr lang="en-GB" dirty="0"/>
          </a:p>
        </p:txBody>
      </p:sp>
      <p:sp>
        <p:nvSpPr>
          <p:cNvPr id="5" name="Footer Placeholder 4"/>
          <p:cNvSpPr>
            <a:spLocks noGrp="1"/>
          </p:cNvSpPr>
          <p:nvPr>
            <p:ph type="ftr" idx="14"/>
          </p:nvPr>
        </p:nvSpPr>
        <p:spPr>
          <a:xfrm>
            <a:off x="5500694" y="6475413"/>
            <a:ext cx="3041644" cy="180975"/>
          </a:xfrm>
        </p:spPr>
        <p:txBody>
          <a:bodyPr/>
          <a:lstStyle/>
          <a:p>
            <a:r>
              <a:rPr lang="en-GB" smtClean="0"/>
              <a:t>Norman Finn, Cisco Systems</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4097"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type="body" idx="1"/>
          </p:nvPr>
        </p:nvSpPr>
        <p:spPr>
          <a:xfrm>
            <a:off x="685800" y="1981200"/>
            <a:ext cx="7772400" cy="4114800"/>
          </a:xfrm>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smtClean="0"/>
              <a:t>	The ISS services required by IEEE 802.1Q Bridges can be mapped to the services offered by either the infrastructure or non-AP station interfaces of P802.11ak.  This can be accomplished by defining a new interface between P802.11ak and 802.1AC consisting of a single instance of the ISS with an associated port vector.</a:t>
            </a:r>
            <a:endParaRPr lang="en-GB"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0" dirty="0">
                <a:solidFill>
                  <a:srgbClr val="000000"/>
                </a:solidFill>
              </a:rPr>
              <a:t>A final option</a:t>
            </a:r>
            <a:endParaRPr lang="en-US" dirty="0"/>
          </a:p>
        </p:txBody>
      </p:sp>
      <p:sp>
        <p:nvSpPr>
          <p:cNvPr id="3" name="Text Placeholder 2"/>
          <p:cNvSpPr>
            <a:spLocks noGrp="1"/>
          </p:cNvSpPr>
          <p:nvPr>
            <p:ph type="body" sz="quarter" idx="10"/>
          </p:nvPr>
        </p:nvSpPr>
        <p:spPr/>
        <p:txBody>
          <a:bodyPr/>
          <a:lstStyle/>
          <a:p>
            <a:pPr>
              <a:buFont typeface="Arial"/>
              <a:buChar char="•"/>
            </a:pPr>
            <a:r>
              <a:rPr lang="en-US" dirty="0" smtClean="0"/>
              <a:t>Note that, because the non-AP station has only one SAP for the AP, this effectively reduces the 802.1AC non-AP station convergence function to be exactly the same as the current Portal convergence function.</a:t>
            </a:r>
          </a:p>
          <a:p>
            <a:pPr>
              <a:buFont typeface="Arial"/>
              <a:buChar char="•"/>
            </a:pPr>
            <a:r>
              <a:rPr lang="en-US" dirty="0" smtClean="0"/>
              <a:t>Of course, the anti-reflection part of the subset solution is still required.</a:t>
            </a:r>
            <a:endParaRPr lang="en-US" dirty="0"/>
          </a:p>
        </p:txBody>
      </p:sp>
    </p:spTree>
    <p:extLst>
      <p:ext uri="{BB962C8B-B14F-4D97-AF65-F5344CB8AC3E}">
        <p14:creationId xmlns:p14="http://schemas.microsoft.com/office/powerpoint/2010/main" val="2931543326"/>
      </p:ext>
    </p:extLst>
  </p:cSld>
  <p:clrMapOvr>
    <a:masterClrMapping/>
  </p:clrMapOvr>
  <p:transition xmlns:p14="http://schemas.microsoft.com/office/powerpoint/2010/mai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0" dirty="0">
                <a:solidFill>
                  <a:srgbClr val="000000"/>
                </a:solidFill>
              </a:rPr>
              <a:t>The Virtual Bridge Architecture</a:t>
            </a:r>
            <a:endParaRPr lang="en-US" dirty="0"/>
          </a:p>
        </p:txBody>
      </p:sp>
      <p:sp>
        <p:nvSpPr>
          <p:cNvPr id="3" name="Text Placeholder 2"/>
          <p:cNvSpPr>
            <a:spLocks noGrp="1"/>
          </p:cNvSpPr>
          <p:nvPr>
            <p:ph type="body" sz="quarter" idx="10"/>
          </p:nvPr>
        </p:nvSpPr>
        <p:spPr>
          <a:xfrm>
            <a:off x="239713" y="5826086"/>
            <a:ext cx="8578850" cy="483273"/>
          </a:xfrm>
        </p:spPr>
        <p:txBody>
          <a:bodyPr/>
          <a:lstStyle/>
          <a:p>
            <a:r>
              <a:rPr lang="en-US" dirty="0" smtClean="0"/>
              <a:t>IEEE </a:t>
            </a:r>
            <a:r>
              <a:rPr lang="en-US" dirty="0" err="1" smtClean="0"/>
              <a:t>Std</a:t>
            </a:r>
            <a:r>
              <a:rPr lang="en-US" dirty="0" smtClean="0"/>
              <a:t> 802.1Q-2011</a:t>
            </a:r>
            <a:endParaRPr lang="en-US" dirty="0"/>
          </a:p>
        </p:txBody>
      </p:sp>
      <p:pic>
        <p:nvPicPr>
          <p:cNvPr id="4" name="Picture 3"/>
          <p:cNvPicPr>
            <a:picLocks noChangeAspect="1"/>
          </p:cNvPicPr>
          <p:nvPr/>
        </p:nvPicPr>
        <p:blipFill>
          <a:blip r:embed="rId2"/>
          <a:stretch>
            <a:fillRect/>
          </a:stretch>
        </p:blipFill>
        <p:spPr>
          <a:xfrm>
            <a:off x="1947531" y="1409106"/>
            <a:ext cx="5397500" cy="4406900"/>
          </a:xfrm>
          <a:prstGeom prst="rect">
            <a:avLst/>
          </a:prstGeom>
        </p:spPr>
      </p:pic>
    </p:spTree>
    <p:extLst>
      <p:ext uri="{BB962C8B-B14F-4D97-AF65-F5344CB8AC3E}">
        <p14:creationId xmlns:p14="http://schemas.microsoft.com/office/powerpoint/2010/main" val="481919102"/>
      </p:ext>
    </p:extLst>
  </p:cSld>
  <p:clrMapOvr>
    <a:masterClrMapping/>
  </p:clrMapOvr>
  <p:transition xmlns:p14="http://schemas.microsoft.com/office/powerpoint/2010/mai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0" dirty="0">
                <a:solidFill>
                  <a:srgbClr val="000000"/>
                </a:solidFill>
              </a:rPr>
              <a:t>The Virtual Bridge Architecture</a:t>
            </a:r>
            <a:endParaRPr lang="en-US" dirty="0"/>
          </a:p>
        </p:txBody>
      </p:sp>
      <p:sp>
        <p:nvSpPr>
          <p:cNvPr id="3" name="Text Placeholder 2"/>
          <p:cNvSpPr>
            <a:spLocks noGrp="1"/>
          </p:cNvSpPr>
          <p:nvPr>
            <p:ph type="body" sz="quarter" idx="10"/>
          </p:nvPr>
        </p:nvSpPr>
        <p:spPr>
          <a:xfrm>
            <a:off x="239713" y="5826086"/>
            <a:ext cx="8578850" cy="483273"/>
          </a:xfrm>
        </p:spPr>
        <p:txBody>
          <a:bodyPr/>
          <a:lstStyle/>
          <a:p>
            <a:r>
              <a:rPr lang="en-US" dirty="0" smtClean="0"/>
              <a:t>IEEE </a:t>
            </a:r>
            <a:r>
              <a:rPr lang="en-US" dirty="0" err="1" smtClean="0"/>
              <a:t>Std</a:t>
            </a:r>
            <a:r>
              <a:rPr lang="en-US" dirty="0" smtClean="0"/>
              <a:t> 802.1Q-2011</a:t>
            </a:r>
            <a:endParaRPr lang="en-US" dirty="0"/>
          </a:p>
        </p:txBody>
      </p:sp>
      <p:pic>
        <p:nvPicPr>
          <p:cNvPr id="4" name="Picture 3"/>
          <p:cNvPicPr>
            <a:picLocks noChangeAspect="1"/>
          </p:cNvPicPr>
          <p:nvPr/>
        </p:nvPicPr>
        <p:blipFill>
          <a:blip r:embed="rId2"/>
          <a:stretch>
            <a:fillRect/>
          </a:stretch>
        </p:blipFill>
        <p:spPr>
          <a:xfrm>
            <a:off x="1947531" y="1409106"/>
            <a:ext cx="5397500" cy="4406900"/>
          </a:xfrm>
          <a:prstGeom prst="rect">
            <a:avLst/>
          </a:prstGeom>
        </p:spPr>
      </p:pic>
      <p:sp>
        <p:nvSpPr>
          <p:cNvPr id="5" name="Oval 4"/>
          <p:cNvSpPr/>
          <p:nvPr/>
        </p:nvSpPr>
        <p:spPr>
          <a:xfrm>
            <a:off x="4071839" y="2933203"/>
            <a:ext cx="3688844" cy="1552279"/>
          </a:xfrm>
          <a:prstGeom prst="ellipse">
            <a:avLst/>
          </a:prstGeom>
          <a:noFill/>
          <a:ln>
            <a:solidFill>
              <a:srgbClr val="FF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6" name="TextBox 5"/>
          <p:cNvSpPr txBox="1"/>
          <p:nvPr/>
        </p:nvSpPr>
        <p:spPr>
          <a:xfrm>
            <a:off x="7287144" y="2445603"/>
            <a:ext cx="1780656" cy="830997"/>
          </a:xfrm>
          <a:prstGeom prst="rect">
            <a:avLst/>
          </a:prstGeom>
          <a:noFill/>
        </p:spPr>
        <p:txBody>
          <a:bodyPr wrap="none" rtlCol="0">
            <a:spAutoFit/>
          </a:bodyPr>
          <a:lstStyle/>
          <a:p>
            <a:r>
              <a:rPr lang="en-US" sz="2400" b="1" dirty="0" smtClean="0">
                <a:solidFill>
                  <a:srgbClr val="FF0000"/>
                </a:solidFill>
              </a:rPr>
              <a:t>Let’s zoom</a:t>
            </a:r>
            <a:br>
              <a:rPr lang="en-US" sz="2400" b="1" dirty="0" smtClean="0">
                <a:solidFill>
                  <a:srgbClr val="FF0000"/>
                </a:solidFill>
              </a:rPr>
            </a:br>
            <a:r>
              <a:rPr lang="en-US" sz="2400" b="1" dirty="0" smtClean="0">
                <a:solidFill>
                  <a:srgbClr val="FF0000"/>
                </a:solidFill>
              </a:rPr>
              <a:t>in on this</a:t>
            </a:r>
            <a:endParaRPr lang="en-US" sz="2400" b="1" dirty="0">
              <a:solidFill>
                <a:srgbClr val="FF0000"/>
              </a:solidFill>
            </a:endParaRPr>
          </a:p>
        </p:txBody>
      </p:sp>
    </p:spTree>
    <p:extLst>
      <p:ext uri="{BB962C8B-B14F-4D97-AF65-F5344CB8AC3E}">
        <p14:creationId xmlns:p14="http://schemas.microsoft.com/office/powerpoint/2010/main" val="4242074903"/>
      </p:ext>
    </p:extLst>
  </p:cSld>
  <p:clrMapOvr>
    <a:masterClrMapping/>
  </p:clrMapOvr>
  <p:transition xmlns:p14="http://schemas.microsoft.com/office/powerpoint/2010/mai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88640"/>
            <a:ext cx="8588861" cy="838200"/>
          </a:xfrm>
        </p:spPr>
        <p:txBody>
          <a:bodyPr/>
          <a:lstStyle/>
          <a:p>
            <a:r>
              <a:rPr lang="en-US" b="1" kern="0" dirty="0" smtClean="0">
                <a:solidFill>
                  <a:srgbClr val="000000"/>
                </a:solidFill>
              </a:rPr>
              <a:t>Three </a:t>
            </a:r>
            <a:r>
              <a:rPr lang="en-US" b="1" kern="0" dirty="0">
                <a:solidFill>
                  <a:srgbClr val="000000"/>
                </a:solidFill>
              </a:rPr>
              <a:t>methods for</a:t>
            </a:r>
            <a:br>
              <a:rPr lang="en-US" b="1" kern="0" dirty="0">
                <a:solidFill>
                  <a:srgbClr val="000000"/>
                </a:solidFill>
              </a:rPr>
            </a:br>
            <a:r>
              <a:rPr lang="en-US" b="1" kern="0" dirty="0">
                <a:solidFill>
                  <a:srgbClr val="000000"/>
                </a:solidFill>
              </a:rPr>
              <a:t>connecting a Bridge to 802.11 media</a:t>
            </a:r>
            <a:endParaRPr lang="en-US" dirty="0"/>
          </a:p>
        </p:txBody>
      </p:sp>
      <p:sp>
        <p:nvSpPr>
          <p:cNvPr id="3" name="Text Placeholder 2"/>
          <p:cNvSpPr>
            <a:spLocks noGrp="1"/>
          </p:cNvSpPr>
          <p:nvPr>
            <p:ph type="body" sz="quarter" idx="10"/>
          </p:nvPr>
        </p:nvSpPr>
        <p:spPr>
          <a:xfrm>
            <a:off x="239713" y="5715000"/>
            <a:ext cx="8578850" cy="594360"/>
          </a:xfrm>
        </p:spPr>
        <p:txBody>
          <a:bodyPr/>
          <a:lstStyle/>
          <a:p>
            <a:r>
              <a:rPr lang="en-US" dirty="0" smtClean="0"/>
              <a:t>P802.1Qbz Draft 1.2 (still in early Task Group balloting stage)</a:t>
            </a:r>
            <a:endParaRPr lang="en-US" dirty="0"/>
          </a:p>
        </p:txBody>
      </p:sp>
      <p:pic>
        <p:nvPicPr>
          <p:cNvPr id="4" name="Picture 3"/>
          <p:cNvPicPr>
            <a:picLocks noChangeAspect="1"/>
          </p:cNvPicPr>
          <p:nvPr/>
        </p:nvPicPr>
        <p:blipFill>
          <a:blip r:embed="rId2"/>
          <a:stretch>
            <a:fillRect/>
          </a:stretch>
        </p:blipFill>
        <p:spPr>
          <a:xfrm>
            <a:off x="1600200" y="1382075"/>
            <a:ext cx="5638800" cy="3875725"/>
          </a:xfrm>
          <a:prstGeom prst="rect">
            <a:avLst/>
          </a:prstGeom>
        </p:spPr>
      </p:pic>
      <p:sp>
        <p:nvSpPr>
          <p:cNvPr id="5" name="TextBox 4"/>
          <p:cNvSpPr txBox="1"/>
          <p:nvPr/>
        </p:nvSpPr>
        <p:spPr>
          <a:xfrm>
            <a:off x="1991279" y="5253335"/>
            <a:ext cx="1073882" cy="461665"/>
          </a:xfrm>
          <a:prstGeom prst="rect">
            <a:avLst/>
          </a:prstGeom>
          <a:noFill/>
        </p:spPr>
        <p:txBody>
          <a:bodyPr wrap="none" rtlCol="0">
            <a:spAutoFit/>
          </a:bodyPr>
          <a:lstStyle/>
          <a:p>
            <a:pPr algn="ctr"/>
            <a:r>
              <a:rPr lang="en-US" sz="2400" b="1" dirty="0" smtClean="0">
                <a:solidFill>
                  <a:schemeClr val="accent6"/>
                </a:solidFill>
              </a:rPr>
              <a:t>DONE</a:t>
            </a:r>
            <a:endParaRPr lang="en-US" sz="2400" b="1" dirty="0">
              <a:solidFill>
                <a:schemeClr val="accent6"/>
              </a:solidFill>
            </a:endParaRPr>
          </a:p>
        </p:txBody>
      </p:sp>
      <p:sp>
        <p:nvSpPr>
          <p:cNvPr id="6" name="TextBox 5"/>
          <p:cNvSpPr txBox="1"/>
          <p:nvPr/>
        </p:nvSpPr>
        <p:spPr>
          <a:xfrm>
            <a:off x="4257121" y="5253335"/>
            <a:ext cx="902811" cy="461665"/>
          </a:xfrm>
          <a:prstGeom prst="rect">
            <a:avLst/>
          </a:prstGeom>
          <a:noFill/>
        </p:spPr>
        <p:txBody>
          <a:bodyPr wrap="none" rtlCol="0">
            <a:spAutoFit/>
          </a:bodyPr>
          <a:lstStyle/>
          <a:p>
            <a:pPr algn="ctr"/>
            <a:r>
              <a:rPr lang="en-US" sz="2400" b="1" dirty="0" smtClean="0">
                <a:solidFill>
                  <a:schemeClr val="accent4">
                    <a:lumMod val="75000"/>
                  </a:schemeClr>
                </a:solidFill>
              </a:rPr>
              <a:t>NEW</a:t>
            </a:r>
            <a:endParaRPr lang="en-US" sz="2400" b="1" dirty="0">
              <a:solidFill>
                <a:schemeClr val="accent4">
                  <a:lumMod val="75000"/>
                </a:schemeClr>
              </a:solidFill>
            </a:endParaRPr>
          </a:p>
        </p:txBody>
      </p:sp>
      <p:sp>
        <p:nvSpPr>
          <p:cNvPr id="7" name="TextBox 6"/>
          <p:cNvSpPr txBox="1"/>
          <p:nvPr/>
        </p:nvSpPr>
        <p:spPr>
          <a:xfrm>
            <a:off x="6092511" y="5253335"/>
            <a:ext cx="902811" cy="461665"/>
          </a:xfrm>
          <a:prstGeom prst="rect">
            <a:avLst/>
          </a:prstGeom>
          <a:noFill/>
        </p:spPr>
        <p:txBody>
          <a:bodyPr wrap="none" rtlCol="0">
            <a:spAutoFit/>
          </a:bodyPr>
          <a:lstStyle/>
          <a:p>
            <a:pPr algn="ctr"/>
            <a:r>
              <a:rPr lang="en-US" sz="2400" b="1" dirty="0" smtClean="0">
                <a:solidFill>
                  <a:schemeClr val="accent4">
                    <a:lumMod val="75000"/>
                  </a:schemeClr>
                </a:solidFill>
              </a:rPr>
              <a:t>NEW</a:t>
            </a:r>
            <a:endParaRPr lang="en-US" sz="2400" b="1" dirty="0">
              <a:solidFill>
                <a:schemeClr val="accent4">
                  <a:lumMod val="75000"/>
                </a:schemeClr>
              </a:solidFill>
            </a:endParaRPr>
          </a:p>
        </p:txBody>
      </p:sp>
      <p:sp>
        <p:nvSpPr>
          <p:cNvPr id="8" name="TextBox 7"/>
          <p:cNvSpPr txBox="1"/>
          <p:nvPr/>
        </p:nvSpPr>
        <p:spPr>
          <a:xfrm>
            <a:off x="2362200" y="4207814"/>
            <a:ext cx="384365" cy="523220"/>
          </a:xfrm>
          <a:prstGeom prst="rect">
            <a:avLst/>
          </a:prstGeom>
          <a:noFill/>
        </p:spPr>
        <p:txBody>
          <a:bodyPr wrap="none" rtlCol="0">
            <a:spAutoFit/>
          </a:bodyPr>
          <a:lstStyle/>
          <a:p>
            <a:r>
              <a:rPr lang="en-US" sz="2800" b="1" dirty="0" smtClean="0">
                <a:solidFill>
                  <a:schemeClr val="accent6"/>
                </a:solidFill>
              </a:rPr>
              <a:t>1</a:t>
            </a:r>
            <a:endParaRPr lang="en-US" sz="2800" b="1" dirty="0">
              <a:solidFill>
                <a:schemeClr val="accent6"/>
              </a:solidFill>
            </a:endParaRPr>
          </a:p>
        </p:txBody>
      </p:sp>
      <p:sp>
        <p:nvSpPr>
          <p:cNvPr id="9" name="TextBox 8"/>
          <p:cNvSpPr txBox="1"/>
          <p:nvPr/>
        </p:nvSpPr>
        <p:spPr>
          <a:xfrm>
            <a:off x="3867877" y="4207814"/>
            <a:ext cx="384365" cy="523220"/>
          </a:xfrm>
          <a:prstGeom prst="rect">
            <a:avLst/>
          </a:prstGeom>
          <a:noFill/>
        </p:spPr>
        <p:txBody>
          <a:bodyPr wrap="none" rtlCol="0">
            <a:spAutoFit/>
          </a:bodyPr>
          <a:lstStyle/>
          <a:p>
            <a:r>
              <a:rPr lang="en-US" sz="2800" b="1" dirty="0" smtClean="0">
                <a:solidFill>
                  <a:schemeClr val="accent6"/>
                </a:solidFill>
              </a:rPr>
              <a:t>2</a:t>
            </a:r>
            <a:endParaRPr lang="en-US" sz="2800" b="1" dirty="0">
              <a:solidFill>
                <a:schemeClr val="accent6"/>
              </a:solidFill>
            </a:endParaRPr>
          </a:p>
        </p:txBody>
      </p:sp>
      <p:sp>
        <p:nvSpPr>
          <p:cNvPr id="10" name="TextBox 9"/>
          <p:cNvSpPr txBox="1"/>
          <p:nvPr/>
        </p:nvSpPr>
        <p:spPr>
          <a:xfrm>
            <a:off x="5859789" y="4207814"/>
            <a:ext cx="384365" cy="523220"/>
          </a:xfrm>
          <a:prstGeom prst="rect">
            <a:avLst/>
          </a:prstGeom>
          <a:noFill/>
        </p:spPr>
        <p:txBody>
          <a:bodyPr wrap="none" rtlCol="0">
            <a:spAutoFit/>
          </a:bodyPr>
          <a:lstStyle/>
          <a:p>
            <a:r>
              <a:rPr lang="en-US" sz="2800" b="1" dirty="0" smtClean="0">
                <a:solidFill>
                  <a:schemeClr val="accent6"/>
                </a:solidFill>
              </a:rPr>
              <a:t>3</a:t>
            </a:r>
            <a:endParaRPr lang="en-US" sz="2800" b="1" dirty="0">
              <a:solidFill>
                <a:schemeClr val="accent6"/>
              </a:solidFill>
            </a:endParaRPr>
          </a:p>
        </p:txBody>
      </p:sp>
    </p:spTree>
    <p:extLst>
      <p:ext uri="{BB962C8B-B14F-4D97-AF65-F5344CB8AC3E}">
        <p14:creationId xmlns:p14="http://schemas.microsoft.com/office/powerpoint/2010/main" val="2833845100"/>
      </p:ext>
    </p:extLst>
  </p:cSld>
  <p:clrMapOvr>
    <a:masterClrMapping/>
  </p:clrMapOvr>
  <p:transition xmlns:p14="http://schemas.microsoft.com/office/powerpoint/2010/mai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Infrastructure side</a:t>
            </a:r>
          </a:p>
        </p:txBody>
      </p:sp>
      <p:sp>
        <p:nvSpPr>
          <p:cNvPr id="4" name="Date Placeholder 3"/>
          <p:cNvSpPr>
            <a:spLocks noGrp="1"/>
          </p:cNvSpPr>
          <p:nvPr>
            <p:ph type="dt" idx="10"/>
          </p:nvPr>
        </p:nvSpPr>
        <p:spPr/>
        <p:txBody>
          <a:bodyPr/>
          <a:lstStyle/>
          <a:p>
            <a:r>
              <a:rPr lang="en-US" smtClean="0"/>
              <a:t>August 2013</a:t>
            </a:r>
            <a:endParaRPr lang="en-GB"/>
          </a:p>
        </p:txBody>
      </p:sp>
      <p:sp>
        <p:nvSpPr>
          <p:cNvPr id="5" name="Footer Placeholder 4"/>
          <p:cNvSpPr>
            <a:spLocks noGrp="1"/>
          </p:cNvSpPr>
          <p:nvPr>
            <p:ph type="ftr" idx="11"/>
          </p:nvPr>
        </p:nvSpPr>
        <p:spPr/>
        <p:txBody>
          <a:bodyPr/>
          <a:lstStyle/>
          <a:p>
            <a:r>
              <a:rPr lang="en-GB" smtClean="0"/>
              <a:t>Norman Finn, Cisco Systems</a:t>
            </a:r>
            <a:endParaRPr lang="en-GB"/>
          </a:p>
        </p:txBody>
      </p:sp>
      <p:sp>
        <p:nvSpPr>
          <p:cNvPr id="6" name="Slide Number Placeholder 5"/>
          <p:cNvSpPr>
            <a:spLocks noGrp="1"/>
          </p:cNvSpPr>
          <p:nvPr>
            <p:ph type="sldNum" idx="12"/>
          </p:nvPr>
        </p:nvSpPr>
        <p:spPr/>
        <p:txBody>
          <a:bodyPr/>
          <a:lstStyle/>
          <a:p>
            <a:r>
              <a:rPr lang="en-GB" smtClean="0"/>
              <a:t>Slide </a:t>
            </a:r>
            <a:fld id="{3ABCC52B-A3F7-440B-BBF2-55191E6E7773}" type="slidenum">
              <a:rPr lang="en-GB" smtClean="0"/>
              <a:pPr/>
              <a:t>6</a:t>
            </a:fld>
            <a:endParaRPr lang="en-GB"/>
          </a:p>
        </p:txBody>
      </p:sp>
    </p:spTree>
    <p:extLst>
      <p:ext uri="{BB962C8B-B14F-4D97-AF65-F5344CB8AC3E}">
        <p14:creationId xmlns:p14="http://schemas.microsoft.com/office/powerpoint/2010/main" val="3700735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88640"/>
            <a:ext cx="8588861" cy="838200"/>
          </a:xfrm>
        </p:spPr>
        <p:txBody>
          <a:bodyPr/>
          <a:lstStyle/>
          <a:p>
            <a:r>
              <a:rPr lang="en-US" b="1" kern="0" dirty="0">
                <a:solidFill>
                  <a:srgbClr val="000000"/>
                </a:solidFill>
              </a:rPr>
              <a:t>Convergence Functions for </a:t>
            </a:r>
            <a:r>
              <a:rPr lang="en-US" b="1" kern="0" dirty="0">
                <a:solidFill>
                  <a:schemeClr val="accent6">
                    <a:lumMod val="60000"/>
                    <a:lumOff val="40000"/>
                  </a:schemeClr>
                </a:solidFill>
              </a:rPr>
              <a:t>2</a:t>
            </a:r>
            <a:r>
              <a:rPr lang="en-US" b="1" kern="0" dirty="0">
                <a:solidFill>
                  <a:srgbClr val="000000"/>
                </a:solidFill>
              </a:rPr>
              <a:t>:</a:t>
            </a:r>
            <a:br>
              <a:rPr lang="en-US" b="1" kern="0" dirty="0">
                <a:solidFill>
                  <a:srgbClr val="000000"/>
                </a:solidFill>
              </a:rPr>
            </a:br>
            <a:r>
              <a:rPr lang="en-US" b="1" kern="0" dirty="0">
                <a:solidFill>
                  <a:srgbClr val="000000"/>
                </a:solidFill>
              </a:rPr>
              <a:t>802.11 infrastructure access</a:t>
            </a:r>
            <a:endParaRPr lang="en-US" dirty="0"/>
          </a:p>
        </p:txBody>
      </p:sp>
      <p:sp>
        <p:nvSpPr>
          <p:cNvPr id="3" name="Text Placeholder 2"/>
          <p:cNvSpPr>
            <a:spLocks noGrp="1"/>
          </p:cNvSpPr>
          <p:nvPr>
            <p:ph type="body" sz="quarter" idx="10"/>
          </p:nvPr>
        </p:nvSpPr>
        <p:spPr>
          <a:xfrm>
            <a:off x="239713" y="1344168"/>
            <a:ext cx="5170487" cy="4965192"/>
          </a:xfrm>
        </p:spPr>
        <p:txBody>
          <a:bodyPr>
            <a:normAutofit fontScale="92500" lnSpcReduction="10000"/>
          </a:bodyPr>
          <a:lstStyle/>
          <a:p>
            <a:pPr>
              <a:buFont typeface="Arial"/>
              <a:buChar char="•"/>
            </a:pPr>
            <a:r>
              <a:rPr lang="en-US" dirty="0" smtClean="0"/>
              <a:t>For most media (e.g. 802.3, FDDI, MOST, or the 802.11 Portal interface) </a:t>
            </a:r>
            <a:r>
              <a:rPr lang="en-US" dirty="0" smtClean="0"/>
              <a:t>it is </a:t>
            </a:r>
            <a:r>
              <a:rPr lang="en-US" dirty="0" smtClean="0"/>
              <a:t>a relatively simple </a:t>
            </a:r>
            <a:r>
              <a:rPr lang="en-US" dirty="0" smtClean="0"/>
              <a:t>chore to map the </a:t>
            </a:r>
            <a:r>
              <a:rPr lang="en-US" dirty="0" smtClean="0"/>
              <a:t>ISS parameters to the particular medium’s parameters.</a:t>
            </a:r>
          </a:p>
          <a:p>
            <a:pPr>
              <a:buFont typeface="Arial"/>
              <a:buChar char="•"/>
            </a:pPr>
            <a:r>
              <a:rPr lang="en-US" dirty="0" smtClean="0"/>
              <a:t>For </a:t>
            </a:r>
            <a:r>
              <a:rPr lang="en-US" dirty="0" smtClean="0"/>
              <a:t>P802.1Qbz </a:t>
            </a:r>
            <a:r>
              <a:rPr lang="en-US" dirty="0" smtClean="0"/>
              <a:t>/ P802.11ak, </a:t>
            </a:r>
            <a:r>
              <a:rPr lang="en-US" dirty="0" smtClean="0"/>
              <a:t>convergence is </a:t>
            </a:r>
            <a:r>
              <a:rPr lang="en-US" dirty="0" smtClean="0"/>
              <a:t>more complex.</a:t>
            </a:r>
          </a:p>
          <a:p>
            <a:pPr marL="800100" lvl="1" indent="-342900">
              <a:buFont typeface="Arial"/>
              <a:buChar char="•"/>
            </a:pPr>
            <a:r>
              <a:rPr lang="en-US" dirty="0" smtClean="0"/>
              <a:t>The security layer is necessarily down in 802.11, not above the ISS, because 802.11 secures fragments of frames.</a:t>
            </a:r>
          </a:p>
          <a:p>
            <a:pPr marL="800100" lvl="1" indent="-342900">
              <a:buFont typeface="Arial"/>
              <a:buChar char="•"/>
            </a:pPr>
            <a:r>
              <a:rPr lang="en-US" dirty="0" smtClean="0"/>
              <a:t>There is one physical interface that can send a multicast, theoretically sent on multiple ports, with a single transmission.</a:t>
            </a:r>
          </a:p>
          <a:p>
            <a:pPr marL="800100" lvl="1" indent="-342900">
              <a:buFont typeface="Arial"/>
              <a:buChar char="•"/>
            </a:pPr>
            <a:r>
              <a:rPr lang="en-US" dirty="0" smtClean="0"/>
              <a:t>This multiplexing involves </a:t>
            </a:r>
            <a:r>
              <a:rPr lang="en-US" dirty="0" smtClean="0"/>
              <a:t>the cooperation of the AP and the non-AP station; the non-AP station must decode the </a:t>
            </a:r>
            <a:r>
              <a:rPr lang="en-US" dirty="0" smtClean="0"/>
              <a:t>port </a:t>
            </a:r>
            <a:r>
              <a:rPr lang="en-US" dirty="0" smtClean="0"/>
              <a:t>selection encoded in the </a:t>
            </a:r>
            <a:r>
              <a:rPr lang="en-US" dirty="0" smtClean="0"/>
              <a:t>frame by the AP.</a:t>
            </a:r>
            <a:endParaRPr lang="en-US" dirty="0"/>
          </a:p>
        </p:txBody>
      </p:sp>
      <p:sp>
        <p:nvSpPr>
          <p:cNvPr id="4" name="Rectangle 3"/>
          <p:cNvSpPr/>
          <p:nvPr/>
        </p:nvSpPr>
        <p:spPr>
          <a:xfrm>
            <a:off x="5361306" y="3340694"/>
            <a:ext cx="3602990" cy="16002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0000"/>
                </a:solidFill>
              </a:rPr>
              <a:t>Media Access Method Dependent Convergence Functions</a:t>
            </a:r>
          </a:p>
        </p:txBody>
      </p:sp>
      <p:sp>
        <p:nvSpPr>
          <p:cNvPr id="6" name="Rectangle 5"/>
          <p:cNvSpPr/>
          <p:nvPr/>
        </p:nvSpPr>
        <p:spPr>
          <a:xfrm>
            <a:off x="6629400" y="4736068"/>
            <a:ext cx="10668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(802.11)</a:t>
            </a:r>
          </a:p>
        </p:txBody>
      </p:sp>
      <p:sp>
        <p:nvSpPr>
          <p:cNvPr id="8" name="Rectangle 7"/>
          <p:cNvSpPr/>
          <p:nvPr/>
        </p:nvSpPr>
        <p:spPr>
          <a:xfrm>
            <a:off x="5361305" y="2335768"/>
            <a:ext cx="1801495" cy="1004926"/>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0000"/>
                </a:solidFill>
              </a:rPr>
              <a:t>802.1AE</a:t>
            </a:r>
            <a:br>
              <a:rPr lang="en-US" sz="2000" dirty="0" smtClean="0">
                <a:solidFill>
                  <a:srgbClr val="000000"/>
                </a:solidFill>
              </a:rPr>
            </a:br>
            <a:r>
              <a:rPr lang="en-US" sz="2000" dirty="0" err="1" smtClean="0">
                <a:solidFill>
                  <a:srgbClr val="000000"/>
                </a:solidFill>
              </a:rPr>
              <a:t>SecY</a:t>
            </a:r>
            <a:endParaRPr lang="en-US" sz="2000" dirty="0" smtClean="0">
              <a:solidFill>
                <a:srgbClr val="000000"/>
              </a:solidFill>
            </a:endParaRPr>
          </a:p>
        </p:txBody>
      </p:sp>
      <p:sp>
        <p:nvSpPr>
          <p:cNvPr id="5" name="Rectangle 4"/>
          <p:cNvSpPr/>
          <p:nvPr/>
        </p:nvSpPr>
        <p:spPr>
          <a:xfrm>
            <a:off x="5943600" y="31358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9" name="Rectangle 8"/>
          <p:cNvSpPr/>
          <p:nvPr/>
        </p:nvSpPr>
        <p:spPr>
          <a:xfrm>
            <a:off x="5456163" y="2130942"/>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0" name="Rectangle 9"/>
          <p:cNvSpPr/>
          <p:nvPr/>
        </p:nvSpPr>
        <p:spPr>
          <a:xfrm>
            <a:off x="6294363" y="2130942"/>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3" name="TextBox 12"/>
          <p:cNvSpPr txBox="1"/>
          <p:nvPr/>
        </p:nvSpPr>
        <p:spPr>
          <a:xfrm>
            <a:off x="5257800" y="1676400"/>
            <a:ext cx="1905000" cy="461665"/>
          </a:xfrm>
          <a:prstGeom prst="rect">
            <a:avLst/>
          </a:prstGeom>
          <a:noFill/>
        </p:spPr>
        <p:txBody>
          <a:bodyPr wrap="square" rtlCol="0">
            <a:spAutoFit/>
          </a:bodyPr>
          <a:lstStyle/>
          <a:p>
            <a:r>
              <a:rPr lang="en-US" sz="1200" dirty="0" smtClean="0"/>
              <a:t>controlled</a:t>
            </a:r>
            <a:br>
              <a:rPr lang="en-US" sz="1200" dirty="0" smtClean="0"/>
            </a:br>
            <a:r>
              <a:rPr lang="en-US" sz="1200" dirty="0" smtClean="0"/>
              <a:t>          uncontrolled</a:t>
            </a:r>
            <a:endParaRPr lang="en-US" sz="1200" dirty="0"/>
          </a:p>
        </p:txBody>
      </p:sp>
      <p:sp>
        <p:nvSpPr>
          <p:cNvPr id="14" name="Rectangle 13"/>
          <p:cNvSpPr/>
          <p:nvPr/>
        </p:nvSpPr>
        <p:spPr>
          <a:xfrm>
            <a:off x="7162800" y="2331638"/>
            <a:ext cx="1801495" cy="1004926"/>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0000"/>
                </a:solidFill>
              </a:rPr>
              <a:t>802.1AE</a:t>
            </a:r>
          </a:p>
          <a:p>
            <a:pPr algn="ctr"/>
            <a:r>
              <a:rPr lang="en-US" sz="2000" dirty="0" err="1" smtClean="0">
                <a:solidFill>
                  <a:srgbClr val="000000"/>
                </a:solidFill>
              </a:rPr>
              <a:t>SecY</a:t>
            </a:r>
            <a:endParaRPr lang="en-US" sz="2000" dirty="0" smtClean="0">
              <a:solidFill>
                <a:srgbClr val="000000"/>
              </a:solidFill>
            </a:endParaRPr>
          </a:p>
        </p:txBody>
      </p:sp>
      <p:sp>
        <p:nvSpPr>
          <p:cNvPr id="15" name="Rectangle 14"/>
          <p:cNvSpPr/>
          <p:nvPr/>
        </p:nvSpPr>
        <p:spPr>
          <a:xfrm>
            <a:off x="7268922" y="2130942"/>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6" name="Rectangle 15"/>
          <p:cNvSpPr/>
          <p:nvPr/>
        </p:nvSpPr>
        <p:spPr>
          <a:xfrm>
            <a:off x="8107122" y="2130942"/>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7" name="TextBox 16"/>
          <p:cNvSpPr txBox="1"/>
          <p:nvPr/>
        </p:nvSpPr>
        <p:spPr>
          <a:xfrm>
            <a:off x="7154622" y="1680768"/>
            <a:ext cx="1905000" cy="461665"/>
          </a:xfrm>
          <a:prstGeom prst="rect">
            <a:avLst/>
          </a:prstGeom>
          <a:noFill/>
        </p:spPr>
        <p:txBody>
          <a:bodyPr wrap="square" rtlCol="0">
            <a:spAutoFit/>
          </a:bodyPr>
          <a:lstStyle/>
          <a:p>
            <a:r>
              <a:rPr lang="en-US" sz="1200" dirty="0" smtClean="0"/>
              <a:t>controlled</a:t>
            </a:r>
            <a:br>
              <a:rPr lang="en-US" sz="1200" dirty="0" smtClean="0"/>
            </a:br>
            <a:r>
              <a:rPr lang="en-US" sz="1200" dirty="0" smtClean="0"/>
              <a:t>          uncontrolled</a:t>
            </a:r>
            <a:endParaRPr lang="en-US" sz="1200" dirty="0"/>
          </a:p>
        </p:txBody>
      </p:sp>
      <p:sp>
        <p:nvSpPr>
          <p:cNvPr id="18" name="Rectangle 17"/>
          <p:cNvSpPr/>
          <p:nvPr/>
        </p:nvSpPr>
        <p:spPr>
          <a:xfrm>
            <a:off x="7649922" y="31358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7" name="Freeform 6"/>
          <p:cNvSpPr/>
          <p:nvPr/>
        </p:nvSpPr>
        <p:spPr>
          <a:xfrm>
            <a:off x="5883387" y="2782007"/>
            <a:ext cx="1411655" cy="2953362"/>
          </a:xfrm>
          <a:custGeom>
            <a:avLst/>
            <a:gdLst>
              <a:gd name="connsiteX0" fmla="*/ 1270552 w 1411655"/>
              <a:gd name="connsiteY0" fmla="*/ 0 h 2953362"/>
              <a:gd name="connsiteX1" fmla="*/ 622 w 1411655"/>
              <a:gd name="connsiteY1" fmla="*/ 1320445 h 2953362"/>
              <a:gd name="connsiteX2" fmla="*/ 1411655 w 1411655"/>
              <a:gd name="connsiteY2" fmla="*/ 2953362 h 2953362"/>
            </a:gdLst>
            <a:ahLst/>
            <a:cxnLst>
              <a:cxn ang="0">
                <a:pos x="connsiteX0" y="connsiteY0"/>
              </a:cxn>
              <a:cxn ang="0">
                <a:pos x="connsiteX1" y="connsiteY1"/>
              </a:cxn>
              <a:cxn ang="0">
                <a:pos x="connsiteX2" y="connsiteY2"/>
              </a:cxn>
            </a:cxnLst>
            <a:rect l="l" t="t" r="r" b="b"/>
            <a:pathLst>
              <a:path w="1411655" h="2953362">
                <a:moveTo>
                  <a:pt x="1270552" y="0"/>
                </a:moveTo>
                <a:cubicBezTo>
                  <a:pt x="623828" y="414109"/>
                  <a:pt x="-22895" y="828218"/>
                  <a:pt x="622" y="1320445"/>
                </a:cubicBezTo>
                <a:cubicBezTo>
                  <a:pt x="24139" y="1812672"/>
                  <a:pt x="717897" y="2383017"/>
                  <a:pt x="1411655" y="2953362"/>
                </a:cubicBezTo>
              </a:path>
            </a:pathLst>
          </a:custGeom>
          <a:ln w="76200" cmpd="sng">
            <a:solidFill>
              <a:srgbClr val="FF0000">
                <a:alpha val="50000"/>
              </a:srgbClr>
            </a:solidFill>
            <a:headEnd type="ova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TextBox 10"/>
          <p:cNvSpPr txBox="1"/>
          <p:nvPr/>
        </p:nvSpPr>
        <p:spPr>
          <a:xfrm>
            <a:off x="5638800" y="5257800"/>
            <a:ext cx="3159864" cy="1015663"/>
          </a:xfrm>
          <a:prstGeom prst="rect">
            <a:avLst/>
          </a:prstGeom>
          <a:noFill/>
        </p:spPr>
        <p:txBody>
          <a:bodyPr wrap="none" rtlCol="0">
            <a:spAutoFit/>
          </a:bodyPr>
          <a:lstStyle/>
          <a:p>
            <a:r>
              <a:rPr lang="en-US" sz="2000" b="1" dirty="0" smtClean="0">
                <a:solidFill>
                  <a:schemeClr val="accent6"/>
                </a:solidFill>
              </a:rPr>
              <a:t>(Not strictly 802.1AE </a:t>
            </a:r>
            <a:r>
              <a:rPr lang="en-US" sz="2000" b="1" dirty="0" err="1" smtClean="0">
                <a:solidFill>
                  <a:schemeClr val="accent6"/>
                </a:solidFill>
              </a:rPr>
              <a:t>SecY</a:t>
            </a:r>
            <a:r>
              <a:rPr lang="en-US" sz="2000" b="1" dirty="0" smtClean="0">
                <a:solidFill>
                  <a:schemeClr val="accent6"/>
                </a:solidFill>
              </a:rPr>
              <a:t>,</a:t>
            </a:r>
            <a:br>
              <a:rPr lang="en-US" sz="2000" b="1" dirty="0" smtClean="0">
                <a:solidFill>
                  <a:schemeClr val="accent6"/>
                </a:solidFill>
              </a:rPr>
            </a:br>
            <a:r>
              <a:rPr lang="en-US" sz="2000" b="1" dirty="0" smtClean="0">
                <a:solidFill>
                  <a:schemeClr val="accent6"/>
                </a:solidFill>
              </a:rPr>
              <a:t>but equivalent in terms of</a:t>
            </a:r>
            <a:br>
              <a:rPr lang="en-US" sz="2000" b="1" dirty="0" smtClean="0">
                <a:solidFill>
                  <a:schemeClr val="accent6"/>
                </a:solidFill>
              </a:rPr>
            </a:br>
            <a:r>
              <a:rPr lang="en-US" sz="2000" b="1" dirty="0" smtClean="0">
                <a:solidFill>
                  <a:schemeClr val="accent6"/>
                </a:solidFill>
              </a:rPr>
              <a:t>usage and effect.)</a:t>
            </a:r>
            <a:endParaRPr lang="en-US" sz="2000" b="1" dirty="0">
              <a:solidFill>
                <a:schemeClr val="accent6"/>
              </a:solidFill>
            </a:endParaRPr>
          </a:p>
        </p:txBody>
      </p:sp>
    </p:spTree>
    <p:extLst>
      <p:ext uri="{BB962C8B-B14F-4D97-AF65-F5344CB8AC3E}">
        <p14:creationId xmlns:p14="http://schemas.microsoft.com/office/powerpoint/2010/main" val="2618434324"/>
      </p:ext>
    </p:extLst>
  </p:cSld>
  <p:clrMapOvr>
    <a:masterClrMapping/>
  </p:clrMapOvr>
  <p:transition xmlns:p14="http://schemas.microsoft.com/office/powerpoint/2010/mai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88640"/>
            <a:ext cx="8588861" cy="838200"/>
          </a:xfrm>
        </p:spPr>
        <p:txBody>
          <a:bodyPr/>
          <a:lstStyle/>
          <a:p>
            <a:r>
              <a:rPr lang="en-US" b="1" kern="0" dirty="0">
                <a:solidFill>
                  <a:srgbClr val="000000"/>
                </a:solidFill>
              </a:rPr>
              <a:t>802.1Q + </a:t>
            </a:r>
            <a:r>
              <a:rPr lang="en-US" b="1" kern="0" dirty="0" smtClean="0">
                <a:solidFill>
                  <a:srgbClr val="000000"/>
                </a:solidFill>
              </a:rPr>
              <a:t>802.1AC</a:t>
            </a:r>
            <a:br>
              <a:rPr lang="en-US" b="1" kern="0" dirty="0" smtClean="0">
                <a:solidFill>
                  <a:srgbClr val="000000"/>
                </a:solidFill>
              </a:rPr>
            </a:br>
            <a:r>
              <a:rPr lang="en-US" b="1" kern="0" dirty="0" smtClean="0">
                <a:solidFill>
                  <a:srgbClr val="000000"/>
                </a:solidFill>
              </a:rPr>
              <a:t>Convergence + 802.11ak </a:t>
            </a:r>
            <a:r>
              <a:rPr lang="en-US" b="1" kern="0" dirty="0">
                <a:solidFill>
                  <a:srgbClr val="000000"/>
                </a:solidFill>
              </a:rPr>
              <a:t>infrastructure</a:t>
            </a:r>
            <a:endParaRPr lang="en-US" dirty="0"/>
          </a:p>
        </p:txBody>
      </p:sp>
      <p:sp>
        <p:nvSpPr>
          <p:cNvPr id="4" name="Rectangle 3"/>
          <p:cNvSpPr/>
          <p:nvPr/>
        </p:nvSpPr>
        <p:spPr>
          <a:xfrm>
            <a:off x="609600" y="2667000"/>
            <a:ext cx="7924800" cy="16002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652D89"/>
                </a:solidFill>
              </a:rPr>
              <a:t>802.1AC</a:t>
            </a:r>
            <a:r>
              <a:rPr lang="en-US" sz="2000" dirty="0">
                <a:solidFill>
                  <a:srgbClr val="000000"/>
                </a:solidFill>
              </a:rPr>
              <a:t> Media Access Method Dependent Convergence Functions</a:t>
            </a:r>
            <a:br>
              <a:rPr lang="en-US" sz="2000" dirty="0">
                <a:solidFill>
                  <a:srgbClr val="000000"/>
                </a:solidFill>
              </a:rPr>
            </a:br>
            <a:r>
              <a:rPr lang="en-US" sz="2000" dirty="0">
                <a:solidFill>
                  <a:srgbClr val="000000"/>
                </a:solidFill>
              </a:rPr>
              <a:t>Many ISS </a:t>
            </a:r>
            <a:r>
              <a:rPr lang="en-US" sz="2000" dirty="0">
                <a:solidFill>
                  <a:srgbClr val="000000"/>
                </a:solidFill>
                <a:sym typeface="Wingdings"/>
              </a:rPr>
              <a:t> </a:t>
            </a:r>
            <a:r>
              <a:rPr lang="en-US" sz="2000" dirty="0">
                <a:solidFill>
                  <a:srgbClr val="000000"/>
                </a:solidFill>
              </a:rPr>
              <a:t>Infrastructure SAP + vector of ports</a:t>
            </a:r>
          </a:p>
        </p:txBody>
      </p:sp>
      <p:sp>
        <p:nvSpPr>
          <p:cNvPr id="7" name="Rectangle 6"/>
          <p:cNvSpPr/>
          <p:nvPr/>
        </p:nvSpPr>
        <p:spPr>
          <a:xfrm>
            <a:off x="609600" y="4267200"/>
            <a:ext cx="7924800" cy="16002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652D89"/>
                </a:solidFill>
              </a:rPr>
              <a:t>802.1ak</a:t>
            </a:r>
            <a:r>
              <a:rPr lang="en-US" sz="2000" dirty="0" smtClean="0">
                <a:solidFill>
                  <a:srgbClr val="000000"/>
                </a:solidFill>
              </a:rPr>
              <a:t> </a:t>
            </a:r>
            <a:r>
              <a:rPr lang="en-US" sz="2000" dirty="0" smtClean="0">
                <a:solidFill>
                  <a:srgbClr val="000000"/>
                </a:solidFill>
              </a:rPr>
              <a:t>Infrastructure access</a:t>
            </a:r>
          </a:p>
          <a:p>
            <a:pPr algn="ctr"/>
            <a:r>
              <a:rPr lang="en-US" sz="2000" dirty="0" smtClean="0">
                <a:solidFill>
                  <a:srgbClr val="000000"/>
                </a:solidFill>
              </a:rPr>
              <a:t>Vector of ports</a:t>
            </a:r>
            <a:r>
              <a:rPr lang="en-US" sz="2000" dirty="0">
                <a:solidFill>
                  <a:srgbClr val="000000"/>
                </a:solidFill>
              </a:rPr>
              <a:t> </a:t>
            </a:r>
            <a:r>
              <a:rPr lang="en-US" sz="2000" dirty="0">
                <a:solidFill>
                  <a:srgbClr val="000000"/>
                </a:solidFill>
                <a:sym typeface="Wingdings"/>
              </a:rPr>
              <a:t> </a:t>
            </a:r>
            <a:r>
              <a:rPr lang="en-US" sz="2000" i="1" dirty="0" smtClean="0">
                <a:solidFill>
                  <a:srgbClr val="000000"/>
                </a:solidFill>
              </a:rPr>
              <a:t>N</a:t>
            </a:r>
            <a:r>
              <a:rPr lang="en-US" sz="2000" dirty="0" smtClean="0">
                <a:solidFill>
                  <a:srgbClr val="000000"/>
                </a:solidFill>
              </a:rPr>
              <a:t> frames with third MAC address and subset encoding</a:t>
            </a:r>
          </a:p>
        </p:txBody>
      </p:sp>
      <p:sp>
        <p:nvSpPr>
          <p:cNvPr id="9" name="Rectangle 8"/>
          <p:cNvSpPr/>
          <p:nvPr/>
        </p:nvSpPr>
        <p:spPr>
          <a:xfrm>
            <a:off x="4038600" y="5662574"/>
            <a:ext cx="10668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(802.11)</a:t>
            </a:r>
          </a:p>
        </p:txBody>
      </p:sp>
      <p:sp>
        <p:nvSpPr>
          <p:cNvPr id="15" name="Rectangle 14"/>
          <p:cNvSpPr/>
          <p:nvPr/>
        </p:nvSpPr>
        <p:spPr>
          <a:xfrm>
            <a:off x="609600" y="1662074"/>
            <a:ext cx="1847850" cy="1004926"/>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solidFill>
                  <a:srgbClr val="000000"/>
                </a:solidFill>
              </a:rPr>
              <a:t>SecY</a:t>
            </a:r>
            <a:r>
              <a:rPr lang="en-US" sz="2000" dirty="0" smtClean="0">
                <a:solidFill>
                  <a:srgbClr val="000000"/>
                </a:solidFill>
              </a:rPr>
              <a:t> 1</a:t>
            </a:r>
            <a:endParaRPr lang="en-US" sz="2000" dirty="0" smtClean="0">
              <a:solidFill>
                <a:srgbClr val="000000"/>
              </a:solidFill>
            </a:endParaRPr>
          </a:p>
        </p:txBody>
      </p:sp>
      <p:sp>
        <p:nvSpPr>
          <p:cNvPr id="17" name="Rectangle 16"/>
          <p:cNvSpPr/>
          <p:nvPr/>
        </p:nvSpPr>
        <p:spPr>
          <a:xfrm>
            <a:off x="762000" y="145724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8" name="Rectangle 17"/>
          <p:cNvSpPr/>
          <p:nvPr/>
        </p:nvSpPr>
        <p:spPr>
          <a:xfrm>
            <a:off x="1600200" y="145724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0" name="Rectangle 19"/>
          <p:cNvSpPr/>
          <p:nvPr/>
        </p:nvSpPr>
        <p:spPr>
          <a:xfrm>
            <a:off x="2446810" y="1662074"/>
            <a:ext cx="1847850" cy="1004926"/>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solidFill>
                  <a:srgbClr val="000000"/>
                </a:solidFill>
              </a:rPr>
              <a:t>SecY</a:t>
            </a:r>
            <a:r>
              <a:rPr lang="en-US" sz="2000" dirty="0" smtClean="0">
                <a:solidFill>
                  <a:srgbClr val="000000"/>
                </a:solidFill>
              </a:rPr>
              <a:t> 2</a:t>
            </a:r>
            <a:endParaRPr lang="en-US" sz="2000" dirty="0" smtClean="0">
              <a:solidFill>
                <a:srgbClr val="000000"/>
              </a:solidFill>
            </a:endParaRPr>
          </a:p>
        </p:txBody>
      </p:sp>
      <p:sp>
        <p:nvSpPr>
          <p:cNvPr id="21" name="Rectangle 20"/>
          <p:cNvSpPr/>
          <p:nvPr/>
        </p:nvSpPr>
        <p:spPr>
          <a:xfrm>
            <a:off x="2599210" y="145724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2" name="Rectangle 21"/>
          <p:cNvSpPr/>
          <p:nvPr/>
        </p:nvSpPr>
        <p:spPr>
          <a:xfrm>
            <a:off x="3437410" y="145724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3" name="Rectangle 22"/>
          <p:cNvSpPr/>
          <p:nvPr/>
        </p:nvSpPr>
        <p:spPr>
          <a:xfrm>
            <a:off x="6686550" y="1662074"/>
            <a:ext cx="1847850" cy="1004926"/>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solidFill>
                  <a:srgbClr val="000000"/>
                </a:solidFill>
              </a:rPr>
              <a:t>SecY</a:t>
            </a:r>
            <a:r>
              <a:rPr lang="en-US" sz="2000" dirty="0" smtClean="0">
                <a:solidFill>
                  <a:srgbClr val="000000"/>
                </a:solidFill>
              </a:rPr>
              <a:t> </a:t>
            </a:r>
            <a:r>
              <a:rPr lang="en-US" sz="2000" i="1" dirty="0" smtClean="0">
                <a:solidFill>
                  <a:srgbClr val="000000"/>
                </a:solidFill>
              </a:rPr>
              <a:t>m</a:t>
            </a:r>
            <a:endParaRPr lang="en-US" sz="2000" i="1" dirty="0" smtClean="0">
              <a:solidFill>
                <a:srgbClr val="000000"/>
              </a:solidFill>
            </a:endParaRPr>
          </a:p>
        </p:txBody>
      </p:sp>
      <p:sp>
        <p:nvSpPr>
          <p:cNvPr id="24" name="Rectangle 23"/>
          <p:cNvSpPr/>
          <p:nvPr/>
        </p:nvSpPr>
        <p:spPr>
          <a:xfrm>
            <a:off x="6838950" y="145724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5" name="Rectangle 24"/>
          <p:cNvSpPr/>
          <p:nvPr/>
        </p:nvSpPr>
        <p:spPr>
          <a:xfrm>
            <a:off x="7677150" y="145724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0" name="Rectangle 9"/>
          <p:cNvSpPr/>
          <p:nvPr/>
        </p:nvSpPr>
        <p:spPr>
          <a:xfrm>
            <a:off x="1152525" y="24299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1" name="Rectangle 10"/>
          <p:cNvSpPr/>
          <p:nvPr/>
        </p:nvSpPr>
        <p:spPr>
          <a:xfrm>
            <a:off x="2989735" y="24299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2" name="Rectangle 11"/>
          <p:cNvSpPr/>
          <p:nvPr/>
        </p:nvSpPr>
        <p:spPr>
          <a:xfrm>
            <a:off x="5181600" y="2383742"/>
            <a:ext cx="762000" cy="461665"/>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smtClean="0">
                <a:solidFill>
                  <a:srgbClr val="000000"/>
                </a:solidFill>
              </a:rPr>
              <a:t>…</a:t>
            </a:r>
          </a:p>
        </p:txBody>
      </p:sp>
      <p:sp>
        <p:nvSpPr>
          <p:cNvPr id="13" name="Rectangle 12"/>
          <p:cNvSpPr/>
          <p:nvPr/>
        </p:nvSpPr>
        <p:spPr>
          <a:xfrm>
            <a:off x="7229475" y="242990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3" name="TextBox 2"/>
          <p:cNvSpPr txBox="1"/>
          <p:nvPr/>
        </p:nvSpPr>
        <p:spPr>
          <a:xfrm>
            <a:off x="966763" y="1199040"/>
            <a:ext cx="338629" cy="369332"/>
          </a:xfrm>
          <a:prstGeom prst="rect">
            <a:avLst/>
          </a:prstGeom>
          <a:noFill/>
        </p:spPr>
        <p:txBody>
          <a:bodyPr wrap="none" rtlCol="0">
            <a:spAutoFit/>
          </a:bodyPr>
          <a:lstStyle/>
          <a:p>
            <a:r>
              <a:rPr lang="en-US" sz="1800" dirty="0" smtClean="0"/>
              <a:t>C</a:t>
            </a:r>
            <a:endParaRPr lang="en-US" sz="1800" dirty="0"/>
          </a:p>
        </p:txBody>
      </p:sp>
      <p:sp>
        <p:nvSpPr>
          <p:cNvPr id="5" name="TextBox 4"/>
          <p:cNvSpPr txBox="1"/>
          <p:nvPr/>
        </p:nvSpPr>
        <p:spPr>
          <a:xfrm>
            <a:off x="1726795" y="1199040"/>
            <a:ext cx="505329" cy="369332"/>
          </a:xfrm>
          <a:prstGeom prst="rect">
            <a:avLst/>
          </a:prstGeom>
          <a:noFill/>
        </p:spPr>
        <p:txBody>
          <a:bodyPr wrap="none" rtlCol="0">
            <a:spAutoFit/>
          </a:bodyPr>
          <a:lstStyle/>
          <a:p>
            <a:r>
              <a:rPr lang="en-US" sz="1800" dirty="0" smtClean="0"/>
              <a:t>UC</a:t>
            </a:r>
            <a:endParaRPr lang="en-US" sz="1800" dirty="0"/>
          </a:p>
        </p:txBody>
      </p:sp>
      <p:sp>
        <p:nvSpPr>
          <p:cNvPr id="26" name="TextBox 25"/>
          <p:cNvSpPr txBox="1"/>
          <p:nvPr/>
        </p:nvSpPr>
        <p:spPr>
          <a:xfrm>
            <a:off x="2790740" y="1199040"/>
            <a:ext cx="338629" cy="369332"/>
          </a:xfrm>
          <a:prstGeom prst="rect">
            <a:avLst/>
          </a:prstGeom>
          <a:noFill/>
        </p:spPr>
        <p:txBody>
          <a:bodyPr wrap="none" rtlCol="0">
            <a:spAutoFit/>
          </a:bodyPr>
          <a:lstStyle/>
          <a:p>
            <a:r>
              <a:rPr lang="en-US" sz="1800" dirty="0" smtClean="0"/>
              <a:t>C</a:t>
            </a:r>
            <a:endParaRPr lang="en-US" sz="1800" dirty="0"/>
          </a:p>
        </p:txBody>
      </p:sp>
      <p:sp>
        <p:nvSpPr>
          <p:cNvPr id="27" name="TextBox 26"/>
          <p:cNvSpPr txBox="1"/>
          <p:nvPr/>
        </p:nvSpPr>
        <p:spPr>
          <a:xfrm>
            <a:off x="3550772" y="1199040"/>
            <a:ext cx="505329" cy="369332"/>
          </a:xfrm>
          <a:prstGeom prst="rect">
            <a:avLst/>
          </a:prstGeom>
          <a:noFill/>
        </p:spPr>
        <p:txBody>
          <a:bodyPr wrap="none" rtlCol="0">
            <a:spAutoFit/>
          </a:bodyPr>
          <a:lstStyle/>
          <a:p>
            <a:r>
              <a:rPr lang="en-US" sz="1800" dirty="0" smtClean="0"/>
              <a:t>UC</a:t>
            </a:r>
            <a:endParaRPr lang="en-US" sz="1800" dirty="0"/>
          </a:p>
        </p:txBody>
      </p:sp>
      <p:sp>
        <p:nvSpPr>
          <p:cNvPr id="28" name="TextBox 27"/>
          <p:cNvSpPr txBox="1"/>
          <p:nvPr/>
        </p:nvSpPr>
        <p:spPr>
          <a:xfrm>
            <a:off x="7047861" y="1199040"/>
            <a:ext cx="338629" cy="369332"/>
          </a:xfrm>
          <a:prstGeom prst="rect">
            <a:avLst/>
          </a:prstGeom>
          <a:noFill/>
        </p:spPr>
        <p:txBody>
          <a:bodyPr wrap="none" rtlCol="0">
            <a:spAutoFit/>
          </a:bodyPr>
          <a:lstStyle/>
          <a:p>
            <a:r>
              <a:rPr lang="en-US" sz="1800" dirty="0" smtClean="0"/>
              <a:t>C</a:t>
            </a:r>
            <a:endParaRPr lang="en-US" sz="1800" dirty="0"/>
          </a:p>
        </p:txBody>
      </p:sp>
      <p:sp>
        <p:nvSpPr>
          <p:cNvPr id="29" name="TextBox 28"/>
          <p:cNvSpPr txBox="1"/>
          <p:nvPr/>
        </p:nvSpPr>
        <p:spPr>
          <a:xfrm>
            <a:off x="7807893" y="1199040"/>
            <a:ext cx="505329" cy="369332"/>
          </a:xfrm>
          <a:prstGeom prst="rect">
            <a:avLst/>
          </a:prstGeom>
          <a:noFill/>
        </p:spPr>
        <p:txBody>
          <a:bodyPr wrap="none" rtlCol="0">
            <a:spAutoFit/>
          </a:bodyPr>
          <a:lstStyle/>
          <a:p>
            <a:r>
              <a:rPr lang="en-US" sz="1800" dirty="0" smtClean="0"/>
              <a:t>UC</a:t>
            </a:r>
            <a:endParaRPr lang="en-US" sz="1800" dirty="0"/>
          </a:p>
        </p:txBody>
      </p:sp>
      <p:sp>
        <p:nvSpPr>
          <p:cNvPr id="8" name="TextBox 7"/>
          <p:cNvSpPr txBox="1"/>
          <p:nvPr/>
        </p:nvSpPr>
        <p:spPr>
          <a:xfrm>
            <a:off x="4726702" y="1447800"/>
            <a:ext cx="402762" cy="369332"/>
          </a:xfrm>
          <a:prstGeom prst="rect">
            <a:avLst/>
          </a:prstGeom>
          <a:noFill/>
        </p:spPr>
        <p:txBody>
          <a:bodyPr wrap="none" rtlCol="0">
            <a:spAutoFit/>
          </a:bodyPr>
          <a:lstStyle/>
          <a:p>
            <a:pPr algn="r"/>
            <a:r>
              <a:rPr lang="en-US" sz="1800" dirty="0" smtClean="0"/>
              <a:t>C:</a:t>
            </a:r>
            <a:endParaRPr lang="en-US" sz="1800" dirty="0"/>
          </a:p>
        </p:txBody>
      </p:sp>
      <p:sp>
        <p:nvSpPr>
          <p:cNvPr id="14" name="TextBox 13"/>
          <p:cNvSpPr txBox="1"/>
          <p:nvPr/>
        </p:nvSpPr>
        <p:spPr>
          <a:xfrm>
            <a:off x="4560002" y="1699793"/>
            <a:ext cx="569462" cy="369332"/>
          </a:xfrm>
          <a:prstGeom prst="rect">
            <a:avLst/>
          </a:prstGeom>
          <a:noFill/>
        </p:spPr>
        <p:txBody>
          <a:bodyPr wrap="none" rtlCol="0">
            <a:spAutoFit/>
          </a:bodyPr>
          <a:lstStyle/>
          <a:p>
            <a:pPr algn="r"/>
            <a:r>
              <a:rPr lang="en-US" sz="1800" dirty="0" smtClean="0"/>
              <a:t>UC:</a:t>
            </a:r>
            <a:endParaRPr lang="en-US" sz="1800" dirty="0"/>
          </a:p>
        </p:txBody>
      </p:sp>
      <p:sp>
        <p:nvSpPr>
          <p:cNvPr id="16" name="TextBox 15"/>
          <p:cNvSpPr txBox="1"/>
          <p:nvPr/>
        </p:nvSpPr>
        <p:spPr>
          <a:xfrm>
            <a:off x="5004466" y="1447800"/>
            <a:ext cx="1120820" cy="369332"/>
          </a:xfrm>
          <a:prstGeom prst="rect">
            <a:avLst/>
          </a:prstGeom>
          <a:noFill/>
        </p:spPr>
        <p:txBody>
          <a:bodyPr wrap="none" rtlCol="0">
            <a:spAutoFit/>
          </a:bodyPr>
          <a:lstStyle/>
          <a:p>
            <a:r>
              <a:rPr lang="en-US" sz="1800" dirty="0" smtClean="0"/>
              <a:t>controlled</a:t>
            </a:r>
            <a:endParaRPr lang="en-US" sz="1800" dirty="0"/>
          </a:p>
        </p:txBody>
      </p:sp>
      <p:sp>
        <p:nvSpPr>
          <p:cNvPr id="19" name="TextBox 18"/>
          <p:cNvSpPr txBox="1"/>
          <p:nvPr/>
        </p:nvSpPr>
        <p:spPr>
          <a:xfrm>
            <a:off x="5004466" y="1699793"/>
            <a:ext cx="1351652" cy="369332"/>
          </a:xfrm>
          <a:prstGeom prst="rect">
            <a:avLst/>
          </a:prstGeom>
          <a:noFill/>
        </p:spPr>
        <p:txBody>
          <a:bodyPr wrap="none" rtlCol="0">
            <a:spAutoFit/>
          </a:bodyPr>
          <a:lstStyle/>
          <a:p>
            <a:r>
              <a:rPr lang="en-US" sz="1800" dirty="0" smtClean="0"/>
              <a:t>uncontrolled</a:t>
            </a:r>
            <a:endParaRPr lang="en-US" sz="1800" dirty="0"/>
          </a:p>
        </p:txBody>
      </p:sp>
      <p:sp>
        <p:nvSpPr>
          <p:cNvPr id="31" name="Rectangle 30"/>
          <p:cNvSpPr/>
          <p:nvPr/>
        </p:nvSpPr>
        <p:spPr>
          <a:xfrm>
            <a:off x="2508318" y="4050268"/>
            <a:ext cx="4127365"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800" dirty="0" smtClean="0">
                <a:solidFill>
                  <a:srgbClr val="000000"/>
                </a:solidFill>
              </a:rPr>
              <a:t>(Infrastructure SAP </a:t>
            </a:r>
            <a:r>
              <a:rPr lang="en-US" sz="1800" dirty="0" smtClean="0">
                <a:solidFill>
                  <a:srgbClr val="000000"/>
                </a:solidFill>
              </a:rPr>
              <a:t>with</a:t>
            </a:r>
            <a:r>
              <a:rPr lang="en-US" sz="1800" dirty="0" smtClean="0">
                <a:solidFill>
                  <a:srgbClr val="000000"/>
                </a:solidFill>
              </a:rPr>
              <a:t> </a:t>
            </a:r>
            <a:r>
              <a:rPr lang="en-US" sz="1800" dirty="0" smtClean="0">
                <a:solidFill>
                  <a:srgbClr val="000000"/>
                </a:solidFill>
              </a:rPr>
              <a:t>port </a:t>
            </a:r>
            <a:r>
              <a:rPr lang="en-US" sz="1800" dirty="0" smtClean="0">
                <a:solidFill>
                  <a:srgbClr val="000000"/>
                </a:solidFill>
              </a:rPr>
              <a:t>vector)</a:t>
            </a:r>
            <a:endParaRPr lang="en-US" sz="1800" dirty="0" smtClean="0">
              <a:solidFill>
                <a:srgbClr val="000000"/>
              </a:solidFill>
            </a:endParaRPr>
          </a:p>
        </p:txBody>
      </p:sp>
    </p:spTree>
    <p:extLst>
      <p:ext uri="{BB962C8B-B14F-4D97-AF65-F5344CB8AC3E}">
        <p14:creationId xmlns:p14="http://schemas.microsoft.com/office/powerpoint/2010/main" val="1585482410"/>
      </p:ext>
    </p:extLst>
  </p:cSld>
  <p:clrMapOvr>
    <a:masterClrMapping/>
  </p:clrMapOvr>
  <p:transition xmlns:p14="http://schemas.microsoft.com/office/powerpoint/2010/mai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2667000"/>
            <a:ext cx="7924800" cy="16002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652D89"/>
                </a:solidFill>
              </a:rPr>
              <a:t>802.1AC</a:t>
            </a:r>
            <a:r>
              <a:rPr lang="en-US" sz="2000" dirty="0" smtClean="0">
                <a:solidFill>
                  <a:srgbClr val="000000"/>
                </a:solidFill>
              </a:rPr>
              <a:t> Media Access Method Dependent Convergence </a:t>
            </a:r>
            <a:r>
              <a:rPr lang="en-US" sz="2000" dirty="0" smtClean="0">
                <a:solidFill>
                  <a:srgbClr val="000000"/>
                </a:solidFill>
              </a:rPr>
              <a:t>Functions</a:t>
            </a:r>
            <a:br>
              <a:rPr lang="en-US" sz="2000" dirty="0" smtClean="0">
                <a:solidFill>
                  <a:srgbClr val="000000"/>
                </a:solidFill>
              </a:rPr>
            </a:br>
            <a:r>
              <a:rPr lang="en-US" sz="2000" dirty="0" smtClean="0">
                <a:solidFill>
                  <a:srgbClr val="000000"/>
                </a:solidFill>
              </a:rPr>
              <a:t>Many ISS </a:t>
            </a:r>
            <a:r>
              <a:rPr lang="en-US" sz="2000" dirty="0" smtClean="0">
                <a:solidFill>
                  <a:srgbClr val="000000"/>
                </a:solidFill>
                <a:sym typeface="Wingdings"/>
              </a:rPr>
              <a:t> </a:t>
            </a:r>
            <a:r>
              <a:rPr lang="en-US" sz="2000" dirty="0" smtClean="0">
                <a:solidFill>
                  <a:srgbClr val="000000"/>
                </a:solidFill>
              </a:rPr>
              <a:t>Infrastructure SAP + vector of ports</a:t>
            </a:r>
          </a:p>
        </p:txBody>
      </p:sp>
      <p:sp>
        <p:nvSpPr>
          <p:cNvPr id="7" name="Rectangle 6"/>
          <p:cNvSpPr/>
          <p:nvPr/>
        </p:nvSpPr>
        <p:spPr>
          <a:xfrm>
            <a:off x="609600" y="4267200"/>
            <a:ext cx="7924800" cy="1600200"/>
          </a:xfrm>
          <a:prstGeom prst="rect">
            <a:avLst/>
          </a:prstGeom>
          <a:noFill/>
          <a:ln w="38100">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652D89"/>
                </a:solidFill>
              </a:rPr>
              <a:t>802.1ak</a:t>
            </a:r>
            <a:r>
              <a:rPr lang="en-US" sz="2000" dirty="0" smtClean="0">
                <a:solidFill>
                  <a:srgbClr val="000000"/>
                </a:solidFill>
              </a:rPr>
              <a:t> </a:t>
            </a:r>
            <a:r>
              <a:rPr lang="en-US" sz="2000" dirty="0" smtClean="0">
                <a:solidFill>
                  <a:srgbClr val="000000"/>
                </a:solidFill>
              </a:rPr>
              <a:t>Infrastructure access</a:t>
            </a:r>
          </a:p>
          <a:p>
            <a:pPr algn="ctr"/>
            <a:r>
              <a:rPr lang="en-US" sz="2000" dirty="0" smtClean="0">
                <a:solidFill>
                  <a:srgbClr val="000000"/>
                </a:solidFill>
              </a:rPr>
              <a:t>Vector of ports</a:t>
            </a:r>
            <a:r>
              <a:rPr lang="en-US" sz="2000" dirty="0">
                <a:solidFill>
                  <a:srgbClr val="000000"/>
                </a:solidFill>
              </a:rPr>
              <a:t> </a:t>
            </a:r>
            <a:r>
              <a:rPr lang="en-US" sz="2000" dirty="0">
                <a:solidFill>
                  <a:srgbClr val="000000"/>
                </a:solidFill>
                <a:sym typeface="Wingdings"/>
              </a:rPr>
              <a:t> </a:t>
            </a:r>
            <a:r>
              <a:rPr lang="en-US" sz="2000" i="1" dirty="0" smtClean="0">
                <a:solidFill>
                  <a:srgbClr val="000000"/>
                </a:solidFill>
              </a:rPr>
              <a:t>N</a:t>
            </a:r>
            <a:r>
              <a:rPr lang="en-US" sz="2000" dirty="0" smtClean="0">
                <a:solidFill>
                  <a:srgbClr val="000000"/>
                </a:solidFill>
              </a:rPr>
              <a:t> frames with third MAC address and subset encoding</a:t>
            </a:r>
          </a:p>
        </p:txBody>
      </p:sp>
      <p:sp>
        <p:nvSpPr>
          <p:cNvPr id="9" name="Rectangle 8"/>
          <p:cNvSpPr/>
          <p:nvPr/>
        </p:nvSpPr>
        <p:spPr>
          <a:xfrm>
            <a:off x="4038600" y="5662574"/>
            <a:ext cx="10668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(802.11)</a:t>
            </a:r>
          </a:p>
        </p:txBody>
      </p:sp>
      <p:sp>
        <p:nvSpPr>
          <p:cNvPr id="17" name="Rectangle 16"/>
          <p:cNvSpPr/>
          <p:nvPr/>
        </p:nvSpPr>
        <p:spPr>
          <a:xfrm>
            <a:off x="76200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8" name="Rectangle 17"/>
          <p:cNvSpPr/>
          <p:nvPr/>
        </p:nvSpPr>
        <p:spPr>
          <a:xfrm>
            <a:off x="160020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1" name="Rectangle 20"/>
          <p:cNvSpPr/>
          <p:nvPr/>
        </p:nvSpPr>
        <p:spPr>
          <a:xfrm>
            <a:off x="259921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2" name="Rectangle 21"/>
          <p:cNvSpPr/>
          <p:nvPr/>
        </p:nvSpPr>
        <p:spPr>
          <a:xfrm>
            <a:off x="343741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4" name="Rectangle 23"/>
          <p:cNvSpPr/>
          <p:nvPr/>
        </p:nvSpPr>
        <p:spPr>
          <a:xfrm>
            <a:off x="683895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25" name="Rectangle 24"/>
          <p:cNvSpPr/>
          <p:nvPr/>
        </p:nvSpPr>
        <p:spPr>
          <a:xfrm>
            <a:off x="7677150" y="2450068"/>
            <a:ext cx="762000"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800" dirty="0" smtClean="0">
                <a:solidFill>
                  <a:srgbClr val="000000"/>
                </a:solidFill>
              </a:rPr>
              <a:t>(ISS)</a:t>
            </a:r>
          </a:p>
        </p:txBody>
      </p:sp>
      <p:sp>
        <p:nvSpPr>
          <p:cNvPr id="12" name="Rectangle 11"/>
          <p:cNvSpPr/>
          <p:nvPr/>
        </p:nvSpPr>
        <p:spPr>
          <a:xfrm>
            <a:off x="5181600" y="2383742"/>
            <a:ext cx="762000" cy="461665"/>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smtClean="0">
                <a:solidFill>
                  <a:srgbClr val="000000"/>
                </a:solidFill>
              </a:rPr>
              <a:t>…</a:t>
            </a:r>
          </a:p>
        </p:txBody>
      </p:sp>
      <p:sp>
        <p:nvSpPr>
          <p:cNvPr id="3" name="TextBox 2"/>
          <p:cNvSpPr txBox="1"/>
          <p:nvPr/>
        </p:nvSpPr>
        <p:spPr>
          <a:xfrm>
            <a:off x="966763" y="2191860"/>
            <a:ext cx="338629" cy="369332"/>
          </a:xfrm>
          <a:prstGeom prst="rect">
            <a:avLst/>
          </a:prstGeom>
          <a:noFill/>
        </p:spPr>
        <p:txBody>
          <a:bodyPr wrap="none" rtlCol="0">
            <a:spAutoFit/>
          </a:bodyPr>
          <a:lstStyle/>
          <a:p>
            <a:r>
              <a:rPr lang="en-US" sz="1800" dirty="0" smtClean="0"/>
              <a:t>C</a:t>
            </a:r>
            <a:endParaRPr lang="en-US" sz="1800" dirty="0"/>
          </a:p>
        </p:txBody>
      </p:sp>
      <p:sp>
        <p:nvSpPr>
          <p:cNvPr id="5" name="TextBox 4"/>
          <p:cNvSpPr txBox="1"/>
          <p:nvPr/>
        </p:nvSpPr>
        <p:spPr>
          <a:xfrm>
            <a:off x="1726795" y="2191860"/>
            <a:ext cx="505329" cy="369332"/>
          </a:xfrm>
          <a:prstGeom prst="rect">
            <a:avLst/>
          </a:prstGeom>
          <a:noFill/>
        </p:spPr>
        <p:txBody>
          <a:bodyPr wrap="none" rtlCol="0">
            <a:spAutoFit/>
          </a:bodyPr>
          <a:lstStyle/>
          <a:p>
            <a:r>
              <a:rPr lang="en-US" sz="1800" dirty="0" smtClean="0"/>
              <a:t>UC</a:t>
            </a:r>
            <a:endParaRPr lang="en-US" sz="1800" dirty="0"/>
          </a:p>
        </p:txBody>
      </p:sp>
      <p:sp>
        <p:nvSpPr>
          <p:cNvPr id="26" name="TextBox 25"/>
          <p:cNvSpPr txBox="1"/>
          <p:nvPr/>
        </p:nvSpPr>
        <p:spPr>
          <a:xfrm>
            <a:off x="2790740" y="2191860"/>
            <a:ext cx="338629" cy="369332"/>
          </a:xfrm>
          <a:prstGeom prst="rect">
            <a:avLst/>
          </a:prstGeom>
          <a:noFill/>
        </p:spPr>
        <p:txBody>
          <a:bodyPr wrap="none" rtlCol="0">
            <a:spAutoFit/>
          </a:bodyPr>
          <a:lstStyle/>
          <a:p>
            <a:r>
              <a:rPr lang="en-US" sz="1800" dirty="0" smtClean="0"/>
              <a:t>C</a:t>
            </a:r>
            <a:endParaRPr lang="en-US" sz="1800" dirty="0"/>
          </a:p>
        </p:txBody>
      </p:sp>
      <p:sp>
        <p:nvSpPr>
          <p:cNvPr id="27" name="TextBox 26"/>
          <p:cNvSpPr txBox="1"/>
          <p:nvPr/>
        </p:nvSpPr>
        <p:spPr>
          <a:xfrm>
            <a:off x="3550772" y="2191860"/>
            <a:ext cx="505329" cy="369332"/>
          </a:xfrm>
          <a:prstGeom prst="rect">
            <a:avLst/>
          </a:prstGeom>
          <a:noFill/>
        </p:spPr>
        <p:txBody>
          <a:bodyPr wrap="none" rtlCol="0">
            <a:spAutoFit/>
          </a:bodyPr>
          <a:lstStyle/>
          <a:p>
            <a:r>
              <a:rPr lang="en-US" sz="1800" dirty="0" smtClean="0"/>
              <a:t>UC</a:t>
            </a:r>
            <a:endParaRPr lang="en-US" sz="1800" dirty="0"/>
          </a:p>
        </p:txBody>
      </p:sp>
      <p:sp>
        <p:nvSpPr>
          <p:cNvPr id="28" name="TextBox 27"/>
          <p:cNvSpPr txBox="1"/>
          <p:nvPr/>
        </p:nvSpPr>
        <p:spPr>
          <a:xfrm>
            <a:off x="7047861" y="2191860"/>
            <a:ext cx="338629" cy="369332"/>
          </a:xfrm>
          <a:prstGeom prst="rect">
            <a:avLst/>
          </a:prstGeom>
          <a:noFill/>
        </p:spPr>
        <p:txBody>
          <a:bodyPr wrap="none" rtlCol="0">
            <a:spAutoFit/>
          </a:bodyPr>
          <a:lstStyle/>
          <a:p>
            <a:r>
              <a:rPr lang="en-US" sz="1800" dirty="0" smtClean="0"/>
              <a:t>C</a:t>
            </a:r>
            <a:endParaRPr lang="en-US" sz="1800" dirty="0"/>
          </a:p>
        </p:txBody>
      </p:sp>
      <p:sp>
        <p:nvSpPr>
          <p:cNvPr id="29" name="TextBox 28"/>
          <p:cNvSpPr txBox="1"/>
          <p:nvPr/>
        </p:nvSpPr>
        <p:spPr>
          <a:xfrm>
            <a:off x="7807893" y="2191860"/>
            <a:ext cx="505329" cy="369332"/>
          </a:xfrm>
          <a:prstGeom prst="rect">
            <a:avLst/>
          </a:prstGeom>
          <a:noFill/>
        </p:spPr>
        <p:txBody>
          <a:bodyPr wrap="none" rtlCol="0">
            <a:spAutoFit/>
          </a:bodyPr>
          <a:lstStyle/>
          <a:p>
            <a:r>
              <a:rPr lang="en-US" sz="1800" dirty="0" smtClean="0"/>
              <a:t>UC</a:t>
            </a:r>
            <a:endParaRPr lang="en-US" sz="1800" dirty="0"/>
          </a:p>
        </p:txBody>
      </p:sp>
      <p:sp>
        <p:nvSpPr>
          <p:cNvPr id="30" name="TextBox 29"/>
          <p:cNvSpPr txBox="1"/>
          <p:nvPr/>
        </p:nvSpPr>
        <p:spPr>
          <a:xfrm>
            <a:off x="744254" y="1349514"/>
            <a:ext cx="7655493" cy="707886"/>
          </a:xfrm>
          <a:prstGeom prst="rect">
            <a:avLst/>
          </a:prstGeom>
          <a:noFill/>
        </p:spPr>
        <p:txBody>
          <a:bodyPr wrap="square" rtlCol="0">
            <a:spAutoFit/>
          </a:bodyPr>
          <a:lstStyle/>
          <a:p>
            <a:r>
              <a:rPr lang="en-US" sz="2000" dirty="0" smtClean="0">
                <a:solidFill>
                  <a:srgbClr val="000000"/>
                </a:solidFill>
              </a:rPr>
              <a:t>Eliminate the </a:t>
            </a:r>
            <a:r>
              <a:rPr lang="en-US" sz="2000" dirty="0" err="1" smtClean="0">
                <a:solidFill>
                  <a:srgbClr val="000000"/>
                </a:solidFill>
              </a:rPr>
              <a:t>SecY.</a:t>
            </a:r>
            <a:r>
              <a:rPr lang="en-US" sz="2000" dirty="0" smtClean="0">
                <a:solidFill>
                  <a:srgbClr val="000000"/>
                </a:solidFill>
              </a:rPr>
              <a:t>  Attach both controlled and</a:t>
            </a:r>
            <a:r>
              <a:rPr lang="en-US" sz="2000" dirty="0">
                <a:solidFill>
                  <a:srgbClr val="000000"/>
                </a:solidFill>
              </a:rPr>
              <a:t> </a:t>
            </a:r>
            <a:r>
              <a:rPr lang="en-US" sz="2000" dirty="0" smtClean="0">
                <a:solidFill>
                  <a:srgbClr val="000000"/>
                </a:solidFill>
              </a:rPr>
              <a:t>uncontrolled ports to the convergence function.  </a:t>
            </a:r>
            <a:r>
              <a:rPr lang="en-US" sz="2000" b="1" dirty="0" smtClean="0">
                <a:solidFill>
                  <a:srgbClr val="652D89"/>
                </a:solidFill>
              </a:rPr>
              <a:t>(This trick goes in 802.1Qbz.)</a:t>
            </a:r>
            <a:endParaRPr lang="en-US" sz="2000" b="1" dirty="0">
              <a:solidFill>
                <a:srgbClr val="652D89"/>
              </a:solidFill>
            </a:endParaRPr>
          </a:p>
        </p:txBody>
      </p:sp>
      <p:sp>
        <p:nvSpPr>
          <p:cNvPr id="31" name="Rectangle 30"/>
          <p:cNvSpPr/>
          <p:nvPr/>
        </p:nvSpPr>
        <p:spPr>
          <a:xfrm>
            <a:off x="2508318" y="4050268"/>
            <a:ext cx="4127365" cy="36933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800" dirty="0" smtClean="0">
                <a:solidFill>
                  <a:srgbClr val="000000"/>
                </a:solidFill>
              </a:rPr>
              <a:t>(Infrastructure SAP </a:t>
            </a:r>
            <a:r>
              <a:rPr lang="en-US" sz="1800" dirty="0" smtClean="0">
                <a:solidFill>
                  <a:srgbClr val="000000"/>
                </a:solidFill>
              </a:rPr>
              <a:t>with</a:t>
            </a:r>
            <a:r>
              <a:rPr lang="en-US" sz="1800" dirty="0" smtClean="0">
                <a:solidFill>
                  <a:srgbClr val="000000"/>
                </a:solidFill>
              </a:rPr>
              <a:t> </a:t>
            </a:r>
            <a:r>
              <a:rPr lang="en-US" sz="1800" dirty="0" smtClean="0">
                <a:solidFill>
                  <a:srgbClr val="000000"/>
                </a:solidFill>
              </a:rPr>
              <a:t>port </a:t>
            </a:r>
            <a:r>
              <a:rPr lang="en-US" sz="1800" dirty="0" smtClean="0">
                <a:solidFill>
                  <a:srgbClr val="000000"/>
                </a:solidFill>
              </a:rPr>
              <a:t>vector)</a:t>
            </a:r>
            <a:endParaRPr lang="en-US" sz="1800" dirty="0" smtClean="0">
              <a:solidFill>
                <a:srgbClr val="000000"/>
              </a:solidFill>
            </a:endParaRPr>
          </a:p>
        </p:txBody>
      </p:sp>
      <p:sp>
        <p:nvSpPr>
          <p:cNvPr id="32" name="TextBox 31"/>
          <p:cNvSpPr txBox="1"/>
          <p:nvPr/>
        </p:nvSpPr>
        <p:spPr>
          <a:xfrm>
            <a:off x="1401234" y="2754868"/>
            <a:ext cx="300082" cy="369332"/>
          </a:xfrm>
          <a:prstGeom prst="rect">
            <a:avLst/>
          </a:prstGeom>
          <a:noFill/>
        </p:spPr>
        <p:txBody>
          <a:bodyPr wrap="none" rtlCol="0">
            <a:spAutoFit/>
          </a:bodyPr>
          <a:lstStyle/>
          <a:p>
            <a:r>
              <a:rPr lang="en-US" sz="1800" dirty="0" smtClean="0"/>
              <a:t>1</a:t>
            </a:r>
            <a:endParaRPr lang="en-US" sz="1800" dirty="0"/>
          </a:p>
        </p:txBody>
      </p:sp>
      <p:sp>
        <p:nvSpPr>
          <p:cNvPr id="33" name="TextBox 32"/>
          <p:cNvSpPr txBox="1"/>
          <p:nvPr/>
        </p:nvSpPr>
        <p:spPr>
          <a:xfrm>
            <a:off x="3248198" y="2743200"/>
            <a:ext cx="300082" cy="369332"/>
          </a:xfrm>
          <a:prstGeom prst="rect">
            <a:avLst/>
          </a:prstGeom>
          <a:noFill/>
        </p:spPr>
        <p:txBody>
          <a:bodyPr wrap="none" rtlCol="0">
            <a:spAutoFit/>
          </a:bodyPr>
          <a:lstStyle/>
          <a:p>
            <a:r>
              <a:rPr lang="en-US" sz="1800" dirty="0" smtClean="0"/>
              <a:t>2</a:t>
            </a:r>
            <a:endParaRPr lang="en-US" sz="1800" dirty="0"/>
          </a:p>
        </p:txBody>
      </p:sp>
      <p:sp>
        <p:nvSpPr>
          <p:cNvPr id="34" name="TextBox 33"/>
          <p:cNvSpPr txBox="1"/>
          <p:nvPr/>
        </p:nvSpPr>
        <p:spPr>
          <a:xfrm>
            <a:off x="7485161" y="2743200"/>
            <a:ext cx="429913" cy="369332"/>
          </a:xfrm>
          <a:prstGeom prst="rect">
            <a:avLst/>
          </a:prstGeom>
          <a:noFill/>
        </p:spPr>
        <p:txBody>
          <a:bodyPr wrap="none" rtlCol="0">
            <a:spAutoFit/>
          </a:bodyPr>
          <a:lstStyle/>
          <a:p>
            <a:r>
              <a:rPr lang="en-US" sz="1800" i="1" dirty="0"/>
              <a:t>m</a:t>
            </a:r>
          </a:p>
        </p:txBody>
      </p:sp>
      <p:sp>
        <p:nvSpPr>
          <p:cNvPr id="36" name="Title 1"/>
          <p:cNvSpPr>
            <a:spLocks noGrp="1"/>
          </p:cNvSpPr>
          <p:nvPr>
            <p:ph type="title"/>
          </p:nvPr>
        </p:nvSpPr>
        <p:spPr>
          <a:xfrm>
            <a:off x="229702" y="188640"/>
            <a:ext cx="8588861" cy="838200"/>
          </a:xfrm>
        </p:spPr>
        <p:txBody>
          <a:bodyPr/>
          <a:lstStyle/>
          <a:p>
            <a:r>
              <a:rPr lang="en-US" b="1" kern="0" dirty="0">
                <a:solidFill>
                  <a:srgbClr val="000000"/>
                </a:solidFill>
              </a:rPr>
              <a:t>802.1Q + </a:t>
            </a:r>
            <a:r>
              <a:rPr lang="en-US" b="1" kern="0" dirty="0" smtClean="0">
                <a:solidFill>
                  <a:srgbClr val="000000"/>
                </a:solidFill>
              </a:rPr>
              <a:t>802.1AC</a:t>
            </a:r>
            <a:br>
              <a:rPr lang="en-US" b="1" kern="0" dirty="0" smtClean="0">
                <a:solidFill>
                  <a:srgbClr val="000000"/>
                </a:solidFill>
              </a:rPr>
            </a:br>
            <a:r>
              <a:rPr lang="en-US" b="1" kern="0" dirty="0" smtClean="0">
                <a:solidFill>
                  <a:srgbClr val="000000"/>
                </a:solidFill>
              </a:rPr>
              <a:t>Convergence + 802.11ak </a:t>
            </a:r>
            <a:r>
              <a:rPr lang="en-US" b="1" kern="0" dirty="0">
                <a:solidFill>
                  <a:srgbClr val="000000"/>
                </a:solidFill>
              </a:rPr>
              <a:t>infrastructure</a:t>
            </a:r>
            <a:endParaRPr lang="en-US" dirty="0"/>
          </a:p>
        </p:txBody>
      </p:sp>
    </p:spTree>
    <p:extLst>
      <p:ext uri="{BB962C8B-B14F-4D97-AF65-F5344CB8AC3E}">
        <p14:creationId xmlns:p14="http://schemas.microsoft.com/office/powerpoint/2010/main" val="2550334709"/>
      </p:ext>
    </p:extLst>
  </p:cSld>
  <p:clrMapOvr>
    <a:masterClrMapping/>
  </p:clrMapOvr>
  <p:transition xmlns:p14="http://schemas.microsoft.com/office/powerpoint/2010/main">
    <p:wipe dir="r"/>
  </p:transition>
</p:sld>
</file>

<file path=ppt/theme/theme1.xml><?xml version="1.0" encoding="utf-8"?>
<a:theme xmlns:a="http://schemas.openxmlformats.org/drawingml/2006/main" name="802-11-templat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802-11-template.potx</Template>
  <TotalTime>131</TotalTime>
  <Words>1332</Words>
  <Application>Microsoft Macintosh PowerPoint</Application>
  <PresentationFormat>On-screen Show (4:3)</PresentationFormat>
  <Paragraphs>226</Paragraphs>
  <Slides>20</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802-11-template</vt:lpstr>
      <vt:lpstr>Document</vt:lpstr>
      <vt:lpstr>Service mapping between the ISS and 802.11</vt:lpstr>
      <vt:lpstr>Abstract</vt:lpstr>
      <vt:lpstr>The Virtual Bridge Architecture</vt:lpstr>
      <vt:lpstr>The Virtual Bridge Architecture</vt:lpstr>
      <vt:lpstr>Three methods for connecting a Bridge to 802.11 media</vt:lpstr>
      <vt:lpstr>Infrastructure side</vt:lpstr>
      <vt:lpstr>Convergence Functions for 2: 802.11 infrastructure access</vt:lpstr>
      <vt:lpstr>802.1Q + 802.1AC Convergence + 802.11ak infrastructure</vt:lpstr>
      <vt:lpstr>802.1Q + 802.1AC Convergence + 802.11ak infrastructure</vt:lpstr>
      <vt:lpstr>Infrastructure 802.1AC Convergence</vt:lpstr>
      <vt:lpstr>Infrastructure 802.1AC Convergence</vt:lpstr>
      <vt:lpstr>P802.11ak infrastructure access </vt:lpstr>
      <vt:lpstr>What about VLAN tag variances?</vt:lpstr>
      <vt:lpstr>Non-AP station side</vt:lpstr>
      <vt:lpstr>802.1Q + 802.1AC Convergence + 802.11ak Non-AP station</vt:lpstr>
      <vt:lpstr>Non-AP station 802.1AC Convergence</vt:lpstr>
      <vt:lpstr>P802.11ak Non-AP station access</vt:lpstr>
      <vt:lpstr>A final option</vt:lpstr>
      <vt:lpstr>A final option</vt:lpstr>
      <vt:lpstr>A final option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Adrian Stephens</dc:creator>
  <cp:lastModifiedBy>Norman Finn</cp:lastModifiedBy>
  <cp:revision>26</cp:revision>
  <cp:lastPrinted>1601-01-01T00:00:00Z</cp:lastPrinted>
  <dcterms:created xsi:type="dcterms:W3CDTF">2010-02-15T12:38:41Z</dcterms:created>
  <dcterms:modified xsi:type="dcterms:W3CDTF">2013-08-02T00:20:17Z</dcterms:modified>
</cp:coreProperties>
</file>