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69" r:id="rId2"/>
    <p:sldId id="351" r:id="rId3"/>
    <p:sldId id="352" r:id="rId4"/>
    <p:sldId id="363" r:id="rId5"/>
    <p:sldId id="281" r:id="rId6"/>
    <p:sldId id="282" r:id="rId7"/>
    <p:sldId id="330" r:id="rId8"/>
    <p:sldId id="287" r:id="rId9"/>
    <p:sldId id="335" r:id="rId10"/>
    <p:sldId id="362" r:id="rId11"/>
    <p:sldId id="270" r:id="rId12"/>
    <p:sldId id="361" r:id="rId13"/>
    <p:sldId id="336" r:id="rId14"/>
    <p:sldId id="337" r:id="rId15"/>
    <p:sldId id="338" r:id="rId16"/>
    <p:sldId id="339" r:id="rId17"/>
    <p:sldId id="340" r:id="rId18"/>
    <p:sldId id="355" r:id="rId19"/>
    <p:sldId id="356" r:id="rId20"/>
    <p:sldId id="357"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a:srgbClr val="FF0000"/>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971" autoAdjust="0"/>
    <p:restoredTop sz="99568" autoAdjust="0"/>
  </p:normalViewPr>
  <p:slideViewPr>
    <p:cSldViewPr>
      <p:cViewPr varScale="1">
        <p:scale>
          <a:sx n="91" d="100"/>
          <a:sy n="91" d="100"/>
        </p:scale>
        <p:origin x="-1494"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63" d="100"/>
          <a:sy n="63" d="100"/>
        </p:scale>
        <p:origin x="-2874" y="-10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34" charset="-127"/>
              </a:defRPr>
            </a:lvl1pPr>
          </a:lstStyle>
          <a:p>
            <a:r>
              <a:rPr lang="en-US" altLang="ko-KR" smtClean="0"/>
              <a:t>doc.: IEEE 802.11-12/0644r0</a:t>
            </a:r>
            <a:endParaRPr lang="en-US" altLang="ko-K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34" charset="-127"/>
              </a:defRPr>
            </a:lvl1pPr>
          </a:lstStyle>
          <a:p>
            <a:r>
              <a:rPr lang="en-US" altLang="ko-KR" smtClean="0"/>
              <a:t>Nov 2009</a:t>
            </a:r>
            <a:endParaRPr lang="en-US" altLang="ko-K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34" charset="-127"/>
              </a:defRPr>
            </a:lvl1pPr>
          </a:lstStyle>
          <a:p>
            <a:r>
              <a:rPr lang="en-US" altLang="ko-KR" smtClean="0"/>
              <a:t>Merlin, Liu, Shao</a:t>
            </a:r>
            <a:endParaRPr lang="en-US" altLang="ko-K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ea typeface="굴림" pitchFamily="34" charset="-127"/>
              </a:defRPr>
            </a:lvl1pPr>
          </a:lstStyle>
          <a:p>
            <a:r>
              <a:rPr lang="en-US" altLang="ko-KR"/>
              <a:t>Page </a:t>
            </a:r>
            <a:fld id="{8CA65BE7-6A2E-42F1-B04C-7325891E514C}" type="slidenum">
              <a:rPr lang="en-US" altLang="ko-K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r>
              <a:rPr lang="en-US" altLang="ko-KR">
                <a:ea typeface="굴림" pitchFamily="34"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416549373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34" charset="-127"/>
              </a:defRPr>
            </a:lvl1pPr>
          </a:lstStyle>
          <a:p>
            <a:r>
              <a:rPr lang="en-US" altLang="ko-KR" smtClean="0"/>
              <a:t>doc.: IEEE 802.11-12/0644r0</a:t>
            </a:r>
            <a:endParaRPr lang="en-US" altLang="ko-K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34" charset="-127"/>
              </a:defRPr>
            </a:lvl1pPr>
          </a:lstStyle>
          <a:p>
            <a:r>
              <a:rPr lang="en-US" altLang="ko-KR" smtClean="0"/>
              <a:t>Nov 2009</a:t>
            </a:r>
            <a:endParaRPr lang="en-US" altLang="ko-K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ea typeface="굴림" pitchFamily="34" charset="-127"/>
              </a:defRPr>
            </a:lvl5pPr>
          </a:lstStyle>
          <a:p>
            <a:pPr lvl="4"/>
            <a:r>
              <a:rPr lang="en-US" altLang="ko-KR" smtClean="0"/>
              <a:t>Merlin, Liu, Shao</a:t>
            </a:r>
            <a:endParaRPr lang="en-US" altLang="ko-K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34" charset="-127"/>
              </a:defRPr>
            </a:lvl1pPr>
          </a:lstStyle>
          <a:p>
            <a:r>
              <a:rPr lang="en-US" altLang="ko-KR"/>
              <a:t>Page </a:t>
            </a:r>
            <a:fld id="{B866F1C9-D90C-44B6-8C96-4E1CED257B67}" type="slidenum">
              <a:rPr lang="en-US" altLang="ko-K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r>
              <a:rPr lang="en-US" altLang="ko-KR">
                <a:ea typeface="굴림" pitchFamily="34"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357259770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ED16B10-3437-43BF-A46C-B3EEFDCF673D}" type="slidenum">
              <a:rPr lang="en-US" altLang="ko-KR"/>
              <a:pPr/>
              <a:t>1</a:t>
            </a:fld>
            <a:endParaRPr lang="en-US" altLang="ko-KR"/>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E07D0297-61A2-4CDD-A778-1C0353C05BFA}" type="slidenum">
              <a:rPr lang="en-US" altLang="ko-KR"/>
              <a:pPr/>
              <a:t>18</a:t>
            </a:fld>
            <a:endParaRPr lang="en-US" altLang="ko-KR"/>
          </a:p>
        </p:txBody>
      </p:sp>
      <p:sp>
        <p:nvSpPr>
          <p:cNvPr id="35842" name="Rectangle 2"/>
          <p:cNvSpPr>
            <a:spLocks noGrp="1" noRot="1" noChangeAspect="1" noChangeArrowheads="1" noTextEdit="1"/>
          </p:cNvSpPr>
          <p:nvPr>
            <p:ph type="sldImg"/>
          </p:nvPr>
        </p:nvSpPr>
        <p:spPr>
          <a:xfrm>
            <a:off x="1155700" y="701675"/>
            <a:ext cx="4624388" cy="3468688"/>
          </a:xfrm>
          <a:ln/>
        </p:spPr>
      </p:sp>
      <p:sp>
        <p:nvSpPr>
          <p:cNvPr id="3584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EE9992C4-9E0F-4E35-BC23-3502FE8991D0}" type="slidenum">
              <a:rPr lang="en-US" altLang="ko-KR"/>
              <a:pPr/>
              <a:t>19</a:t>
            </a:fld>
            <a:endParaRPr lang="en-US" altLang="ko-KR"/>
          </a:p>
        </p:txBody>
      </p:sp>
      <p:sp>
        <p:nvSpPr>
          <p:cNvPr id="37890" name="Rectangle 2"/>
          <p:cNvSpPr>
            <a:spLocks noGrp="1" noRot="1" noChangeAspect="1" noChangeArrowheads="1" noTextEdit="1"/>
          </p:cNvSpPr>
          <p:nvPr>
            <p:ph type="sldImg"/>
          </p:nvPr>
        </p:nvSpPr>
        <p:spPr>
          <a:xfrm>
            <a:off x="1155700" y="701675"/>
            <a:ext cx="4624388" cy="3468688"/>
          </a:xfrm>
          <a:ln/>
        </p:spPr>
      </p:sp>
      <p:sp>
        <p:nvSpPr>
          <p:cNvPr id="3789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BFA845F8-1DCB-418C-B1BB-60492031F84B}" type="slidenum">
              <a:rPr lang="en-US" altLang="ko-KR"/>
              <a:pPr/>
              <a:t>20</a:t>
            </a:fld>
            <a:endParaRPr lang="en-US" altLang="ko-KR"/>
          </a:p>
        </p:txBody>
      </p:sp>
      <p:sp>
        <p:nvSpPr>
          <p:cNvPr id="39938" name="Rectangle 2"/>
          <p:cNvSpPr>
            <a:spLocks noGrp="1" noRot="1" noChangeAspect="1" noChangeArrowheads="1" noTextEdit="1"/>
          </p:cNvSpPr>
          <p:nvPr>
            <p:ph type="sldImg"/>
          </p:nvPr>
        </p:nvSpPr>
        <p:spPr>
          <a:xfrm>
            <a:off x="1155700" y="701675"/>
            <a:ext cx="4624388" cy="3468688"/>
          </a:xfrm>
          <a:ln/>
        </p:spPr>
      </p:sp>
      <p:sp>
        <p:nvSpPr>
          <p:cNvPr id="3993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BA04BDB-24AD-4E6F-8C0B-1D27B57111C1}" type="slidenum">
              <a:rPr lang="en-US" altLang="ko-KR"/>
              <a:pPr/>
              <a:t>4</a:t>
            </a:fld>
            <a:endParaRPr lang="en-US" altLang="ko-KR"/>
          </a:p>
        </p:txBody>
      </p:sp>
      <p:sp>
        <p:nvSpPr>
          <p:cNvPr id="113666" name="Rectangle 2"/>
          <p:cNvSpPr>
            <a:spLocks noGrp="1" noRot="1" noChangeAspect="1" noChangeArrowheads="1" noTextEdit="1"/>
          </p:cNvSpPr>
          <p:nvPr>
            <p:ph type="sldImg"/>
          </p:nvPr>
        </p:nvSpPr>
        <p:spPr>
          <a:xfrm>
            <a:off x="1154113" y="701675"/>
            <a:ext cx="4625975" cy="3468688"/>
          </a:xfrm>
          <a:ln/>
        </p:spPr>
      </p:sp>
      <p:sp>
        <p:nvSpPr>
          <p:cNvPr id="1136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5643531A-A6BD-486E-8EC9-BE4C898B7FFC}" type="slidenum">
              <a:rPr lang="en-US" altLang="ko-KR"/>
              <a:pPr/>
              <a:t>5</a:t>
            </a:fld>
            <a:endParaRPr lang="en-US" altLang="ko-KR"/>
          </a:p>
        </p:txBody>
      </p:sp>
      <p:sp>
        <p:nvSpPr>
          <p:cNvPr id="86018" name="Rectangle 2"/>
          <p:cNvSpPr>
            <a:spLocks noGrp="1" noRot="1" noChangeAspect="1" noChangeArrowheads="1" noTextEdit="1"/>
          </p:cNvSpPr>
          <p:nvPr>
            <p:ph type="sldImg"/>
          </p:nvPr>
        </p:nvSpPr>
        <p:spPr>
          <a:xfrm>
            <a:off x="1154113" y="701675"/>
            <a:ext cx="4625975" cy="3468688"/>
          </a:xfrm>
          <a:ln/>
        </p:spPr>
      </p:sp>
      <p:sp>
        <p:nvSpPr>
          <p:cNvPr id="86019"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5581735D-F74D-4DDF-93AD-65D5FDC55DCE}" type="slidenum">
              <a:rPr lang="en-US" altLang="ko-KR"/>
              <a:pPr/>
              <a:t>6</a:t>
            </a:fld>
            <a:endParaRPr lang="en-US" altLang="ko-KR"/>
          </a:p>
        </p:txBody>
      </p:sp>
      <p:sp>
        <p:nvSpPr>
          <p:cNvPr id="87042" name="Rectangle 2"/>
          <p:cNvSpPr>
            <a:spLocks noGrp="1" noRot="1" noChangeAspect="1" noChangeArrowheads="1" noTextEdit="1"/>
          </p:cNvSpPr>
          <p:nvPr>
            <p:ph type="sldImg"/>
          </p:nvPr>
        </p:nvSpPr>
        <p:spPr>
          <a:xfrm>
            <a:off x="1154113" y="701675"/>
            <a:ext cx="4625975" cy="3468688"/>
          </a:xfrm>
          <a:ln/>
        </p:spPr>
      </p:sp>
      <p:sp>
        <p:nvSpPr>
          <p:cNvPr id="87043"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08F0E36A-DBCE-41B8-926A-9E04EF003671}" type="slidenum">
              <a:rPr lang="en-US" altLang="ko-KR"/>
              <a:pPr/>
              <a:t>8</a:t>
            </a:fld>
            <a:endParaRPr lang="en-US" altLang="ko-KR"/>
          </a:p>
        </p:txBody>
      </p:sp>
      <p:sp>
        <p:nvSpPr>
          <p:cNvPr id="62466" name="Rectangle 2"/>
          <p:cNvSpPr>
            <a:spLocks noGrp="1" noRot="1" noChangeAspect="1" noChangeArrowheads="1" noTextEdit="1"/>
          </p:cNvSpPr>
          <p:nvPr>
            <p:ph type="sldImg"/>
          </p:nvPr>
        </p:nvSpPr>
        <p:spPr>
          <a:xfrm>
            <a:off x="1154113" y="701675"/>
            <a:ext cx="4625975" cy="3468688"/>
          </a:xfrm>
          <a:ln/>
        </p:spPr>
      </p:sp>
      <p:sp>
        <p:nvSpPr>
          <p:cNvPr id="6246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F0D5692F-190C-407C-99C1-16CF4160E7D8}" type="slidenum">
              <a:rPr lang="en-US" altLang="ko-KR"/>
              <a:pPr/>
              <a:t>11</a:t>
            </a:fld>
            <a:endParaRPr lang="en-US" altLang="ko-KR"/>
          </a:p>
        </p:txBody>
      </p:sp>
      <p:sp>
        <p:nvSpPr>
          <p:cNvPr id="69634" name="Rectangle 2"/>
          <p:cNvSpPr>
            <a:spLocks noGrp="1" noRot="1" noChangeAspect="1" noChangeArrowheads="1" noTextEdit="1"/>
          </p:cNvSpPr>
          <p:nvPr>
            <p:ph type="sldImg"/>
          </p:nvPr>
        </p:nvSpPr>
        <p:spPr>
          <a:xfrm>
            <a:off x="1154113" y="701675"/>
            <a:ext cx="4625975" cy="3468688"/>
          </a:xfrm>
          <a:ln/>
        </p:spPr>
      </p:sp>
      <p:sp>
        <p:nvSpPr>
          <p:cNvPr id="69635"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13</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14</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17</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Footer Placeholder 4"/>
          <p:cNvSpPr>
            <a:spLocks noGrp="1"/>
          </p:cNvSpPr>
          <p:nvPr>
            <p:ph type="ftr" sz="quarter" idx="11"/>
          </p:nvPr>
        </p:nvSpPr>
        <p:spPr>
          <a:xfrm>
            <a:off x="7447471" y="6475413"/>
            <a:ext cx="1096454" cy="184666"/>
          </a:xfrm>
        </p:spPr>
        <p:txBody>
          <a:bodyPr/>
          <a:lstStyle>
            <a:lvl1pPr>
              <a:defRPr/>
            </a:lvl1pPr>
          </a:lstStyle>
          <a:p>
            <a:r>
              <a:rPr lang="en-US" altLang="ko-KR" smtClean="0"/>
              <a:t>Porat, Cheong, Yang</a:t>
            </a:r>
            <a:endParaRPr lang="en-US" altLang="ko-KR" dirty="0"/>
          </a:p>
        </p:txBody>
      </p:sp>
      <p:sp>
        <p:nvSpPr>
          <p:cNvPr id="6" name="Slide Number Placeholder 5"/>
          <p:cNvSpPr>
            <a:spLocks noGrp="1"/>
          </p:cNvSpPr>
          <p:nvPr>
            <p:ph type="sldNum" sz="quarter" idx="12"/>
          </p:nvPr>
        </p:nvSpPr>
        <p:spPr/>
        <p:txBody>
          <a:bodyPr/>
          <a:lstStyle>
            <a:lvl1pPr>
              <a:defRPr/>
            </a:lvl1pPr>
          </a:lstStyle>
          <a:p>
            <a:r>
              <a:rPr lang="en-US" altLang="ko-KR"/>
              <a:t>Slide </a:t>
            </a:r>
            <a:fld id="{DC17D63B-54B1-4D2E-BB56-E62F75E7DF8E}" type="slidenum">
              <a:rPr lang="en-US" altLang="ko-KR"/>
              <a:pPr/>
              <a:t>‹#›</a:t>
            </a:fld>
            <a:endParaRPr lang="en-US" altLang="ko-KR"/>
          </a:p>
        </p:txBody>
      </p:sp>
      <p:sp>
        <p:nvSpPr>
          <p:cNvPr id="7"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July 2013</a:t>
            </a:r>
            <a:endParaRPr lang="en-US" altLang="ko-KR" dirty="0" smtClean="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2" y="332601"/>
            <a:ext cx="1208087" cy="276999"/>
          </a:xfrm>
          <a:prstGeom prst="rect">
            <a:avLst/>
          </a:prstGeom>
        </p:spPr>
        <p:txBody>
          <a:bodyPr/>
          <a:lstStyle>
            <a:lvl1pPr>
              <a:defRPr/>
            </a:lvl1pPr>
          </a:lstStyle>
          <a:p>
            <a:r>
              <a:rPr lang="en-US" altLang="ko-KR" dirty="0" smtClean="0"/>
              <a:t>July 2013</a:t>
            </a:r>
            <a:endParaRPr lang="en-US" altLang="ko-KR" dirty="0" smtClean="0"/>
          </a:p>
        </p:txBody>
      </p:sp>
      <p:sp>
        <p:nvSpPr>
          <p:cNvPr id="5" name="Footer Placeholder 4"/>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767F8BA7-6248-406D-8A94-4817F86D4764}" type="slidenum">
              <a:rPr lang="en-US" altLang="ko-K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2" y="332601"/>
            <a:ext cx="1208087" cy="276999"/>
          </a:xfrm>
          <a:prstGeom prst="rect">
            <a:avLst/>
          </a:prstGeom>
        </p:spPr>
        <p:txBody>
          <a:bodyPr/>
          <a:lstStyle>
            <a:lvl1pPr>
              <a:defRPr/>
            </a:lvl1pPr>
          </a:lstStyle>
          <a:p>
            <a:r>
              <a:rPr lang="en-US" altLang="ko-KR" dirty="0" smtClean="0"/>
              <a:t>July 2013</a:t>
            </a:r>
            <a:endParaRPr lang="en-US" altLang="ko-KR" dirty="0" smtClean="0"/>
          </a:p>
        </p:txBody>
      </p:sp>
      <p:sp>
        <p:nvSpPr>
          <p:cNvPr id="5" name="Footer Placeholder 4"/>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7D3DE7A4-A46D-4802-8821-DD46F08EF129}" type="slidenum">
              <a:rPr lang="en-US" altLang="ko-KR"/>
              <a:pPr/>
              <a:t>‹#›</a:t>
            </a:fld>
            <a:endParaRPr lang="en-US" altLang="ko-K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altLang="ko-KR" smtClean="0"/>
              <a:t>Porat, Cheong, Yang</a:t>
            </a:r>
            <a:endParaRPr lang="en-US" altLang="ko-KR"/>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ltLang="ko-KR"/>
              <a:t>Slide </a:t>
            </a:r>
            <a:fld id="{3BFDC05F-2973-4D27-9B07-EB3419C7DE9E}" type="slidenum">
              <a:rPr lang="en-US" altLang="ko-KR"/>
              <a:pPr/>
              <a:t>‹#›</a:t>
            </a:fld>
            <a:endParaRPr lang="en-US" altLang="ko-KR"/>
          </a:p>
        </p:txBody>
      </p:sp>
      <p:sp>
        <p:nvSpPr>
          <p:cNvPr id="8"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July 2013</a:t>
            </a:r>
            <a:endParaRPr lang="en-US" altLang="ko-KR" dirty="0" smtClean="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7447471" y="6475413"/>
            <a:ext cx="1096454" cy="184666"/>
          </a:xfrm>
        </p:spPr>
        <p:txBody>
          <a:bodyPr/>
          <a:lstStyle>
            <a:lvl1pPr>
              <a:defRPr/>
            </a:lvl1pPr>
          </a:lstStyle>
          <a:p>
            <a:r>
              <a:rPr lang="en-US" altLang="ko-KR" smtClean="0"/>
              <a:t>Porat, Cheong, Yang</a:t>
            </a:r>
            <a:endParaRPr lang="en-US" altLang="ko-KR" dirty="0"/>
          </a:p>
        </p:txBody>
      </p:sp>
      <p:sp>
        <p:nvSpPr>
          <p:cNvPr id="6" name="Slide Number Placeholder 5"/>
          <p:cNvSpPr>
            <a:spLocks noGrp="1"/>
          </p:cNvSpPr>
          <p:nvPr>
            <p:ph type="sldNum" sz="quarter" idx="12"/>
          </p:nvPr>
        </p:nvSpPr>
        <p:spPr/>
        <p:txBody>
          <a:bodyPr/>
          <a:lstStyle>
            <a:lvl1pPr>
              <a:defRPr/>
            </a:lvl1pPr>
          </a:lstStyle>
          <a:p>
            <a:r>
              <a:rPr lang="en-US" altLang="ko-KR"/>
              <a:t>Slide </a:t>
            </a:r>
            <a:fld id="{3A0ECB10-EC6C-48EF-AC56-DD312EB9C17A}" type="slidenum">
              <a:rPr lang="en-US" altLang="ko-KR"/>
              <a:pPr/>
              <a:t>‹#›</a:t>
            </a:fld>
            <a:endParaRPr lang="en-US" altLang="ko-KR"/>
          </a:p>
        </p:txBody>
      </p:sp>
      <p:sp>
        <p:nvSpPr>
          <p:cNvPr id="8"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July 2013</a:t>
            </a:r>
            <a:endParaRPr lang="en-US" altLang="ko-KR" dirty="0" smtClean="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Footer Placeholder 4"/>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B25969CF-8E70-4B9F-947B-A9D0D4234C5C}" type="slidenum">
              <a:rPr lang="en-US" altLang="ko-KR"/>
              <a:pPr/>
              <a:t>‹#›</a:t>
            </a:fld>
            <a:endParaRPr lang="en-US" altLang="ko-KR"/>
          </a:p>
        </p:txBody>
      </p:sp>
      <p:sp>
        <p:nvSpPr>
          <p:cNvPr id="7"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July 2013</a:t>
            </a:r>
            <a:endParaRPr lang="en-US" altLang="ko-KR" dirty="0" smtClean="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383C56C0-EFF8-41FD-A20A-4A9C158C5BAE}" type="slidenum">
              <a:rPr lang="en-US" altLang="ko-KR"/>
              <a:pPr/>
              <a:t>‹#›</a:t>
            </a:fld>
            <a:endParaRPr lang="en-US" altLang="ko-KR"/>
          </a:p>
        </p:txBody>
      </p:sp>
      <p:sp>
        <p:nvSpPr>
          <p:cNvPr id="8"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July 2013</a:t>
            </a:r>
            <a:endParaRPr lang="en-US" altLang="ko-KR" dirty="0" smtClean="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9" name="Slide Number Placeholder 8"/>
          <p:cNvSpPr>
            <a:spLocks noGrp="1"/>
          </p:cNvSpPr>
          <p:nvPr>
            <p:ph type="sldNum" sz="quarter" idx="12"/>
          </p:nvPr>
        </p:nvSpPr>
        <p:spPr/>
        <p:txBody>
          <a:bodyPr/>
          <a:lstStyle>
            <a:lvl1pPr>
              <a:defRPr/>
            </a:lvl1pPr>
          </a:lstStyle>
          <a:p>
            <a:r>
              <a:rPr lang="en-US" altLang="ko-KR"/>
              <a:t>Slide </a:t>
            </a:r>
            <a:fld id="{C6138D34-126E-4EF3-BFAE-6E9027E5E1D5}" type="slidenum">
              <a:rPr lang="en-US" altLang="ko-KR"/>
              <a:pPr/>
              <a:t>‹#›</a:t>
            </a:fld>
            <a:endParaRPr lang="en-US" altLang="ko-KR"/>
          </a:p>
        </p:txBody>
      </p:sp>
      <p:sp>
        <p:nvSpPr>
          <p:cNvPr id="10"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July 2013</a:t>
            </a:r>
            <a:endParaRPr lang="en-US" altLang="ko-KR" dirty="0" smtClean="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5" name="Slide Number Placeholder 4"/>
          <p:cNvSpPr>
            <a:spLocks noGrp="1"/>
          </p:cNvSpPr>
          <p:nvPr>
            <p:ph type="sldNum" sz="quarter" idx="12"/>
          </p:nvPr>
        </p:nvSpPr>
        <p:spPr/>
        <p:txBody>
          <a:bodyPr/>
          <a:lstStyle>
            <a:lvl1pPr>
              <a:defRPr/>
            </a:lvl1pPr>
          </a:lstStyle>
          <a:p>
            <a:r>
              <a:rPr lang="en-US" altLang="ko-KR"/>
              <a:t>Slide </a:t>
            </a:r>
            <a:fld id="{A4890BF7-C185-4074-98E2-B413F70E8662}" type="slidenum">
              <a:rPr lang="en-US" altLang="ko-KR"/>
              <a:pPr/>
              <a:t>‹#›</a:t>
            </a:fld>
            <a:endParaRPr lang="en-US" altLang="ko-KR"/>
          </a:p>
        </p:txBody>
      </p:sp>
      <p:sp>
        <p:nvSpPr>
          <p:cNvPr id="6"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July 2013</a:t>
            </a:r>
            <a:endParaRPr lang="en-US" altLang="ko-KR" dirty="0" smtClean="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6912" y="332601"/>
            <a:ext cx="1208087" cy="276999"/>
          </a:xfrm>
          <a:prstGeom prst="rect">
            <a:avLst/>
          </a:prstGeom>
        </p:spPr>
        <p:txBody>
          <a:bodyPr/>
          <a:lstStyle>
            <a:lvl1pPr>
              <a:defRPr/>
            </a:lvl1pPr>
          </a:lstStyle>
          <a:p>
            <a:r>
              <a:rPr lang="en-US" altLang="ko-KR" dirty="0" smtClean="0"/>
              <a:t>July 2013</a:t>
            </a:r>
            <a:endParaRPr lang="en-US" altLang="ko-KR" dirty="0" smtClean="0"/>
          </a:p>
        </p:txBody>
      </p:sp>
      <p:sp>
        <p:nvSpPr>
          <p:cNvPr id="3" name="Footer Placeholder 2"/>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4" name="Slide Number Placeholder 3"/>
          <p:cNvSpPr>
            <a:spLocks noGrp="1"/>
          </p:cNvSpPr>
          <p:nvPr>
            <p:ph type="sldNum" sz="quarter" idx="12"/>
          </p:nvPr>
        </p:nvSpPr>
        <p:spPr/>
        <p:txBody>
          <a:bodyPr/>
          <a:lstStyle>
            <a:lvl1pPr>
              <a:defRPr/>
            </a:lvl1pPr>
          </a:lstStyle>
          <a:p>
            <a:r>
              <a:rPr lang="en-US" altLang="ko-KR"/>
              <a:t>Slide </a:t>
            </a:r>
            <a:fld id="{9DC46E67-0FD3-4878-8A8A-2382135597BA}" type="slidenum">
              <a:rPr lang="en-US" altLang="ko-K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2" y="332601"/>
            <a:ext cx="1208087" cy="276999"/>
          </a:xfrm>
          <a:prstGeom prst="rect">
            <a:avLst/>
          </a:prstGeom>
        </p:spPr>
        <p:txBody>
          <a:bodyPr/>
          <a:lstStyle>
            <a:lvl1pPr>
              <a:defRPr/>
            </a:lvl1pPr>
          </a:lstStyle>
          <a:p>
            <a:r>
              <a:rPr lang="en-US" altLang="ko-KR" dirty="0" smtClean="0"/>
              <a:t>July 2013</a:t>
            </a:r>
            <a:endParaRPr lang="en-US" altLang="ko-KR" dirty="0" smtClean="0"/>
          </a:p>
        </p:txBody>
      </p:sp>
      <p:sp>
        <p:nvSpPr>
          <p:cNvPr id="6" name="Footer Placeholder 5"/>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2ED7DDBD-9049-405F-B567-2858908F7914}" type="slidenum">
              <a:rPr lang="en-US" altLang="ko-K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2" y="332601"/>
            <a:ext cx="1208087" cy="276999"/>
          </a:xfrm>
          <a:prstGeom prst="rect">
            <a:avLst/>
          </a:prstGeom>
        </p:spPr>
        <p:txBody>
          <a:bodyPr/>
          <a:lstStyle>
            <a:lvl1pPr>
              <a:defRPr/>
            </a:lvl1pPr>
          </a:lstStyle>
          <a:p>
            <a:r>
              <a:rPr lang="en-US" altLang="ko-KR" dirty="0" smtClean="0"/>
              <a:t>July 2013</a:t>
            </a:r>
            <a:endParaRPr lang="en-US" altLang="ko-KR" dirty="0" smtClean="0"/>
          </a:p>
        </p:txBody>
      </p:sp>
      <p:sp>
        <p:nvSpPr>
          <p:cNvPr id="6" name="Footer Placeholder 5"/>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A1502B7F-EB45-479A-87DA-4C70DE997965}" type="slidenum">
              <a:rPr lang="en-US" altLang="ko-K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9" name="Rectangle 5"/>
          <p:cNvSpPr>
            <a:spLocks noGrp="1" noChangeArrowheads="1"/>
          </p:cNvSpPr>
          <p:nvPr>
            <p:ph type="ftr" sz="quarter" idx="3"/>
          </p:nvPr>
        </p:nvSpPr>
        <p:spPr bwMode="auto">
          <a:xfrm>
            <a:off x="7273000" y="6475413"/>
            <a:ext cx="127092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ea typeface="굴림" pitchFamily="34" charset="-127"/>
              </a:defRPr>
            </a:lvl1pPr>
          </a:lstStyle>
          <a:p>
            <a:r>
              <a:rPr lang="en-US" altLang="ko-KR" dirty="0" smtClean="0"/>
              <a:t>Porat</a:t>
            </a:r>
            <a:r>
              <a:rPr lang="ko-KR" altLang="en-US" dirty="0" smtClean="0"/>
              <a:t>, </a:t>
            </a:r>
            <a:r>
              <a:rPr lang="en-US" altLang="ko-KR" dirty="0" smtClean="0"/>
              <a:t>Cheong</a:t>
            </a:r>
            <a:r>
              <a:rPr lang="ko-KR" altLang="en-US" dirty="0" smtClean="0"/>
              <a:t>, </a:t>
            </a:r>
            <a:r>
              <a:rPr lang="en-US" altLang="ko-KR" dirty="0" smtClean="0"/>
              <a:t>Yang</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34" charset="-127"/>
              </a:defRPr>
            </a:lvl1pPr>
          </a:lstStyle>
          <a:p>
            <a:r>
              <a:rPr lang="en-US" altLang="ko-KR"/>
              <a:t>Slide </a:t>
            </a:r>
            <a:fld id="{4E86E448-ED30-49B3-AE89-E5C594F5EEDC}" type="slidenum">
              <a:rPr lang="en-US" altLang="ko-KR"/>
              <a:pPr/>
              <a:t>‹#›</a:t>
            </a:fld>
            <a:endParaRPr lang="en-US" altLang="ko-KR"/>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altLang="ko-KR" sz="1800" b="1" dirty="0">
                <a:ea typeface="굴림" pitchFamily="34" charset="-127"/>
              </a:rPr>
              <a:t>doc.: IEEE </a:t>
            </a:r>
            <a:r>
              <a:rPr lang="en-US" altLang="ko-KR" sz="1800" b="1" dirty="0" smtClean="0">
                <a:ea typeface="굴림" pitchFamily="34" charset="-127"/>
              </a:rPr>
              <a:t>802.11-13/0842r1</a:t>
            </a:r>
            <a:endParaRPr lang="en-US" altLang="ko-KR" sz="1800" b="1" dirty="0" smtClean="0">
              <a:ea typeface="굴림" pitchFamily="34"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US" altLang="ko-KR">
                <a:ea typeface="굴림" pitchFamily="34"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1"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July 2013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__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2"/>
          </p:nvPr>
        </p:nvSpPr>
        <p:spPr>
          <a:xfrm>
            <a:off x="685800" y="332601"/>
            <a:ext cx="1143000" cy="276999"/>
          </a:xfrm>
        </p:spPr>
        <p:txBody>
          <a:bodyPr/>
          <a:lstStyle/>
          <a:p>
            <a:r>
              <a:rPr lang="en-US" altLang="ko-KR" dirty="0"/>
              <a:t>July 2013</a:t>
            </a:r>
          </a:p>
        </p:txBody>
      </p:sp>
      <p:sp>
        <p:nvSpPr>
          <p:cNvPr id="7" name="Footer Placeholder 4"/>
          <p:cNvSpPr>
            <a:spLocks noGrp="1"/>
          </p:cNvSpPr>
          <p:nvPr>
            <p:ph type="ftr" sz="quarter" idx="11"/>
          </p:nvPr>
        </p:nvSpPr>
        <p:spPr/>
        <p:txBody>
          <a:bodyPr/>
          <a:lstStyle/>
          <a:p>
            <a:r>
              <a:rPr lang="en-US" altLang="ko-KR" smtClean="0"/>
              <a:t>Porat, Cheong, Yang</a:t>
            </a:r>
            <a:endParaRPr lang="en-US" altLang="ko-KR" dirty="0"/>
          </a:p>
        </p:txBody>
      </p:sp>
      <p:sp>
        <p:nvSpPr>
          <p:cNvPr id="8" name="Slide Number Placeholder 5"/>
          <p:cNvSpPr>
            <a:spLocks noGrp="1"/>
          </p:cNvSpPr>
          <p:nvPr>
            <p:ph type="sldNum" sz="quarter" idx="12"/>
          </p:nvPr>
        </p:nvSpPr>
        <p:spPr/>
        <p:txBody>
          <a:bodyPr/>
          <a:lstStyle/>
          <a:p>
            <a:r>
              <a:rPr lang="en-US" altLang="ko-KR" smtClean="0"/>
              <a:t>Slide </a:t>
            </a:r>
            <a:fld id="{264E0473-E3CC-4B62-AB89-FDDD4EEB9EF5}" type="slidenum">
              <a:rPr lang="en-US" altLang="ko-KR" smtClean="0"/>
              <a:pPr/>
              <a:t>1</a:t>
            </a:fld>
            <a:endParaRPr lang="en-US" altLang="ko-KR"/>
          </a:p>
        </p:txBody>
      </p:sp>
      <p:sp>
        <p:nvSpPr>
          <p:cNvPr id="30722" name="Rectangle 2"/>
          <p:cNvSpPr>
            <a:spLocks noGrp="1" noChangeArrowheads="1"/>
          </p:cNvSpPr>
          <p:nvPr>
            <p:ph type="title"/>
          </p:nvPr>
        </p:nvSpPr>
        <p:spPr>
          <a:noFill/>
          <a:ln/>
        </p:spPr>
        <p:txBody>
          <a:bodyPr/>
          <a:lstStyle/>
          <a:p>
            <a:r>
              <a:rPr lang="en-US" altLang="ko-KR" dirty="0" smtClean="0">
                <a:ea typeface="굴림" pitchFamily="34" charset="-127"/>
              </a:rPr>
              <a:t>TGah PHY Ad Hoc Agenda and Report</a:t>
            </a:r>
            <a:endParaRPr lang="en-US" altLang="ko-KR" dirty="0">
              <a:ea typeface="굴림" pitchFamily="34" charset="-127"/>
            </a:endParaRPr>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altLang="ko-KR" sz="2000" dirty="0" smtClean="0">
                <a:ea typeface="굴림" pitchFamily="34" charset="-127"/>
              </a:rPr>
              <a:t>Date:</a:t>
            </a:r>
            <a:r>
              <a:rPr lang="en-US" altLang="ko-KR" sz="2000" b="0" dirty="0" smtClean="0">
                <a:ea typeface="굴림" pitchFamily="34" charset="-127"/>
              </a:rPr>
              <a:t> </a:t>
            </a:r>
            <a:r>
              <a:rPr lang="en-US" altLang="ko-KR" sz="2000" b="0" dirty="0" smtClean="0">
                <a:ea typeface="굴림" pitchFamily="34" charset="-127"/>
              </a:rPr>
              <a:t>2013-07-15</a:t>
            </a:r>
            <a:endParaRPr lang="en-US" altLang="ko-KR" sz="2000" b="0" dirty="0">
              <a:ea typeface="굴림" pitchFamily="34" charset="-127"/>
            </a:endParaRPr>
          </a:p>
        </p:txBody>
      </p:sp>
      <p:graphicFrame>
        <p:nvGraphicFramePr>
          <p:cNvPr id="30731" name="Object 11"/>
          <p:cNvGraphicFramePr>
            <a:graphicFrameLocks noChangeAspect="1"/>
          </p:cNvGraphicFramePr>
          <p:nvPr>
            <p:extLst>
              <p:ext uri="{D42A27DB-BD31-4B8C-83A1-F6EECF244321}">
                <p14:modId xmlns:p14="http://schemas.microsoft.com/office/powerpoint/2010/main" val="4157099970"/>
              </p:ext>
            </p:extLst>
          </p:nvPr>
        </p:nvGraphicFramePr>
        <p:xfrm>
          <a:off x="519113" y="2381250"/>
          <a:ext cx="7235825" cy="2981325"/>
        </p:xfrm>
        <a:graphic>
          <a:graphicData uri="http://schemas.openxmlformats.org/presentationml/2006/ole">
            <mc:AlternateContent xmlns:mc="http://schemas.openxmlformats.org/markup-compatibility/2006">
              <mc:Choice xmlns:v="urn:schemas-microsoft-com:vml" Requires="v">
                <p:oleObj spid="_x0000_s30737" name="Document" r:id="rId4" imgW="8484150" imgH="3499170" progId="Word.Document.8">
                  <p:embed/>
                </p:oleObj>
              </mc:Choice>
              <mc:Fallback>
                <p:oleObj name="Document" r:id="rId4" imgW="8484150" imgH="3499170" progId="Word.Document.8">
                  <p:embed/>
                  <p:pic>
                    <p:nvPicPr>
                      <p:cNvPr id="0" name="Picture 11"/>
                      <p:cNvPicPr>
                        <a:picLocks noChangeAspect="1" noChangeArrowheads="1"/>
                      </p:cNvPicPr>
                      <p:nvPr/>
                    </p:nvPicPr>
                    <p:blipFill>
                      <a:blip r:embed="rId5"/>
                      <a:srcRect/>
                      <a:stretch>
                        <a:fillRect/>
                      </a:stretch>
                    </p:blipFill>
                    <p:spPr bwMode="auto">
                      <a:xfrm>
                        <a:off x="519113" y="2381250"/>
                        <a:ext cx="7235825" cy="2981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US" altLang="ko-KR" sz="2000" b="1">
                <a:ea typeface="굴림" pitchFamily="34" charset="-127"/>
              </a:rPr>
              <a:t>Authors:</a:t>
            </a:r>
            <a:endParaRPr lang="en-US" altLang="ko-KR" sz="2000">
              <a:ea typeface="굴림" pitchFamily="34" charset="-127"/>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Straw-Polls</a:t>
            </a:r>
            <a:endParaRPr lang="en-US" dirty="0"/>
          </a:p>
        </p:txBody>
      </p:sp>
      <p:sp>
        <p:nvSpPr>
          <p:cNvPr id="3" name="Content Placeholder 2"/>
          <p:cNvSpPr>
            <a:spLocks noGrp="1"/>
          </p:cNvSpPr>
          <p:nvPr>
            <p:ph idx="1"/>
          </p:nvPr>
        </p:nvSpPr>
        <p:spPr/>
        <p:txBody>
          <a:bodyPr/>
          <a:lstStyle/>
          <a:p>
            <a:r>
              <a:rPr lang="en-US" dirty="0" smtClean="0"/>
              <a:t>None yet</a:t>
            </a:r>
            <a:endParaRPr lang="en-US" dirty="0"/>
          </a:p>
        </p:txBody>
      </p:sp>
      <p:sp>
        <p:nvSpPr>
          <p:cNvPr id="4" name="Date Placeholder 3"/>
          <p:cNvSpPr>
            <a:spLocks noGrp="1"/>
          </p:cNvSpPr>
          <p:nvPr>
            <p:ph type="dt" sz="half" idx="2"/>
          </p:nvPr>
        </p:nvSpPr>
        <p:spPr>
          <a:xfrm>
            <a:off x="696912" y="332601"/>
            <a:ext cx="1208087" cy="276999"/>
          </a:xfrm>
        </p:spPr>
        <p:txBody>
          <a:bodyPr/>
          <a:lstStyle/>
          <a:p>
            <a:r>
              <a:rPr lang="en-US" altLang="ko-KR" dirty="0"/>
              <a:t>July 2013</a:t>
            </a:r>
          </a:p>
        </p:txBody>
      </p:sp>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10</a:t>
            </a:fld>
            <a:endParaRPr lang="en-US" altLang="ko-K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a:t>Slide </a:t>
            </a:r>
            <a:fld id="{1F9EC94B-4551-4AB4-B76B-2CD6AC7EE6B4}" type="slidenum">
              <a:rPr lang="en-US" altLang="ko-KR"/>
              <a:pPr/>
              <a:t>11</a:t>
            </a:fld>
            <a:endParaRPr lang="en-US" altLang="ko-KR"/>
          </a:p>
        </p:txBody>
      </p:sp>
      <p:sp>
        <p:nvSpPr>
          <p:cNvPr id="32770" name="Rectangle 2"/>
          <p:cNvSpPr>
            <a:spLocks noGrp="1" noChangeArrowheads="1"/>
          </p:cNvSpPr>
          <p:nvPr>
            <p:ph type="title"/>
          </p:nvPr>
        </p:nvSpPr>
        <p:spPr/>
        <p:txBody>
          <a:bodyPr/>
          <a:lstStyle/>
          <a:p>
            <a:r>
              <a:rPr lang="en-GB"/>
              <a:t>References</a:t>
            </a:r>
          </a:p>
        </p:txBody>
      </p:sp>
      <p:sp>
        <p:nvSpPr>
          <p:cNvPr id="32771" name="Rectangle 3"/>
          <p:cNvSpPr>
            <a:spLocks noGrp="1" noChangeArrowheads="1"/>
          </p:cNvSpPr>
          <p:nvPr>
            <p:ph type="body" idx="1"/>
          </p:nvPr>
        </p:nvSpPr>
        <p:spPr/>
        <p:txBody>
          <a:bodyPr/>
          <a:lstStyle/>
          <a:p>
            <a:pPr>
              <a:lnSpc>
                <a:spcPct val="80000"/>
              </a:lnSpc>
            </a:pPr>
            <a:r>
              <a:rPr lang="en-US" altLang="ko-KR" sz="1800" dirty="0" smtClean="0">
                <a:ea typeface="굴림" pitchFamily="34" charset="-127"/>
              </a:rPr>
              <a:t>[1] 11-11-0239-02-00ah-proposed-selection-procedure.docx</a:t>
            </a:r>
          </a:p>
          <a:p>
            <a:pPr>
              <a:lnSpc>
                <a:spcPct val="80000"/>
              </a:lnSpc>
            </a:pPr>
            <a:r>
              <a:rPr lang="en-US" altLang="ko-KR" sz="1800" dirty="0" smtClean="0">
                <a:ea typeface="굴림" pitchFamily="34" charset="-127"/>
              </a:rPr>
              <a:t>[2] 11-11-1137-06-00ah-specification-framework-for-tgah.docx</a:t>
            </a:r>
          </a:p>
          <a:p>
            <a:pPr>
              <a:lnSpc>
                <a:spcPct val="80000"/>
              </a:lnSpc>
            </a:pPr>
            <a:r>
              <a:rPr lang="en-US" altLang="ko-KR" sz="1800" dirty="0" smtClean="0">
                <a:ea typeface="굴림" pitchFamily="34" charset="-127"/>
              </a:rPr>
              <a:t>[3] 11-11-0905-05-00ah-tgah-functional-requirements-and-evaluation-methodology.docx</a:t>
            </a:r>
          </a:p>
          <a:p>
            <a:pPr marL="342900" lvl="1" indent="-342900">
              <a:lnSpc>
                <a:spcPct val="80000"/>
              </a:lnSpc>
              <a:buFontTx/>
              <a:buChar char="•"/>
            </a:pPr>
            <a:r>
              <a:rPr lang="en-US" altLang="ko-KR" sz="1800" b="1" dirty="0" smtClean="0">
                <a:ea typeface="굴림" pitchFamily="34" charset="-127"/>
                <a:cs typeface="+mn-cs"/>
              </a:rPr>
              <a:t>[4] 12/0602 </a:t>
            </a:r>
            <a:r>
              <a:rPr lang="en-US" altLang="ko-KR" sz="1800" b="1" dirty="0" err="1" smtClean="0">
                <a:ea typeface="굴림" pitchFamily="34" charset="-127"/>
                <a:cs typeface="+mn-cs"/>
              </a:rPr>
              <a:t>TGah</a:t>
            </a:r>
            <a:r>
              <a:rPr lang="en-US" altLang="ko-KR" sz="1800" b="1" dirty="0" smtClean="0">
                <a:ea typeface="굴림" pitchFamily="34" charset="-127"/>
                <a:cs typeface="+mn-cs"/>
              </a:rPr>
              <a:t>-Spec-Development-Process (TBD)</a:t>
            </a:r>
          </a:p>
          <a:p>
            <a:pPr marL="342900" lvl="1" indent="-342900">
              <a:lnSpc>
                <a:spcPct val="80000"/>
              </a:lnSpc>
              <a:buFontTx/>
              <a:buChar char="•"/>
            </a:pPr>
            <a:r>
              <a:rPr lang="en-US" altLang="ko-KR" sz="1800" b="1" dirty="0" smtClean="0">
                <a:ea typeface="굴림" pitchFamily="34" charset="-127"/>
                <a:cs typeface="+mn-cs"/>
              </a:rPr>
              <a:t>[5] 11-10-0001-13-0wng-900mhz-par-and-5c.docx</a:t>
            </a:r>
          </a:p>
          <a:p>
            <a:pPr marL="342900" lvl="1" indent="-342900">
              <a:lnSpc>
                <a:spcPct val="80000"/>
              </a:lnSpc>
              <a:buFontTx/>
              <a:buChar char="•"/>
            </a:pPr>
            <a:r>
              <a:rPr lang="en-US" altLang="ko-KR" sz="1800" b="1" dirty="0" smtClean="0">
                <a:ea typeface="굴림" pitchFamily="34" charset="-127"/>
                <a:cs typeface="+mn-cs"/>
              </a:rPr>
              <a:t>[6] 11-12-0651-00-00ah-TGah-Sub-Groups.pptx</a:t>
            </a:r>
          </a:p>
          <a:p>
            <a:pPr marL="342900" lvl="1" indent="-342900">
              <a:lnSpc>
                <a:spcPct val="80000"/>
              </a:lnSpc>
              <a:buFontTx/>
              <a:buChar char="•"/>
            </a:pPr>
            <a:endParaRPr lang="en-US" altLang="ko-KR" sz="1800" b="1" dirty="0" smtClean="0">
              <a:ea typeface="굴림" pitchFamily="34" charset="-127"/>
              <a:cs typeface="+mn-cs"/>
            </a:endParaRPr>
          </a:p>
        </p:txBody>
      </p:sp>
      <p:sp>
        <p:nvSpPr>
          <p:cNvPr id="7" name="Date Placeholder 3"/>
          <p:cNvSpPr>
            <a:spLocks noGrp="1"/>
          </p:cNvSpPr>
          <p:nvPr>
            <p:ph type="dt" sz="half" idx="2"/>
          </p:nvPr>
        </p:nvSpPr>
        <p:spPr>
          <a:xfrm>
            <a:off x="696912" y="332601"/>
            <a:ext cx="1208087" cy="276999"/>
          </a:xfrm>
        </p:spPr>
        <p:txBody>
          <a:bodyPr/>
          <a:lstStyle/>
          <a:p>
            <a:r>
              <a:rPr lang="en-US" altLang="ko-KR" dirty="0"/>
              <a:t>July 2013</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Appendix - Policies</a:t>
            </a:r>
            <a:endParaRPr lang="en-US" dirty="0"/>
          </a:p>
        </p:txBody>
      </p:sp>
      <p:sp>
        <p:nvSpPr>
          <p:cNvPr id="4" name="Date Placeholder 3"/>
          <p:cNvSpPr>
            <a:spLocks noGrp="1"/>
          </p:cNvSpPr>
          <p:nvPr>
            <p:ph type="dt" sz="half" idx="2"/>
          </p:nvPr>
        </p:nvSpPr>
        <p:spPr>
          <a:xfrm>
            <a:off x="696912" y="332601"/>
            <a:ext cx="1208087" cy="276999"/>
          </a:xfrm>
        </p:spPr>
        <p:txBody>
          <a:bodyPr/>
          <a:lstStyle/>
          <a:p>
            <a:r>
              <a:rPr lang="en-US" altLang="ko-KR" dirty="0"/>
              <a:t>July 2013</a:t>
            </a:r>
          </a:p>
        </p:txBody>
      </p:sp>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12</a:t>
            </a:fld>
            <a:endParaRPr lang="en-US" altLang="ko-K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7" name="Date Placeholder 6"/>
          <p:cNvSpPr>
            <a:spLocks noGrp="1"/>
          </p:cNvSpPr>
          <p:nvPr>
            <p:ph type="dt" sz="half" idx="2"/>
          </p:nvPr>
        </p:nvSpPr>
        <p:spPr>
          <a:xfrm>
            <a:off x="696912" y="332601"/>
            <a:ext cx="1208087" cy="276999"/>
          </a:xfrm>
        </p:spPr>
        <p:txBody>
          <a:bodyPr/>
          <a:lstStyle/>
          <a:p>
            <a:r>
              <a:rPr lang="en-US" altLang="ko-KR" dirty="0"/>
              <a:t>July 2013</a:t>
            </a:r>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9" name="Footer Placeholder 8"/>
          <p:cNvSpPr>
            <a:spLocks noGrp="1"/>
          </p:cNvSpPr>
          <p:nvPr>
            <p:ph type="ftr" sz="quarter" idx="11"/>
          </p:nvPr>
        </p:nvSpPr>
        <p:spPr/>
        <p:txBody>
          <a:bodyPr/>
          <a:lstStyle/>
          <a:p>
            <a:pPr>
              <a:defRPr/>
            </a:pPr>
            <a:r>
              <a:rPr lang="en-US" smtClean="0"/>
              <a:t>Porat, Cheong, Yang</a:t>
            </a:r>
            <a:endParaRPr lang="en-US"/>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6" name="Date Placeholder 5"/>
          <p:cNvSpPr>
            <a:spLocks noGrp="1"/>
          </p:cNvSpPr>
          <p:nvPr>
            <p:ph type="dt" sz="half" idx="2"/>
          </p:nvPr>
        </p:nvSpPr>
        <p:spPr>
          <a:xfrm>
            <a:off x="696912" y="332601"/>
            <a:ext cx="1208087" cy="276999"/>
          </a:xfrm>
        </p:spPr>
        <p:txBody>
          <a:bodyPr/>
          <a:lstStyle/>
          <a:p>
            <a:r>
              <a:rPr lang="en-US" altLang="ko-KR" dirty="0"/>
              <a:t>July 2013</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8" name="Footer Placeholder 7"/>
          <p:cNvSpPr>
            <a:spLocks noGrp="1"/>
          </p:cNvSpPr>
          <p:nvPr>
            <p:ph type="ftr" sz="quarter" idx="11"/>
          </p:nvPr>
        </p:nvSpPr>
        <p:spPr/>
        <p:txBody>
          <a:bodyPr/>
          <a:lstStyle/>
          <a:p>
            <a:pPr>
              <a:defRPr/>
            </a:pPr>
            <a:r>
              <a:rPr lang="en-US" smtClean="0"/>
              <a:t>Porat, Cheong, Yang</a:t>
            </a:r>
            <a:endParaRPr lang="en-US"/>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2"/>
          </p:nvPr>
        </p:nvSpPr>
        <p:spPr>
          <a:xfrm>
            <a:off x="696912" y="332601"/>
            <a:ext cx="1208087" cy="276999"/>
          </a:xfrm>
        </p:spPr>
        <p:txBody>
          <a:bodyPr/>
          <a:lstStyle/>
          <a:p>
            <a:r>
              <a:rPr lang="en-US" altLang="ko-KR" dirty="0"/>
              <a:t>July 2013</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8" name="Footer Placeholder 7"/>
          <p:cNvSpPr>
            <a:spLocks noGrp="1"/>
          </p:cNvSpPr>
          <p:nvPr>
            <p:ph type="ftr" sz="quarter" idx="11"/>
          </p:nvPr>
        </p:nvSpPr>
        <p:spPr/>
        <p:txBody>
          <a:bodyPr/>
          <a:lstStyle/>
          <a:p>
            <a:pPr>
              <a:defRPr/>
            </a:pPr>
            <a:r>
              <a:rPr lang="en-US" smtClean="0"/>
              <a:t>Porat, Cheong, Yang</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 name="Date Placeholder 4"/>
          <p:cNvSpPr>
            <a:spLocks noGrp="1"/>
          </p:cNvSpPr>
          <p:nvPr>
            <p:ph type="dt" sz="half" idx="2"/>
          </p:nvPr>
        </p:nvSpPr>
        <p:spPr>
          <a:xfrm>
            <a:off x="696912" y="332601"/>
            <a:ext cx="1208087" cy="276999"/>
          </a:xfrm>
        </p:spPr>
        <p:txBody>
          <a:bodyPr/>
          <a:lstStyle/>
          <a:p>
            <a:r>
              <a:rPr lang="en-US" altLang="ko-KR" dirty="0"/>
              <a:t>July 2013</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7" name="Footer Placeholder 6"/>
          <p:cNvSpPr>
            <a:spLocks noGrp="1"/>
          </p:cNvSpPr>
          <p:nvPr>
            <p:ph type="ftr" sz="quarter" idx="11"/>
          </p:nvPr>
        </p:nvSpPr>
        <p:spPr/>
        <p:txBody>
          <a:bodyPr/>
          <a:lstStyle/>
          <a:p>
            <a:pPr>
              <a:defRPr/>
            </a:pPr>
            <a:r>
              <a:rPr lang="en-US" smtClean="0"/>
              <a:t>Porat, Cheong, Yang</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 name="Date Placeholder 5"/>
          <p:cNvSpPr>
            <a:spLocks noGrp="1"/>
          </p:cNvSpPr>
          <p:nvPr>
            <p:ph type="dt" sz="half" idx="2"/>
          </p:nvPr>
        </p:nvSpPr>
        <p:spPr>
          <a:xfrm>
            <a:off x="696912" y="332601"/>
            <a:ext cx="1208087" cy="276999"/>
          </a:xfrm>
        </p:spPr>
        <p:txBody>
          <a:bodyPr/>
          <a:lstStyle/>
          <a:p>
            <a:r>
              <a:rPr lang="en-US" altLang="ko-KR" dirty="0"/>
              <a:t>July 2013</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8" name="Footer Placeholder 7"/>
          <p:cNvSpPr>
            <a:spLocks noGrp="1"/>
          </p:cNvSpPr>
          <p:nvPr>
            <p:ph type="ftr" sz="quarter" idx="11"/>
          </p:nvPr>
        </p:nvSpPr>
        <p:spPr/>
        <p:txBody>
          <a:bodyPr/>
          <a:lstStyle/>
          <a:p>
            <a:pPr>
              <a:defRPr/>
            </a:pPr>
            <a:r>
              <a:rPr lang="en-US" smtClean="0"/>
              <a:t>Porat, Cheong, Yang</a:t>
            </a:r>
            <a:endParaRPr lang="en-US"/>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a:t>Slide </a:t>
            </a:r>
            <a:fld id="{90B05A82-3511-4668-A4A8-27F0674C8C4E}" type="slidenum">
              <a:rPr lang="en-US" altLang="ko-KR"/>
              <a:pPr/>
              <a:t>18</a:t>
            </a:fld>
            <a:endParaRPr lang="en-US" altLang="ko-KR"/>
          </a:p>
        </p:txBody>
      </p:sp>
      <p:sp>
        <p:nvSpPr>
          <p:cNvPr id="34818" name="Rectangle 2"/>
          <p:cNvSpPr>
            <a:spLocks noGrp="1" noChangeArrowheads="1"/>
          </p:cNvSpPr>
          <p:nvPr>
            <p:ph type="title"/>
          </p:nvPr>
        </p:nvSpPr>
        <p:spPr/>
        <p:txBody>
          <a:bodyPr/>
          <a:lstStyle/>
          <a:p>
            <a:r>
              <a:rPr lang="en-US" altLang="ko-KR">
                <a:ea typeface="굴림" pitchFamily="34" charset="-127"/>
              </a:rPr>
              <a:t>Member Affiliation</a:t>
            </a:r>
          </a:p>
        </p:txBody>
      </p:sp>
      <p:sp>
        <p:nvSpPr>
          <p:cNvPr id="34819" name="Rectangle 3"/>
          <p:cNvSpPr>
            <a:spLocks noGrp="1" noChangeArrowheads="1"/>
          </p:cNvSpPr>
          <p:nvPr>
            <p:ph type="body" idx="1"/>
          </p:nvPr>
        </p:nvSpPr>
        <p:spPr/>
        <p:txBody>
          <a:bodyPr/>
          <a:lstStyle/>
          <a:p>
            <a:r>
              <a:rPr lang="en-US" altLang="ko-KR" dirty="0">
                <a:ea typeface="굴림" pitchFamily="34" charset="-127"/>
              </a:rPr>
              <a:t>It is defined in the </a:t>
            </a:r>
            <a:r>
              <a:rPr lang="en-US" altLang="ko-KR" i="1" dirty="0">
                <a:ea typeface="굴림" pitchFamily="34" charset="-127"/>
              </a:rPr>
              <a:t>IEEE-SA Standards Board Bylaws</a:t>
            </a:r>
            <a:r>
              <a:rPr lang="en-US" altLang="ko-KR" dirty="0">
                <a:ea typeface="굴림" pitchFamily="34" charset="-127"/>
              </a:rPr>
              <a:t>, 5.2.1.5 as: “An individual is deemed “affiliated” with any </a:t>
            </a:r>
            <a:r>
              <a:rPr lang="en-US" altLang="ko-KR" i="1" u="sng" dirty="0">
                <a:ea typeface="굴림" pitchFamily="34" charset="-127"/>
              </a:rPr>
              <a:t>individual or entity that has been, or will be, financially or materially supporting that individual’s participation in a particular IEEE standards activity</a:t>
            </a:r>
            <a:r>
              <a:rPr lang="en-US" altLang="ko-KR" dirty="0">
                <a:ea typeface="굴림" pitchFamily="34" charset="-127"/>
              </a:rPr>
              <a:t>. This includes, but is not limited to, his or her employer and any individual or entity that has or will have, either directly or indirectly, requested, paid for, or otherwise sponsored his or her participation.</a:t>
            </a:r>
          </a:p>
          <a:p>
            <a:r>
              <a:rPr lang="en-US" altLang="ko-KR" sz="2000" dirty="0">
                <a:ea typeface="굴림" pitchFamily="34" charset="-127"/>
                <a:hlinkClick r:id="rId3"/>
              </a:rPr>
              <a:t>http://standards.ieee.org/faqs/affiliationFAQ.html</a:t>
            </a:r>
            <a:endParaRPr lang="en-US" altLang="ko-KR" sz="2000" dirty="0">
              <a:ea typeface="굴림" pitchFamily="34" charset="-127"/>
            </a:endParaRPr>
          </a:p>
          <a:p>
            <a:endParaRPr lang="ko-KR" altLang="en-US" sz="2000"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dirty="0"/>
              <a:t>July 2013</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a:t>Slide </a:t>
            </a:r>
            <a:fld id="{B634B5AD-0CBE-4F01-8668-0FA93CA627B0}" type="slidenum">
              <a:rPr lang="en-US" altLang="ko-KR"/>
              <a:pPr/>
              <a:t>19</a:t>
            </a:fld>
            <a:endParaRPr lang="en-US" altLang="ko-KR"/>
          </a:p>
        </p:txBody>
      </p:sp>
      <p:sp>
        <p:nvSpPr>
          <p:cNvPr id="36866" name="Rectangle 2"/>
          <p:cNvSpPr>
            <a:spLocks noGrp="1" noChangeArrowheads="1"/>
          </p:cNvSpPr>
          <p:nvPr>
            <p:ph type="title"/>
          </p:nvPr>
        </p:nvSpPr>
        <p:spPr/>
        <p:txBody>
          <a:bodyPr/>
          <a:lstStyle/>
          <a:p>
            <a:r>
              <a:rPr lang="en-US" altLang="ko-KR">
                <a:ea typeface="굴림" pitchFamily="34" charset="-127"/>
              </a:rPr>
              <a:t>Declaration of Affiliation</a:t>
            </a:r>
          </a:p>
        </p:txBody>
      </p:sp>
      <p:sp>
        <p:nvSpPr>
          <p:cNvPr id="36867" name="Rectangle 3"/>
          <p:cNvSpPr>
            <a:spLocks noGrp="1" noChangeArrowheads="1"/>
          </p:cNvSpPr>
          <p:nvPr>
            <p:ph type="body" idx="1"/>
          </p:nvPr>
        </p:nvSpPr>
        <p:spPr/>
        <p:txBody>
          <a:bodyPr/>
          <a:lstStyle/>
          <a:p>
            <a:r>
              <a:rPr lang="en-US" altLang="ko-KR" dirty="0">
                <a:ea typeface="굴림" pitchFamily="34" charset="-127"/>
              </a:rPr>
              <a:t>Revision: May 2007 Standards Board Bylaw 5.2.1.1</a:t>
            </a:r>
          </a:p>
          <a:p>
            <a:pPr lvl="1"/>
            <a:r>
              <a:rPr lang="en-US" altLang="ko-KR" dirty="0">
                <a:ea typeface="굴림" pitchFamily="34" charset="-127"/>
              </a:rPr>
              <a:t>5.2.1.1 Openness</a:t>
            </a:r>
          </a:p>
          <a:p>
            <a:pPr lvl="2"/>
            <a:r>
              <a:rPr lang="en-US" altLang="ko-KR" dirty="0">
                <a:ea typeface="굴림" pitchFamily="34" charset="-127"/>
              </a:rPr>
              <a:t>Openness is defined as the quality of being not restricted to a particular type or category of participants. All meetings involving standards development an all IEEE Sponsor ballots shall be open </a:t>
            </a:r>
            <a:r>
              <a:rPr lang="en-US" altLang="ko-KR" dirty="0" err="1">
                <a:ea typeface="굴림" pitchFamily="34" charset="-127"/>
              </a:rPr>
              <a:t>toa</a:t>
            </a:r>
            <a:r>
              <a:rPr lang="en-US" altLang="ko-KR" dirty="0">
                <a:ea typeface="굴림" pitchFamily="34" charset="-127"/>
              </a:rPr>
              <a:t> all interested parties. </a:t>
            </a:r>
            <a:r>
              <a:rPr lang="en-US" altLang="ko-KR" b="1" i="1" dirty="0">
                <a:ea typeface="굴림" pitchFamily="34" charset="-127"/>
              </a:rPr>
              <a:t>Each individual participant in IEEE Standards activities shall disclose his or her </a:t>
            </a:r>
            <a:r>
              <a:rPr lang="en-US" altLang="ko-KR" b="1" i="1" u="sng" dirty="0">
                <a:ea typeface="굴림" pitchFamily="34" charset="-127"/>
              </a:rPr>
              <a:t>affiliations</a:t>
            </a:r>
            <a:r>
              <a:rPr lang="en-US" altLang="ko-KR" b="1" i="1" dirty="0">
                <a:ea typeface="굴림" pitchFamily="34" charset="-127"/>
              </a:rPr>
              <a:t> when requested</a:t>
            </a:r>
            <a:r>
              <a:rPr lang="en-US" altLang="ko-KR" dirty="0">
                <a:ea typeface="굴림" pitchFamily="34" charset="-127"/>
              </a:rPr>
              <a:t>. A person who knows or reasonably should know, that a participant’s disclosure is materially incomplete or incorrect should report that fact to the Secretary of the IEEE-SA Standards Board and the appropriate Sponsors. </a:t>
            </a:r>
          </a:p>
          <a:p>
            <a:pPr lvl="1"/>
            <a:r>
              <a:rPr lang="en-US" altLang="ko-KR" dirty="0">
                <a:ea typeface="굴림" pitchFamily="34" charset="-127"/>
                <a:hlinkClick r:id="rId3"/>
              </a:rPr>
              <a:t>http://standards.ieee.org/faqs/affiliationFAQ.html</a:t>
            </a:r>
            <a:endParaRPr lang="en-US" altLang="ko-KR" dirty="0">
              <a:ea typeface="굴림" pitchFamily="34" charset="-127"/>
            </a:endParaRPr>
          </a:p>
          <a:p>
            <a:pPr lvl="1">
              <a:buFontTx/>
              <a:buNone/>
            </a:pPr>
            <a:endParaRPr lang="ko-KR" altLang="en-US"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dirty="0"/>
              <a:t>July 2013</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ad hoc operating rules </a:t>
            </a:r>
            <a:endParaRPr lang="en-US" dirty="0"/>
          </a:p>
        </p:txBody>
      </p:sp>
      <p:sp>
        <p:nvSpPr>
          <p:cNvPr id="3" name="Content Placeholder 2"/>
          <p:cNvSpPr>
            <a:spLocks noGrp="1"/>
          </p:cNvSpPr>
          <p:nvPr>
            <p:ph idx="1"/>
          </p:nvPr>
        </p:nvSpPr>
        <p:spPr>
          <a:xfrm>
            <a:off x="685800" y="1752600"/>
            <a:ext cx="7772400" cy="4114800"/>
          </a:xfrm>
        </p:spPr>
        <p:txBody>
          <a:bodyPr/>
          <a:lstStyle/>
          <a:p>
            <a:r>
              <a:rPr lang="en-US" sz="2000" b="0" dirty="0" smtClean="0"/>
              <a:t>The following summary is derived from 11-12/239r2</a:t>
            </a:r>
            <a:endParaRPr lang="en-GB" sz="2000" b="0" u="sng" dirty="0" smtClean="0"/>
          </a:p>
          <a:p>
            <a:r>
              <a:rPr lang="en-GB" sz="2000" b="0" u="sng" dirty="0" smtClean="0"/>
              <a:t>Pre-Motion:</a:t>
            </a:r>
            <a:r>
              <a:rPr lang="en-GB" sz="2000" b="0" dirty="0" smtClean="0"/>
              <a:t> A pre-motion (doesn’t require voting rights) result of &gt;=75% is required within an Ad Hoc to approve the resolution of all or part of an issue and forward that resolved item to the </a:t>
            </a:r>
            <a:r>
              <a:rPr lang="en-GB" sz="2000" b="0" dirty="0" err="1" smtClean="0"/>
              <a:t>Taskgroup</a:t>
            </a:r>
            <a:r>
              <a:rPr lang="en-GB" sz="2000" b="0" dirty="0" smtClean="0"/>
              <a:t> where it becomes a motion that requires &gt;=75% approval to modify the specification framework or the draft specification.</a:t>
            </a:r>
          </a:p>
          <a:p>
            <a:pPr lvl="1"/>
            <a:r>
              <a:rPr lang="en-GB" sz="1600" dirty="0" smtClean="0"/>
              <a:t>Note: the term Pre-Motion was introduced by11ac ad hoc operating rules to create a distinction between straw polls which intent is to result in a Motion at the </a:t>
            </a:r>
            <a:r>
              <a:rPr lang="en-GB" sz="1600" dirty="0" err="1" smtClean="0"/>
              <a:t>Taskgroup</a:t>
            </a:r>
            <a:r>
              <a:rPr lang="en-GB" sz="1600" dirty="0" smtClean="0"/>
              <a:t>, and </a:t>
            </a:r>
            <a:r>
              <a:rPr lang="en-GB" sz="1600" dirty="0" err="1" smtClean="0"/>
              <a:t>strawpolls</a:t>
            </a:r>
            <a:r>
              <a:rPr lang="en-GB" sz="1600" dirty="0" smtClean="0"/>
              <a:t> which intent is to only gauge the opinion of the members on a particular topic and are not intended to results in a motion at the </a:t>
            </a:r>
            <a:r>
              <a:rPr lang="en-GB" sz="1600" dirty="0" err="1" smtClean="0"/>
              <a:t>Taskgroup</a:t>
            </a:r>
            <a:r>
              <a:rPr lang="en-GB" sz="1600" dirty="0" smtClean="0"/>
              <a:t>.</a:t>
            </a:r>
            <a:endParaRPr lang="en-US" sz="1600" b="0" dirty="0" smtClean="0"/>
          </a:p>
          <a:p>
            <a:r>
              <a:rPr lang="en-GB" sz="2000" b="0" u="sng" dirty="0" smtClean="0"/>
              <a:t>Stalemate:</a:t>
            </a:r>
            <a:r>
              <a:rPr lang="en-GB" sz="2000" b="0" dirty="0" smtClean="0"/>
              <a:t> In the case a consensus can not be reached within an Ad Hoc group (a stalemate that prohibits further progress), the subject is moved to the </a:t>
            </a:r>
            <a:r>
              <a:rPr lang="en-GB" sz="2000" b="0" dirty="0" err="1" smtClean="0"/>
              <a:t>Taskgroup</a:t>
            </a:r>
            <a:r>
              <a:rPr lang="en-GB" sz="2000" b="0" dirty="0" smtClean="0"/>
              <a:t> if an Ad Hoc straw poll vote to move the subject to the </a:t>
            </a:r>
            <a:r>
              <a:rPr lang="en-GB" sz="2000" b="0" dirty="0" err="1" smtClean="0"/>
              <a:t>Taskgroup</a:t>
            </a:r>
            <a:r>
              <a:rPr lang="en-GB" sz="2000" b="0" dirty="0" smtClean="0"/>
              <a:t> achieves &gt;50% approval. </a:t>
            </a:r>
            <a:endParaRPr lang="en-US" sz="1800" b="0" dirty="0" smtClean="0"/>
          </a:p>
          <a:p>
            <a:endParaRPr lang="en-US" sz="2000" b="0" dirty="0"/>
          </a:p>
        </p:txBody>
      </p:sp>
      <p:sp>
        <p:nvSpPr>
          <p:cNvPr id="4" name="Date Placeholder 3"/>
          <p:cNvSpPr>
            <a:spLocks noGrp="1"/>
          </p:cNvSpPr>
          <p:nvPr>
            <p:ph type="dt" sz="half" idx="2"/>
          </p:nvPr>
        </p:nvSpPr>
        <p:spPr>
          <a:xfrm>
            <a:off x="696912" y="332601"/>
            <a:ext cx="1208087" cy="276999"/>
          </a:xfrm>
        </p:spPr>
        <p:txBody>
          <a:bodyPr/>
          <a:lstStyle/>
          <a:p>
            <a:r>
              <a:rPr lang="en-US" altLang="ko-KR" dirty="0"/>
              <a:t>July 2013</a:t>
            </a:r>
          </a:p>
        </p:txBody>
      </p:sp>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a:t>
            </a:fld>
            <a:endParaRPr lang="en-US" altLang="ko-K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a:t>Slide </a:t>
            </a:r>
            <a:fld id="{5337D5FF-BE03-4AFE-BEFE-253C1A0E08B4}" type="slidenum">
              <a:rPr lang="en-US" altLang="ko-KR"/>
              <a:pPr/>
              <a:t>20</a:t>
            </a:fld>
            <a:endParaRPr lang="en-US" altLang="ko-KR"/>
          </a:p>
        </p:txBody>
      </p:sp>
      <p:sp>
        <p:nvSpPr>
          <p:cNvPr id="38914" name="Rectangle 2"/>
          <p:cNvSpPr>
            <a:spLocks noGrp="1" noChangeArrowheads="1"/>
          </p:cNvSpPr>
          <p:nvPr>
            <p:ph type="title"/>
          </p:nvPr>
        </p:nvSpPr>
        <p:spPr>
          <a:xfrm>
            <a:off x="685800" y="381000"/>
            <a:ext cx="7772400" cy="914400"/>
          </a:xfrm>
        </p:spPr>
        <p:txBody>
          <a:bodyPr/>
          <a:lstStyle/>
          <a:p>
            <a:r>
              <a:rPr lang="en-US" altLang="ko-KR">
                <a:ea typeface="굴림" pitchFamily="34" charset="-127"/>
              </a:rPr>
              <a:t>Affiliation Policy</a:t>
            </a:r>
          </a:p>
        </p:txBody>
      </p:sp>
      <p:sp>
        <p:nvSpPr>
          <p:cNvPr id="38915" name="Rectangle 3"/>
          <p:cNvSpPr>
            <a:spLocks noGrp="1" noChangeArrowheads="1"/>
          </p:cNvSpPr>
          <p:nvPr>
            <p:ph type="body" idx="1"/>
          </p:nvPr>
        </p:nvSpPr>
        <p:spPr>
          <a:xfrm>
            <a:off x="685800" y="1295400"/>
            <a:ext cx="8077200" cy="3886200"/>
          </a:xfrm>
        </p:spPr>
        <p:txBody>
          <a:bodyPr/>
          <a:lstStyle/>
          <a:p>
            <a:pPr>
              <a:lnSpc>
                <a:spcPct val="90000"/>
              </a:lnSpc>
            </a:pPr>
            <a:r>
              <a:rPr lang="en-US" altLang="ko-KR" i="1" u="sng" dirty="0">
                <a:ea typeface="굴림" pitchFamily="34" charset="-127"/>
              </a:rPr>
              <a:t>Requirement to declare affiliation</a:t>
            </a:r>
            <a:r>
              <a:rPr lang="en-US" altLang="ko-KR" dirty="0">
                <a:ea typeface="굴림" pitchFamily="34" charset="-127"/>
              </a:rPr>
              <a:t> at all standards development meetings and recorded in the minutes</a:t>
            </a:r>
          </a:p>
          <a:p>
            <a:pPr lvl="1">
              <a:lnSpc>
                <a:spcPct val="90000"/>
              </a:lnSpc>
            </a:pPr>
            <a:r>
              <a:rPr lang="en-US" altLang="ko-KR" dirty="0">
                <a:ea typeface="굴림" pitchFamily="34" charset="-127"/>
              </a:rPr>
              <a:t>Affiliation not necessarily same as employer</a:t>
            </a:r>
          </a:p>
          <a:p>
            <a:pPr lvl="1">
              <a:lnSpc>
                <a:spcPct val="90000"/>
              </a:lnSpc>
            </a:pPr>
            <a:r>
              <a:rPr lang="en-US" altLang="ko-KR" dirty="0">
                <a:ea typeface="굴림" pitchFamily="34" charset="-127"/>
              </a:rPr>
              <a:t>Declaration requirement may be familiar to some 802 WGs, though WG declaration process may evolve</a:t>
            </a:r>
          </a:p>
          <a:p>
            <a:r>
              <a:rPr lang="en-US" altLang="ko-KR" sz="2000" dirty="0">
                <a:ea typeface="굴림" pitchFamily="34" charset="-127"/>
              </a:rPr>
              <a:t>11. What if I refuse to disclose my affiliation?</a:t>
            </a:r>
          </a:p>
          <a:p>
            <a:pPr lvl="1"/>
            <a:r>
              <a:rPr lang="en-US" altLang="ko-KR" sz="1800" dirty="0">
                <a:ea typeface="굴림" pitchFamily="34" charset="-127"/>
              </a:rPr>
              <a:t>As outlined in IEEE-SA governance documents, you will lose certain rights. In a working group where voting rights are gained through attendance, no attendance credit will be granted if affiliation isn’t declared. Similarly, voting rights are to be removed if affiliation isn’t declared.</a:t>
            </a:r>
          </a:p>
          <a:p>
            <a:pPr>
              <a:lnSpc>
                <a:spcPct val="90000"/>
              </a:lnSpc>
            </a:pPr>
            <a:r>
              <a:rPr lang="en-US" altLang="ko-KR" dirty="0">
                <a:ea typeface="굴림" pitchFamily="34" charset="-127"/>
              </a:rPr>
              <a:t>Affiliation declaration will be added to Sponsor ballot</a:t>
            </a:r>
          </a:p>
          <a:p>
            <a:pPr>
              <a:lnSpc>
                <a:spcPct val="90000"/>
              </a:lnSpc>
            </a:pPr>
            <a:r>
              <a:rPr lang="en-US" altLang="ko-KR" sz="2000" dirty="0">
                <a:ea typeface="굴림" pitchFamily="34" charset="-127"/>
                <a:hlinkClick r:id="rId3"/>
              </a:rPr>
              <a:t>http://standards.ieee.org/faqs/affiliationFAQ.html</a:t>
            </a:r>
            <a:endParaRPr lang="en-US" altLang="ko-KR" sz="2000" dirty="0">
              <a:ea typeface="굴림" pitchFamily="34" charset="-127"/>
            </a:endParaRPr>
          </a:p>
          <a:p>
            <a:pPr>
              <a:lnSpc>
                <a:spcPct val="90000"/>
              </a:lnSpc>
            </a:pPr>
            <a:endParaRPr lang="en-US" altLang="ko-KR" sz="2000" dirty="0">
              <a:ea typeface="굴림" pitchFamily="34" charset="-127"/>
            </a:endParaRPr>
          </a:p>
          <a:p>
            <a:pPr>
              <a:lnSpc>
                <a:spcPct val="90000"/>
              </a:lnSpc>
            </a:pPr>
            <a:endParaRPr lang="ko-KR" altLang="en-US" sz="2000"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dirty="0"/>
              <a:t>July 2013</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ad hoc operating rules </a:t>
            </a:r>
            <a:endParaRPr lang="en-US" dirty="0"/>
          </a:p>
        </p:txBody>
      </p:sp>
      <p:sp>
        <p:nvSpPr>
          <p:cNvPr id="3" name="Content Placeholder 2"/>
          <p:cNvSpPr>
            <a:spLocks noGrp="1"/>
          </p:cNvSpPr>
          <p:nvPr>
            <p:ph idx="1"/>
          </p:nvPr>
        </p:nvSpPr>
        <p:spPr/>
        <p:txBody>
          <a:bodyPr/>
          <a:lstStyle/>
          <a:p>
            <a:r>
              <a:rPr lang="en-GB" sz="2000" b="0" u="sng" dirty="0" smtClean="0"/>
              <a:t>Transfer to another ad hoc: </a:t>
            </a:r>
            <a:r>
              <a:rPr lang="en-GB" sz="2000" b="0" dirty="0" smtClean="0"/>
              <a:t>A motion passing with &gt;50% in the </a:t>
            </a:r>
            <a:r>
              <a:rPr lang="en-GB" sz="2000" b="0" dirty="0" err="1" smtClean="0"/>
              <a:t>Taskgroup</a:t>
            </a:r>
            <a:r>
              <a:rPr lang="en-GB" sz="2000" b="0" dirty="0" smtClean="0"/>
              <a:t> shall be sufficient to move an issue previously assigned to an Ad Hoc group to any Ad Hoc group. A straw poll vote of &gt;50% is required in an Ad Hoc group to refuse an issue from the </a:t>
            </a:r>
            <a:r>
              <a:rPr lang="en-GB" sz="2000" b="0" dirty="0" err="1" smtClean="0"/>
              <a:t>Taskgroup</a:t>
            </a:r>
            <a:r>
              <a:rPr lang="en-GB" sz="2000" b="0" dirty="0" smtClean="0"/>
              <a:t>.</a:t>
            </a:r>
            <a:endParaRPr lang="en-US" sz="2000" b="0" dirty="0" smtClean="0"/>
          </a:p>
          <a:p>
            <a:r>
              <a:rPr lang="en-GB" sz="2000" b="0" u="sng" dirty="0" smtClean="0"/>
              <a:t>Transfer to another ad hoc: </a:t>
            </a:r>
            <a:r>
              <a:rPr lang="en-GB" sz="2000" b="0" dirty="0" smtClean="0"/>
              <a:t>An issue may be sent from one Ad Hoc to another if both the sending Ad Hoc and the receiving Ad Hoc approve straw polls for taking the respective actions with &gt;50% approval. A notice should be sent to the reflector indicating the approval of a straw poll to move an issue.</a:t>
            </a:r>
            <a:endParaRPr lang="en-US" sz="2000" b="0" dirty="0" smtClean="0"/>
          </a:p>
          <a:p>
            <a:r>
              <a:rPr lang="en-GB" sz="2000" b="0" dirty="0" smtClean="0"/>
              <a:t>To be accepted into the Draft specification, proposals from Ad Hoc group require a motion that passes with &gt;=75% </a:t>
            </a:r>
            <a:r>
              <a:rPr lang="en-GB" sz="2000" b="0" dirty="0" err="1" smtClean="0"/>
              <a:t>Taskgroup</a:t>
            </a:r>
            <a:r>
              <a:rPr lang="en-GB" sz="2000" b="0" dirty="0" smtClean="0"/>
              <a:t> approval </a:t>
            </a:r>
            <a:endParaRPr lang="en-US" sz="2000" b="0" dirty="0" smtClean="0"/>
          </a:p>
          <a:p>
            <a:endParaRPr lang="en-US" sz="2000" dirty="0"/>
          </a:p>
        </p:txBody>
      </p:sp>
      <p:sp>
        <p:nvSpPr>
          <p:cNvPr id="4" name="Date Placeholder 3"/>
          <p:cNvSpPr>
            <a:spLocks noGrp="1"/>
          </p:cNvSpPr>
          <p:nvPr>
            <p:ph type="dt" sz="half" idx="2"/>
          </p:nvPr>
        </p:nvSpPr>
        <p:spPr>
          <a:xfrm>
            <a:off x="696912" y="332601"/>
            <a:ext cx="1208087" cy="276999"/>
          </a:xfrm>
        </p:spPr>
        <p:txBody>
          <a:bodyPr/>
          <a:lstStyle/>
          <a:p>
            <a:r>
              <a:rPr lang="en-US" altLang="ko-KR" dirty="0"/>
              <a:t>July 2013</a:t>
            </a:r>
          </a:p>
        </p:txBody>
      </p:sp>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3</a:t>
            </a:fld>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3"/>
          <p:cNvSpPr>
            <a:spLocks noGrp="1"/>
          </p:cNvSpPr>
          <p:nvPr>
            <p:ph type="sldNum" sz="quarter" idx="12"/>
          </p:nvPr>
        </p:nvSpPr>
        <p:spPr/>
        <p:txBody>
          <a:bodyPr/>
          <a:lstStyle/>
          <a:p>
            <a:r>
              <a:rPr lang="en-US" altLang="ko-KR"/>
              <a:t>Slide </a:t>
            </a:r>
            <a:fld id="{C598D615-6AC9-448F-ADD6-BB62C7FB5F8C}" type="slidenum">
              <a:rPr lang="en-US" altLang="ko-KR"/>
              <a:pPr/>
              <a:t>4</a:t>
            </a:fld>
            <a:endParaRPr lang="en-US" altLang="ko-KR"/>
          </a:p>
        </p:txBody>
      </p:sp>
      <p:sp>
        <p:nvSpPr>
          <p:cNvPr id="112642" name="Rectangle 2"/>
          <p:cNvSpPr>
            <a:spLocks noChangeArrowheads="1"/>
          </p:cNvSpPr>
          <p:nvPr/>
        </p:nvSpPr>
        <p:spPr bwMode="auto">
          <a:xfrm>
            <a:off x="685800" y="685800"/>
            <a:ext cx="7772400" cy="1066800"/>
          </a:xfrm>
          <a:prstGeom prst="rect">
            <a:avLst/>
          </a:prstGeom>
          <a:noFill/>
          <a:ln w="9525">
            <a:noFill/>
            <a:miter lim="800000"/>
            <a:headEnd/>
            <a:tailEnd/>
          </a:ln>
          <a:effectLst/>
        </p:spPr>
        <p:txBody>
          <a:bodyPr lIns="92075" tIns="46038" rIns="92075" bIns="46038" anchor="ctr"/>
          <a:lstStyle/>
          <a:p>
            <a:pPr algn="ctr"/>
            <a:r>
              <a:rPr lang="en-US" altLang="ko-KR" sz="2800" b="1" dirty="0">
                <a:solidFill>
                  <a:schemeClr val="tx2"/>
                </a:solidFill>
                <a:ea typeface="굴림" pitchFamily="34" charset="-127"/>
              </a:rPr>
              <a:t>Agenda for </a:t>
            </a:r>
            <a:r>
              <a:rPr lang="en-US" altLang="ko-KR" sz="2800" b="1" dirty="0" smtClean="0">
                <a:ea typeface="굴림" pitchFamily="34" charset="-127"/>
              </a:rPr>
              <a:t>July</a:t>
            </a:r>
            <a:r>
              <a:rPr lang="en-US" altLang="ko-KR" sz="2800" b="1" dirty="0" smtClean="0">
                <a:ea typeface="굴림" pitchFamily="34" charset="-127"/>
              </a:rPr>
              <a:t> 15-19, 2013 </a:t>
            </a:r>
            <a:r>
              <a:rPr lang="en-US" altLang="ko-KR" sz="2800" b="1" dirty="0">
                <a:ea typeface="굴림" pitchFamily="34" charset="-127"/>
              </a:rPr>
              <a:t>– </a:t>
            </a:r>
            <a:r>
              <a:rPr lang="en-US" altLang="ko-KR" sz="2800" b="1" dirty="0" smtClean="0">
                <a:ea typeface="굴림" pitchFamily="34" charset="-127"/>
              </a:rPr>
              <a:t>Geneva</a:t>
            </a:r>
            <a:endParaRPr lang="en-US" altLang="ko-KR" sz="2800" b="1" dirty="0">
              <a:ea typeface="굴림" pitchFamily="34" charset="-127"/>
            </a:endParaRPr>
          </a:p>
        </p:txBody>
      </p:sp>
      <p:sp>
        <p:nvSpPr>
          <p:cNvPr id="112643" name="Rectangle 3"/>
          <p:cNvSpPr>
            <a:spLocks noChangeArrowheads="1"/>
          </p:cNvSpPr>
          <p:nvPr/>
        </p:nvSpPr>
        <p:spPr bwMode="auto">
          <a:xfrm>
            <a:off x="685800" y="1752600"/>
            <a:ext cx="7772400" cy="4648200"/>
          </a:xfrm>
          <a:prstGeom prst="rect">
            <a:avLst/>
          </a:prstGeom>
          <a:noFill/>
          <a:ln w="9525">
            <a:noFill/>
            <a:miter lim="800000"/>
            <a:headEnd/>
            <a:tailEnd/>
          </a:ln>
          <a:effectLst/>
        </p:spPr>
        <p:txBody>
          <a:bodyPr lIns="92075" tIns="46038" rIns="92075" bIns="46038"/>
          <a:lstStyle/>
          <a:p>
            <a:pPr marL="342900" indent="-342900">
              <a:lnSpc>
                <a:spcPct val="80000"/>
              </a:lnSpc>
              <a:spcBef>
                <a:spcPct val="20000"/>
              </a:spcBef>
              <a:buFontTx/>
              <a:buChar char="•"/>
            </a:pPr>
            <a:r>
              <a:rPr lang="en-US" altLang="ko-KR" sz="1800" b="1" dirty="0" smtClean="0">
                <a:ea typeface="굴림" pitchFamily="34" charset="-127"/>
              </a:rPr>
              <a:t>PHY Ad-hoc sessions </a:t>
            </a:r>
          </a:p>
          <a:p>
            <a:pPr marL="800100" lvl="1" indent="-342900">
              <a:lnSpc>
                <a:spcPct val="80000"/>
              </a:lnSpc>
              <a:spcBef>
                <a:spcPct val="20000"/>
              </a:spcBef>
              <a:buFontTx/>
              <a:buChar char="•"/>
            </a:pPr>
            <a:r>
              <a:rPr lang="en-US" altLang="ko-KR" sz="1800" b="1" dirty="0" smtClean="0">
                <a:ea typeface="굴림" pitchFamily="34" charset="-127"/>
              </a:rPr>
              <a:t>Tuesda</a:t>
            </a:r>
            <a:r>
              <a:rPr lang="en-US" altLang="ko-KR" sz="1800" b="1" dirty="0" smtClean="0">
                <a:ea typeface="굴림" pitchFamily="34" charset="-127"/>
              </a:rPr>
              <a:t>y (July 16</a:t>
            </a:r>
            <a:r>
              <a:rPr lang="en-US" altLang="ko-KR" sz="1800" b="1" baseline="30000" dirty="0" smtClean="0">
                <a:ea typeface="굴림" pitchFamily="34" charset="-127"/>
              </a:rPr>
              <a:t>th</a:t>
            </a:r>
            <a:r>
              <a:rPr lang="en-US" altLang="ko-KR" sz="1800" b="1" dirty="0" smtClean="0">
                <a:ea typeface="굴림" pitchFamily="34" charset="-127"/>
              </a:rPr>
              <a:t>) PM#2 session</a:t>
            </a:r>
          </a:p>
          <a:p>
            <a:pPr marL="800100" lvl="1" indent="-342900">
              <a:lnSpc>
                <a:spcPct val="80000"/>
              </a:lnSpc>
              <a:spcBef>
                <a:spcPct val="20000"/>
              </a:spcBef>
              <a:buFontTx/>
              <a:buChar char="•"/>
            </a:pPr>
            <a:r>
              <a:rPr lang="en-US" altLang="ko-KR" sz="1800" b="1" dirty="0" smtClean="0">
                <a:ea typeface="굴림" pitchFamily="34" charset="-127"/>
              </a:rPr>
              <a:t>Thursday (July 18</a:t>
            </a:r>
            <a:r>
              <a:rPr lang="en-US" altLang="ko-KR" sz="1800" b="1" baseline="30000" dirty="0" smtClean="0">
                <a:ea typeface="굴림" pitchFamily="34" charset="-127"/>
              </a:rPr>
              <a:t>th</a:t>
            </a:r>
            <a:r>
              <a:rPr lang="en-US" altLang="ko-KR" sz="1800" b="1" dirty="0" smtClean="0">
                <a:ea typeface="굴림" pitchFamily="34" charset="-127"/>
              </a:rPr>
              <a:t>) AM#1 session</a:t>
            </a:r>
          </a:p>
          <a:p>
            <a:pPr marL="342900" indent="-342900">
              <a:lnSpc>
                <a:spcPct val="80000"/>
              </a:lnSpc>
              <a:spcBef>
                <a:spcPct val="20000"/>
              </a:spcBef>
              <a:buFontTx/>
              <a:buChar char="•"/>
            </a:pPr>
            <a:endParaRPr lang="en-US" altLang="ko-KR" sz="1800" b="1" dirty="0">
              <a:ea typeface="굴림" pitchFamily="34" charset="-127"/>
            </a:endParaRPr>
          </a:p>
          <a:p>
            <a:pPr marL="342900" indent="-342900">
              <a:lnSpc>
                <a:spcPct val="80000"/>
              </a:lnSpc>
              <a:spcBef>
                <a:spcPct val="20000"/>
              </a:spcBef>
              <a:buFontTx/>
              <a:buChar char="•"/>
            </a:pPr>
            <a:r>
              <a:rPr lang="en-US" altLang="ko-KR" sz="1800" b="1" dirty="0" smtClean="0">
                <a:ea typeface="굴림" pitchFamily="34" charset="-127"/>
              </a:rPr>
              <a:t>PHY Ad-hoc process</a:t>
            </a:r>
          </a:p>
          <a:p>
            <a:pPr marL="800100" lvl="1" indent="-342900">
              <a:lnSpc>
                <a:spcPct val="80000"/>
              </a:lnSpc>
              <a:spcBef>
                <a:spcPct val="20000"/>
              </a:spcBef>
              <a:buFontTx/>
              <a:buChar char="•"/>
            </a:pPr>
            <a:r>
              <a:rPr lang="en-US" altLang="ko-KR" sz="1800" b="1" dirty="0" smtClean="0">
                <a:ea typeface="굴림" pitchFamily="34" charset="-127"/>
              </a:rPr>
              <a:t>Designation </a:t>
            </a:r>
            <a:r>
              <a:rPr lang="en-US" altLang="ko-KR" sz="1800" b="1" dirty="0" smtClean="0">
                <a:ea typeface="굴림" pitchFamily="34" charset="-127"/>
              </a:rPr>
              <a:t>of a secretary for the minutes </a:t>
            </a:r>
          </a:p>
          <a:p>
            <a:pPr marL="800100" lvl="1" indent="-342900">
              <a:lnSpc>
                <a:spcPct val="80000"/>
              </a:lnSpc>
              <a:spcBef>
                <a:spcPct val="20000"/>
              </a:spcBef>
              <a:buFontTx/>
              <a:buChar char="•"/>
            </a:pPr>
            <a:r>
              <a:rPr lang="en-US" altLang="ko-KR" sz="1800" b="1" dirty="0" smtClean="0">
                <a:ea typeface="굴림" pitchFamily="34" charset="-127"/>
              </a:rPr>
              <a:t>Reminder on Affiliation, IEEE Patent review and IP claims policies</a:t>
            </a:r>
            <a:endParaRPr lang="en-US" altLang="ko-KR" sz="1600" dirty="0">
              <a:ea typeface="굴림" pitchFamily="34" charset="-127"/>
            </a:endParaRPr>
          </a:p>
          <a:p>
            <a:pPr marL="800100" lvl="1" indent="-342900">
              <a:lnSpc>
                <a:spcPct val="80000"/>
              </a:lnSpc>
              <a:spcBef>
                <a:spcPct val="20000"/>
              </a:spcBef>
              <a:buFontTx/>
              <a:buChar char="•"/>
            </a:pPr>
            <a:r>
              <a:rPr lang="en-US" altLang="ko-KR" sz="1800" b="1" dirty="0" smtClean="0">
                <a:ea typeface="굴림" pitchFamily="34" charset="-127"/>
              </a:rPr>
              <a:t>Reminder to record attendance</a:t>
            </a:r>
            <a:endParaRPr lang="en-US" altLang="ko-KR" sz="1800" b="1" dirty="0">
              <a:ea typeface="굴림" pitchFamily="34" charset="-127"/>
            </a:endParaRPr>
          </a:p>
          <a:p>
            <a:pPr marL="800100" lvl="1" indent="-342900">
              <a:lnSpc>
                <a:spcPct val="80000"/>
              </a:lnSpc>
              <a:spcBef>
                <a:spcPct val="20000"/>
              </a:spcBef>
              <a:buFontTx/>
              <a:buChar char="•"/>
            </a:pPr>
            <a:r>
              <a:rPr lang="en-US" altLang="ko-KR" sz="1800" b="1" dirty="0" smtClean="0">
                <a:ea typeface="굴림" pitchFamily="34" charset="-127"/>
              </a:rPr>
              <a:t>Review </a:t>
            </a:r>
            <a:r>
              <a:rPr lang="en-US" altLang="ko-KR" sz="1800" b="1" dirty="0" smtClean="0">
                <a:ea typeface="굴림" pitchFamily="34" charset="-127"/>
              </a:rPr>
              <a:t>of operating rules for PHY ad hoc</a:t>
            </a:r>
          </a:p>
          <a:p>
            <a:pPr marL="800100" lvl="1" indent="-342900">
              <a:lnSpc>
                <a:spcPct val="80000"/>
              </a:lnSpc>
              <a:spcBef>
                <a:spcPct val="20000"/>
              </a:spcBef>
              <a:buFontTx/>
              <a:buChar char="•"/>
            </a:pPr>
            <a:r>
              <a:rPr lang="en-US" altLang="ko-KR" sz="1800" b="1" dirty="0" smtClean="0">
                <a:ea typeface="굴림" pitchFamily="34" charset="-127"/>
              </a:rPr>
              <a:t>Submissions and pre-motions (if needed)</a:t>
            </a:r>
          </a:p>
          <a:p>
            <a:pPr marL="342900" indent="-342900">
              <a:lnSpc>
                <a:spcPct val="80000"/>
              </a:lnSpc>
              <a:spcBef>
                <a:spcPct val="20000"/>
              </a:spcBef>
              <a:buFontTx/>
              <a:buChar char="•"/>
            </a:pPr>
            <a:endParaRPr lang="en-US" altLang="ko-KR" sz="1800" b="1" dirty="0">
              <a:ea typeface="굴림" pitchFamily="34" charset="-127"/>
            </a:endParaRPr>
          </a:p>
        </p:txBody>
      </p:sp>
      <p:sp>
        <p:nvSpPr>
          <p:cNvPr id="7" name="Date Placeholder 3"/>
          <p:cNvSpPr>
            <a:spLocks noGrp="1"/>
          </p:cNvSpPr>
          <p:nvPr>
            <p:ph type="dt" sz="half" idx="10"/>
          </p:nvPr>
        </p:nvSpPr>
        <p:spPr>
          <a:xfrm>
            <a:off x="696912" y="332601"/>
            <a:ext cx="1208087" cy="276999"/>
          </a:xfrm>
        </p:spPr>
        <p:txBody>
          <a:bodyPr/>
          <a:lstStyle/>
          <a:p>
            <a:r>
              <a:rPr lang="en-US" altLang="ko-KR" dirty="0"/>
              <a:t>July 2013</a:t>
            </a:r>
          </a:p>
        </p:txBody>
      </p:sp>
    </p:spTree>
    <p:extLst>
      <p:ext uri="{BB962C8B-B14F-4D97-AF65-F5344CB8AC3E}">
        <p14:creationId xmlns:p14="http://schemas.microsoft.com/office/powerpoint/2010/main" val="17514364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a:t>Slide </a:t>
            </a:r>
            <a:fld id="{17723D42-F40E-44CD-9FD1-20F83AA00E84}" type="slidenum">
              <a:rPr lang="en-US" altLang="ko-KR"/>
              <a:pPr/>
              <a:t>5</a:t>
            </a:fld>
            <a:endParaRPr lang="en-US" altLang="ko-KR"/>
          </a:p>
        </p:txBody>
      </p:sp>
      <p:sp>
        <p:nvSpPr>
          <p:cNvPr id="52226" name="Rectangle 2"/>
          <p:cNvSpPr>
            <a:spLocks noGrp="1" noChangeArrowheads="1"/>
          </p:cNvSpPr>
          <p:nvPr>
            <p:ph type="ctrTitle"/>
          </p:nvPr>
        </p:nvSpPr>
        <p:spPr/>
        <p:txBody>
          <a:bodyPr/>
          <a:lstStyle/>
          <a:p>
            <a:r>
              <a:rPr lang="en-US" altLang="ko-KR" dirty="0" smtClean="0">
                <a:ea typeface="굴림" pitchFamily="34" charset="-127"/>
              </a:rPr>
              <a:t>Submissions and notes</a:t>
            </a:r>
            <a:endParaRPr lang="en-US" altLang="ko-KR" dirty="0">
              <a:ea typeface="굴림" pitchFamily="34" charset="-127"/>
            </a:endParaRPr>
          </a:p>
        </p:txBody>
      </p:sp>
      <p:sp>
        <p:nvSpPr>
          <p:cNvPr id="52227" name="Rectangle 3"/>
          <p:cNvSpPr>
            <a:spLocks noGrp="1" noChangeArrowheads="1"/>
          </p:cNvSpPr>
          <p:nvPr>
            <p:ph type="subTitle" idx="1"/>
          </p:nvPr>
        </p:nvSpPr>
        <p:spPr/>
        <p:txBody>
          <a:bodyPr/>
          <a:lstStyle/>
          <a:p>
            <a:r>
              <a:rPr lang="en-US" altLang="ko-KR" dirty="0">
                <a:ea typeface="굴림" pitchFamily="34" charset="-127"/>
              </a:rPr>
              <a:t>Most recent </a:t>
            </a:r>
            <a:r>
              <a:rPr lang="en-US" altLang="ko-KR" dirty="0" smtClean="0">
                <a:ea typeface="굴림" pitchFamily="34" charset="-127"/>
              </a:rPr>
              <a:t>items </a:t>
            </a:r>
            <a:r>
              <a:rPr lang="en-US" altLang="ko-KR" dirty="0">
                <a:ea typeface="굴림" pitchFamily="34" charset="-127"/>
              </a:rPr>
              <a:t>are at the top of this </a:t>
            </a:r>
            <a:r>
              <a:rPr lang="en-US" altLang="ko-KR" dirty="0" smtClean="0">
                <a:ea typeface="굴림" pitchFamily="34" charset="-127"/>
              </a:rPr>
              <a:t>section.</a:t>
            </a:r>
            <a:endParaRPr lang="en-US" altLang="ko-KR"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dirty="0"/>
              <a:t>July 2013</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a:t>Slide </a:t>
            </a:r>
            <a:fld id="{DABA2C55-FBDD-4E83-99A4-15EBA65AED98}" type="slidenum">
              <a:rPr lang="en-US" altLang="ko-KR"/>
              <a:pPr/>
              <a:t>6</a:t>
            </a:fld>
            <a:endParaRPr lang="en-US" altLang="ko-KR"/>
          </a:p>
        </p:txBody>
      </p:sp>
      <p:sp>
        <p:nvSpPr>
          <p:cNvPr id="53250" name="Rectangle 2"/>
          <p:cNvSpPr>
            <a:spLocks noGrp="1" noChangeArrowheads="1"/>
          </p:cNvSpPr>
          <p:nvPr>
            <p:ph type="title"/>
          </p:nvPr>
        </p:nvSpPr>
        <p:spPr/>
        <p:txBody>
          <a:bodyPr/>
          <a:lstStyle/>
          <a:p>
            <a:r>
              <a:rPr lang="en-US" altLang="ko-KR" dirty="0">
                <a:ea typeface="굴림" pitchFamily="34" charset="-127"/>
              </a:rPr>
              <a:t>Interpretive guide</a:t>
            </a:r>
          </a:p>
        </p:txBody>
      </p:sp>
      <p:sp>
        <p:nvSpPr>
          <p:cNvPr id="53251" name="Rectangle 3"/>
          <p:cNvSpPr>
            <a:spLocks noGrp="1" noChangeArrowheads="1"/>
          </p:cNvSpPr>
          <p:nvPr>
            <p:ph type="body" idx="1"/>
          </p:nvPr>
        </p:nvSpPr>
        <p:spPr/>
        <p:txBody>
          <a:bodyPr/>
          <a:lstStyle/>
          <a:p>
            <a:r>
              <a:rPr lang="en-US" altLang="ko-KR" dirty="0">
                <a:ea typeface="굴림" pitchFamily="34" charset="-127"/>
              </a:rPr>
              <a:t>Text coloring:</a:t>
            </a:r>
          </a:p>
          <a:p>
            <a:pPr lvl="1"/>
            <a:r>
              <a:rPr lang="en-US" altLang="ko-KR" dirty="0">
                <a:ea typeface="굴림" pitchFamily="34" charset="-127"/>
              </a:rPr>
              <a:t>Black = pending agenda item</a:t>
            </a:r>
          </a:p>
          <a:p>
            <a:pPr lvl="1"/>
            <a:r>
              <a:rPr lang="en-US" altLang="ko-KR" dirty="0">
                <a:solidFill>
                  <a:srgbClr val="FF3300"/>
                </a:solidFill>
                <a:ea typeface="굴림" pitchFamily="34" charset="-127"/>
              </a:rPr>
              <a:t>Red</a:t>
            </a:r>
            <a:r>
              <a:rPr lang="en-US" altLang="ko-KR" dirty="0">
                <a:ea typeface="굴림" pitchFamily="34" charset="-127"/>
              </a:rPr>
              <a:t> = item partially addressed</a:t>
            </a:r>
          </a:p>
          <a:p>
            <a:pPr lvl="1"/>
            <a:r>
              <a:rPr lang="en-US" altLang="ko-KR" dirty="0">
                <a:solidFill>
                  <a:srgbClr val="00CC00"/>
                </a:solidFill>
                <a:ea typeface="굴림" pitchFamily="34" charset="-127"/>
              </a:rPr>
              <a:t>Green</a:t>
            </a:r>
            <a:r>
              <a:rPr lang="en-US" altLang="ko-KR" dirty="0">
                <a:ea typeface="굴림" pitchFamily="34" charset="-127"/>
              </a:rPr>
              <a:t> = item completed</a:t>
            </a:r>
          </a:p>
          <a:p>
            <a:pPr lvl="1"/>
            <a:r>
              <a:rPr lang="en-US" altLang="ko-KR" dirty="0">
                <a:solidFill>
                  <a:schemeClr val="bg2"/>
                </a:solidFill>
                <a:ea typeface="굴림" pitchFamily="34" charset="-127"/>
              </a:rPr>
              <a:t>Gray</a:t>
            </a:r>
            <a:r>
              <a:rPr lang="en-US" altLang="ko-KR" dirty="0">
                <a:ea typeface="굴림" pitchFamily="34" charset="-127"/>
              </a:rPr>
              <a:t> = item not addressed in the session indicated at the top of the </a:t>
            </a:r>
            <a:r>
              <a:rPr lang="en-US" altLang="ko-KR" dirty="0" smtClean="0">
                <a:ea typeface="굴림" pitchFamily="34" charset="-127"/>
              </a:rPr>
              <a:t>slide</a:t>
            </a:r>
          </a:p>
          <a:p>
            <a:pPr lvl="1"/>
            <a:endParaRPr lang="en-US" altLang="ko-KR" dirty="0">
              <a:ea typeface="굴림" pitchFamily="34" charset="-127"/>
            </a:endParaRPr>
          </a:p>
          <a:p>
            <a:r>
              <a:rPr lang="en-US" altLang="ko-KR" dirty="0" smtClean="0">
                <a:ea typeface="굴림" pitchFamily="34" charset="-127"/>
              </a:rPr>
              <a:t>Handling the database for comments resolution</a:t>
            </a:r>
          </a:p>
          <a:p>
            <a:pPr lvl="1"/>
            <a:r>
              <a:rPr lang="en-US" altLang="ko-KR" dirty="0" smtClean="0">
                <a:ea typeface="굴림" pitchFamily="34" charset="-127"/>
              </a:rPr>
              <a:t>Dave </a:t>
            </a:r>
            <a:r>
              <a:rPr lang="en-US" altLang="ko-KR" dirty="0" err="1" smtClean="0">
                <a:ea typeface="굴림" pitchFamily="34" charset="-127"/>
              </a:rPr>
              <a:t>Halasz</a:t>
            </a:r>
            <a:r>
              <a:rPr lang="en-US" altLang="ko-KR" dirty="0" smtClean="0">
                <a:ea typeface="굴림" pitchFamily="34" charset="-127"/>
              </a:rPr>
              <a:t> (Qualcomm) handles for PHY</a:t>
            </a:r>
          </a:p>
          <a:p>
            <a:pPr lvl="1"/>
            <a:r>
              <a:rPr lang="en-US" altLang="ko-KR" dirty="0" err="1" smtClean="0">
                <a:solidFill>
                  <a:schemeClr val="bg1">
                    <a:lumMod val="50000"/>
                  </a:schemeClr>
                </a:solidFill>
                <a:ea typeface="굴림" pitchFamily="34" charset="-127"/>
              </a:rPr>
              <a:t>Yongho</a:t>
            </a:r>
            <a:r>
              <a:rPr lang="en-US" altLang="ko-KR" dirty="0" smtClean="0">
                <a:solidFill>
                  <a:schemeClr val="bg1">
                    <a:lumMod val="50000"/>
                  </a:schemeClr>
                </a:solidFill>
                <a:ea typeface="굴림" pitchFamily="34" charset="-127"/>
              </a:rPr>
              <a:t> </a:t>
            </a:r>
            <a:r>
              <a:rPr lang="en-US" altLang="ko-KR" dirty="0" err="1" smtClean="0">
                <a:solidFill>
                  <a:schemeClr val="bg1">
                    <a:lumMod val="50000"/>
                  </a:schemeClr>
                </a:solidFill>
                <a:ea typeface="굴림" pitchFamily="34" charset="-127"/>
              </a:rPr>
              <a:t>Seok</a:t>
            </a:r>
            <a:r>
              <a:rPr lang="en-US" altLang="ko-KR" dirty="0" smtClean="0">
                <a:solidFill>
                  <a:schemeClr val="bg1">
                    <a:lumMod val="50000"/>
                  </a:schemeClr>
                </a:solidFill>
                <a:ea typeface="굴림" pitchFamily="34" charset="-127"/>
              </a:rPr>
              <a:t> (LGE) handles for MAC</a:t>
            </a:r>
            <a:endParaRPr lang="en-US" altLang="ko-KR" dirty="0">
              <a:solidFill>
                <a:schemeClr val="bg1">
                  <a:lumMod val="50000"/>
                </a:schemeClr>
              </a:solidFill>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dirty="0"/>
              <a:t>July 2013</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mtClean="0"/>
              <a:t>Submissions</a:t>
            </a:r>
            <a:endParaRPr lang="en-US" dirty="0"/>
          </a:p>
        </p:txBody>
      </p:sp>
      <p:sp>
        <p:nvSpPr>
          <p:cNvPr id="11" name="Content Placeholder 10"/>
          <p:cNvSpPr>
            <a:spLocks noGrp="1"/>
          </p:cNvSpPr>
          <p:nvPr>
            <p:ph idx="1"/>
          </p:nvPr>
        </p:nvSpPr>
        <p:spPr/>
        <p:txBody>
          <a:bodyPr/>
          <a:lstStyle/>
          <a:p>
            <a:r>
              <a:rPr lang="en-US" sz="2000" dirty="0" smtClean="0"/>
              <a:t>13/0715r0, “</a:t>
            </a:r>
            <a:r>
              <a:rPr lang="en-US" altLang="ko-KR" sz="2000" dirty="0"/>
              <a:t>d01 PHY comment </a:t>
            </a:r>
            <a:r>
              <a:rPr lang="en-US" altLang="ko-KR" sz="2000" dirty="0" smtClean="0"/>
              <a:t>resolutions” </a:t>
            </a:r>
          </a:p>
          <a:p>
            <a:pPr lvl="1"/>
            <a:r>
              <a:rPr lang="en-US" sz="1800" dirty="0" err="1" smtClean="0"/>
              <a:t>Hongyuan</a:t>
            </a:r>
            <a:r>
              <a:rPr lang="en-US" sz="1800" dirty="0" smtClean="0"/>
              <a:t> Zhang (Marvell)</a:t>
            </a:r>
          </a:p>
          <a:p>
            <a:r>
              <a:rPr lang="en-US" altLang="ko-KR" sz="2000" dirty="0" smtClean="0"/>
              <a:t>13/0716r0, “d01 </a:t>
            </a:r>
            <a:r>
              <a:rPr lang="en-US" altLang="ko-KR" sz="2000" dirty="0"/>
              <a:t>MIMO Control Field Comment </a:t>
            </a:r>
            <a:r>
              <a:rPr lang="en-US" altLang="ko-KR" sz="2000" dirty="0" smtClean="0"/>
              <a:t>Resolutions”</a:t>
            </a:r>
          </a:p>
          <a:p>
            <a:pPr lvl="1"/>
            <a:r>
              <a:rPr lang="en-US" sz="1800" dirty="0" err="1" smtClean="0"/>
              <a:t>Hongyuan</a:t>
            </a:r>
            <a:r>
              <a:rPr lang="en-US" sz="1800" dirty="0" smtClean="0"/>
              <a:t> Zhang (Marvell)</a:t>
            </a:r>
          </a:p>
          <a:p>
            <a:r>
              <a:rPr lang="en-US" altLang="ko-KR" sz="2000" dirty="0" smtClean="0"/>
              <a:t>13/0766r0, “Draft0.1 </a:t>
            </a:r>
            <a:r>
              <a:rPr lang="en-US" altLang="ko-KR" sz="2000" dirty="0"/>
              <a:t>comment res. for </a:t>
            </a:r>
            <a:r>
              <a:rPr lang="en-US" altLang="ko-KR" sz="2000" dirty="0" smtClean="0"/>
              <a:t>24.3.8”</a:t>
            </a:r>
          </a:p>
          <a:p>
            <a:pPr lvl="1"/>
            <a:r>
              <a:rPr lang="en-US" sz="1800" dirty="0" smtClean="0"/>
              <a:t>Eugene </a:t>
            </a:r>
            <a:r>
              <a:rPr lang="en-US" sz="1800" dirty="0" err="1" smtClean="0"/>
              <a:t>Baik</a:t>
            </a:r>
            <a:r>
              <a:rPr lang="en-US" sz="1800" dirty="0" smtClean="0"/>
              <a:t> (Qualcomm)</a:t>
            </a:r>
          </a:p>
          <a:p>
            <a:r>
              <a:rPr lang="en-US" altLang="ko-KR" sz="2000" dirty="0" smtClean="0"/>
              <a:t>13/0767r0, “Draft0.1 </a:t>
            </a:r>
            <a:r>
              <a:rPr lang="en-US" altLang="ko-KR" sz="2000" dirty="0"/>
              <a:t>comment res. for </a:t>
            </a:r>
            <a:r>
              <a:rPr lang="en-US" altLang="ko-KR" sz="2000" dirty="0" smtClean="0"/>
              <a:t>24.3.17”</a:t>
            </a:r>
          </a:p>
          <a:p>
            <a:pPr lvl="1"/>
            <a:r>
              <a:rPr lang="en-US" sz="1800" dirty="0" smtClean="0"/>
              <a:t>Eugene </a:t>
            </a:r>
            <a:r>
              <a:rPr lang="en-US" sz="1800" dirty="0" err="1" smtClean="0"/>
              <a:t>Baik</a:t>
            </a:r>
            <a:r>
              <a:rPr lang="en-US" sz="1800" dirty="0" smtClean="0"/>
              <a:t> (Qualcomm)</a:t>
            </a:r>
          </a:p>
          <a:p>
            <a:r>
              <a:rPr lang="en-US" altLang="ko-KR" sz="2000" dirty="0" smtClean="0"/>
              <a:t>13/0826r0, “CC9-PHY-comment-resolutions-24.4-CID549+871”</a:t>
            </a:r>
          </a:p>
          <a:p>
            <a:pPr lvl="1"/>
            <a:r>
              <a:rPr lang="en-US" sz="1800" dirty="0" smtClean="0"/>
              <a:t>Bo Sun (ZTE)</a:t>
            </a:r>
          </a:p>
          <a:p>
            <a:endParaRPr lang="en-US" sz="2200" dirty="0"/>
          </a:p>
        </p:txBody>
      </p:sp>
      <p:sp>
        <p:nvSpPr>
          <p:cNvPr id="3" name="Footer Placeholder 2"/>
          <p:cNvSpPr>
            <a:spLocks noGrp="1"/>
          </p:cNvSpPr>
          <p:nvPr>
            <p:ph type="ftr" sz="quarter" idx="11"/>
          </p:nvPr>
        </p:nvSpPr>
        <p:spPr/>
        <p:txBody>
          <a:bodyPr/>
          <a:lstStyle/>
          <a:p>
            <a:r>
              <a:rPr lang="en-US" altLang="ko-KR" smtClean="0"/>
              <a:t>Porat, Cheong, Yang</a:t>
            </a:r>
            <a:endParaRPr lang="en-US" altLang="ko-KR"/>
          </a:p>
        </p:txBody>
      </p:sp>
      <p:sp>
        <p:nvSpPr>
          <p:cNvPr id="4" name="Slide Number Placeholder 3"/>
          <p:cNvSpPr>
            <a:spLocks noGrp="1"/>
          </p:cNvSpPr>
          <p:nvPr>
            <p:ph type="sldNum" sz="quarter" idx="12"/>
          </p:nvPr>
        </p:nvSpPr>
        <p:spPr/>
        <p:txBody>
          <a:bodyPr/>
          <a:lstStyle/>
          <a:p>
            <a:r>
              <a:rPr lang="en-US" altLang="ko-KR" smtClean="0"/>
              <a:t>Slide </a:t>
            </a:r>
            <a:fld id="{9DC46E67-0FD3-4878-8A8A-2382135597BA}" type="slidenum">
              <a:rPr lang="en-US" altLang="ko-KR" smtClean="0"/>
              <a:pPr/>
              <a:t>7</a:t>
            </a:fld>
            <a:endParaRPr lang="en-US" altLang="ko-KR"/>
          </a:p>
        </p:txBody>
      </p:sp>
      <p:sp>
        <p:nvSpPr>
          <p:cNvPr id="2" name="Date Placeholder 1"/>
          <p:cNvSpPr>
            <a:spLocks noGrp="1"/>
          </p:cNvSpPr>
          <p:nvPr>
            <p:ph type="dt" sz="half" idx="2"/>
          </p:nvPr>
        </p:nvSpPr>
        <p:spPr/>
        <p:txBody>
          <a:bodyPr/>
          <a:lstStyle/>
          <a:p>
            <a:r>
              <a:rPr lang="en-US" altLang="ko-KR" dirty="0"/>
              <a:t>July 2013</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a:t>Slide </a:t>
            </a:r>
            <a:fld id="{0C941A40-E736-4385-905B-F4EC9C987783}" type="slidenum">
              <a:rPr lang="en-US" altLang="ko-KR"/>
              <a:pPr/>
              <a:t>8</a:t>
            </a:fld>
            <a:endParaRPr lang="en-US" altLang="ko-KR"/>
          </a:p>
        </p:txBody>
      </p:sp>
      <p:sp>
        <p:nvSpPr>
          <p:cNvPr id="61442" name="Rectangle 2"/>
          <p:cNvSpPr>
            <a:spLocks noGrp="1" noChangeArrowheads="1"/>
          </p:cNvSpPr>
          <p:nvPr>
            <p:ph type="ctrTitle"/>
          </p:nvPr>
        </p:nvSpPr>
        <p:spPr/>
        <p:txBody>
          <a:bodyPr/>
          <a:lstStyle/>
          <a:p>
            <a:r>
              <a:rPr lang="en-US" altLang="ko-KR" dirty="0" smtClean="0">
                <a:ea typeface="굴림" pitchFamily="34" charset="-127"/>
              </a:rPr>
              <a:t>PHY </a:t>
            </a:r>
            <a:r>
              <a:rPr lang="en-US" altLang="ko-KR" dirty="0" smtClean="0">
                <a:ea typeface="굴림" pitchFamily="34" charset="-127"/>
              </a:rPr>
              <a:t>ad-hoc </a:t>
            </a:r>
            <a:r>
              <a:rPr lang="en-US" altLang="ko-KR" dirty="0" smtClean="0">
                <a:ea typeface="굴림" pitchFamily="34" charset="-127"/>
              </a:rPr>
              <a:t>Pre-Motions </a:t>
            </a:r>
            <a:r>
              <a:rPr lang="en-US" altLang="ko-KR" dirty="0">
                <a:ea typeface="굴림" pitchFamily="34" charset="-127"/>
              </a:rPr>
              <a:t>to be brought for vote in </a:t>
            </a:r>
            <a:r>
              <a:rPr lang="en-US" altLang="ko-KR" dirty="0" smtClean="0">
                <a:ea typeface="굴림" pitchFamily="34" charset="-127"/>
              </a:rPr>
              <a:t>TGah </a:t>
            </a:r>
            <a:r>
              <a:rPr lang="en-US" altLang="ko-KR" dirty="0">
                <a:ea typeface="굴림" pitchFamily="34" charset="-127"/>
              </a:rPr>
              <a:t>task group</a:t>
            </a:r>
          </a:p>
        </p:txBody>
      </p:sp>
      <p:sp>
        <p:nvSpPr>
          <p:cNvPr id="61443" name="Rectangle 3"/>
          <p:cNvSpPr>
            <a:spLocks noGrp="1" noChangeArrowheads="1"/>
          </p:cNvSpPr>
          <p:nvPr>
            <p:ph type="subTitle" idx="1"/>
          </p:nvPr>
        </p:nvSpPr>
        <p:spPr/>
        <p:txBody>
          <a:bodyPr/>
          <a:lstStyle/>
          <a:p>
            <a:r>
              <a:rPr lang="en-US" altLang="ko-KR" dirty="0">
                <a:ea typeface="굴림" pitchFamily="34" charset="-127"/>
              </a:rPr>
              <a:t>All </a:t>
            </a:r>
            <a:r>
              <a:rPr lang="en-US" altLang="ko-KR" dirty="0" smtClean="0">
                <a:ea typeface="굴림" pitchFamily="34" charset="-127"/>
              </a:rPr>
              <a:t>PHY </a:t>
            </a:r>
            <a:r>
              <a:rPr lang="en-US" altLang="ko-KR" dirty="0" smtClean="0">
                <a:ea typeface="굴림" pitchFamily="34" charset="-127"/>
              </a:rPr>
              <a:t>ad-hoc </a:t>
            </a:r>
            <a:r>
              <a:rPr lang="en-US" altLang="ko-KR" dirty="0" smtClean="0">
                <a:ea typeface="굴림" pitchFamily="34" charset="-127"/>
              </a:rPr>
              <a:t>pre-motions </a:t>
            </a:r>
            <a:r>
              <a:rPr lang="en-US" altLang="ko-KR" dirty="0">
                <a:ea typeface="굴림" pitchFamily="34" charset="-127"/>
              </a:rPr>
              <a:t>are contained in this section, with the most recent motions appearing first.</a:t>
            </a:r>
          </a:p>
        </p:txBody>
      </p:sp>
      <p:sp>
        <p:nvSpPr>
          <p:cNvPr id="7" name="Date Placeholder 3"/>
          <p:cNvSpPr>
            <a:spLocks noGrp="1"/>
          </p:cNvSpPr>
          <p:nvPr>
            <p:ph type="dt" sz="half" idx="2"/>
          </p:nvPr>
        </p:nvSpPr>
        <p:spPr>
          <a:xfrm>
            <a:off x="696912" y="332601"/>
            <a:ext cx="1208087" cy="276999"/>
          </a:xfrm>
        </p:spPr>
        <p:txBody>
          <a:bodyPr/>
          <a:lstStyle/>
          <a:p>
            <a:r>
              <a:rPr lang="en-US" altLang="ko-KR" dirty="0"/>
              <a:t>July 2013</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Pre-Motions</a:t>
            </a:r>
            <a:endParaRPr lang="en-US" dirty="0"/>
          </a:p>
        </p:txBody>
      </p:sp>
      <p:sp>
        <p:nvSpPr>
          <p:cNvPr id="3" name="Content Placeholder 2"/>
          <p:cNvSpPr>
            <a:spLocks noGrp="1"/>
          </p:cNvSpPr>
          <p:nvPr>
            <p:ph idx="1"/>
          </p:nvPr>
        </p:nvSpPr>
        <p:spPr/>
        <p:txBody>
          <a:bodyPr/>
          <a:lstStyle/>
          <a:p>
            <a:r>
              <a:rPr lang="en-US" altLang="ko-KR" sz="2000" dirty="0" smtClean="0"/>
              <a:t>13/0715r0</a:t>
            </a:r>
            <a:r>
              <a:rPr lang="en-US" altLang="ko-KR" sz="2000" dirty="0"/>
              <a:t>, “d01 PHY comment resolutions” </a:t>
            </a:r>
          </a:p>
          <a:p>
            <a:pPr lvl="1"/>
            <a:r>
              <a:rPr lang="en-US" altLang="ko-KR" sz="1800" dirty="0" smtClean="0"/>
              <a:t>Pre-Motion – passes/fails by (Y/N/A)</a:t>
            </a:r>
            <a:endParaRPr lang="en-US" altLang="ko-KR" sz="1800" dirty="0"/>
          </a:p>
          <a:p>
            <a:r>
              <a:rPr lang="en-US" altLang="ko-KR" sz="2000" dirty="0" smtClean="0"/>
              <a:t>13/0716r0</a:t>
            </a:r>
            <a:r>
              <a:rPr lang="en-US" altLang="ko-KR" sz="2000" dirty="0"/>
              <a:t>, “d01 MIMO Control Field Comment Resolutions”</a:t>
            </a:r>
          </a:p>
          <a:p>
            <a:pPr lvl="1"/>
            <a:r>
              <a:rPr lang="en-US" altLang="ko-KR" sz="1800" dirty="0"/>
              <a:t>Pre-Motion – passes/fails by (Y/N/A)</a:t>
            </a:r>
          </a:p>
          <a:p>
            <a:r>
              <a:rPr lang="en-US" altLang="ko-KR" sz="2000" dirty="0" smtClean="0"/>
              <a:t>13/0766r0</a:t>
            </a:r>
            <a:r>
              <a:rPr lang="en-US" altLang="ko-KR" sz="2000" dirty="0"/>
              <a:t>, “Draft0.1 comment res. for 24.3.8”</a:t>
            </a:r>
          </a:p>
          <a:p>
            <a:pPr lvl="1"/>
            <a:r>
              <a:rPr lang="en-US" altLang="ko-KR" sz="1800" dirty="0"/>
              <a:t>Pre-Motion – passes/fails by (Y/N/A)</a:t>
            </a:r>
          </a:p>
          <a:p>
            <a:r>
              <a:rPr lang="en-US" altLang="ko-KR" sz="2000" dirty="0" smtClean="0"/>
              <a:t>13/0767r0</a:t>
            </a:r>
            <a:r>
              <a:rPr lang="en-US" altLang="ko-KR" sz="2000" dirty="0"/>
              <a:t>, “Draft0.1 comment res. for 24.3.17”</a:t>
            </a:r>
          </a:p>
          <a:p>
            <a:pPr lvl="1"/>
            <a:r>
              <a:rPr lang="en-US" altLang="ko-KR" sz="1800" dirty="0"/>
              <a:t>Pre-Motion – passes/fails by (Y/N/A)</a:t>
            </a:r>
          </a:p>
          <a:p>
            <a:r>
              <a:rPr lang="en-US" altLang="ko-KR" sz="2000" dirty="0" smtClean="0"/>
              <a:t>13/0826r0</a:t>
            </a:r>
            <a:r>
              <a:rPr lang="en-US" altLang="ko-KR" sz="2000" dirty="0"/>
              <a:t>, “CC9-PHY-comment-resolutions-24.4-CID549+871”</a:t>
            </a:r>
          </a:p>
          <a:p>
            <a:pPr lvl="1"/>
            <a:r>
              <a:rPr lang="en-US" altLang="ko-KR" sz="1800" dirty="0"/>
              <a:t>Pre-Motion – passes/fails by (Y/N/A)</a:t>
            </a:r>
          </a:p>
          <a:p>
            <a:pPr lvl="1"/>
            <a:endParaRPr lang="en-US" dirty="0" smtClean="0"/>
          </a:p>
          <a:p>
            <a:endParaRPr lang="en-US" dirty="0"/>
          </a:p>
        </p:txBody>
      </p:sp>
      <p:sp>
        <p:nvSpPr>
          <p:cNvPr id="4" name="Date Placeholder 3"/>
          <p:cNvSpPr>
            <a:spLocks noGrp="1"/>
          </p:cNvSpPr>
          <p:nvPr>
            <p:ph type="dt" sz="half" idx="2"/>
          </p:nvPr>
        </p:nvSpPr>
        <p:spPr>
          <a:xfrm>
            <a:off x="696912" y="332601"/>
            <a:ext cx="1208087" cy="276999"/>
          </a:xfrm>
        </p:spPr>
        <p:txBody>
          <a:bodyPr/>
          <a:lstStyle/>
          <a:p>
            <a:r>
              <a:rPr lang="en-US" altLang="ko-KR" dirty="0"/>
              <a:t>July 2013</a:t>
            </a:r>
          </a:p>
        </p:txBody>
      </p:sp>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9</a:t>
            </a:fld>
            <a:endParaRPr lang="en-US" altLang="ko-K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21503</TotalTime>
  <Words>1595</Words>
  <Application>Microsoft Office PowerPoint</Application>
  <PresentationFormat>화면 슬라이드 쇼(4:3)</PresentationFormat>
  <Paragraphs>239</Paragraphs>
  <Slides>20</Slides>
  <Notes>12</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20</vt:i4>
      </vt:variant>
    </vt:vector>
  </HeadingPairs>
  <TitlesOfParts>
    <vt:vector size="22" baseType="lpstr">
      <vt:lpstr>802-11-Submission</vt:lpstr>
      <vt:lpstr>Microsoft Word 97 - 2003 문서</vt:lpstr>
      <vt:lpstr>TGah PHY Ad Hoc Agenda and Report</vt:lpstr>
      <vt:lpstr>Review of ad hoc operating rules </vt:lpstr>
      <vt:lpstr>Review of ad hoc operating rules </vt:lpstr>
      <vt:lpstr>PowerPoint 프레젠테이션</vt:lpstr>
      <vt:lpstr>Submissions and notes</vt:lpstr>
      <vt:lpstr>Interpretive guide</vt:lpstr>
      <vt:lpstr>Submissions</vt:lpstr>
      <vt:lpstr>PHY ad-hoc Pre-Motions to be brought for vote in TGah task group</vt:lpstr>
      <vt:lpstr>Pre-Motions</vt:lpstr>
      <vt:lpstr>Straw-Polls</vt:lpstr>
      <vt:lpstr>References</vt:lpstr>
      <vt:lpstr>Appendix - Policies</vt:lpstr>
      <vt:lpstr>Instructions for the WG Chair</vt:lpstr>
      <vt:lpstr>Participants, Patents, and Duty to Inform</vt:lpstr>
      <vt:lpstr>Patent Related Links</vt:lpstr>
      <vt:lpstr>Call for Potentially Essential Patents</vt:lpstr>
      <vt:lpstr>Other Guidelines for IEEE WG Meetings</vt:lpstr>
      <vt:lpstr>Member Affiliation</vt:lpstr>
      <vt:lpstr>Declaration of Affiliation</vt:lpstr>
      <vt:lpstr>Affiliation Policy</vt:lpstr>
    </vt:vector>
  </TitlesOfParts>
  <Company>Broadcom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mac-adhoc-report-nov09</dc:title>
  <dc:creator>Matthew Fischer</dc:creator>
  <cp:lastModifiedBy>minho</cp:lastModifiedBy>
  <cp:revision>556</cp:revision>
  <cp:lastPrinted>1998-02-10T13:28:06Z</cp:lastPrinted>
  <dcterms:created xsi:type="dcterms:W3CDTF">2008-05-05T19:43:32Z</dcterms:created>
  <dcterms:modified xsi:type="dcterms:W3CDTF">2013-07-15T13:11:23Z</dcterms:modified>
</cp:coreProperties>
</file>