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wmf" ContentType="image/x-w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69" r:id="rId2"/>
    <p:sldId id="257" r:id="rId3"/>
    <p:sldId id="272" r:id="rId4"/>
    <p:sldId id="273" r:id="rId5"/>
    <p:sldId id="275" r:id="rId6"/>
    <p:sldId id="274" r:id="rId7"/>
    <p:sldId id="278" r:id="rId8"/>
    <p:sldId id="279" r:id="rId9"/>
    <p:sldId id="270" r:id="rId10"/>
  </p:sldIdLst>
  <p:sldSz cx="9144000" cy="6858000" type="screen4x3"/>
  <p:notesSz cx="6934200" cy="9280525"/>
  <p:defaultTextStyle>
    <a:defPPr>
      <a:defRPr lang="en-CA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 horzBarState="maximized">
    <p:restoredLeft sz="15620"/>
    <p:restoredTop sz="94660"/>
  </p:normalViewPr>
  <p:slideViewPr>
    <p:cSldViewPr>
      <p:cViewPr>
        <p:scale>
          <a:sx n="80" d="100"/>
          <a:sy n="80" d="100"/>
        </p:scale>
        <p:origin x="-840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2" d="100"/>
          <a:sy n="52" d="100"/>
        </p:scale>
        <p:origin x="-2880" y="-90"/>
      </p:cViewPr>
      <p:guideLst>
        <p:guide orient="horz" pos="2923"/>
        <p:guide pos="2184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97525" y="177800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>
              <a:defRPr sz="1400" b="1"/>
            </a:lvl1pPr>
          </a:lstStyle>
          <a:p>
            <a:r>
              <a:rPr lang="en-CA" smtClean="0"/>
              <a:t>doc.: IEEE 802.11-13/xxxxr0</a:t>
            </a:r>
            <a:endParaRPr lang="en-CA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800"/>
            <a:ext cx="827088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>
              <a:defRPr sz="1400" b="1"/>
            </a:lvl1pPr>
          </a:lstStyle>
          <a:p>
            <a:r>
              <a:rPr lang="en-US" smtClean="0"/>
              <a:t>March 2013</a:t>
            </a:r>
            <a:endParaRPr lang="en-CA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>
              <a:defRPr/>
            </a:lvl1pPr>
          </a:lstStyle>
          <a:p>
            <a:r>
              <a:rPr lang="en-CA" smtClean="0"/>
              <a:t>Osama Aboul-Magd, Huawei Technologies</a:t>
            </a:r>
            <a:endParaRPr lang="en-CA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>
              <a:defRPr/>
            </a:lvl1pPr>
          </a:lstStyle>
          <a:p>
            <a:r>
              <a:rPr lang="en-CA"/>
              <a:t>Page </a:t>
            </a:r>
            <a:fld id="{5ABED640-AF00-4474-88F0-00B969F96BCC}" type="slidenum">
              <a:rPr lang="en-CA"/>
              <a:pPr/>
              <a:t>‹#›</a:t>
            </a:fld>
            <a:endParaRPr lang="en-CA"/>
          </a:p>
        </p:txBody>
      </p:sp>
      <p:sp>
        <p:nvSpPr>
          <p:cNvPr id="3078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CA"/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defTabSz="933450"/>
            <a:r>
              <a:rPr lang="en-CA"/>
              <a:t>Submission</a:t>
            </a:r>
          </a:p>
        </p:txBody>
      </p:sp>
      <p:sp>
        <p:nvSpPr>
          <p:cNvPr id="3080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658754789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2.wmf>
</file>

<file path=ppt/media/image3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640388" y="98425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>
              <a:defRPr sz="1400" b="1"/>
            </a:lvl1pPr>
          </a:lstStyle>
          <a:p>
            <a:r>
              <a:rPr lang="en-CA" smtClean="0"/>
              <a:t>doc.: IEEE 802.11-13/xxxxr0</a:t>
            </a:r>
            <a:endParaRPr lang="en-CA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8425"/>
            <a:ext cx="827088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>
              <a:defRPr sz="1400" b="1"/>
            </a:lvl1pPr>
          </a:lstStyle>
          <a:p>
            <a:r>
              <a:rPr lang="en-US" smtClean="0"/>
              <a:t>March 2013</a:t>
            </a:r>
            <a:endParaRPr lang="en-CA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CA" smtClean="0"/>
              <a:t>Click to edit Master text styles</a:t>
            </a:r>
          </a:p>
          <a:p>
            <a:pPr lvl="1"/>
            <a:r>
              <a:rPr lang="en-CA" smtClean="0"/>
              <a:t>Second level</a:t>
            </a:r>
          </a:p>
          <a:p>
            <a:pPr lvl="2"/>
            <a:r>
              <a:rPr lang="en-CA" smtClean="0"/>
              <a:t>Third level</a:t>
            </a:r>
          </a:p>
          <a:p>
            <a:pPr lvl="3"/>
            <a:r>
              <a:rPr lang="en-CA" smtClean="0"/>
              <a:t>Fourth level</a:t>
            </a:r>
          </a:p>
          <a:p>
            <a:pPr lvl="4"/>
            <a:r>
              <a:rPr lang="en-CA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>
              <a:defRPr/>
            </a:lvl5pPr>
          </a:lstStyle>
          <a:p>
            <a:pPr lvl="4"/>
            <a:r>
              <a:rPr lang="en-CA" smtClean="0"/>
              <a:t>Osama Aboul-Magd, Huawei Technologies</a:t>
            </a:r>
            <a:endParaRPr lang="en-CA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>
              <a:defRPr/>
            </a:lvl1pPr>
          </a:lstStyle>
          <a:p>
            <a:r>
              <a:rPr lang="en-CA"/>
              <a:t>Page </a:t>
            </a:r>
            <a:fld id="{90457F90-05FA-43B5-BE98-57963B7D9E4D}" type="slidenum">
              <a:rPr lang="en-CA"/>
              <a:pPr/>
              <a:t>‹#›</a:t>
            </a:fld>
            <a:endParaRPr lang="en-CA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r>
              <a:rPr lang="en-CA"/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CA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092799944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CA" smtClean="0"/>
              <a:t>doc.: IEEE 802.11-13/xxxxr0</a:t>
            </a:r>
            <a:endParaRPr lang="en-CA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smtClean="0"/>
              <a:t>March 2013</a:t>
            </a: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CA" smtClean="0"/>
              <a:t>Osama Aboul-Magd, Huawei Technologies</a:t>
            </a:r>
            <a:endParaRPr lang="en-CA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CA"/>
              <a:t>Page </a:t>
            </a:r>
            <a:fld id="{9F8C511B-4062-4BE9-8C69-4D49828CE8AF}" type="slidenum">
              <a:rPr lang="en-CA"/>
              <a:pPr/>
              <a:t>1</a:t>
            </a:fld>
            <a:endParaRPr lang="en-CA"/>
          </a:p>
        </p:txBody>
      </p:sp>
      <p:sp>
        <p:nvSpPr>
          <p:cNvPr id="31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CA" smtClean="0"/>
              <a:t>doc.: IEEE 802.11-13/xxxxr0</a:t>
            </a:r>
            <a:endParaRPr lang="en-CA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smtClean="0"/>
              <a:t>March 2013</a:t>
            </a:r>
            <a:endParaRPr lang="en-CA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CA" smtClean="0"/>
              <a:t>Osama Aboul-Magd, Huawei Technologies</a:t>
            </a:r>
            <a:endParaRPr lang="en-CA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CA"/>
              <a:t>Page </a:t>
            </a:r>
            <a:fld id="{348358D5-160B-4D19-957C-E2D1CB7326B0}" type="slidenum">
              <a:rPr lang="en-CA"/>
              <a:pPr/>
              <a:t>2</a:t>
            </a:fld>
            <a:endParaRPr lang="en-CA"/>
          </a:p>
        </p:txBody>
      </p:sp>
      <p:sp>
        <p:nvSpPr>
          <p:cNvPr id="61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 cap="flat"/>
        </p:spPr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 lIns="95250" rIns="95250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5975" cy="34686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CA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CA" smtClean="0"/>
              <a:t>doc.: IEEE 802.11-13/xxxxr0</a:t>
            </a:r>
            <a:endParaRPr lang="en-CA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March 2013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/>
            <a:r>
              <a:rPr lang="en-CA" smtClean="0"/>
              <a:t>Osama Aboul-Magd, Huawei Technologies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r>
              <a:rPr lang="en-CA" smtClean="0"/>
              <a:t>Page </a:t>
            </a:r>
            <a:fld id="{90457F90-05FA-43B5-BE98-57963B7D9E4D}" type="slidenum">
              <a:rPr lang="en-CA" smtClean="0"/>
              <a:pPr/>
              <a:t>8</a:t>
            </a:fld>
            <a:endParaRPr lang="en-C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Slide </a:t>
            </a:r>
            <a:fld id="{AB0C8945-2C7D-46F8-9D9E-9F18E8A00FF3}" type="slidenum">
              <a:rPr lang="en-CA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Slide </a:t>
            </a:r>
            <a:fld id="{7AA4EA19-1B81-4109-8335-3360630218F8}" type="slidenum">
              <a:rPr lang="en-CA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3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Slide </a:t>
            </a:r>
            <a:fld id="{CED9B002-A3BF-42AB-9ED0-5B589A0BA3E6}" type="slidenum">
              <a:rPr lang="en-CA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Slide </a:t>
            </a:r>
            <a:fld id="{4F92BD4B-6AF1-46AB-9E39-ADBC3F182791}" type="slidenum">
              <a:rPr lang="en-CA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Slide </a:t>
            </a:r>
            <a:fld id="{7347168F-FA94-405B-BD09-8B00E069501A}" type="slidenum">
              <a:rPr lang="en-CA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Slide </a:t>
            </a:r>
            <a:fld id="{BAE5BF04-57D6-4B7E-88C3-0A2128F44D8D}" type="slidenum">
              <a:rPr lang="en-CA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Slide </a:t>
            </a:r>
            <a:fld id="{A71866CA-710D-4EC9-86C4-6811179DE469}" type="slidenum">
              <a:rPr lang="en-CA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Slide </a:t>
            </a:r>
            <a:fld id="{04DB4A89-15C8-4E45-B125-5017FF6EA3AB}" type="slidenum">
              <a:rPr lang="en-CA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Slide </a:t>
            </a:r>
            <a:fld id="{5EA3E438-5D3D-4ED6-91E9-4156EBC8260E}" type="slidenum">
              <a:rPr lang="en-CA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Slide </a:t>
            </a:r>
            <a:fld id="{28D39A3B-6D8F-4B83-A618-B4063997B949}" type="slidenum">
              <a:rPr lang="en-CA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CA"/>
              <a:t>Slide </a:t>
            </a:r>
            <a:fld id="{BCD868FF-2929-4B0B-8626-CB41982B84C4}" type="slidenum">
              <a:rPr lang="en-CA"/>
              <a:pPr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CA" smtClean="0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 smtClean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96913" y="334963"/>
            <a:ext cx="106680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>
              <a:defRPr sz="1800" b="1"/>
            </a:lvl1pPr>
          </a:lstStyle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77200" y="6475413"/>
            <a:ext cx="4667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>
              <a:defRPr/>
            </a:lvl1pPr>
          </a:lstStyle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>
              <a:defRPr/>
            </a:lvl1pPr>
          </a:lstStyle>
          <a:p>
            <a:r>
              <a:rPr lang="en-CA"/>
              <a:t>Slide </a:t>
            </a:r>
            <a:fld id="{29008660-6A77-4F8A-B0A4-0FEB7B5991A7}" type="slidenum">
              <a:rPr lang="en-CA"/>
              <a:pPr/>
              <a:t>‹#›</a:t>
            </a:fld>
            <a:endParaRPr lang="en-CA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5162485" y="332601"/>
            <a:ext cx="3283015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marL="457200" lvl="4" algn="r"/>
            <a:r>
              <a:rPr lang="en-CA" sz="1800" b="1" dirty="0"/>
              <a:t>doc.: IEEE </a:t>
            </a:r>
            <a:r>
              <a:rPr lang="en-CA" sz="1800" b="1" dirty="0" smtClean="0"/>
              <a:t>802.11-13/0726r2</a:t>
            </a:r>
            <a:endParaRPr lang="en-CA" sz="1800" b="1" dirty="0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CA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r>
              <a:rPr lang="en-CA"/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085850" indent="-228600" algn="l" rtl="0" eaLnBrk="1" fontAlgn="base" hangingPunct="1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428750" indent="-228600" algn="l" rtl="0" eaLnBrk="1" fontAlgn="base" hangingPunct="1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771650" indent="-228600" algn="l" rtl="0" eaLnBrk="1" fontAlgn="base" hangingPunct="1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2228850" indent="-228600" algn="l" rtl="0" eaLnBrk="1" fontAlgn="base" hangingPunct="1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1" fontAlgn="base" hangingPunct="1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1" fontAlgn="base" hangingPunct="1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1" fontAlgn="base" hangingPunct="1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mailto:joekwak@sbcglobal.net" TargetMode="External"/><Relationship Id="rId2" Type="http://schemas.openxmlformats.org/officeDocument/2006/relationships/hyperlink" Target="mailto:bin.chen@huawei.com" TargetMode="External"/><Relationship Id="rId1" Type="http://schemas.openxmlformats.org/officeDocument/2006/relationships/slideLayout" Target="../slideLayouts/slideLayout6.xml"/><Relationship Id="rId4" Type="http://schemas.openxmlformats.org/officeDocument/2006/relationships/hyperlink" Target="mailto:joseph.levy@interdigital.com" TargetMode="Externa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mailto:joseph.levy@interdigital.com" TargetMode="External"/><Relationship Id="rId2" Type="http://schemas.openxmlformats.org/officeDocument/2006/relationships/hyperlink" Target="mailto:joekwak@sbcglobal.net" TargetMode="External"/><Relationship Id="rId1" Type="http://schemas.openxmlformats.org/officeDocument/2006/relationships/slideLayout" Target="../slideLayouts/slideLayout6.xml"/><Relationship Id="rId4" Type="http://schemas.openxmlformats.org/officeDocument/2006/relationships/hyperlink" Target="mailto:bin.chen@huawei.com" TargetMode="Externa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3.wmf"/><Relationship Id="rId5" Type="http://schemas.openxmlformats.org/officeDocument/2006/relationships/oleObject" Target="../embeddings/oleObject1.bin"/><Relationship Id="rId4" Type="http://schemas.openxmlformats.org/officeDocument/2006/relationships/image" Target="../media/image2.wmf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CA"/>
              <a:t>Slide </a:t>
            </a:r>
            <a:fld id="{238485AB-6CB7-4626-9233-B1CFFA7D6238}" type="slidenum">
              <a:rPr lang="en-CA"/>
              <a:pPr/>
              <a:t>1</a:t>
            </a:fld>
            <a:endParaRPr lang="en-CA"/>
          </a:p>
        </p:txBody>
      </p:sp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922040"/>
            <a:ext cx="7772400" cy="1066800"/>
          </a:xfrm>
          <a:noFill/>
          <a:ln/>
        </p:spPr>
        <p:txBody>
          <a:bodyPr/>
          <a:lstStyle/>
          <a:p>
            <a:pPr lvl="0"/>
            <a:r>
              <a:rPr lang="en-US" dirty="0" smtClean="0"/>
              <a:t>P802.11af </a:t>
            </a:r>
            <a:r>
              <a:rPr lang="en-US" dirty="0"/>
              <a:t>Report to EC on </a:t>
            </a:r>
            <a:r>
              <a:rPr lang="en-US" dirty="0" smtClean="0"/>
              <a:t>Conditional Approval </a:t>
            </a:r>
            <a:r>
              <a:rPr lang="en-US" dirty="0"/>
              <a:t>to go to Sponsor Ballot</a:t>
            </a:r>
            <a:br>
              <a:rPr lang="en-US" dirty="0"/>
            </a:br>
            <a:endParaRPr lang="en-CA" dirty="0"/>
          </a:p>
        </p:txBody>
      </p:sp>
      <p:sp>
        <p:nvSpPr>
          <p:cNvPr id="30726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1823864"/>
            <a:ext cx="7772400" cy="381000"/>
          </a:xfrm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CA" sz="2000" dirty="0"/>
              <a:t>Date:</a:t>
            </a:r>
            <a:r>
              <a:rPr lang="en-CA" sz="2000" b="0" dirty="0"/>
              <a:t> </a:t>
            </a:r>
            <a:r>
              <a:rPr lang="en-CA" sz="2000" b="0" dirty="0" smtClean="0"/>
              <a:t>2013-07-08</a:t>
            </a:r>
            <a:endParaRPr lang="en-CA" sz="2000" b="0" dirty="0"/>
          </a:p>
        </p:txBody>
      </p:sp>
      <p:graphicFrame>
        <p:nvGraphicFramePr>
          <p:cNvPr id="30731" name="Object 1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103434897"/>
              </p:ext>
            </p:extLst>
          </p:nvPr>
        </p:nvGraphicFramePr>
        <p:xfrm>
          <a:off x="527050" y="2614613"/>
          <a:ext cx="8018463" cy="2906712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66" name="Document" r:id="rId4" imgW="8245941" imgH="3004541" progId="Word.Document.8">
                  <p:embed/>
                </p:oleObj>
              </mc:Choice>
              <mc:Fallback>
                <p:oleObj name="Document" r:id="rId4" imgW="8245941" imgH="3004541" progId="Word.Document.8">
                  <p:embed/>
                  <p:pic>
                    <p:nvPicPr>
                      <p:cNvPr id="0" name="Picture 1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27050" y="2614613"/>
                        <a:ext cx="8018463" cy="2906712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32" name="Rectangle 12"/>
          <p:cNvSpPr>
            <a:spLocks noChangeArrowheads="1"/>
          </p:cNvSpPr>
          <p:nvPr/>
        </p:nvSpPr>
        <p:spPr bwMode="auto">
          <a:xfrm>
            <a:off x="533400" y="2111896"/>
            <a:ext cx="144780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</a:pPr>
            <a:r>
              <a:rPr lang="en-CA" sz="2000" b="1" dirty="0"/>
              <a:t>Authors:</a:t>
            </a:r>
            <a:endParaRPr lang="en-CA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CA"/>
              <a:t>Slide </a:t>
            </a:r>
            <a:fld id="{90EAF1B9-E8B2-45F5-A0BA-741F10AEC3FD}" type="slidenum">
              <a:rPr lang="en-CA"/>
              <a:pPr/>
              <a:t>2</a:t>
            </a:fld>
            <a:endParaRPr lang="en-CA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CA" dirty="0" smtClean="0"/>
              <a:t>Introduction</a:t>
            </a:r>
            <a:endParaRPr lang="en-CA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r>
              <a:rPr lang="en-GB" dirty="0" smtClean="0">
                <a:ea typeface="ＭＳ Ｐゴシック" pitchFamily="34" charset="-128"/>
              </a:rPr>
              <a:t>This document contains the report to the IEEE 802 Executive Committee in support of a request for conditional approval to send IEEE P802.11af Draft 5.0 to Sponsor Ballot.</a:t>
            </a:r>
          </a:p>
          <a:p>
            <a:r>
              <a:rPr lang="en-GB" dirty="0" smtClean="0">
                <a:ea typeface="ＭＳ Ｐゴシック" pitchFamily="34" charset="-128"/>
              </a:rPr>
              <a:t>This document was approved during the plenary session of the 802.11 working group on 17 July 2013.</a:t>
            </a:r>
          </a:p>
          <a:p>
            <a:pPr lvl="1"/>
            <a:r>
              <a:rPr lang="en-GB" dirty="0" smtClean="0">
                <a:ea typeface="ＭＳ Ｐゴシック" pitchFamily="34" charset="-128"/>
              </a:rPr>
              <a:t>Passed in the Working Group </a:t>
            </a:r>
            <a:r>
              <a:rPr lang="en-GB" dirty="0" smtClean="0">
                <a:ea typeface="ＭＳ Ｐゴシック" pitchFamily="34" charset="-128"/>
              </a:rPr>
              <a:t>107 yes</a:t>
            </a:r>
            <a:r>
              <a:rPr lang="en-GB" dirty="0" smtClean="0">
                <a:ea typeface="ＭＳ Ｐゴシック" pitchFamily="34" charset="-128"/>
              </a:rPr>
              <a:t>, </a:t>
            </a:r>
            <a:r>
              <a:rPr lang="en-GB" dirty="0" smtClean="0">
                <a:ea typeface="ＭＳ Ｐゴシック" pitchFamily="34" charset="-128"/>
              </a:rPr>
              <a:t>0 </a:t>
            </a:r>
            <a:r>
              <a:rPr lang="en-GB" dirty="0" smtClean="0">
                <a:ea typeface="ＭＳ Ｐゴシック" pitchFamily="34" charset="-128"/>
              </a:rPr>
              <a:t>no , </a:t>
            </a:r>
            <a:r>
              <a:rPr lang="en-GB" dirty="0" smtClean="0">
                <a:ea typeface="ＭＳ Ｐゴシック" pitchFamily="34" charset="-128"/>
              </a:rPr>
              <a:t>1 </a:t>
            </a:r>
            <a:r>
              <a:rPr lang="en-GB" dirty="0" smtClean="0">
                <a:ea typeface="ＭＳ Ｐゴシック" pitchFamily="34" charset="-128"/>
              </a:rPr>
              <a:t>abstain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ea typeface="ＭＳ Ｐゴシック" pitchFamily="34" charset="-128"/>
              </a:rPr>
              <a:t>802.11 WG Letter Ballot Results – P802.11af</a:t>
            </a:r>
            <a:endParaRPr lang="en-CA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CA" smtClean="0"/>
              <a:t>Slide </a:t>
            </a:r>
            <a:fld id="{04DB4A89-15C8-4E45-B125-5017FF6EA3AB}" type="slidenum">
              <a:rPr lang="en-CA" smtClean="0"/>
              <a:pPr/>
              <a:t>3</a:t>
            </a:fld>
            <a:endParaRPr lang="en-CA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3490550"/>
              </p:ext>
            </p:extLst>
          </p:nvPr>
        </p:nvGraphicFramePr>
        <p:xfrm>
          <a:off x="304800" y="1905001"/>
          <a:ext cx="8534400" cy="3711939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666800"/>
                <a:gridCol w="792088"/>
                <a:gridCol w="2351112"/>
                <a:gridCol w="1219200"/>
                <a:gridCol w="533400"/>
                <a:gridCol w="533400"/>
                <a:gridCol w="381000"/>
                <a:gridCol w="381000"/>
                <a:gridCol w="381000"/>
                <a:gridCol w="533400"/>
                <a:gridCol w="381000"/>
                <a:gridCol w="381000"/>
              </a:tblGrid>
              <a:tr h="990599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ID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Type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Pool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Return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%Return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Abstain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%Abstain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Approve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Disapprove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%Approve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b="0" i="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2012-08-19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Draft P802.11af_D2.0.pdf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163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79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b="0" i="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2013-02-08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Draft P802.11af_D3.0.pdf first recirculation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231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87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b="0" i="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2013-04-17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Draft P802.11af_D4.0.pdf second recirculation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237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92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b="0" i="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2013-06-14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Draft P802.11af_D5.0.pdf third recirculation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238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94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196.1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LB196 Post Ballot vote changes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238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99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solidFill>
                  <a:schemeClr val="tx1"/>
                </a:solidFill>
                <a:ea typeface="ＭＳ Ｐゴシック" pitchFamily="34" charset="-128"/>
              </a:rPr>
              <a:t>802.11 WG Letter Ballot Comments – P802.11af</a:t>
            </a:r>
            <a:endParaRPr lang="en-CA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CA" smtClean="0"/>
              <a:t>Slide </a:t>
            </a:r>
            <a:fld id="{04DB4A89-15C8-4E45-B125-5017FF6EA3AB}" type="slidenum">
              <a:rPr lang="en-CA" smtClean="0"/>
              <a:pPr/>
              <a:t>4</a:t>
            </a:fld>
            <a:endParaRPr lang="en-CA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0605685"/>
              </p:ext>
            </p:extLst>
          </p:nvPr>
        </p:nvGraphicFramePr>
        <p:xfrm>
          <a:off x="762000" y="1905000"/>
          <a:ext cx="7162800" cy="3711939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759691"/>
                <a:gridCol w="1266152"/>
                <a:gridCol w="3400521"/>
                <a:gridCol w="1736436"/>
              </a:tblGrid>
              <a:tr h="990599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ID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 Number of Comments received (Yes and No votes)</a:t>
                      </a:r>
                      <a:endParaRPr kumimoji="0" lang="en-GB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b="0" i="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2011-02-24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 Letter Ballot for </a:t>
                      </a:r>
                      <a:r>
                        <a:rPr kumimoji="0" lang="en-GB" sz="14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TGaf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1.0</a:t>
                      </a:r>
                    </a:p>
                    <a:p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1304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b="0" i="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2012-08-19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 Letter Ballot for </a:t>
                      </a:r>
                      <a:r>
                        <a:rPr kumimoji="0" lang="en-GB" sz="14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TGaf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2.0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998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b="0" i="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2013-02-08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Ballot for </a:t>
                      </a:r>
                      <a:r>
                        <a:rPr kumimoji="0" lang="en-GB" sz="14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TGaf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3.0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166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b="0" i="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2013-04-17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Second Recirculation Ballot for </a:t>
                      </a:r>
                      <a:r>
                        <a:rPr kumimoji="0" lang="en-GB" sz="14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TGaf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4.0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86</a:t>
                      </a:r>
                    </a:p>
                  </a:txBody>
                  <a:tcPr/>
                </a:tc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400" b="0" i="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2013-06-14</a:t>
                      </a: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Third Recirculation Ballot for </a:t>
                      </a:r>
                      <a:r>
                        <a:rPr kumimoji="0" lang="en-GB" sz="14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TGaf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5.0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3528" y="685800"/>
            <a:ext cx="8496944" cy="1066800"/>
          </a:xfrm>
        </p:spPr>
        <p:txBody>
          <a:bodyPr/>
          <a:lstStyle/>
          <a:p>
            <a:r>
              <a:rPr lang="en-GB" dirty="0" smtClean="0">
                <a:ea typeface="ＭＳ Ｐゴシック" pitchFamily="34" charset="-128"/>
              </a:rPr>
              <a:t>Unsatisfied Technical comments by commenter</a:t>
            </a:r>
            <a:endParaRPr lang="en-CA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CA" smtClean="0"/>
              <a:t>Slide </a:t>
            </a:r>
            <a:fld id="{04DB4A89-15C8-4E45-B125-5017FF6EA3AB}" type="slidenum">
              <a:rPr lang="en-CA" smtClean="0"/>
              <a:pPr/>
              <a:t>5</a:t>
            </a:fld>
            <a:endParaRPr lang="en-CA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5479576"/>
              </p:ext>
            </p:extLst>
          </p:nvPr>
        </p:nvGraphicFramePr>
        <p:xfrm>
          <a:off x="1115616" y="2492896"/>
          <a:ext cx="7056784" cy="2441137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2376264"/>
                <a:gridCol w="936104"/>
                <a:gridCol w="936104"/>
                <a:gridCol w="936104"/>
                <a:gridCol w="936104"/>
                <a:gridCol w="936104"/>
              </a:tblGrid>
              <a:tr h="446641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Voter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LB189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LB192</a:t>
                      </a:r>
                      <a:endParaRPr kumimoji="0" lang="en-GB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LB195</a:t>
                      </a:r>
                      <a:endParaRPr kumimoji="0" lang="en-GB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LB196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Total</a:t>
                      </a:r>
                      <a:endParaRPr kumimoji="0" lang="en-GB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1" marB="45711" horzOverflow="overflow"/>
                </a:tc>
              </a:tr>
              <a:tr h="332416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u="sng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  <a:hlinkClick r:id="rId2"/>
                        </a:rPr>
                        <a:t>bin.chen@huawei.com</a:t>
                      </a:r>
                      <a:endParaRPr lang="en-US" sz="1400" dirty="0"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1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u="sng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  <a:hlinkClick r:id="rId3"/>
                        </a:rPr>
                        <a:t>joekwak@sbcglobal.net</a:t>
                      </a:r>
                      <a:endParaRPr lang="en-US" sz="1400" dirty="0"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22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u="sng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  <a:hlinkClick r:id="rId4"/>
                        </a:rPr>
                        <a:t>joseph.levy@interdigital.com</a:t>
                      </a:r>
                      <a:endParaRPr lang="en-US" sz="1400" dirty="0"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12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endParaRPr lang="en-CA" sz="14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pPr marL="0" marR="0" algn="l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400" dirty="0"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4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Times New Roman" pitchFamily="18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Total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Times New Roman" pitchFamily="18" charset="0"/>
                          <a:cs typeface="Arial" pitchFamily="34" charset="0"/>
                        </a:rPr>
                        <a:t>35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23528" y="692696"/>
            <a:ext cx="8568952" cy="1066800"/>
          </a:xfrm>
        </p:spPr>
        <p:txBody>
          <a:bodyPr/>
          <a:lstStyle/>
          <a:p>
            <a:r>
              <a:rPr lang="en-GB" dirty="0" smtClean="0">
                <a:ea typeface="ＭＳ Ｐゴシック" pitchFamily="34" charset="-128"/>
              </a:rPr>
              <a:t>Unsatisfied Technical Comments – Topics</a:t>
            </a:r>
            <a:endParaRPr lang="en-CA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CA" smtClean="0"/>
              <a:t>Slide </a:t>
            </a:r>
            <a:fld id="{04DB4A89-15C8-4E45-B125-5017FF6EA3AB}" type="slidenum">
              <a:rPr lang="en-CA" smtClean="0"/>
              <a:pPr/>
              <a:t>6</a:t>
            </a:fld>
            <a:endParaRPr lang="en-CA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558387"/>
              </p:ext>
            </p:extLst>
          </p:nvPr>
        </p:nvGraphicFramePr>
        <p:xfrm>
          <a:off x="1259633" y="2406928"/>
          <a:ext cx="6624738" cy="2106828"/>
        </p:xfrm>
        <a:graphic>
          <a:graphicData uri="http://schemas.openxmlformats.org/drawingml/2006/table">
            <a:tbl>
              <a:tblPr/>
              <a:tblGrid>
                <a:gridCol w="2376264"/>
                <a:gridCol w="571911"/>
                <a:gridCol w="934719"/>
                <a:gridCol w="872405"/>
                <a:gridCol w="872405"/>
                <a:gridCol w="997034"/>
              </a:tblGrid>
              <a:tr h="0">
                <a:tc>
                  <a:txBody>
                    <a:bodyPr/>
                    <a:lstStyle/>
                    <a:p>
                      <a:pPr algn="r" rtl="0" fontAlgn="t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Topic</a:t>
                      </a: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PHY</a:t>
                      </a: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MAC (frame formats)</a:t>
                      </a: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MAC (Others)</a:t>
                      </a: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600" b="1" i="0" u="none" strike="noStrike" dirty="0" smtClean="0">
                          <a:solidFill>
                            <a:srgbClr val="000000"/>
                          </a:solidFill>
                          <a:latin typeface="Times New Roman"/>
                        </a:rPr>
                        <a:t>General</a:t>
                      </a:r>
                      <a:endParaRPr lang="en-US" sz="1600" b="1" i="0" u="none" strike="noStrike" dirty="0">
                        <a:solidFill>
                          <a:srgbClr val="000000"/>
                        </a:solidFill>
                        <a:latin typeface="Times New Roman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Times New Roman"/>
                        </a:rPr>
                        <a:t>Total</a:t>
                      </a: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271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u="sng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  <a:hlinkClick r:id="rId2"/>
                        </a:rPr>
                        <a:t>joekwak@sbcglobal.net</a:t>
                      </a:r>
                      <a:endParaRPr lang="en-US" sz="1400" dirty="0"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 dirty="0" smtClean="0">
                          <a:solidFill>
                            <a:srgbClr val="000000"/>
                          </a:solidFill>
                          <a:latin typeface="Arial" pitchFamily="34" charset="0"/>
                          <a:cs typeface="Arial" pitchFamily="34" charset="0"/>
                        </a:rPr>
                        <a:t>18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2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2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22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7E7"/>
                    </a:solidFill>
                  </a:tcPr>
                </a:tc>
              </a:tr>
              <a:tr h="148907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u="sng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  <a:hlinkClick r:id="rId3"/>
                        </a:rPr>
                        <a:t>joseph.levy@interdigital.com</a:t>
                      </a:r>
                      <a:endParaRPr lang="en-US" sz="1400" dirty="0"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 dirty="0" smtClean="0">
                          <a:solidFill>
                            <a:srgbClr val="000000"/>
                          </a:solidFill>
                          <a:latin typeface="Arial" pitchFamily="34" charset="0"/>
                          <a:cs typeface="Arial" pitchFamily="34" charset="0"/>
                        </a:rPr>
                        <a:t>12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12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7E7"/>
                    </a:solidFill>
                  </a:tcPr>
                </a:tc>
              </a:tr>
              <a:tr h="29155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u="sng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  <a:hlinkClick r:id="rId4"/>
                        </a:rPr>
                        <a:t>bin.chen@huawei.com</a:t>
                      </a:r>
                      <a:endParaRPr lang="en-US" sz="1400" dirty="0" smtClean="0"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 dirty="0" smtClean="0">
                          <a:solidFill>
                            <a:srgbClr val="000000"/>
                          </a:solidFill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1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1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7E7"/>
                    </a:solidFill>
                  </a:tcPr>
                </a:tc>
              </a:tr>
              <a:tr h="29155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400" dirty="0" smtClean="0"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endParaRPr lang="en-US" sz="1400" b="0" i="0" u="none" strike="noStrike" dirty="0">
                        <a:solidFill>
                          <a:srgbClr val="00000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7E7"/>
                    </a:solidFill>
                  </a:tcPr>
                </a:tc>
              </a:tr>
              <a:tr h="29155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CA" sz="1400" dirty="0" smtClean="0"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Total</a:t>
                      </a: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t"/>
                      <a:r>
                        <a:rPr lang="en-US" sz="1400" b="0" i="0" u="none" strike="noStrike" dirty="0" smtClean="0">
                          <a:solidFill>
                            <a:srgbClr val="000000"/>
                          </a:solidFill>
                          <a:latin typeface="Arial" pitchFamily="34" charset="0"/>
                          <a:cs typeface="Arial" pitchFamily="34" charset="0"/>
                        </a:rPr>
                        <a:t>30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2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0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 smtClean="0"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b="1" dirty="0" smtClean="0">
                          <a:latin typeface="Arial" pitchFamily="34" charset="0"/>
                          <a:cs typeface="Arial" pitchFamily="34" charset="0"/>
                        </a:rPr>
                        <a:t>35</a:t>
                      </a:r>
                      <a:endParaRPr lang="en-CA" sz="14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5515" marR="5515" marT="5515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7E7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>
                <a:ea typeface="ＭＳ Ｐゴシック" pitchFamily="34" charset="-128"/>
              </a:rPr>
              <a:t>Unsatisfied comments</a:t>
            </a:r>
            <a:endParaRPr lang="en-CA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85800" y="1981200"/>
            <a:ext cx="3886200" cy="41148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GB" sz="1800" dirty="0" smtClean="0">
                <a:ea typeface="ＭＳ Ｐゴシック" pitchFamily="34" charset="-128"/>
              </a:rPr>
              <a:t>The composite of all unsatisfied comments and the resolutions approved by the comment resolution committee received during working group ballot may be found in the embedded document on the right:</a:t>
            </a:r>
          </a:p>
          <a:p>
            <a:pPr lvl="1">
              <a:lnSpc>
                <a:spcPct val="80000"/>
              </a:lnSpc>
            </a:pPr>
            <a:r>
              <a:rPr lang="en-GB" sz="1600" dirty="0" smtClean="0">
                <a:ea typeface="ＭＳ Ｐゴシック" pitchFamily="34" charset="-128"/>
              </a:rPr>
              <a:t>Double click on the icon to the right to open this.</a:t>
            </a:r>
          </a:p>
          <a:p>
            <a:pPr>
              <a:lnSpc>
                <a:spcPct val="80000"/>
              </a:lnSpc>
            </a:pPr>
            <a:endParaRPr lang="en-GB" sz="1800" dirty="0" smtClean="0">
              <a:ea typeface="ＭＳ Ｐゴシック" pitchFamily="34" charset="-128"/>
            </a:endParaRPr>
          </a:p>
          <a:p>
            <a:pPr>
              <a:lnSpc>
                <a:spcPct val="80000"/>
              </a:lnSpc>
            </a:pPr>
            <a:r>
              <a:rPr lang="en-GB" sz="1800" dirty="0" smtClean="0">
                <a:ea typeface="ＭＳ Ｐゴシック" pitchFamily="34" charset="-128"/>
              </a:rPr>
              <a:t>A copy of this same data presented using </a:t>
            </a:r>
            <a:r>
              <a:rPr lang="en-GB" sz="1800" dirty="0" err="1" smtClean="0">
                <a:ea typeface="ＭＳ Ｐゴシック" pitchFamily="34" charset="-128"/>
              </a:rPr>
              <a:t>MyBallot</a:t>
            </a:r>
            <a:r>
              <a:rPr lang="en-GB" sz="1800" dirty="0" smtClean="0">
                <a:ea typeface="ＭＳ Ｐゴシック" pitchFamily="34" charset="-128"/>
              </a:rPr>
              <a:t> access database report format is attached.  </a:t>
            </a:r>
          </a:p>
          <a:p>
            <a:pPr lvl="1">
              <a:lnSpc>
                <a:spcPct val="80000"/>
              </a:lnSpc>
            </a:pPr>
            <a:r>
              <a:rPr lang="en-GB" sz="1600" dirty="0" smtClean="0">
                <a:ea typeface="ＭＳ Ｐゴシック" pitchFamily="34" charset="-128"/>
              </a:rPr>
              <a:t>Double click on the icon to the right to open this.</a:t>
            </a:r>
          </a:p>
          <a:p>
            <a:endParaRPr lang="en-CA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CA" smtClean="0"/>
              <a:t>Slide </a:t>
            </a:r>
            <a:fld id="{04DB4A89-15C8-4E45-B125-5017FF6EA3AB}" type="slidenum">
              <a:rPr lang="en-CA" smtClean="0"/>
              <a:pPr/>
              <a:t>7</a:t>
            </a:fld>
            <a:endParaRPr lang="en-CA"/>
          </a:p>
        </p:txBody>
      </p:sp>
      <p:graphicFrame>
        <p:nvGraphicFramePr>
          <p:cNvPr id="8" name="Objec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077169065"/>
              </p:ext>
            </p:extLst>
          </p:nvPr>
        </p:nvGraphicFramePr>
        <p:xfrm>
          <a:off x="5554960" y="2636912"/>
          <a:ext cx="961256" cy="771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754" name="Worksheet" showAsIcon="1" r:id="rId3" imgW="914400" imgH="771480" progId="Excel.Sheet.12">
                  <p:embed/>
                </p:oleObj>
              </mc:Choice>
              <mc:Fallback>
                <p:oleObj name="Worksheet" showAsIcon="1" r:id="rId3" imgW="914400" imgH="771480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5554960" y="2636912"/>
                        <a:ext cx="961256" cy="7715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09188915"/>
              </p:ext>
            </p:extLst>
          </p:nvPr>
        </p:nvGraphicFramePr>
        <p:xfrm>
          <a:off x="5601816" y="4457675"/>
          <a:ext cx="914400" cy="771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755" name="Acrobat Document" showAsIcon="1" r:id="rId5" imgW="914400" imgH="771480" progId="AcroExch.Document.7">
                  <p:embed/>
                </p:oleObj>
              </mc:Choice>
              <mc:Fallback>
                <p:oleObj name="Acrobat Document" showAsIcon="1" r:id="rId5" imgW="914400" imgH="771480" progId="AcroExch.Document.7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5601816" y="4457675"/>
                        <a:ext cx="914400" cy="7715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 err="1" smtClean="0"/>
              <a:t>TGaf</a:t>
            </a:r>
            <a:r>
              <a:rPr lang="en-CA" dirty="0" smtClean="0"/>
              <a:t> Timeline</a:t>
            </a:r>
            <a:endParaRPr lang="en-CA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CA" smtClean="0"/>
              <a:t>Slide </a:t>
            </a:r>
            <a:fld id="{4F92BD4B-6AF1-46AB-9E39-ADBC3F182791}" type="slidenum">
              <a:rPr lang="en-CA" smtClean="0"/>
              <a:pPr/>
              <a:t>8</a:t>
            </a:fld>
            <a:endParaRPr lang="en-CA"/>
          </a:p>
        </p:txBody>
      </p:sp>
      <p:graphicFrame>
        <p:nvGraphicFramePr>
          <p:cNvPr id="7" name="Group 15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53694575"/>
              </p:ext>
            </p:extLst>
          </p:nvPr>
        </p:nvGraphicFramePr>
        <p:xfrm>
          <a:off x="685800" y="1905000"/>
          <a:ext cx="8010525" cy="4114800"/>
        </p:xfrm>
        <a:graphic>
          <a:graphicData uri="http://schemas.openxmlformats.org/drawingml/2006/table">
            <a:tbl>
              <a:tblPr/>
              <a:tblGrid>
                <a:gridCol w="3958208"/>
                <a:gridCol w="2217167"/>
                <a:gridCol w="1835150"/>
              </a:tblGrid>
              <a:tr h="45720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Open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Close</a:t>
                      </a:r>
                      <a:endParaRPr kumimoji="0" lang="en-US" sz="4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Arial" charset="0"/>
                        </a:rPr>
                        <a:t>Fourth recirculation (</a:t>
                      </a:r>
                      <a:r>
                        <a:rPr kumimoji="0" lang="en-US" sz="2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Arial" charset="0"/>
                        </a:rPr>
                        <a:t>TGaf</a:t>
                      </a:r>
                      <a:r>
                        <a:rPr kumimoji="0" lang="en-US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Arial" charset="0"/>
                        </a:rPr>
                        <a:t> D5.0)</a:t>
                      </a: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Arial" charset="0"/>
                        </a:rPr>
                        <a:t>17-July-13</a:t>
                      </a:r>
                      <a:endParaRPr kumimoji="0" lang="en-US" sz="2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+mn-ea"/>
                        <a:cs typeface="Arial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+mn-ea"/>
                          <a:cs typeface="Arial" charset="0"/>
                        </a:rPr>
                        <a:t>1-Aug-13</a:t>
                      </a:r>
                      <a:endParaRPr kumimoji="0" lang="en-US" sz="2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+mn-ea"/>
                        <a:cs typeface="Arial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First sponsor ballot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xx-Aug-13</a:t>
                      </a:r>
                      <a:endParaRPr kumimoji="0" lang="en-US" sz="44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xx-Sept-13</a:t>
                      </a:r>
                      <a:endParaRPr kumimoji="0" lang="en-US" sz="44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Second sponsor ballot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xx-Oct-13</a:t>
                      </a:r>
                      <a:endParaRPr kumimoji="0" lang="en-US" sz="44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xx-Oct-13</a:t>
                      </a:r>
                      <a:endParaRPr kumimoji="0" lang="en-US" sz="44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Third sponsor ballot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xx-Nov-13</a:t>
                      </a:r>
                      <a:endParaRPr kumimoji="0" lang="en-US" sz="44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xx-Nov-13</a:t>
                      </a:r>
                      <a:endParaRPr kumimoji="0" lang="en-US" sz="44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Fourth sponsor ballot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xx-Jan-14</a:t>
                      </a:r>
                      <a:endParaRPr kumimoji="0" lang="en-US" sz="44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xx-Jan-14</a:t>
                      </a:r>
                      <a:endParaRPr kumimoji="0" lang="en-US" sz="44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Fifth sponsor ballot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xx-Feb-14</a:t>
                      </a:r>
                      <a:endParaRPr kumimoji="0" lang="en-US" sz="44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1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xx-Feb-14</a:t>
                      </a:r>
                      <a:endParaRPr kumimoji="0" lang="en-US" sz="4400" b="0" i="1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EC to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RevCom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Jan-14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RevCom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to SB Feb-14 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 </a:t>
                      </a: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smtClean="0"/>
              <a:t>July 2013</a:t>
            </a:r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CA" smtClean="0"/>
              <a:t>Rich Kennedy (BlackBerry)</a:t>
            </a:r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CA"/>
              <a:t>Slide </a:t>
            </a:r>
            <a:fld id="{2815944B-6DD9-43DC-AC34-03A77311A80C}" type="slidenum">
              <a:rPr lang="en-CA"/>
              <a:pPr/>
              <a:t>9</a:t>
            </a:fld>
            <a:endParaRPr lang="en-CA"/>
          </a:p>
        </p:txBody>
      </p:sp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References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CA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CA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6941</TotalTime>
  <Words>571</Words>
  <Application>Microsoft Office PowerPoint</Application>
  <PresentationFormat>On-screen Show (4:3)</PresentationFormat>
  <Paragraphs>239</Paragraphs>
  <Slides>9</Slides>
  <Notes>3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3</vt:i4>
      </vt:variant>
      <vt:variant>
        <vt:lpstr>Slide Titles</vt:lpstr>
      </vt:variant>
      <vt:variant>
        <vt:i4>9</vt:i4>
      </vt:variant>
    </vt:vector>
  </HeadingPairs>
  <TitlesOfParts>
    <vt:vector size="13" baseType="lpstr">
      <vt:lpstr>802-11-Submission</vt:lpstr>
      <vt:lpstr>Document</vt:lpstr>
      <vt:lpstr>Worksheet</vt:lpstr>
      <vt:lpstr>Adobe Acrobat Document</vt:lpstr>
      <vt:lpstr>P802.11af Report to EC on Conditional Approval to go to Sponsor Ballot </vt:lpstr>
      <vt:lpstr>Introduction</vt:lpstr>
      <vt:lpstr>802.11 WG Letter Ballot Results – P802.11af</vt:lpstr>
      <vt:lpstr>802.11 WG Letter Ballot Comments – P802.11af</vt:lpstr>
      <vt:lpstr>Unsatisfied Technical comments by commenter</vt:lpstr>
      <vt:lpstr>Unsatisfied Technical Comments – Topics</vt:lpstr>
      <vt:lpstr>Unsatisfied comments</vt:lpstr>
      <vt:lpstr>TGaf Timeline</vt:lpstr>
      <vt:lpstr>References</vt:lpstr>
    </vt:vector>
  </TitlesOfParts>
  <Company>Huawei Technologies Co.,Ltd.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P802.11ac Report to EC on Conditional Approval to go to Sponsor Ballot</dc:title>
  <dc:creator>Osama Aboul-Magd</dc:creator>
  <cp:lastModifiedBy>Windows User</cp:lastModifiedBy>
  <cp:revision>119</cp:revision>
  <cp:lastPrinted>1998-02-10T13:28:06Z</cp:lastPrinted>
  <dcterms:created xsi:type="dcterms:W3CDTF">2013-03-03T00:01:21Z</dcterms:created>
  <dcterms:modified xsi:type="dcterms:W3CDTF">2013-07-18T08:38:59Z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ms_pID_725343">
    <vt:lpwstr>(2)4ELYC3vU5vFVG6v4c54OQgJjQ9vKRDWkqTmdVBT4ZqOYmPDGfmvJ2xJhoryczrfbz23MWmpP_x000d_
gav4FziIzXWcTsH+i651PaSY7ni9cNw9SmEnHCQ4A20WRn/qy3KdjLwyci/Ip42NjkGipGpi_x000d_
hiCkbcNeo52QpTbJgV4cNz4ZfR9nvNQVnw6lA0P007y0wIcKTAlsAjtedMYymdmMcv09TEdq_x000d_
rXHPaQmqlDvz3G1zZn</vt:lpwstr>
  </property>
  <property fmtid="{D5CDD505-2E9C-101B-9397-08002B2CF9AE}" pid="3" name="_ms_pID_7253431">
    <vt:lpwstr>Ih1qztCEIAExJBjLlCzb7Hkwh1kCCJ92yEQ6nA1NiiABzbG4Mkq9Mf_x000d_
2EPmBMXJ5UTJ7UD8xSKIItSEr8VCCpeYijIeqBfWZjYqg2rzNc+d6rLZNgJBdhGQz4nAJgSu_x000d_
QSw=</vt:lpwstr>
  </property>
</Properties>
</file>