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76"/>
  </p:notesMasterIdLst>
  <p:handoutMasterIdLst>
    <p:handoutMasterId r:id="rId77"/>
  </p:handoutMasterIdLst>
  <p:sldIdLst>
    <p:sldId id="269" r:id="rId2"/>
    <p:sldId id="278" r:id="rId3"/>
    <p:sldId id="354" r:id="rId4"/>
    <p:sldId id="355" r:id="rId5"/>
    <p:sldId id="356" r:id="rId6"/>
    <p:sldId id="357" r:id="rId7"/>
    <p:sldId id="358" r:id="rId8"/>
    <p:sldId id="359" r:id="rId9"/>
    <p:sldId id="287" r:id="rId10"/>
    <p:sldId id="343" r:id="rId11"/>
    <p:sldId id="998" r:id="rId12"/>
    <p:sldId id="1153" r:id="rId13"/>
    <p:sldId id="344" r:id="rId14"/>
    <p:sldId id="345" r:id="rId15"/>
    <p:sldId id="1154" r:id="rId16"/>
    <p:sldId id="342" r:id="rId17"/>
    <p:sldId id="1107" r:id="rId18"/>
    <p:sldId id="1108" r:id="rId19"/>
    <p:sldId id="1109" r:id="rId20"/>
    <p:sldId id="1110" r:id="rId21"/>
    <p:sldId id="1111" r:id="rId22"/>
    <p:sldId id="1112" r:id="rId23"/>
    <p:sldId id="1113" r:id="rId24"/>
    <p:sldId id="1124" r:id="rId25"/>
    <p:sldId id="1125" r:id="rId26"/>
    <p:sldId id="1101" r:id="rId27"/>
    <p:sldId id="1102" r:id="rId28"/>
    <p:sldId id="1092" r:id="rId29"/>
    <p:sldId id="1099" r:id="rId30"/>
    <p:sldId id="1093" r:id="rId31"/>
    <p:sldId id="1094" r:id="rId32"/>
    <p:sldId id="1095" r:id="rId33"/>
    <p:sldId id="1091" r:id="rId34"/>
    <p:sldId id="1096" r:id="rId35"/>
    <p:sldId id="1097" r:id="rId36"/>
    <p:sldId id="1098" r:id="rId37"/>
    <p:sldId id="1100" r:id="rId38"/>
    <p:sldId id="931" r:id="rId39"/>
    <p:sldId id="978" r:id="rId40"/>
    <p:sldId id="1103" r:id="rId41"/>
    <p:sldId id="944" r:id="rId42"/>
    <p:sldId id="1148" r:id="rId43"/>
    <p:sldId id="1062" r:id="rId44"/>
    <p:sldId id="943" r:id="rId45"/>
    <p:sldId id="1063" r:id="rId46"/>
    <p:sldId id="945" r:id="rId47"/>
    <p:sldId id="1067" r:id="rId48"/>
    <p:sldId id="1149" r:id="rId49"/>
    <p:sldId id="1150" r:id="rId50"/>
    <p:sldId id="1119" r:id="rId51"/>
    <p:sldId id="1120" r:id="rId52"/>
    <p:sldId id="1121" r:id="rId53"/>
    <p:sldId id="1122" r:id="rId54"/>
    <p:sldId id="1139" r:id="rId55"/>
    <p:sldId id="1131" r:id="rId56"/>
    <p:sldId id="1132" r:id="rId57"/>
    <p:sldId id="1133" r:id="rId58"/>
    <p:sldId id="1140" r:id="rId59"/>
    <p:sldId id="1141" r:id="rId60"/>
    <p:sldId id="1151" r:id="rId61"/>
    <p:sldId id="1152" r:id="rId62"/>
    <p:sldId id="1144" r:id="rId63"/>
    <p:sldId id="1145" r:id="rId64"/>
    <p:sldId id="1134" r:id="rId65"/>
    <p:sldId id="1135" r:id="rId66"/>
    <p:sldId id="1136" r:id="rId67"/>
    <p:sldId id="1137" r:id="rId68"/>
    <p:sldId id="1146" r:id="rId69"/>
    <p:sldId id="1070" r:id="rId70"/>
    <p:sldId id="1105" r:id="rId71"/>
    <p:sldId id="891" r:id="rId72"/>
    <p:sldId id="967" r:id="rId73"/>
    <p:sldId id="619" r:id="rId74"/>
    <p:sldId id="621" r:id="rId75"/>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27" autoAdjust="0"/>
    <p:restoredTop sz="94660" autoAdjust="0"/>
  </p:normalViewPr>
  <p:slideViewPr>
    <p:cSldViewPr>
      <p:cViewPr varScale="1">
        <p:scale>
          <a:sx n="71" d="100"/>
          <a:sy n="71" d="100"/>
        </p:scale>
        <p:origin x="-1512"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18906"/>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 Id="rId4"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802.11-12/0537r0</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2013</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802.11-13/0537r0</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2013</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1154113" y="701675"/>
            <a:ext cx="4625975" cy="3468688"/>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294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294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17C2B71-5217-49FA-BB7F-612415AC16D1}" type="slidenum">
              <a:rPr lang="en-US" smtClean="0"/>
              <a:pPr>
                <a:defRPr/>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1154113" y="701675"/>
            <a:ext cx="4625975" cy="3468688"/>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499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7BEC73B-27D1-411B-B56A-8F1692A48E39}" type="slidenum">
              <a:rPr lang="en-US" smtClean="0"/>
              <a:pPr>
                <a:defRPr/>
              </a:pPr>
              <a:t>50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73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74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303871" y="363379"/>
            <a:ext cx="314162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802.11-13/0711r0</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userDrawn="1"/>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July 2013</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wmf"/></Relationships>
</file>

<file path=ppt/slides/_rels/slide23.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5.wmf"/><Relationship Id="rId5" Type="http://schemas.openxmlformats.org/officeDocument/2006/relationships/oleObject" Target="../embeddings/oleObject5.bin"/><Relationship Id="rId10" Type="http://schemas.openxmlformats.org/officeDocument/2006/relationships/image" Target="../media/image7.wmf"/><Relationship Id="rId4" Type="http://schemas.openxmlformats.org/officeDocument/2006/relationships/image" Target="../media/image4.wmf"/><Relationship Id="rId9"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tandards.ieee.org/develop/regauth/grpmac/index.html" TargetMode="External"/><Relationship Id="rId2" Type="http://schemas.openxmlformats.org/officeDocument/2006/relationships/hyperlink" Target="http://standards.ieee.org/develop/regauth/llc/index.html"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8.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9.w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0.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11.wmf"/></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13.wmf"/><Relationship Id="rId5" Type="http://schemas.openxmlformats.org/officeDocument/2006/relationships/oleObject" Target="../embeddings/oleObject13.bin"/><Relationship Id="rId4" Type="http://schemas.openxmlformats.org/officeDocument/2006/relationships/image" Target="../media/image12.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6.wmf"/><Relationship Id="rId5" Type="http://schemas.openxmlformats.org/officeDocument/2006/relationships/oleObject" Target="../embeddings/oleObject16.bin"/><Relationship Id="rId4" Type="http://schemas.openxmlformats.org/officeDocument/2006/relationships/image" Target="../media/image15.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7.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8.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tech.sina.com.cn/t/2012-12-10/01357870879.shtml"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0.wmf"/><Relationship Id="rId5" Type="http://schemas.openxmlformats.org/officeDocument/2006/relationships/oleObject" Target="../embeddings/oleObject20.bin"/><Relationship Id="rId4" Type="http://schemas.openxmlformats.org/officeDocument/2006/relationships/image" Target="../media/image19.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image" Target="../media/image23.wmf"/><Relationship Id="rId5" Type="http://schemas.openxmlformats.org/officeDocument/2006/relationships/oleObject" Target="../embeddings/oleObject23.bin"/><Relationship Id="rId4" Type="http://schemas.openxmlformats.org/officeDocument/2006/relationships/image" Target="../media/image22.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25.wmf"/><Relationship Id="rId5" Type="http://schemas.openxmlformats.org/officeDocument/2006/relationships/oleObject" Target="../embeddings/oleObject25.bin"/><Relationship Id="rId4" Type="http://schemas.openxmlformats.org/officeDocument/2006/relationships/image" Target="../media/image24.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image" Target="../media/image26.w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hyperlink" Target="http://kjs.miit.gov.cn/n11293472/n11295040/n11298073/14475671.html" TargetMode="Externa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hyperlink" Target="http://info.china.alibaba.com/detail/1076224301.html"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28.wmf"/><Relationship Id="rId5" Type="http://schemas.openxmlformats.org/officeDocument/2006/relationships/oleObject" Target="../embeddings/oleObject28.bin"/><Relationship Id="rId4" Type="http://schemas.openxmlformats.org/officeDocument/2006/relationships/image" Target="../media/image27.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30.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July 2013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16 July 2013</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May 2013 in Hawaii</a:t>
            </a:r>
          </a:p>
          <a:p>
            <a:pPr lvl="1"/>
            <a:r>
              <a:rPr lang="en-AU" dirty="0" smtClean="0"/>
              <a:t>Review extended goals</a:t>
            </a:r>
          </a:p>
          <a:p>
            <a:pPr lvl="2"/>
            <a:r>
              <a:rPr lang="en-AU" dirty="0" smtClean="0"/>
              <a:t>From IEEE 802 </a:t>
            </a:r>
            <a:r>
              <a:rPr lang="en-AU" dirty="0" err="1" smtClean="0"/>
              <a:t>ExCom</a:t>
            </a:r>
            <a:r>
              <a:rPr lang="en-AU" dirty="0" smtClean="0"/>
              <a:t> in Nov 2010</a:t>
            </a:r>
          </a:p>
          <a:p>
            <a:pPr lvl="1"/>
            <a:r>
              <a:rPr lang="en-AU" dirty="0" smtClean="0"/>
              <a:t>Review outcomes of SC6 meeting Korea</a:t>
            </a:r>
            <a:endParaRPr lang="en-AU" dirty="0" smtClean="0"/>
          </a:p>
          <a:p>
            <a:pPr lvl="2"/>
            <a:r>
              <a:rPr lang="en-AU" dirty="0" smtClean="0"/>
              <a:t>Review </a:t>
            </a:r>
            <a:r>
              <a:rPr lang="en-AU" dirty="0" smtClean="0"/>
              <a:t>attendance</a:t>
            </a:r>
            <a:endParaRPr lang="en-AU" dirty="0" smtClean="0"/>
          </a:p>
          <a:p>
            <a:pPr lvl="2"/>
            <a:r>
              <a:rPr lang="en-AU" dirty="0" smtClean="0"/>
              <a:t>Review WG1 and WG7 agendas</a:t>
            </a:r>
          </a:p>
          <a:p>
            <a:pPr lvl="2"/>
            <a:r>
              <a:rPr lang="en-AU" dirty="0" smtClean="0"/>
              <a:t>Review liaisons of drafts to SC6</a:t>
            </a:r>
          </a:p>
          <a:p>
            <a:pPr lvl="2"/>
            <a:r>
              <a:rPr lang="en-AU" dirty="0" smtClean="0"/>
              <a:t>Review notifications of projects to SC6</a:t>
            </a:r>
          </a:p>
          <a:p>
            <a:pPr lvl="2"/>
            <a:r>
              <a:rPr lang="en-AU" dirty="0" smtClean="0"/>
              <a:t>Review IEEE 802 overviews</a:t>
            </a:r>
          </a:p>
          <a:p>
            <a:pPr lvl="2"/>
            <a:r>
              <a:rPr lang="en-AU" dirty="0" smtClean="0"/>
              <a:t>Review withdrawal of IEEE 802 related ISO/IEC standards</a:t>
            </a:r>
            <a:endParaRPr lang="en-AU"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1120F2B-73AB-4F0E-8BCB-E97D8340144F}"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 review outcomes of SC6 meeting Korea</a:t>
            </a:r>
          </a:p>
          <a:p>
            <a:pPr lvl="2"/>
            <a:r>
              <a:rPr lang="en-AU" dirty="0" smtClean="0"/>
              <a:t>Review ISO/.IEC ballots on IEEE 802 standards</a:t>
            </a:r>
          </a:p>
          <a:p>
            <a:pPr lvl="2"/>
            <a:r>
              <a:rPr lang="en-AU" dirty="0" smtClean="0"/>
              <a:t>Review collaboration agreement</a:t>
            </a:r>
          </a:p>
          <a:p>
            <a:pPr lvl="2"/>
            <a:r>
              <a:rPr lang="en-AU" dirty="0" smtClean="0"/>
              <a:t>Review TEPA-AC discussions</a:t>
            </a:r>
          </a:p>
          <a:p>
            <a:pPr lvl="2"/>
            <a:r>
              <a:rPr lang="en-AU" dirty="0" smtClean="0"/>
              <a:t>Review </a:t>
            </a:r>
            <a:r>
              <a:rPr lang="en-AU" dirty="0" err="1" smtClean="0"/>
              <a:t>TLSec</a:t>
            </a:r>
            <a:r>
              <a:rPr lang="en-AU" dirty="0" smtClean="0"/>
              <a:t> discussions</a:t>
            </a:r>
          </a:p>
          <a:p>
            <a:pPr lvl="2"/>
            <a:r>
              <a:rPr lang="en-AU" dirty="0" smtClean="0"/>
              <a:t>Review TAAA discussions</a:t>
            </a:r>
          </a:p>
          <a:p>
            <a:pPr lvl="2"/>
            <a:r>
              <a:rPr lang="en-AU" dirty="0" smtClean="0"/>
              <a:t>Review outcomes  of security discussions</a:t>
            </a:r>
          </a:p>
          <a:p>
            <a:pPr lvl="2"/>
            <a:r>
              <a:rPr lang="en-AU" dirty="0" smtClean="0"/>
              <a:t>Review WAPI discussions</a:t>
            </a:r>
          </a:p>
          <a:p>
            <a:pPr lvl="2"/>
            <a:r>
              <a:rPr lang="en-AU" dirty="0" smtClean="0"/>
              <a:t>Review </a:t>
            </a:r>
            <a:r>
              <a:rPr lang="en-AU" dirty="0" err="1" smtClean="0"/>
              <a:t>TISec</a:t>
            </a:r>
            <a:r>
              <a:rPr lang="en-AU" dirty="0" smtClean="0"/>
              <a:t> discussions</a:t>
            </a:r>
          </a:p>
          <a:p>
            <a:pPr lvl="2"/>
            <a:r>
              <a:rPr lang="en-AU" dirty="0" smtClean="0"/>
              <a:t>Review WLAN Cloud discussions</a:t>
            </a:r>
          </a:p>
          <a:p>
            <a:pPr lvl="2"/>
            <a:r>
              <a:rPr lang="en-AU" dirty="0" smtClean="0"/>
              <a:t>Review </a:t>
            </a:r>
            <a:r>
              <a:rPr lang="en-GB" dirty="0" smtClean="0"/>
              <a:t>Optimization technology in WLAN </a:t>
            </a:r>
            <a:r>
              <a:rPr lang="en-AU" dirty="0" smtClean="0"/>
              <a:t>discussions</a:t>
            </a:r>
          </a:p>
          <a:p>
            <a:pPr lvl="2"/>
            <a:r>
              <a:rPr lang="en-AU" dirty="0" smtClean="0"/>
              <a:t>Review IEEE 1888 discussions</a:t>
            </a:r>
          </a:p>
          <a:p>
            <a:pPr lvl="2"/>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11</a:t>
            </a:fld>
            <a:endParaRPr lang="en-US"/>
          </a:p>
        </p:txBody>
      </p:sp>
    </p:spTree>
    <p:extLst>
      <p:ext uri="{BB962C8B-B14F-4D97-AF65-F5344CB8AC3E}">
        <p14:creationId xmlns:p14="http://schemas.microsoft.com/office/powerpoint/2010/main" val="1462625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a:t>Consider </a:t>
            </a:r>
            <a:r>
              <a:rPr lang="en-AU" dirty="0" smtClean="0"/>
              <a:t>other topics</a:t>
            </a:r>
          </a:p>
          <a:p>
            <a:pPr lvl="2"/>
            <a:r>
              <a:rPr lang="en-AU" dirty="0" smtClean="0"/>
              <a:t>Discuss EUHT status</a:t>
            </a:r>
          </a:p>
          <a:p>
            <a:pPr lvl="2"/>
            <a:r>
              <a:rPr lang="en-AU" dirty="0" smtClean="0"/>
              <a:t>Discuss numbering of  8802-1 amendments</a:t>
            </a:r>
          </a:p>
          <a:p>
            <a:pPr lvl="2"/>
            <a:r>
              <a:rPr lang="en-AU" dirty="0" smtClean="0"/>
              <a:t>Discuss next SC6 meeting</a:t>
            </a:r>
          </a:p>
          <a:p>
            <a:pPr lvl="2"/>
            <a:r>
              <a:rPr lang="en-AU" dirty="0" smtClean="0"/>
              <a:t>Discuss PSDO status</a:t>
            </a:r>
          </a:p>
          <a:p>
            <a:pPr lvl="1"/>
            <a:r>
              <a:rPr lang="en-AU" dirty="0" smtClean="0"/>
              <a:t>Consider any motions</a:t>
            </a:r>
          </a:p>
          <a:p>
            <a:pPr lvl="1"/>
            <a:r>
              <a:rPr lang="en-AU" dirty="0" smtClean="0"/>
              <a:t>Consider activity in September</a:t>
            </a:r>
          </a:p>
          <a:p>
            <a:pPr lvl="2"/>
            <a:endParaRPr lang="en-AU" dirty="0" smtClean="0"/>
          </a:p>
          <a:p>
            <a:pPr lvl="2"/>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12</a:t>
            </a:fld>
            <a:endParaRPr lang="en-US"/>
          </a:p>
        </p:txBody>
      </p:sp>
    </p:spTree>
    <p:extLst>
      <p:ext uri="{BB962C8B-B14F-4D97-AF65-F5344CB8AC3E}">
        <p14:creationId xmlns:p14="http://schemas.microsoft.com/office/powerpoint/2010/main" val="2745755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13</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Geneva in July 2013, as documented on pages 11-12 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smtClean="0"/>
              <a:t>The IEEE 802 JTC1 SC will consider approval of previous minutes</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a:t>
            </a:r>
            <a:r>
              <a:rPr lang="en-AU" i="1" dirty="0" smtClean="0"/>
              <a:t>802 JTC1 SC approves the minutes for its meeting in Hawaii in May 2013, as documented in </a:t>
            </a:r>
            <a:r>
              <a:rPr lang="en-AU" i="1" dirty="0" smtClean="0"/>
              <a:t>11-13-0655-r0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previous </a:t>
            </a:r>
            <a:r>
              <a:rPr lang="en-AU" dirty="0" smtClean="0"/>
              <a:t>minutes (special EUHT meeting)</a:t>
            </a:r>
            <a:endParaRPr lang="en-AU" dirty="0" smtClean="0"/>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a:t>
            </a:r>
            <a:r>
              <a:rPr lang="en-AU" i="1" dirty="0" smtClean="0"/>
              <a:t>802 JTC1 SC approves the minutes for its </a:t>
            </a:r>
            <a:r>
              <a:rPr lang="en-AU" i="1" dirty="0" smtClean="0"/>
              <a:t>meeting related to EUHT  </a:t>
            </a:r>
            <a:r>
              <a:rPr lang="en-AU" i="1" dirty="0" smtClean="0"/>
              <a:t>in Hawaii in May 2013, as documented in </a:t>
            </a:r>
            <a:r>
              <a:rPr lang="en-AU" i="1" dirty="0" smtClean="0"/>
              <a:t>11-13-0640r0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15</a:t>
            </a:fld>
            <a:endParaRPr lang="en-US"/>
          </a:p>
        </p:txBody>
      </p:sp>
    </p:spTree>
    <p:extLst>
      <p:ext uri="{BB962C8B-B14F-4D97-AF65-F5344CB8AC3E}">
        <p14:creationId xmlns:p14="http://schemas.microsoft.com/office/powerpoint/2010/main" val="2969736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5EC03A9C-CDC5-45F0-9BB8-65A1532B8437}" type="slidenum">
              <a:rPr lang="en-US" smtClean="0"/>
              <a:pPr>
                <a:defRPr/>
              </a:pPr>
              <a:t>16</a:t>
            </a:fld>
            <a:endParaRPr lang="en-US"/>
          </a:p>
        </p:txBody>
      </p:sp>
      <p:sp>
        <p:nvSpPr>
          <p:cNvPr id="15364" name="Rectangle 2"/>
          <p:cNvSpPr>
            <a:spLocks noGrp="1" noChangeArrowheads="1"/>
          </p:cNvSpPr>
          <p:nvPr>
            <p:ph type="title"/>
          </p:nvPr>
        </p:nvSpPr>
        <p:spPr/>
        <p:txBody>
          <a:bodyPr/>
          <a:lstStyle/>
          <a:p>
            <a:r>
              <a:rPr lang="en-AU" smtClean="0"/>
              <a:t>The IEEE 802 JTC1 SC reaffirmed its general goals in Sept 09, but they were extended in Nov 2010</a:t>
            </a:r>
          </a:p>
        </p:txBody>
      </p:sp>
      <p:sp>
        <p:nvSpPr>
          <p:cNvPr id="18437" name="Rectangle 3"/>
          <p:cNvSpPr>
            <a:spLocks noGrp="1" noChangeArrowheads="1"/>
          </p:cNvSpPr>
          <p:nvPr>
            <p:ph type="body" idx="1"/>
          </p:nvPr>
        </p:nvSpPr>
        <p:spPr/>
        <p:txBody>
          <a:bodyPr/>
          <a:lstStyle/>
          <a:p>
            <a:pPr marL="0" indent="0">
              <a:lnSpc>
                <a:spcPct val="90000"/>
              </a:lnSpc>
              <a:defRPr/>
            </a:pPr>
            <a:r>
              <a:rPr lang="en-AU" dirty="0" smtClean="0"/>
              <a:t>Agreed (</a:t>
            </a:r>
            <a:r>
              <a:rPr lang="en-AU" dirty="0" smtClean="0">
                <a:solidFill>
                  <a:schemeClr val="accent2"/>
                </a:solidFill>
              </a:rPr>
              <a:t>with changes from Nov 2010</a:t>
            </a:r>
            <a:r>
              <a:rPr lang="en-AU" dirty="0" smtClean="0"/>
              <a:t>) goals</a:t>
            </a:r>
          </a:p>
          <a:p>
            <a:pPr lvl="1">
              <a:lnSpc>
                <a:spcPct val="90000"/>
              </a:lnSpc>
              <a:defRPr/>
            </a:pPr>
            <a:r>
              <a:rPr lang="en-AU" dirty="0" smtClean="0"/>
              <a:t>Provides a forum for </a:t>
            </a:r>
            <a:r>
              <a:rPr lang="en-AU" dirty="0" smtClean="0">
                <a:solidFill>
                  <a:schemeClr val="accent2"/>
                </a:solidFill>
              </a:rPr>
              <a:t>802</a:t>
            </a:r>
            <a:r>
              <a:rPr lang="en-AU" dirty="0" smtClean="0"/>
              <a:t> members to discuss issues relevant to both:</a:t>
            </a:r>
          </a:p>
          <a:p>
            <a:pPr lvl="2">
              <a:lnSpc>
                <a:spcPct val="90000"/>
              </a:lnSpc>
              <a:buFont typeface="Arial" charset="0"/>
              <a:buChar char="–"/>
              <a:defRPr/>
            </a:pPr>
            <a:r>
              <a:rPr lang="en-AU" dirty="0" smtClean="0"/>
              <a:t>IEEE 802</a:t>
            </a:r>
          </a:p>
          <a:p>
            <a:pPr lvl="2">
              <a:lnSpc>
                <a:spcPct val="90000"/>
              </a:lnSpc>
              <a:buFont typeface="Arial" charset="0"/>
              <a:buChar char="–"/>
              <a:defRPr/>
            </a:pPr>
            <a:r>
              <a:rPr lang="en-AU" dirty="0" smtClean="0"/>
              <a:t>ISO/</a:t>
            </a:r>
            <a:r>
              <a:rPr lang="en-AU" dirty="0" err="1" smtClean="0"/>
              <a:t>IEC</a:t>
            </a:r>
            <a:r>
              <a:rPr lang="en-AU" dirty="0" smtClean="0"/>
              <a:t> JTC1/</a:t>
            </a:r>
            <a:r>
              <a:rPr lang="en-AU" dirty="0" err="1" smtClean="0"/>
              <a:t>SC6</a:t>
            </a:r>
            <a:endParaRPr lang="en-AU" dirty="0" smtClean="0"/>
          </a:p>
          <a:p>
            <a:pPr lvl="1">
              <a:lnSpc>
                <a:spcPct val="90000"/>
              </a:lnSpc>
              <a:defRPr/>
            </a:pPr>
            <a:r>
              <a:rPr lang="en-AU" dirty="0" smtClean="0"/>
              <a:t>Recommends positions to </a:t>
            </a:r>
            <a:r>
              <a:rPr lang="en-AU" dirty="0" err="1" smtClean="0"/>
              <a:t>ExCom</a:t>
            </a:r>
            <a:r>
              <a:rPr lang="en-AU" dirty="0" smtClean="0"/>
              <a:t> on ISO/</a:t>
            </a:r>
            <a:r>
              <a:rPr lang="en-AU" dirty="0" err="1" smtClean="0"/>
              <a:t>IEC</a:t>
            </a:r>
            <a:r>
              <a:rPr lang="en-AU" dirty="0" smtClean="0"/>
              <a:t> JTC1/</a:t>
            </a:r>
            <a:r>
              <a:rPr lang="en-AU" dirty="0" err="1" smtClean="0"/>
              <a:t>SC6</a:t>
            </a:r>
            <a:r>
              <a:rPr lang="en-AU" dirty="0" smtClean="0"/>
              <a:t> actions affecting </a:t>
            </a:r>
            <a:r>
              <a:rPr lang="en-AU" dirty="0" smtClean="0">
                <a:solidFill>
                  <a:schemeClr val="accent2"/>
                </a:solidFill>
              </a:rPr>
              <a:t>IEEE 802</a:t>
            </a:r>
          </a:p>
          <a:p>
            <a:pPr lvl="2">
              <a:lnSpc>
                <a:spcPct val="90000"/>
              </a:lnSpc>
              <a:buFont typeface="Arial" charset="0"/>
              <a:buChar char="–"/>
              <a:defRPr/>
            </a:pPr>
            <a:r>
              <a:rPr lang="en-AU" dirty="0" smtClean="0"/>
              <a:t>Note that 802 </a:t>
            </a:r>
            <a:r>
              <a:rPr lang="en-AU" dirty="0" err="1" smtClean="0"/>
              <a:t>LMSC</a:t>
            </a:r>
            <a:r>
              <a:rPr lang="en-AU" dirty="0" smtClean="0"/>
              <a:t> holds the liaison to </a:t>
            </a:r>
            <a:r>
              <a:rPr lang="en-AU" dirty="0" err="1" smtClean="0"/>
              <a:t>SC6</a:t>
            </a:r>
            <a:r>
              <a:rPr lang="en-AU" dirty="0" smtClean="0"/>
              <a:t>, not 802.11 </a:t>
            </a:r>
            <a:r>
              <a:rPr lang="en-AU" dirty="0" err="1" smtClean="0"/>
              <a:t>WG</a:t>
            </a:r>
            <a:endParaRPr lang="en-AU" dirty="0" smtClean="0"/>
          </a:p>
          <a:p>
            <a:pPr lvl="1">
              <a:lnSpc>
                <a:spcPct val="90000"/>
              </a:lnSpc>
              <a:defRPr/>
            </a:pPr>
            <a:r>
              <a:rPr lang="en-AU" dirty="0" smtClean="0"/>
              <a:t>Participates in dialog with IEEE staff and 802 </a:t>
            </a:r>
            <a:r>
              <a:rPr lang="en-AU" dirty="0" err="1" smtClean="0"/>
              <a:t>ExCom</a:t>
            </a:r>
            <a:r>
              <a:rPr lang="en-AU" dirty="0" smtClean="0"/>
              <a:t> on issues concerning IEEE ’s relationship with ISO/</a:t>
            </a:r>
            <a:r>
              <a:rPr lang="en-AU" dirty="0" err="1" smtClean="0"/>
              <a:t>IEC</a:t>
            </a:r>
            <a:endParaRPr lang="en-AU" dirty="0" smtClean="0"/>
          </a:p>
          <a:p>
            <a:pPr lvl="1">
              <a:lnSpc>
                <a:spcPct val="90000"/>
              </a:lnSpc>
              <a:defRPr/>
            </a:pPr>
            <a:r>
              <a:rPr lang="en-AU" dirty="0" smtClean="0"/>
              <a:t>Organises </a:t>
            </a:r>
            <a:r>
              <a:rPr lang="en-AU" dirty="0" smtClean="0">
                <a:solidFill>
                  <a:schemeClr val="accent2"/>
                </a:solidFill>
              </a:rPr>
              <a:t>IEEE 802 </a:t>
            </a:r>
            <a:r>
              <a:rPr lang="en-AU" dirty="0" smtClean="0"/>
              <a:t>members to contribute to liaisons and other documents relevant to the ISO/</a:t>
            </a:r>
            <a:r>
              <a:rPr lang="en-AU" dirty="0" err="1" smtClean="0"/>
              <a:t>IEC</a:t>
            </a:r>
            <a:r>
              <a:rPr lang="en-AU" dirty="0" smtClean="0"/>
              <a:t> JTC1/</a:t>
            </a:r>
            <a:r>
              <a:rPr lang="en-AU" dirty="0" err="1" smtClean="0"/>
              <a:t>SC6</a:t>
            </a:r>
            <a:r>
              <a:rPr lang="en-AU" dirty="0" smtClean="0"/>
              <a:t> members</a:t>
            </a:r>
          </a:p>
          <a:p>
            <a:pPr>
              <a:lnSpc>
                <a:spcPct val="90000"/>
              </a:lnSpc>
              <a:defRPr/>
            </a:pPr>
            <a:r>
              <a:rPr lang="en-AU" dirty="0" smtClean="0"/>
              <a:t>Extensions</a:t>
            </a:r>
          </a:p>
          <a:p>
            <a:pPr lvl="1">
              <a:lnSpc>
                <a:spcPct val="90000"/>
              </a:lnSpc>
              <a:defRPr/>
            </a:pPr>
            <a:r>
              <a:rPr lang="en-AU" dirty="0" smtClean="0"/>
              <a:t>The extensions to our goals came out of the 802 </a:t>
            </a:r>
            <a:r>
              <a:rPr lang="en-AU" dirty="0" err="1" smtClean="0"/>
              <a:t>ExCom</a:t>
            </a:r>
            <a:r>
              <a:rPr lang="en-AU" dirty="0" smtClean="0"/>
              <a:t> ad hoc held in November 2010 on the Friday evening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attendance at the SC6 meeting in Korea from P-Member NBs was disappointing</a:t>
            </a:r>
            <a:endParaRPr lang="en-AU" dirty="0"/>
          </a:p>
        </p:txBody>
      </p:sp>
      <p:sp>
        <p:nvSpPr>
          <p:cNvPr id="3" name="Content Placeholder 2"/>
          <p:cNvSpPr>
            <a:spLocks noGrp="1"/>
          </p:cNvSpPr>
          <p:nvPr>
            <p:ph idx="1"/>
          </p:nvPr>
        </p:nvSpPr>
        <p:spPr/>
        <p:txBody>
          <a:bodyPr/>
          <a:lstStyle/>
          <a:p>
            <a:pPr lvl="1"/>
            <a:r>
              <a:rPr lang="en-AU" dirty="0" smtClean="0"/>
              <a:t>Only four out of twenty P-Members attended SC6 meeting</a:t>
            </a:r>
          </a:p>
          <a:p>
            <a:pPr lvl="2"/>
            <a:r>
              <a:rPr lang="en-AU" dirty="0" smtClean="0"/>
              <a:t>China, Korea, US, Switzerland</a:t>
            </a:r>
          </a:p>
          <a:p>
            <a:pPr lvl="1"/>
            <a:r>
              <a:rPr lang="en-AU" dirty="0" smtClean="0"/>
              <a:t>In addition, three P-Members attended the closing plenary via teleconference</a:t>
            </a:r>
          </a:p>
          <a:p>
            <a:pPr lvl="2"/>
            <a:r>
              <a:rPr lang="en-AU" dirty="0" smtClean="0"/>
              <a:t>UK, Netherlands, Austria</a:t>
            </a:r>
          </a:p>
          <a:p>
            <a:pPr lvl="1"/>
            <a:r>
              <a:rPr lang="en-AU" dirty="0" smtClean="0"/>
              <a:t>Technically a NBs is supposed to be warned if it “</a:t>
            </a:r>
            <a:r>
              <a:rPr lang="en-GB" i="1" dirty="0" smtClean="0"/>
              <a:t>has </a:t>
            </a:r>
            <a:r>
              <a:rPr lang="en-GB" i="1" dirty="0"/>
              <a:t>been persistently inactive and has failed to make a contribution to 2 consecutive meetings, either by direct participation or by </a:t>
            </a:r>
            <a:r>
              <a:rPr lang="en-GB" i="1" dirty="0" smtClean="0"/>
              <a:t>correspondence</a:t>
            </a:r>
            <a:r>
              <a:rPr lang="en-GB" dirty="0" smtClean="0"/>
              <a:t>” (JTC1 Directives)</a:t>
            </a:r>
          </a:p>
          <a:p>
            <a:pPr lvl="1"/>
            <a:r>
              <a:rPr lang="en-GB" dirty="0" smtClean="0"/>
              <a:t>The list of </a:t>
            </a:r>
            <a:r>
              <a:rPr lang="en-AU" dirty="0"/>
              <a:t>P-Members </a:t>
            </a:r>
            <a:r>
              <a:rPr lang="en-GB" dirty="0" smtClean="0"/>
              <a:t>in this category probably include:</a:t>
            </a:r>
          </a:p>
          <a:p>
            <a:pPr lvl="2"/>
            <a:r>
              <a:rPr lang="en-GB" dirty="0" smtClean="0"/>
              <a:t>Greece, Russian Federation, </a:t>
            </a:r>
            <a:r>
              <a:rPr lang="en-AU" dirty="0" smtClean="0"/>
              <a:t>Kazakhstan, </a:t>
            </a:r>
            <a:r>
              <a:rPr lang="en-GB" dirty="0" smtClean="0"/>
              <a:t>Luxembourg, Tunisia, Kenya, Belgium, Finland, Czech Republic</a:t>
            </a:r>
          </a:p>
          <a:p>
            <a:pPr lvl="1"/>
            <a:r>
              <a:rPr lang="en-AU" dirty="0" smtClean="0"/>
              <a:t>Other </a:t>
            </a:r>
            <a:r>
              <a:rPr lang="en-AU" dirty="0"/>
              <a:t>P-Members </a:t>
            </a:r>
            <a:r>
              <a:rPr lang="en-AU" dirty="0" smtClean="0"/>
              <a:t>not in attendance were:</a:t>
            </a:r>
          </a:p>
          <a:p>
            <a:pPr lvl="2"/>
            <a:r>
              <a:rPr lang="en-AU" dirty="0" smtClean="0"/>
              <a:t>Canada, Spain, Germany, Japan</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2832194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liaison organisations also attended the SC6 meeting in Korea</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IEEE 802</a:t>
            </a:r>
            <a:endParaRPr lang="en-AU" dirty="0" smtClean="0"/>
          </a:p>
          <a:p>
            <a:pPr lvl="2"/>
            <a:r>
              <a:rPr lang="en-AU" dirty="0"/>
              <a:t>Bruce Kraemer was </a:t>
            </a:r>
            <a:r>
              <a:rPr lang="en-AU" dirty="0" err="1"/>
              <a:t>HoD</a:t>
            </a:r>
            <a:endParaRPr lang="en-AU" dirty="0"/>
          </a:p>
          <a:p>
            <a:pPr lvl="2"/>
            <a:r>
              <a:rPr lang="en-AU" dirty="0" smtClean="0"/>
              <a:t>Dan </a:t>
            </a:r>
            <a:r>
              <a:rPr lang="en-AU" dirty="0" smtClean="0"/>
              <a:t>Harkins (802.11)</a:t>
            </a:r>
          </a:p>
          <a:p>
            <a:pPr lvl="2"/>
            <a:r>
              <a:rPr lang="en-AU" dirty="0" smtClean="0"/>
              <a:t>Bill Carney (802.11)</a:t>
            </a:r>
          </a:p>
          <a:p>
            <a:pPr lvl="2"/>
            <a:r>
              <a:rPr lang="en-AU" dirty="0" smtClean="0"/>
              <a:t>Jodi </a:t>
            </a:r>
            <a:r>
              <a:rPr lang="en-AU" dirty="0" err="1" smtClean="0"/>
              <a:t>Haasz</a:t>
            </a:r>
            <a:r>
              <a:rPr lang="en-AU" dirty="0" smtClean="0"/>
              <a:t> (IEEE staff)</a:t>
            </a:r>
          </a:p>
          <a:p>
            <a:pPr lvl="2"/>
            <a:r>
              <a:rPr lang="en-AU" dirty="0" smtClean="0"/>
              <a:t>Tony </a:t>
            </a:r>
            <a:r>
              <a:rPr lang="en-AU" dirty="0" err="1" smtClean="0"/>
              <a:t>Jeffree</a:t>
            </a:r>
            <a:r>
              <a:rPr lang="en-AU" dirty="0" smtClean="0"/>
              <a:t> (802.1)</a:t>
            </a:r>
          </a:p>
          <a:p>
            <a:pPr lvl="2"/>
            <a:r>
              <a:rPr lang="en-AU" dirty="0" err="1" smtClean="0"/>
              <a:t>Meng</a:t>
            </a:r>
            <a:r>
              <a:rPr lang="en-AU" dirty="0" smtClean="0"/>
              <a:t> Zhao (IEEE staff</a:t>
            </a:r>
            <a:r>
              <a:rPr lang="en-AU" dirty="0" smtClean="0"/>
              <a:t>)</a:t>
            </a:r>
          </a:p>
          <a:p>
            <a:pPr lvl="1"/>
            <a:r>
              <a:rPr lang="en-AU" dirty="0" smtClean="0"/>
              <a:t>IEEE 1888</a:t>
            </a:r>
          </a:p>
          <a:p>
            <a:pPr lvl="1"/>
            <a:r>
              <a:rPr lang="en-AU" dirty="0" err="1" smtClean="0"/>
              <a:t>Ecma</a:t>
            </a:r>
            <a:r>
              <a:rPr lang="en-AU" dirty="0" smtClean="0"/>
              <a:t> International</a:t>
            </a:r>
          </a:p>
          <a:p>
            <a:pPr lvl="1"/>
            <a:r>
              <a:rPr lang="en-AU" dirty="0" smtClean="0"/>
              <a:t>ISOC</a:t>
            </a:r>
          </a:p>
          <a:p>
            <a:pPr lvl="2"/>
            <a:r>
              <a:rPr lang="en-AU" dirty="0" smtClean="0"/>
              <a:t>Sean Turner</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spTree>
    <p:extLst>
      <p:ext uri="{BB962C8B-B14F-4D97-AF65-F5344CB8AC3E}">
        <p14:creationId xmlns:p14="http://schemas.microsoft.com/office/powerpoint/2010/main" val="8152894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final SC6/WG1 agenda had a number of items of interest to IEEE 802</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b="0" dirty="0" smtClean="0"/>
              <a:t>The final agenda was N15670</a:t>
            </a:r>
          </a:p>
          <a:p>
            <a:pPr lvl="1"/>
            <a:r>
              <a:rPr lang="en-AU" dirty="0" smtClean="0"/>
              <a:t>Items of interest to IEEE 802 included:</a:t>
            </a:r>
            <a:endParaRPr lang="en-AU" dirty="0"/>
          </a:p>
          <a:p>
            <a:pPr lvl="2"/>
            <a:r>
              <a:rPr lang="en-AU" b="0" i="1" dirty="0" smtClean="0"/>
              <a:t>5.3.1 </a:t>
            </a:r>
            <a:r>
              <a:rPr lang="en-AU" b="0" i="1" dirty="0"/>
              <a:t>Drafts for </a:t>
            </a:r>
            <a:r>
              <a:rPr lang="en-AU" b="0" i="1" dirty="0" smtClean="0"/>
              <a:t>review</a:t>
            </a:r>
          </a:p>
          <a:p>
            <a:pPr lvl="3"/>
            <a:r>
              <a:rPr lang="en-AU" dirty="0" smtClean="0"/>
              <a:t>IEEE 802 drafts liaised to SC6</a:t>
            </a:r>
            <a:endParaRPr lang="en-AU" dirty="0"/>
          </a:p>
          <a:p>
            <a:pPr lvl="2"/>
            <a:r>
              <a:rPr lang="en-AU" b="0" i="1" dirty="0" smtClean="0"/>
              <a:t>5.3.2 </a:t>
            </a:r>
            <a:r>
              <a:rPr lang="en-AU" b="0" i="1" dirty="0"/>
              <a:t>Liaison </a:t>
            </a:r>
            <a:r>
              <a:rPr lang="en-AU" b="0" i="1" dirty="0" smtClean="0"/>
              <a:t>Overviews</a:t>
            </a:r>
          </a:p>
          <a:p>
            <a:pPr lvl="3"/>
            <a:r>
              <a:rPr lang="en-AU" dirty="0" smtClean="0"/>
              <a:t>Presentations about status of 802, 802.1, 802.3, 802.11</a:t>
            </a:r>
            <a:endParaRPr lang="en-AU" b="0" dirty="0"/>
          </a:p>
          <a:p>
            <a:pPr lvl="2"/>
            <a:r>
              <a:rPr lang="en-AU" b="0" i="1" dirty="0" smtClean="0"/>
              <a:t>5.3.3 </a:t>
            </a:r>
            <a:r>
              <a:rPr lang="en-AU" b="0" i="1" dirty="0"/>
              <a:t>Ballot </a:t>
            </a:r>
            <a:r>
              <a:rPr lang="en-AU" b="0" i="1" dirty="0" smtClean="0"/>
              <a:t>Submissions</a:t>
            </a:r>
          </a:p>
          <a:p>
            <a:pPr lvl="3"/>
            <a:r>
              <a:rPr lang="en-AU" dirty="0" smtClean="0"/>
              <a:t>Submission under PSDO of 802.1X/AE/AR/AB/AS, 802.11aa/ad/</a:t>
            </a:r>
            <a:r>
              <a:rPr lang="en-AU" dirty="0" err="1" smtClean="0"/>
              <a:t>ae</a:t>
            </a:r>
            <a:r>
              <a:rPr lang="en-AU" dirty="0" smtClean="0"/>
              <a:t>, 802.3</a:t>
            </a:r>
            <a:endParaRPr lang="en-AU" b="0" dirty="0" smtClean="0"/>
          </a:p>
          <a:p>
            <a:pPr lvl="2"/>
            <a:r>
              <a:rPr lang="en-AU" b="0" i="1" dirty="0" smtClean="0"/>
              <a:t>5.3.4 </a:t>
            </a:r>
            <a:r>
              <a:rPr lang="en-AU" b="0" i="1" dirty="0"/>
              <a:t>Summary of </a:t>
            </a:r>
            <a:r>
              <a:rPr lang="en-AU" b="0" i="1" dirty="0" smtClean="0"/>
              <a:t>Voting</a:t>
            </a:r>
          </a:p>
          <a:p>
            <a:pPr lvl="3"/>
            <a:r>
              <a:rPr lang="en-AU" dirty="0" smtClean="0"/>
              <a:t>Votes summaries under </a:t>
            </a:r>
            <a:r>
              <a:rPr lang="en-AU" dirty="0"/>
              <a:t>PSDO of 802.1X/AE/AR/AB/AS, 802.11aa/ad/</a:t>
            </a:r>
            <a:r>
              <a:rPr lang="en-AU" dirty="0" err="1"/>
              <a:t>ae</a:t>
            </a:r>
            <a:r>
              <a:rPr lang="en-AU" dirty="0"/>
              <a:t>, </a:t>
            </a:r>
            <a:r>
              <a:rPr lang="en-AU" dirty="0" smtClean="0"/>
              <a:t>802.3</a:t>
            </a:r>
            <a:endParaRPr lang="en-AU" b="0" i="1" dirty="0"/>
          </a:p>
          <a:p>
            <a:pPr lvl="2"/>
            <a:r>
              <a:rPr lang="en-AU" b="0" i="1" dirty="0" smtClean="0"/>
              <a:t>5.3.5 </a:t>
            </a:r>
            <a:r>
              <a:rPr lang="en-AU" b="0" i="1" dirty="0"/>
              <a:t>Ballot Comments &amp; </a:t>
            </a:r>
            <a:r>
              <a:rPr lang="en-AU" b="0" i="1" dirty="0" smtClean="0"/>
              <a:t>Responses</a:t>
            </a:r>
          </a:p>
          <a:p>
            <a:pPr lvl="3"/>
            <a:r>
              <a:rPr lang="en-AU" dirty="0" smtClean="0"/>
              <a:t>IEEE responses to comment during ballots</a:t>
            </a:r>
            <a:endParaRPr lang="en-AU" b="0" dirty="0"/>
          </a:p>
          <a:p>
            <a:pPr lvl="2"/>
            <a:r>
              <a:rPr lang="en-AU" b="0" i="1" dirty="0" smtClean="0"/>
              <a:t>5.3.6 Procedures</a:t>
            </a:r>
          </a:p>
          <a:p>
            <a:pPr lvl="3"/>
            <a:r>
              <a:rPr lang="en-AU" dirty="0" smtClean="0"/>
              <a:t>Mainly related to collaboration procedures</a:t>
            </a:r>
          </a:p>
          <a:p>
            <a:pPr lvl="2"/>
            <a:r>
              <a:rPr lang="en-AU" b="0" i="1" dirty="0" smtClean="0"/>
              <a:t>5.3.7 </a:t>
            </a:r>
            <a:r>
              <a:rPr lang="en-AU" b="0" i="1" dirty="0"/>
              <a:t>Network </a:t>
            </a:r>
            <a:r>
              <a:rPr lang="en-AU" b="0" dirty="0" smtClean="0"/>
              <a:t>security</a:t>
            </a:r>
          </a:p>
          <a:p>
            <a:pPr lvl="3"/>
            <a:r>
              <a:rPr lang="en-AU" dirty="0" smtClean="0"/>
              <a:t>Discussion of 802.1X </a:t>
            </a:r>
            <a:r>
              <a:rPr lang="en-AU" dirty="0" err="1" smtClean="0"/>
              <a:t>ve</a:t>
            </a:r>
            <a:r>
              <a:rPr lang="en-AU" dirty="0" smtClean="0"/>
              <a:t> </a:t>
            </a:r>
            <a:r>
              <a:rPr lang="en-AU" dirty="0" err="1" smtClean="0"/>
              <a:t>TePA</a:t>
            </a:r>
            <a:r>
              <a:rPr lang="en-AU" dirty="0" smtClean="0"/>
              <a:t>/KA4, </a:t>
            </a:r>
            <a:r>
              <a:rPr lang="en-AU" dirty="0" err="1" smtClean="0"/>
              <a:t>TePA</a:t>
            </a:r>
            <a:r>
              <a:rPr lang="en-AU" dirty="0" smtClean="0"/>
              <a:t>-AC, TAAA, </a:t>
            </a:r>
            <a:r>
              <a:rPr lang="en-AU" dirty="0" err="1" smtClean="0"/>
              <a:t>TLSec</a:t>
            </a:r>
            <a:endParaRPr lang="en-AU" b="0" dirty="0"/>
          </a:p>
        </p:txBody>
      </p:sp>
      <p:sp>
        <p:nvSpPr>
          <p:cNvPr id="4" name="Footer Placeholder 3"/>
          <p:cNvSpPr>
            <a:spLocks noGrp="1"/>
          </p:cNvSpPr>
          <p:nvPr>
            <p:ph type="ftr" sz="quarter" idx="10"/>
          </p:nvPr>
        </p:nvSpPr>
        <p:spPr>
          <a:xfrm>
            <a:off x="7537239" y="6475413"/>
            <a:ext cx="1006686" cy="369332"/>
          </a:xfrm>
        </p:spPr>
        <p:txBody>
          <a:bodyPr/>
          <a:lstStyle/>
          <a:p>
            <a:pPr>
              <a:defRPr/>
            </a:pPr>
            <a:r>
              <a:rPr lang="en-US" dirty="0" smtClean="0"/>
              <a:t>Andrew Myles,</a:t>
            </a:r>
          </a:p>
          <a:p>
            <a:pPr>
              <a:defRPr/>
            </a:pPr>
            <a:r>
              <a:rPr lang="en-US" dirty="0" smtClean="0"/>
              <a:t>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358130349"/>
              </p:ext>
            </p:extLst>
          </p:nvPr>
        </p:nvGraphicFramePr>
        <p:xfrm>
          <a:off x="4800600" y="1981200"/>
          <a:ext cx="914400" cy="771525"/>
        </p:xfrm>
        <a:graphic>
          <a:graphicData uri="http://schemas.openxmlformats.org/presentationml/2006/ole">
            <mc:AlternateContent xmlns:mc="http://schemas.openxmlformats.org/markup-compatibility/2006">
              <mc:Choice xmlns:v="urn:schemas-microsoft-com:vml" Requires="v">
                <p:oleObj spid="_x0000_s134167"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4800600" y="1981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41543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Geneva in July 2013</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July 2013,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final SC6/WG7 agenda had a number of items of interest to IEEE 802</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b="0" dirty="0" smtClean="0"/>
              <a:t>The final agenda was N15660</a:t>
            </a:r>
          </a:p>
          <a:p>
            <a:pPr lvl="1"/>
            <a:r>
              <a:rPr lang="en-AU" dirty="0" smtClean="0"/>
              <a:t>Items of interest to IEEE 802 included:</a:t>
            </a:r>
          </a:p>
          <a:p>
            <a:pPr lvl="2"/>
            <a:r>
              <a:rPr lang="en-AU" b="0" i="1" dirty="0" smtClean="0"/>
              <a:t>16. Collaboration </a:t>
            </a:r>
            <a:r>
              <a:rPr lang="en-AU" b="0" i="1" dirty="0"/>
              <a:t>with IEEE-SA on IEEE 1888</a:t>
            </a:r>
          </a:p>
          <a:p>
            <a:pPr lvl="2"/>
            <a:r>
              <a:rPr lang="en-AU" b="0" i="1" dirty="0" smtClean="0"/>
              <a:t>17</a:t>
            </a:r>
            <a:r>
              <a:rPr lang="en-AU" b="0" i="1" dirty="0"/>
              <a:t>. Other WG 7 related </a:t>
            </a:r>
            <a:r>
              <a:rPr lang="en-AU" b="0" i="1" dirty="0" smtClean="0"/>
              <a:t>Issue</a:t>
            </a:r>
          </a:p>
          <a:p>
            <a:pPr lvl="3"/>
            <a:r>
              <a:rPr lang="en-AU" dirty="0" smtClean="0"/>
              <a:t>Discussion of </a:t>
            </a:r>
            <a:r>
              <a:rPr lang="en-AU" dirty="0" err="1" smtClean="0"/>
              <a:t>TISec</a:t>
            </a:r>
            <a:endParaRPr lang="en-AU" dirty="0" smtClean="0"/>
          </a:p>
          <a:p>
            <a:pPr lvl="3"/>
            <a:r>
              <a:rPr lang="en-AU" dirty="0" smtClean="0"/>
              <a:t>Discussion of “WLAN Cloud”</a:t>
            </a:r>
          </a:p>
          <a:p>
            <a:pPr lvl="3"/>
            <a:r>
              <a:rPr lang="en-GB" dirty="0" smtClean="0"/>
              <a:t>Discussion of “Optimization </a:t>
            </a:r>
            <a:r>
              <a:rPr lang="en-GB" dirty="0"/>
              <a:t>technology in </a:t>
            </a:r>
            <a:r>
              <a:rPr lang="en-GB" dirty="0" smtClean="0"/>
              <a:t>WLAN”</a:t>
            </a:r>
            <a:endParaRPr lang="en-AU" dirty="0" smtClean="0"/>
          </a:p>
          <a:p>
            <a:pPr lvl="3"/>
            <a:endParaRPr lang="en-AU" dirty="0"/>
          </a:p>
        </p:txBody>
      </p:sp>
      <p:sp>
        <p:nvSpPr>
          <p:cNvPr id="4" name="Footer Placeholder 3"/>
          <p:cNvSpPr>
            <a:spLocks noGrp="1"/>
          </p:cNvSpPr>
          <p:nvPr>
            <p:ph type="ftr" sz="quarter" idx="10"/>
          </p:nvPr>
        </p:nvSpPr>
        <p:spPr>
          <a:xfrm>
            <a:off x="7537239" y="6475413"/>
            <a:ext cx="1006686" cy="369332"/>
          </a:xfrm>
        </p:spPr>
        <p:txBody>
          <a:bodyPr/>
          <a:lstStyle/>
          <a:p>
            <a:pPr>
              <a:defRPr/>
            </a:pPr>
            <a:r>
              <a:rPr lang="en-US" dirty="0" smtClean="0"/>
              <a:t>Andrew Myles,</a:t>
            </a:r>
          </a:p>
          <a:p>
            <a:pPr>
              <a:defRPr/>
            </a:pPr>
            <a:r>
              <a:rPr lang="en-US" dirty="0" smtClean="0"/>
              <a:t> Cisco</a:t>
            </a:r>
            <a:endParaRPr lang="en-US" dirty="0"/>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20</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315610058"/>
              </p:ext>
            </p:extLst>
          </p:nvPr>
        </p:nvGraphicFramePr>
        <p:xfrm>
          <a:off x="4114800" y="1752600"/>
          <a:ext cx="914400" cy="771525"/>
        </p:xfrm>
        <a:graphic>
          <a:graphicData uri="http://schemas.openxmlformats.org/presentationml/2006/ole">
            <mc:AlternateContent xmlns:mc="http://schemas.openxmlformats.org/markup-compatibility/2006">
              <mc:Choice xmlns:v="urn:schemas-microsoft-com:vml" Requires="v">
                <p:oleObj spid="_x0000_s135181"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4114800" y="1752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7408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AU" dirty="0" smtClean="0"/>
              <a:t>The IEEE 802.11 WG has liaised various Sponsor Ballot drafts to ISO/IEC JTC1/SC6</a:t>
            </a:r>
          </a:p>
        </p:txBody>
      </p:sp>
      <p:sp>
        <p:nvSpPr>
          <p:cNvPr id="16387" name="Content Placeholder 6"/>
          <p:cNvSpPr>
            <a:spLocks noGrp="1"/>
          </p:cNvSpPr>
          <p:nvPr>
            <p:ph idx="1"/>
          </p:nvPr>
        </p:nvSpPr>
        <p:spPr>
          <a:xfrm>
            <a:off x="685800" y="5181600"/>
            <a:ext cx="7772400" cy="990600"/>
          </a:xfrm>
        </p:spPr>
        <p:txBody>
          <a:bodyPr/>
          <a:lstStyle/>
          <a:p>
            <a:pPr lvl="1"/>
            <a:r>
              <a:rPr lang="en-AU" dirty="0" smtClean="0"/>
              <a:t>Normally the 802.11 WG liaises Sponsor Ballot documents. However, the WG told SC6 it would liaise 802.11ac as soon as it passed a LB; we continue to do so!</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D750D55E-315D-46B7-A50E-56E32AD5479A}" type="slidenum">
              <a:rPr lang="en-US" smtClean="0"/>
              <a:pPr>
                <a:defRPr/>
              </a:pPr>
              <a:t>21</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312466516"/>
              </p:ext>
            </p:extLst>
          </p:nvPr>
        </p:nvGraphicFramePr>
        <p:xfrm>
          <a:off x="152398" y="2057400"/>
          <a:ext cx="8839203" cy="2667100"/>
        </p:xfrm>
        <a:graphic>
          <a:graphicData uri="http://schemas.openxmlformats.org/drawingml/2006/table">
            <a:tbl>
              <a:tblPr firstRow="1" bandRow="1">
                <a:tableStyleId>{073A0DAA-6AF3-43AB-8588-CEC1D06C72B9}</a:tableStyleId>
              </a:tblPr>
              <a:tblGrid>
                <a:gridCol w="762003"/>
                <a:gridCol w="1009650"/>
                <a:gridCol w="1009650"/>
                <a:gridCol w="1009650"/>
                <a:gridCol w="1009650"/>
                <a:gridCol w="1009650"/>
                <a:gridCol w="1009650"/>
                <a:gridCol w="1009650"/>
                <a:gridCol w="1009650"/>
              </a:tblGrid>
              <a:tr h="518091">
                <a:tc>
                  <a:txBody>
                    <a:bodyPr/>
                    <a:lstStyle/>
                    <a:p>
                      <a:r>
                        <a:rPr lang="en-AU" sz="1400" dirty="0" smtClean="0"/>
                        <a:t>Task Group</a:t>
                      </a:r>
                      <a:endParaRPr lang="en-AU" sz="1400" dirty="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p>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Hawaii</a:t>
                      </a:r>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Atlanta</a:t>
                      </a:r>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San Diego</a:t>
                      </a:r>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Palm </a:t>
                      </a:r>
                      <a:r>
                        <a:rPr lang="en-AU" sz="1400" dirty="0" err="1" smtClean="0"/>
                        <a:t>Sp</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r>
                        <a:rPr lang="en-AU" sz="1400" baseline="0" dirty="0" smtClean="0"/>
                        <a:t> San Antonio</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r>
                        <a:rPr lang="en-AU" sz="1400" baseline="0" dirty="0" smtClean="0"/>
                        <a:t> Van.</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a:t>
                      </a:r>
                      <a:r>
                        <a:rPr lang="en-AU" sz="1400" baseline="0" dirty="0" smtClean="0"/>
                        <a:t> </a:t>
                      </a:r>
                      <a:r>
                        <a:rPr lang="en-AU" sz="1400" baseline="0" dirty="0" err="1" smtClean="0"/>
                        <a:t>Orlando</a:t>
                      </a:r>
                      <a:endParaRPr lang="en-AU" sz="1400" dirty="0" smtClean="0"/>
                    </a:p>
                  </a:txBody>
                  <a:tcPr marT="45690" marB="456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400" dirty="0" smtClean="0"/>
                        <a:t>After Hawaii</a:t>
                      </a:r>
                    </a:p>
                  </a:txBody>
                  <a:tcPr marT="45690" marB="45690"/>
                </a:tc>
              </a:tr>
              <a:tr h="320560">
                <a:tc>
                  <a:txBody>
                    <a:bodyPr/>
                    <a:lstStyle/>
                    <a:p>
                      <a:endParaRPr lang="en-AU" sz="1400" dirty="0">
                        <a:solidFill>
                          <a:schemeClr val="bg1"/>
                        </a:solidFill>
                      </a:endParaRPr>
                    </a:p>
                  </a:txBody>
                  <a:tcPr marT="45690" marB="45690">
                    <a:solidFill>
                      <a:schemeClr val="tx1"/>
                    </a:solidFill>
                  </a:tcPr>
                </a:tc>
                <a:tc>
                  <a:txBody>
                    <a:bodyPr/>
                    <a:lstStyle/>
                    <a:p>
                      <a:pPr algn="ctr"/>
                      <a:r>
                        <a:rPr lang="en-AU" sz="1400" dirty="0" smtClean="0">
                          <a:solidFill>
                            <a:schemeClr val="bg1"/>
                          </a:solidFill>
                        </a:rPr>
                        <a:t>Mar</a:t>
                      </a:r>
                      <a:r>
                        <a:rPr lang="en-AU" sz="1400" baseline="0" dirty="0" smtClean="0">
                          <a:solidFill>
                            <a:schemeClr val="bg1"/>
                          </a:solidFill>
                        </a:rPr>
                        <a:t> 12</a:t>
                      </a:r>
                      <a:endParaRPr lang="en-AU" sz="1400" dirty="0" smtClean="0">
                        <a:solidFill>
                          <a:schemeClr val="bg1"/>
                        </a:solidFill>
                      </a:endParaRPr>
                    </a:p>
                  </a:txBody>
                  <a:tcPr marT="45690" marB="45690">
                    <a:solidFill>
                      <a:schemeClr val="tx1"/>
                    </a:solidFill>
                  </a:tcPr>
                </a:tc>
                <a:tc>
                  <a:txBody>
                    <a:bodyPr/>
                    <a:lstStyle/>
                    <a:p>
                      <a:pPr algn="ctr"/>
                      <a:r>
                        <a:rPr lang="en-AU" sz="1400" dirty="0" smtClean="0">
                          <a:solidFill>
                            <a:schemeClr val="bg1"/>
                          </a:solidFill>
                        </a:rPr>
                        <a:t>May 12</a:t>
                      </a:r>
                    </a:p>
                  </a:txBody>
                  <a:tcPr marT="45690" marB="45690">
                    <a:solidFill>
                      <a:schemeClr val="tx1"/>
                    </a:solidFill>
                  </a:tcPr>
                </a:tc>
                <a:tc>
                  <a:txBody>
                    <a:bodyPr/>
                    <a:lstStyle/>
                    <a:p>
                      <a:pPr algn="ctr"/>
                      <a:r>
                        <a:rPr lang="en-AU" sz="1400" dirty="0" smtClean="0">
                          <a:solidFill>
                            <a:schemeClr val="bg1"/>
                          </a:solidFill>
                        </a:rPr>
                        <a:t>July 12</a:t>
                      </a:r>
                    </a:p>
                  </a:txBody>
                  <a:tcPr marT="45690" marB="45690">
                    <a:solidFill>
                      <a:schemeClr val="tx1"/>
                    </a:solidFill>
                  </a:tcPr>
                </a:tc>
                <a:tc>
                  <a:txBody>
                    <a:bodyPr/>
                    <a:lstStyle/>
                    <a:p>
                      <a:pPr algn="ctr"/>
                      <a:r>
                        <a:rPr lang="en-AU" sz="1400" dirty="0" smtClean="0">
                          <a:solidFill>
                            <a:schemeClr val="bg1"/>
                          </a:solidFill>
                        </a:rPr>
                        <a:t>Sept 12</a:t>
                      </a:r>
                    </a:p>
                  </a:txBody>
                  <a:tcPr marT="45690" marB="45690">
                    <a:solidFill>
                      <a:schemeClr val="tx1"/>
                    </a:solidFill>
                  </a:tcPr>
                </a:tc>
                <a:tc>
                  <a:txBody>
                    <a:bodyPr/>
                    <a:lstStyle/>
                    <a:p>
                      <a:pPr algn="ctr"/>
                      <a:r>
                        <a:rPr lang="en-AU" sz="1400" dirty="0" smtClean="0">
                          <a:solidFill>
                            <a:schemeClr val="bg1"/>
                          </a:solidFill>
                        </a:rPr>
                        <a:t>Nov 12</a:t>
                      </a:r>
                    </a:p>
                  </a:txBody>
                  <a:tcPr marT="45690" marB="45690">
                    <a:solidFill>
                      <a:schemeClr val="tx1"/>
                    </a:solidFill>
                  </a:tcPr>
                </a:tc>
                <a:tc>
                  <a:txBody>
                    <a:bodyPr/>
                    <a:lstStyle/>
                    <a:p>
                      <a:pPr algn="ctr"/>
                      <a:r>
                        <a:rPr lang="en-AU" sz="1400" dirty="0" smtClean="0">
                          <a:solidFill>
                            <a:schemeClr val="bg1"/>
                          </a:solidFill>
                        </a:rPr>
                        <a:t>Jan 13</a:t>
                      </a:r>
                    </a:p>
                  </a:txBody>
                  <a:tcPr marT="45690" marB="45690">
                    <a:solidFill>
                      <a:schemeClr val="tx1"/>
                    </a:solidFill>
                  </a:tcPr>
                </a:tc>
                <a:tc>
                  <a:txBody>
                    <a:bodyPr/>
                    <a:lstStyle/>
                    <a:p>
                      <a:pPr algn="ctr"/>
                      <a:r>
                        <a:rPr lang="en-AU" sz="1400" dirty="0" smtClean="0">
                          <a:solidFill>
                            <a:schemeClr val="bg1"/>
                          </a:solidFill>
                        </a:rPr>
                        <a:t>Mar 13</a:t>
                      </a:r>
                    </a:p>
                  </a:txBody>
                  <a:tcPr marT="45690" marB="45690">
                    <a:solidFill>
                      <a:schemeClr val="tx1"/>
                    </a:solidFill>
                  </a:tcPr>
                </a:tc>
                <a:tc>
                  <a:txBody>
                    <a:bodyPr/>
                    <a:lstStyle/>
                    <a:p>
                      <a:pPr algn="ctr"/>
                      <a:r>
                        <a:rPr lang="en-AU" sz="1400" dirty="0" smtClean="0">
                          <a:solidFill>
                            <a:schemeClr val="bg1"/>
                          </a:solidFill>
                        </a:rPr>
                        <a:t>May 13</a:t>
                      </a:r>
                    </a:p>
                  </a:txBody>
                  <a:tcPr marT="45690" marB="45690">
                    <a:solidFill>
                      <a:schemeClr val="tx1"/>
                    </a:solidFill>
                  </a:tcPr>
                </a:tc>
              </a:tr>
              <a:tr h="304736">
                <a:tc>
                  <a:txBody>
                    <a:bodyPr/>
                    <a:lstStyle/>
                    <a:p>
                      <a:r>
                        <a:rPr lang="en-AU" sz="1400" b="1" dirty="0" err="1" smtClean="0"/>
                        <a:t>TGae</a:t>
                      </a:r>
                      <a:endParaRPr lang="en-AU" sz="1400" b="1" dirty="0"/>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TGaa</a:t>
                      </a:r>
                      <a:endParaRPr lang="en-AU" sz="1400" b="1" dirty="0"/>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TGac</a:t>
                      </a:r>
                      <a:endParaRPr lang="en-AU" sz="1400" b="1" dirty="0"/>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err="1" smtClean="0">
                          <a:solidFill>
                            <a:schemeClr val="tx1"/>
                          </a:solidFill>
                        </a:rPr>
                        <a:t>D3.0</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D4.0</a:t>
                      </a:r>
                      <a:endParaRPr lang="en-AU" sz="1400" dirty="0">
                        <a:solidFill>
                          <a:schemeClr val="tx1"/>
                        </a:solidFill>
                      </a:endParaRPr>
                    </a:p>
                  </a:txBody>
                  <a:tcPr marT="45690" marB="45690"/>
                </a:tc>
                <a:tc>
                  <a:txBody>
                    <a:bodyPr/>
                    <a:lstStyle/>
                    <a:p>
                      <a:pPr algn="ctr"/>
                      <a:r>
                        <a:rPr lang="en-AU" sz="1400" dirty="0" smtClean="0">
                          <a:solidFill>
                            <a:schemeClr val="tx1"/>
                          </a:solidFill>
                        </a:rPr>
                        <a:t>D5.0</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TGad</a:t>
                      </a:r>
                      <a:endParaRPr lang="en-AU" sz="1400" b="1" dirty="0"/>
                    </a:p>
                  </a:txBody>
                  <a:tcPr marT="45690" marB="45690"/>
                </a:tc>
                <a:tc>
                  <a:txBody>
                    <a:bodyPr/>
                    <a:lstStyle/>
                    <a:p>
                      <a:pPr algn="ctr"/>
                      <a:r>
                        <a:rPr lang="en-AU" sz="1400" dirty="0" err="1" smtClean="0">
                          <a:solidFill>
                            <a:schemeClr val="tx1"/>
                          </a:solidFill>
                        </a:rPr>
                        <a:t>D6.0</a:t>
                      </a:r>
                      <a:r>
                        <a:rPr lang="en-AU" sz="1400" dirty="0" smtClean="0">
                          <a:solidFill>
                            <a:schemeClr val="tx1"/>
                          </a:solidFill>
                        </a:rPr>
                        <a:t>/</a:t>
                      </a:r>
                      <a:r>
                        <a:rPr lang="en-AU" sz="1400" dirty="0" err="1" smtClean="0">
                          <a:solidFill>
                            <a:schemeClr val="tx1"/>
                          </a:solidFill>
                        </a:rPr>
                        <a:t>D7.0</a:t>
                      </a:r>
                      <a:endParaRPr lang="en-AU" sz="1400" dirty="0">
                        <a:solidFill>
                          <a:schemeClr val="tx1"/>
                        </a:solidFill>
                      </a:endParaRPr>
                    </a:p>
                  </a:txBody>
                  <a:tcPr marT="45690" marB="45690"/>
                </a:tc>
                <a:tc>
                  <a:txBody>
                    <a:bodyPr/>
                    <a:lstStyle/>
                    <a:p>
                      <a:pPr algn="ctr"/>
                      <a:r>
                        <a:rPr lang="en-AU" sz="1400" dirty="0" err="1" smtClean="0">
                          <a:solidFill>
                            <a:schemeClr val="tx1"/>
                          </a:solidFill>
                        </a:rPr>
                        <a:t>D8.0</a:t>
                      </a:r>
                      <a:endParaRPr lang="en-AU" sz="1400" dirty="0">
                        <a:solidFill>
                          <a:schemeClr val="tx1"/>
                        </a:solidFill>
                      </a:endParaRPr>
                    </a:p>
                  </a:txBody>
                  <a:tcPr marT="45690" marB="45690"/>
                </a:tc>
                <a:tc>
                  <a:txBody>
                    <a:bodyPr/>
                    <a:lstStyle/>
                    <a:p>
                      <a:pPr algn="ctr"/>
                      <a:r>
                        <a:rPr lang="en-AU" sz="1400" dirty="0" smtClean="0">
                          <a:solidFill>
                            <a:schemeClr val="tx1"/>
                          </a:solidFill>
                        </a:rPr>
                        <a:t>D9.0</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TGmb</a:t>
                      </a:r>
                      <a:endParaRPr lang="en-AU" sz="1400" b="1" dirty="0"/>
                    </a:p>
                  </a:txBody>
                  <a:tcPr marT="45690" marB="45690"/>
                </a:tc>
                <a:tc>
                  <a:txBody>
                    <a:bodyPr/>
                    <a:lstStyle/>
                    <a:p>
                      <a:pPr algn="ctr"/>
                      <a:r>
                        <a:rPr lang="en-AU" sz="1400" dirty="0" smtClean="0">
                          <a:solidFill>
                            <a:schemeClr val="tx1"/>
                          </a:solidFill>
                        </a:rPr>
                        <a:t>Ratified</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r h="304736">
                <a:tc>
                  <a:txBody>
                    <a:bodyPr/>
                    <a:lstStyle/>
                    <a:p>
                      <a:r>
                        <a:rPr lang="en-AU" sz="1400" b="1" dirty="0" err="1" smtClean="0"/>
                        <a:t>TGaf</a:t>
                      </a:r>
                      <a:endParaRPr lang="en-AU" sz="1400" b="1" dirty="0"/>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c>
                  <a:txBody>
                    <a:bodyPr/>
                    <a:lstStyle/>
                    <a:p>
                      <a:pPr algn="ctr"/>
                      <a:r>
                        <a:rPr lang="en-AU" sz="1400" dirty="0" smtClean="0">
                          <a:solidFill>
                            <a:schemeClr val="tx1"/>
                          </a:solidFill>
                        </a:rPr>
                        <a:t>-</a:t>
                      </a:r>
                      <a:endParaRPr lang="en-AU" sz="1400" dirty="0">
                        <a:solidFill>
                          <a:schemeClr val="tx1"/>
                        </a:solidFill>
                      </a:endParaRPr>
                    </a:p>
                  </a:txBody>
                  <a:tcPr marT="45690" marB="45690"/>
                </a:tc>
              </a:tr>
            </a:tbl>
          </a:graphicData>
        </a:graphic>
      </p:graphicFrame>
    </p:spTree>
    <p:extLst>
      <p:ext uri="{BB962C8B-B14F-4D97-AF65-F5344CB8AC3E}">
        <p14:creationId xmlns:p14="http://schemas.microsoft.com/office/powerpoint/2010/main" val="3219232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 has started a process of notifying SC6 of new projects</a:t>
            </a:r>
            <a:endParaRPr lang="en-AU" dirty="0"/>
          </a:p>
        </p:txBody>
      </p:sp>
      <p:sp>
        <p:nvSpPr>
          <p:cNvPr id="3" name="Content Placeholder 2"/>
          <p:cNvSpPr>
            <a:spLocks noGrp="1"/>
          </p:cNvSpPr>
          <p:nvPr>
            <p:ph idx="1"/>
          </p:nvPr>
        </p:nvSpPr>
        <p:spPr/>
        <p:txBody>
          <a:bodyPr/>
          <a:lstStyle/>
          <a:p>
            <a:pPr lvl="1"/>
            <a:r>
              <a:rPr lang="en-AU" dirty="0" smtClean="0"/>
              <a:t>Notifications this year </a:t>
            </a:r>
            <a:r>
              <a:rPr lang="en-AU" dirty="0" smtClean="0"/>
              <a:t>are:</a:t>
            </a:r>
            <a:endParaRPr lang="en-AU" dirty="0" smtClean="0"/>
          </a:p>
          <a:p>
            <a:pPr lvl="2"/>
            <a:r>
              <a:rPr lang="en-AU" dirty="0" smtClean="0"/>
              <a:t>N15543 (21 Jan 2013) notified formation of four study groups</a:t>
            </a:r>
          </a:p>
          <a:p>
            <a:pPr lvl="3"/>
            <a:r>
              <a:rPr lang="en-AU" dirty="0" smtClean="0"/>
              <a:t>IEEE 802, "</a:t>
            </a:r>
            <a:r>
              <a:rPr lang="en-AU" dirty="0" err="1" smtClean="0"/>
              <a:t>OmniRAN</a:t>
            </a:r>
            <a:r>
              <a:rPr lang="en-AU" dirty="0" smtClean="0"/>
              <a:t>" EC Study Group</a:t>
            </a:r>
          </a:p>
          <a:p>
            <a:pPr lvl="3"/>
            <a:r>
              <a:rPr lang="en-AU" dirty="0" smtClean="0"/>
              <a:t>IEEE 802.3 "Next Generation BASE-T" Study Group</a:t>
            </a:r>
          </a:p>
          <a:p>
            <a:pPr lvl="3"/>
            <a:r>
              <a:rPr lang="en-AU" dirty="0" smtClean="0"/>
              <a:t>IEEE 802.3 "Distinguished Minimum Latency Traffic in a Converged Traffic Environment" Study Group</a:t>
            </a:r>
          </a:p>
          <a:p>
            <a:pPr lvl="3"/>
            <a:r>
              <a:rPr lang="en-AU" dirty="0" smtClean="0"/>
              <a:t>IEEE 802.15 "Layer 2 Routing" Study Group</a:t>
            </a:r>
          </a:p>
          <a:p>
            <a:pPr lvl="2"/>
            <a:r>
              <a:rPr lang="en-AU" dirty="0" smtClean="0"/>
              <a:t>N15665 (13 June 2013) notified </a:t>
            </a:r>
            <a:r>
              <a:rPr lang="en-AU" dirty="0"/>
              <a:t>formation of </a:t>
            </a:r>
            <a:r>
              <a:rPr lang="en-AU" dirty="0" smtClean="0"/>
              <a:t>one study group</a:t>
            </a:r>
          </a:p>
          <a:p>
            <a:pPr lvl="3"/>
            <a:r>
              <a:rPr lang="en-AU" dirty="0" smtClean="0"/>
              <a:t>IEEE 802.11 HEW Study </a:t>
            </a:r>
            <a:r>
              <a:rPr lang="en-AU" dirty="0" smtClean="0"/>
              <a:t>Group</a:t>
            </a:r>
          </a:p>
          <a:p>
            <a:pPr lvl="1"/>
            <a:r>
              <a:rPr lang="en-AU" dirty="0" smtClean="0"/>
              <a:t>IEEE 802 WG Chairs are asked to </a:t>
            </a:r>
            <a:r>
              <a:rPr lang="en-AU" dirty="0" smtClean="0"/>
              <a:t>inform Bruce Kraemer (IEEE 802 Liaison to SC6 when new activities start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127583154"/>
              </p:ext>
            </p:extLst>
          </p:nvPr>
        </p:nvGraphicFramePr>
        <p:xfrm>
          <a:off x="31376" y="3886200"/>
          <a:ext cx="914400" cy="771525"/>
        </p:xfrm>
        <a:graphic>
          <a:graphicData uri="http://schemas.openxmlformats.org/presentationml/2006/ole">
            <mc:AlternateContent xmlns:mc="http://schemas.openxmlformats.org/markup-compatibility/2006">
              <mc:Choice xmlns:v="urn:schemas-microsoft-com:vml" Requires="v">
                <p:oleObj spid="_x0000_s136205"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31376" y="3886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05316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delegation in Korea provided an overview of current IEEE 802 activities</a:t>
            </a:r>
            <a:endParaRPr lang="en-AU" dirty="0"/>
          </a:p>
        </p:txBody>
      </p:sp>
      <p:sp>
        <p:nvSpPr>
          <p:cNvPr id="3" name="Content Placeholder 2"/>
          <p:cNvSpPr>
            <a:spLocks noGrp="1"/>
          </p:cNvSpPr>
          <p:nvPr>
            <p:ph idx="1"/>
          </p:nvPr>
        </p:nvSpPr>
        <p:spPr/>
        <p:txBody>
          <a:bodyPr/>
          <a:lstStyle/>
          <a:p>
            <a:r>
              <a:rPr lang="en-AU" dirty="0" smtClean="0"/>
              <a:t>Overviews provided</a:t>
            </a:r>
          </a:p>
          <a:p>
            <a:pPr lvl="1"/>
            <a:r>
              <a:rPr lang="en-AU" dirty="0" smtClean="0"/>
              <a:t>N15655: Overview of IEEE 802</a:t>
            </a:r>
          </a:p>
          <a:p>
            <a:pPr lvl="1"/>
            <a:r>
              <a:rPr lang="en-AU" dirty="0" smtClean="0"/>
              <a:t>N15654: Overview of IEEE 802.1</a:t>
            </a:r>
          </a:p>
          <a:p>
            <a:pPr lvl="1"/>
            <a:r>
              <a:rPr lang="en-AU" dirty="0" smtClean="0"/>
              <a:t>N15653: Overview of IEEE 802.3</a:t>
            </a:r>
          </a:p>
          <a:p>
            <a:pPr lvl="1"/>
            <a:r>
              <a:rPr lang="en-AU" dirty="0" smtClean="0"/>
              <a:t>N15652: Overview of IEEE 802.11</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4184415"/>
              </p:ext>
            </p:extLst>
          </p:nvPr>
        </p:nvGraphicFramePr>
        <p:xfrm>
          <a:off x="914400" y="4114800"/>
          <a:ext cx="914400" cy="771525"/>
        </p:xfrm>
        <a:graphic>
          <a:graphicData uri="http://schemas.openxmlformats.org/presentationml/2006/ole">
            <mc:AlternateContent xmlns:mc="http://schemas.openxmlformats.org/markup-compatibility/2006">
              <mc:Choice xmlns:v="urn:schemas-microsoft-com:vml" Requires="v">
                <p:oleObj spid="_x0000_s137267"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914400" y="4114800"/>
                        <a:ext cx="914400" cy="7715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61589782"/>
              </p:ext>
            </p:extLst>
          </p:nvPr>
        </p:nvGraphicFramePr>
        <p:xfrm>
          <a:off x="1752600" y="4114800"/>
          <a:ext cx="914400" cy="771525"/>
        </p:xfrm>
        <a:graphic>
          <a:graphicData uri="http://schemas.openxmlformats.org/presentationml/2006/ole">
            <mc:AlternateContent xmlns:mc="http://schemas.openxmlformats.org/markup-compatibility/2006">
              <mc:Choice xmlns:v="urn:schemas-microsoft-com:vml" Requires="v">
                <p:oleObj spid="_x0000_s137268"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1752600" y="41148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03283039"/>
              </p:ext>
            </p:extLst>
          </p:nvPr>
        </p:nvGraphicFramePr>
        <p:xfrm>
          <a:off x="2667000" y="4114800"/>
          <a:ext cx="914400" cy="771525"/>
        </p:xfrm>
        <a:graphic>
          <a:graphicData uri="http://schemas.openxmlformats.org/presentationml/2006/ole">
            <mc:AlternateContent xmlns:mc="http://schemas.openxmlformats.org/markup-compatibility/2006">
              <mc:Choice xmlns:v="urn:schemas-microsoft-com:vml" Requires="v">
                <p:oleObj spid="_x0000_s137269" name="Acrobat Document" showAsIcon="1" r:id="rId7" imgW="914400" imgH="771480" progId="AcroExch.Document.7">
                  <p:embed/>
                </p:oleObj>
              </mc:Choice>
              <mc:Fallback>
                <p:oleObj name="Acrobat Document" showAsIcon="1" r:id="rId7" imgW="914400" imgH="771480" progId="AcroExch.Document.7">
                  <p:embed/>
                  <p:pic>
                    <p:nvPicPr>
                      <p:cNvPr id="0" name=""/>
                      <p:cNvPicPr/>
                      <p:nvPr/>
                    </p:nvPicPr>
                    <p:blipFill>
                      <a:blip r:embed="rId8"/>
                      <a:stretch>
                        <a:fillRect/>
                      </a:stretch>
                    </p:blipFill>
                    <p:spPr>
                      <a:xfrm>
                        <a:off x="2667000" y="41148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97668608"/>
              </p:ext>
            </p:extLst>
          </p:nvPr>
        </p:nvGraphicFramePr>
        <p:xfrm>
          <a:off x="3581400" y="4114800"/>
          <a:ext cx="914400" cy="771525"/>
        </p:xfrm>
        <a:graphic>
          <a:graphicData uri="http://schemas.openxmlformats.org/presentationml/2006/ole">
            <mc:AlternateContent xmlns:mc="http://schemas.openxmlformats.org/markup-compatibility/2006">
              <mc:Choice xmlns:v="urn:schemas-microsoft-com:vml" Requires="v">
                <p:oleObj spid="_x0000_s137270" name="Acrobat Document" showAsIcon="1" r:id="rId9" imgW="914400" imgH="771480" progId="AcroExch.Document.7">
                  <p:embed/>
                </p:oleObj>
              </mc:Choice>
              <mc:Fallback>
                <p:oleObj name="Acrobat Document" showAsIcon="1" r:id="rId9" imgW="914400" imgH="771480" progId="AcroExch.Document.7">
                  <p:embed/>
                  <p:pic>
                    <p:nvPicPr>
                      <p:cNvPr id="0" name=""/>
                      <p:cNvPicPr/>
                      <p:nvPr/>
                    </p:nvPicPr>
                    <p:blipFill>
                      <a:blip r:embed="rId10"/>
                      <a:stretch>
                        <a:fillRect/>
                      </a:stretch>
                    </p:blipFill>
                    <p:spPr>
                      <a:xfrm>
                        <a:off x="3581400" y="4114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8413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suggested updating the list of IEEE 802 related ISO/IEC standards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24</a:t>
            </a:fld>
            <a:endParaRPr lang="en-US"/>
          </a:p>
        </p:txBody>
      </p:sp>
      <p:graphicFrame>
        <p:nvGraphicFramePr>
          <p:cNvPr id="6" name="Group 91"/>
          <p:cNvGraphicFramePr>
            <a:graphicFrameLocks noGrp="1"/>
          </p:cNvGraphicFramePr>
          <p:nvPr>
            <p:extLst>
              <p:ext uri="{D42A27DB-BD31-4B8C-83A1-F6EECF244321}">
                <p14:modId xmlns:p14="http://schemas.microsoft.com/office/powerpoint/2010/main" val="2425388915"/>
              </p:ext>
            </p:extLst>
          </p:nvPr>
        </p:nvGraphicFramePr>
        <p:xfrm>
          <a:off x="76200" y="1463992"/>
          <a:ext cx="8915400" cy="5317808"/>
        </p:xfrm>
        <a:graphic>
          <a:graphicData uri="http://schemas.openxmlformats.org/drawingml/2006/table">
            <a:tbl>
              <a:tblPr/>
              <a:tblGrid>
                <a:gridCol w="762000"/>
                <a:gridCol w="838200"/>
                <a:gridCol w="533400"/>
                <a:gridCol w="2286000"/>
                <a:gridCol w="4495800"/>
              </a:tblGrid>
              <a:tr h="1905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Project</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smtClean="0">
                          <a:ln>
                            <a:noFill/>
                          </a:ln>
                          <a:solidFill>
                            <a:schemeClr val="tx1"/>
                          </a:solidFill>
                          <a:effectLst/>
                          <a:latin typeface="Calibri" pitchFamily="34" charset="0"/>
                          <a:ea typeface="Batang" pitchFamily="18" charset="-127"/>
                          <a:cs typeface="Arial" pitchFamily="34" charset="0"/>
                        </a:rPr>
                        <a:t>Number</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smtClean="0">
                          <a:ln>
                            <a:noFill/>
                          </a:ln>
                          <a:solidFill>
                            <a:schemeClr val="tx1"/>
                          </a:solidFill>
                          <a:effectLst/>
                          <a:latin typeface="Calibri" pitchFamily="34" charset="0"/>
                          <a:ea typeface="Batang" pitchFamily="18" charset="-127"/>
                          <a:cs typeface="Arial" pitchFamily="34" charset="0"/>
                        </a:rPr>
                        <a:t>Year</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smtClean="0">
                          <a:ln>
                            <a:noFill/>
                          </a:ln>
                          <a:solidFill>
                            <a:schemeClr val="tx1"/>
                          </a:solidFill>
                          <a:effectLst/>
                          <a:latin typeface="Calibri" pitchFamily="34" charset="0"/>
                          <a:ea typeface="Batang" pitchFamily="18" charset="-127"/>
                          <a:cs typeface="Arial" pitchFamily="34" charset="0"/>
                        </a:rPr>
                        <a:t>Name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dirty="0" smtClean="0">
                          <a:ln>
                            <a:noFill/>
                          </a:ln>
                          <a:solidFill>
                            <a:schemeClr val="tx1"/>
                          </a:solidFill>
                          <a:effectLst/>
                          <a:latin typeface="Calibri" pitchFamily="34" charset="0"/>
                          <a:ea typeface="Batang" pitchFamily="18" charset="-127"/>
                          <a:cs typeface="Arial" pitchFamily="34" charset="0"/>
                        </a:rPr>
                        <a:t>Recommendation</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05.01.00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2011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Overview</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a:t>
                      </a: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 IEEE </a:t>
                      </a: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802 will provide a replacement based upon the revision </a:t>
                      </a: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of 802 </a:t>
                      </a: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O&amp;A (anticipated in 2014)</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05.01.01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8802-1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Cooperative agreement with IEEE 802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sng" strike="noStrike" cap="none" normalizeH="0" baseline="0" smtClean="0">
                          <a:ln>
                            <a:noFill/>
                          </a:ln>
                          <a:solidFill>
                            <a:schemeClr val="tx1"/>
                          </a:solidFill>
                          <a:effectLst/>
                          <a:latin typeface="Calibri" pitchFamily="34" charset="0"/>
                          <a:ea typeface="Batang" pitchFamily="18" charset="-127"/>
                          <a:cs typeface="Arial" pitchFamily="34" charset="0"/>
                        </a:rPr>
                        <a:t>Cancel</a:t>
                      </a: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 project. Delete the draft.</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05.02.00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1998</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Logical Link Control 90.93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Retain in </a:t>
                      </a:r>
                      <a:r>
                        <a:rPr kumimoji="0" lang="en-US" sz="1200" b="1" i="0" u="sng" strike="noStrike" cap="none" normalizeH="0" baseline="0" smtClean="0">
                          <a:ln>
                            <a:noFill/>
                          </a:ln>
                          <a:solidFill>
                            <a:schemeClr val="tx1"/>
                          </a:solidFill>
                          <a:effectLst/>
                          <a:latin typeface="Calibri" pitchFamily="34" charset="0"/>
                          <a:ea typeface="Batang" pitchFamily="18" charset="-127"/>
                          <a:cs typeface="Arial" pitchFamily="34" charset="0"/>
                        </a:rPr>
                        <a:t>stabilized</a:t>
                      </a: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 state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4730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05.03.00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2000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CSMA/CD Edn. 6</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 Will be superseded as soon the next revision of IEEE 802.3 is ratified by ISO/IEC. The ballot process on 802.3-2012 in ISO/IEC JTC1 has started</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05.05.00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1998</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SPECIFIC LANS Token Ring. Edn.3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 in </a:t>
                      </a:r>
                      <a:r>
                        <a:rPr kumimoji="0" lang="en-US" sz="1200" b="1" i="0" u="sng" strike="noStrike" cap="none" normalizeH="0" baseline="0" dirty="0" smtClean="0">
                          <a:ln>
                            <a:noFill/>
                          </a:ln>
                          <a:solidFill>
                            <a:schemeClr val="tx1"/>
                          </a:solidFill>
                          <a:effectLst/>
                          <a:latin typeface="Calibri" pitchFamily="34" charset="0"/>
                          <a:ea typeface="Batang" pitchFamily="18" charset="-127"/>
                          <a:cs typeface="Arial" pitchFamily="34" charset="0"/>
                        </a:rPr>
                        <a:t>stabilized</a:t>
                      </a: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 state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30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05.11.00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8802-11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2005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LANS. Wireless MAC/PHY specifications Edn. 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Withdraw. Has been superseded by ISO/IEC 802-11:2012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05.21.01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11802-1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2005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rgbClr val="FF0000"/>
                          </a:solidFill>
                          <a:effectLst/>
                          <a:latin typeface="Calibri" pitchFamily="34" charset="0"/>
                          <a:ea typeface="Batang" pitchFamily="18" charset="-127"/>
                          <a:cs typeface="Arial" pitchFamily="34" charset="0"/>
                        </a:rPr>
                        <a:t>LAN GUIDELINES LLC Addresses</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sng" strike="noStrike" cap="none" normalizeH="0" baseline="0" dirty="0" smtClean="0">
                          <a:ln>
                            <a:noFill/>
                          </a:ln>
                          <a:solidFill>
                            <a:srgbClr val="FF0000"/>
                          </a:solidFill>
                          <a:effectLst/>
                          <a:latin typeface="Calibri" pitchFamily="34" charset="0"/>
                          <a:ea typeface="Batang" pitchFamily="18" charset="-127"/>
                          <a:cs typeface="Arial" pitchFamily="34" charset="0"/>
                        </a:rPr>
                        <a:t>Withdraw</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standard</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This </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has been transferred to the IEEE Registration Authority</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The </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registry will be referenced in the revision </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of 8802-1</a:t>
                      </a:r>
                      <a:endPar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endParaRP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rgbClr val="FF0000"/>
                          </a:solidFill>
                          <a:effectLst/>
                          <a:latin typeface="Calibri" pitchFamily="34" charset="0"/>
                          <a:ea typeface="Batang" pitchFamily="18" charset="-127"/>
                          <a:cs typeface="Arial" pitchFamily="34" charset="0"/>
                        </a:rPr>
                        <a:t>05.22.01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rgbClr val="FF0000"/>
                          </a:solidFill>
                          <a:effectLst/>
                          <a:latin typeface="Calibri" pitchFamily="34" charset="0"/>
                          <a:ea typeface="Batang" pitchFamily="18" charset="-127"/>
                          <a:cs typeface="Arial" pitchFamily="34" charset="0"/>
                        </a:rPr>
                        <a:t>11802-2</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2005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LAN GUIDELINES Standard group MAC addresses </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sng" strike="noStrike" cap="none" normalizeH="0" baseline="0" dirty="0" smtClean="0">
                          <a:ln>
                            <a:noFill/>
                          </a:ln>
                          <a:solidFill>
                            <a:srgbClr val="FF0000"/>
                          </a:solidFill>
                          <a:effectLst/>
                          <a:latin typeface="Calibri" pitchFamily="34" charset="0"/>
                          <a:ea typeface="Batang" pitchFamily="18" charset="-127"/>
                          <a:cs typeface="Arial" pitchFamily="34" charset="0"/>
                        </a:rPr>
                        <a:t>Withdraw</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standard</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This </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has been transferred to the IEEE Registration Authority</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 The </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registry will be referenced in the revision </a:t>
                      </a:r>
                      <a:r>
                        <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rPr>
                        <a:t>of 8802-1</a:t>
                      </a:r>
                      <a:endParaRPr kumimoji="0" lang="en-US" sz="1200" b="1" i="0" u="none" strike="noStrike" cap="none" normalizeH="0" baseline="0" dirty="0" smtClean="0">
                        <a:ln>
                          <a:noFill/>
                        </a:ln>
                        <a:solidFill>
                          <a:srgbClr val="FF0000"/>
                        </a:solidFill>
                        <a:effectLst/>
                        <a:latin typeface="Calibri" pitchFamily="34" charset="0"/>
                        <a:ea typeface="Batang" pitchFamily="18" charset="-127"/>
                        <a:cs typeface="Arial" pitchFamily="34" charset="0"/>
                      </a:endParaRP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5715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05.25.00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11802-5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1997</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Media Access Control (MAC) Bridging of Ethernet v2.0 in Local Area Network</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Retain in </a:t>
                      </a:r>
                      <a:r>
                        <a:rPr kumimoji="0" lang="en-US" sz="1200" b="1" i="0" u="sng" strike="noStrike" cap="none" normalizeH="0" baseline="0" smtClean="0">
                          <a:ln>
                            <a:noFill/>
                          </a:ln>
                          <a:solidFill>
                            <a:schemeClr val="tx1"/>
                          </a:solidFill>
                          <a:effectLst/>
                          <a:latin typeface="Calibri" pitchFamily="34" charset="0"/>
                          <a:ea typeface="Batang" pitchFamily="18" charset="-127"/>
                          <a:cs typeface="Arial" pitchFamily="34" charset="0"/>
                        </a:rPr>
                        <a:t>stabilized</a:t>
                      </a: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 state.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47307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05.31.00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15802-1</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1995</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COMMON LANS MAC service</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Retain. IEEE 802 will provide a replacement based upon 802.1AC (anticipated in 2014)</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3937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05.33.00</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15802-3</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1998</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smtClean="0">
                          <a:ln>
                            <a:noFill/>
                          </a:ln>
                          <a:solidFill>
                            <a:schemeClr val="tx1"/>
                          </a:solidFill>
                          <a:effectLst/>
                          <a:latin typeface="Calibri" pitchFamily="34" charset="0"/>
                          <a:ea typeface="Batang" pitchFamily="18" charset="-127"/>
                          <a:cs typeface="Arial" pitchFamily="34" charset="0"/>
                        </a:rPr>
                        <a:t>COMMON LANS MAC bridges</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smtClean="0">
                          <a:ln>
                            <a:noFill/>
                          </a:ln>
                          <a:solidFill>
                            <a:schemeClr val="tx1"/>
                          </a:solidFill>
                          <a:effectLst/>
                          <a:latin typeface="Calibri" pitchFamily="34" charset="0"/>
                          <a:ea typeface="Batang" pitchFamily="18" charset="-127"/>
                          <a:cs typeface="Arial" pitchFamily="34" charset="0"/>
                        </a:rPr>
                        <a:t>Retain. IEEE 802 will provide a replacement based upon the revision of 802.1Q (anticipated in 2014)</a:t>
                      </a:r>
                    </a:p>
                  </a:txBody>
                  <a:tcPr marL="43751" marR="4375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bl>
          </a:graphicData>
        </a:graphic>
      </p:graphicFrame>
    </p:spTree>
    <p:extLst>
      <p:ext uri="{BB962C8B-B14F-4D97-AF65-F5344CB8AC3E}">
        <p14:creationId xmlns:p14="http://schemas.microsoft.com/office/powerpoint/2010/main" val="2555723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IEEE 802 suggestion to updating the list of IEEE 802 related ISO/IEC standards was accepted</a:t>
            </a:r>
            <a:endParaRPr lang="en-AU" dirty="0"/>
          </a:p>
        </p:txBody>
      </p:sp>
      <p:sp>
        <p:nvSpPr>
          <p:cNvPr id="3" name="Content Placeholder 2"/>
          <p:cNvSpPr>
            <a:spLocks noGrp="1"/>
          </p:cNvSpPr>
          <p:nvPr>
            <p:ph idx="1"/>
          </p:nvPr>
        </p:nvSpPr>
        <p:spPr/>
        <p:txBody>
          <a:bodyPr/>
          <a:lstStyle/>
          <a:p>
            <a:r>
              <a:rPr lang="en-AU" dirty="0" smtClean="0"/>
              <a:t>Resolution 6.1.4</a:t>
            </a:r>
          </a:p>
          <a:p>
            <a:pPr lvl="1"/>
            <a:r>
              <a:rPr lang="en-AU" i="1" dirty="0" smtClean="0"/>
              <a:t>SC 6 approves the withdrawal of standards as shown below. SC 6 has transferred the registration function to the IEEE Registration Authority. These standards are no longer up-to-date.</a:t>
            </a:r>
          </a:p>
          <a:p>
            <a:pPr lvl="1"/>
            <a:endParaRPr lang="en-AU" i="1" dirty="0"/>
          </a:p>
          <a:p>
            <a:pPr lvl="1"/>
            <a:endParaRPr lang="en-AU" i="1" dirty="0" smtClean="0"/>
          </a:p>
          <a:p>
            <a:pPr lvl="1"/>
            <a:endParaRPr lang="en-AU" i="1" dirty="0"/>
          </a:p>
          <a:p>
            <a:pPr lvl="1"/>
            <a:r>
              <a:rPr lang="en-AU" i="1" dirty="0" smtClean="0"/>
              <a:t>Note:</a:t>
            </a:r>
          </a:p>
          <a:p>
            <a:pPr lvl="2"/>
            <a:r>
              <a:rPr lang="en-AU" i="1" dirty="0" smtClean="0"/>
              <a:t>The IEEE Registration Authority page that documents the material/registry for LLC addresses:</a:t>
            </a:r>
          </a:p>
          <a:p>
            <a:pPr lvl="3"/>
            <a:r>
              <a:rPr lang="en-AU" i="1" dirty="0" smtClean="0">
                <a:hlinkClick r:id="rId2"/>
              </a:rPr>
              <a:t>http://standards.ieee.org/develop/regauth/llc/index.html</a:t>
            </a:r>
            <a:endParaRPr lang="en-AU" i="1" dirty="0" smtClean="0"/>
          </a:p>
          <a:p>
            <a:pPr lvl="2"/>
            <a:r>
              <a:rPr lang="en-AU" i="1" dirty="0" smtClean="0"/>
              <a:t>For Standard Group MAC addresses:</a:t>
            </a:r>
          </a:p>
          <a:p>
            <a:pPr lvl="3"/>
            <a:r>
              <a:rPr lang="en-AU" i="1" dirty="0" smtClean="0">
                <a:hlinkClick r:id="rId3"/>
              </a:rPr>
              <a:t>http://standards.ieee.org/develop/regauth/grpmac/index.html</a:t>
            </a:r>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4028545482"/>
              </p:ext>
            </p:extLst>
          </p:nvPr>
        </p:nvGraphicFramePr>
        <p:xfrm>
          <a:off x="838200" y="3429000"/>
          <a:ext cx="7772400" cy="1076960"/>
        </p:xfrm>
        <a:graphic>
          <a:graphicData uri="http://schemas.openxmlformats.org/drawingml/2006/table">
            <a:tbl>
              <a:tblPr firstRow="1" bandRow="1">
                <a:tableStyleId>{21E4AEA4-8DFA-4A89-87EB-49C32662AFE0}</a:tableStyleId>
              </a:tblPr>
              <a:tblGrid>
                <a:gridCol w="1600200"/>
                <a:gridCol w="4572000"/>
                <a:gridCol w="1600200"/>
              </a:tblGrid>
              <a:tr h="0">
                <a:tc>
                  <a:txBody>
                    <a:bodyPr/>
                    <a:lstStyle/>
                    <a:p>
                      <a:r>
                        <a:rPr lang="en-AU" sz="1600" i="1" dirty="0" smtClean="0"/>
                        <a:t>Designation #</a:t>
                      </a:r>
                      <a:endParaRPr lang="en-AU" sz="1600" i="1" dirty="0"/>
                    </a:p>
                  </a:txBody>
                  <a:tcPr/>
                </a:tc>
                <a:tc>
                  <a:txBody>
                    <a:bodyPr/>
                    <a:lstStyle/>
                    <a:p>
                      <a:r>
                        <a:rPr lang="en-AU" sz="1600" i="1" dirty="0" smtClean="0"/>
                        <a:t>Title </a:t>
                      </a:r>
                      <a:endParaRPr lang="en-AU"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i="1" dirty="0" smtClean="0"/>
                        <a:t>Project editor</a:t>
                      </a:r>
                    </a:p>
                  </a:txBody>
                  <a:tcPr/>
                </a:tc>
              </a:tr>
              <a:tr h="370840">
                <a:tc>
                  <a:txBody>
                    <a:bodyPr/>
                    <a:lstStyle/>
                    <a:p>
                      <a:r>
                        <a:rPr lang="en-AU" sz="1600" i="1" dirty="0" smtClean="0"/>
                        <a:t>11802-1:2005</a:t>
                      </a:r>
                      <a:endParaRPr lang="en-AU" sz="1600" i="1" dirty="0"/>
                    </a:p>
                  </a:txBody>
                  <a:tcPr/>
                </a:tc>
                <a:tc>
                  <a:txBody>
                    <a:bodyPr/>
                    <a:lstStyle/>
                    <a:p>
                      <a:r>
                        <a:rPr lang="en-AU" sz="1600" i="1" dirty="0" smtClean="0"/>
                        <a:t>LAN Guidelines LLC Addresses </a:t>
                      </a:r>
                      <a:endParaRPr lang="en-AU"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i="1" dirty="0" smtClean="0"/>
                        <a:t>P. Cowell</a:t>
                      </a:r>
                    </a:p>
                  </a:txBody>
                  <a:tcPr/>
                </a:tc>
              </a:tr>
              <a:tr h="370840">
                <a:tc>
                  <a:txBody>
                    <a:bodyPr/>
                    <a:lstStyle/>
                    <a:p>
                      <a:r>
                        <a:rPr lang="en-AU" sz="1600" i="1" dirty="0" smtClean="0"/>
                        <a:t>11802-2:2005</a:t>
                      </a:r>
                      <a:endParaRPr lang="en-AU" sz="1600" i="1" dirty="0"/>
                    </a:p>
                  </a:txBody>
                  <a:tcPr/>
                </a:tc>
                <a:tc>
                  <a:txBody>
                    <a:bodyPr/>
                    <a:lstStyle/>
                    <a:p>
                      <a:r>
                        <a:rPr lang="en-AU" sz="1600" i="1" dirty="0" smtClean="0"/>
                        <a:t>LAN Guidelines Standard group MAC addresses</a:t>
                      </a:r>
                      <a:endParaRPr lang="en-AU"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i="1" dirty="0" smtClean="0"/>
                        <a:t>P. Cowell</a:t>
                      </a:r>
                    </a:p>
                  </a:txBody>
                  <a:tcPr/>
                </a:tc>
              </a:tr>
            </a:tbl>
          </a:graphicData>
        </a:graphic>
      </p:graphicFrame>
    </p:spTree>
    <p:extLst>
      <p:ext uri="{BB962C8B-B14F-4D97-AF65-F5344CB8AC3E}">
        <p14:creationId xmlns:p14="http://schemas.microsoft.com/office/powerpoint/2010/main" val="2840834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submitted ten standards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3572272"/>
              </p:ext>
            </p:extLst>
          </p:nvPr>
        </p:nvGraphicFramePr>
        <p:xfrm>
          <a:off x="1752600" y="1884680"/>
          <a:ext cx="6172200" cy="4287520"/>
        </p:xfrm>
        <a:graphic>
          <a:graphicData uri="http://schemas.openxmlformats.org/drawingml/2006/table">
            <a:tbl>
              <a:tblPr firstRow="1" bandRow="1">
                <a:tableStyleId>{21E4AEA4-8DFA-4A89-87EB-49C32662AFE0}</a:tableStyleId>
              </a:tblPr>
              <a:tblGrid>
                <a:gridCol w="1447800"/>
                <a:gridCol w="2362200"/>
                <a:gridCol w="2362200"/>
              </a:tblGrid>
              <a:tr h="370840">
                <a:tc>
                  <a:txBody>
                    <a:bodyPr/>
                    <a:lstStyle/>
                    <a:p>
                      <a:r>
                        <a:rPr lang="en-AU" sz="1600" dirty="0" smtClean="0"/>
                        <a:t>IEEE 802</a:t>
                      </a:r>
                      <a:br>
                        <a:rPr lang="en-AU" sz="1600" dirty="0" smtClean="0"/>
                      </a:br>
                      <a:r>
                        <a:rPr lang="en-AU" sz="1600" dirty="0" smtClean="0"/>
                        <a:t>standard</a:t>
                      </a:r>
                      <a:endParaRPr lang="en-AU" sz="1600" dirty="0"/>
                    </a:p>
                  </a:txBody>
                  <a:tcPr/>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a:tc>
                <a:tc>
                  <a:txBody>
                    <a:bodyPr/>
                    <a:lstStyle/>
                    <a:p>
                      <a:pPr algn="ctr"/>
                      <a:r>
                        <a:rPr lang="en-AU" sz="1600" dirty="0" smtClean="0"/>
                        <a:t>5 month</a:t>
                      </a:r>
                      <a:br>
                        <a:rPr lang="en-AU" sz="1600" dirty="0" smtClean="0"/>
                      </a:br>
                      <a:r>
                        <a:rPr lang="en-AU" sz="1600" dirty="0" smtClean="0"/>
                        <a:t>FDIS ballot</a:t>
                      </a:r>
                      <a:endParaRPr lang="en-AU" sz="1600" dirty="0"/>
                    </a:p>
                  </a:txBody>
                  <a:tcPr/>
                </a:tc>
              </a:tr>
              <a:tr h="370840">
                <a:tc>
                  <a:txBody>
                    <a:bodyPr/>
                    <a:lstStyle/>
                    <a:p>
                      <a:r>
                        <a:rPr lang="en-AU" sz="1600" dirty="0" smtClean="0"/>
                        <a:t>802.11</a:t>
                      </a:r>
                      <a:endParaRPr lang="en-AU" sz="1600" dirty="0"/>
                    </a:p>
                  </a:txBody>
                  <a:tcPr/>
                </a:tc>
                <a:tc>
                  <a:txBody>
                    <a:bodyPr/>
                    <a:lstStyle/>
                    <a:p>
                      <a:pPr algn="ctr"/>
                      <a:r>
                        <a:rPr lang="en-AU" sz="1600" b="1" dirty="0" smtClean="0">
                          <a:solidFill>
                            <a:srgbClr val="00B050"/>
                          </a:solidFill>
                        </a:rPr>
                        <a:t>Passed in 2012</a:t>
                      </a:r>
                      <a:endParaRPr lang="en-AU" sz="1600" b="1" dirty="0">
                        <a:solidFill>
                          <a:srgbClr val="00B050"/>
                        </a:solidFill>
                      </a:endParaRPr>
                    </a:p>
                  </a:txBody>
                  <a:tcPr/>
                </a:tc>
                <a:tc>
                  <a:txBody>
                    <a:bodyPr/>
                    <a:lstStyle/>
                    <a:p>
                      <a:pPr algn="ctr"/>
                      <a:r>
                        <a:rPr lang="en-AU" sz="1600" b="1" dirty="0" smtClean="0">
                          <a:solidFill>
                            <a:srgbClr val="00B050"/>
                          </a:solidFill>
                        </a:rPr>
                        <a:t>Passed in 2012</a:t>
                      </a:r>
                      <a:endParaRPr lang="en-AU" sz="1600" b="1" dirty="0">
                        <a:solidFill>
                          <a:srgbClr val="00B050"/>
                        </a:solidFill>
                      </a:endParaRPr>
                    </a:p>
                  </a:txBody>
                  <a:tcPr/>
                </a:tc>
              </a:tr>
              <a:tr h="370840">
                <a:tc>
                  <a:txBody>
                    <a:bodyPr/>
                    <a:lstStyle/>
                    <a:p>
                      <a:r>
                        <a:rPr lang="en-AU" sz="1600" dirty="0" smtClean="0"/>
                        <a:t>802.11aa</a:t>
                      </a:r>
                      <a:endParaRPr lang="en-AU" sz="1600" dirty="0"/>
                    </a:p>
                  </a:txBody>
                  <a:tcPr/>
                </a:tc>
                <a:tc>
                  <a:txBody>
                    <a:bodyPr/>
                    <a:lstStyle/>
                    <a:p>
                      <a:pPr algn="ctr"/>
                      <a:r>
                        <a:rPr lang="en-AU" sz="1600" b="1" dirty="0" smtClean="0">
                          <a:solidFill>
                            <a:srgbClr val="00B050"/>
                          </a:solidFill>
                        </a:rPr>
                        <a:t>Passed in</a:t>
                      </a:r>
                      <a:r>
                        <a:rPr lang="en-AU" sz="1600" b="1" baseline="0" dirty="0" smtClean="0">
                          <a:solidFill>
                            <a:srgbClr val="00B050"/>
                          </a:solidFill>
                        </a:rPr>
                        <a:t> </a:t>
                      </a: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a:tc>
                <a:tc>
                  <a:txBody>
                    <a:bodyPr/>
                    <a:lstStyle/>
                    <a:p>
                      <a:pPr algn="ctr"/>
                      <a:r>
                        <a:rPr lang="en-AU" sz="1600" b="1" dirty="0" smtClean="0">
                          <a:solidFill>
                            <a:srgbClr val="FFC000"/>
                          </a:solidFill>
                        </a:rPr>
                        <a:t>Not started</a:t>
                      </a:r>
                    </a:p>
                  </a:txBody>
                  <a:tcPr/>
                </a:tc>
              </a:tr>
              <a:tr h="370840">
                <a:tc>
                  <a:txBody>
                    <a:bodyPr/>
                    <a:lstStyle/>
                    <a:p>
                      <a:r>
                        <a:rPr lang="en-AU" sz="1600" dirty="0" smtClean="0"/>
                        <a:t>802.11ad</a:t>
                      </a:r>
                      <a:endParaRPr lang="en-AU" sz="1600" dirty="0"/>
                    </a:p>
                  </a:txBody>
                  <a:tcPr/>
                </a:tc>
                <a:tc>
                  <a:txBody>
                    <a:bodyPr/>
                    <a:lstStyle/>
                    <a:p>
                      <a:pPr algn="ctr"/>
                      <a:r>
                        <a:rPr lang="en-AU" sz="1600" b="1" dirty="0" smtClean="0">
                          <a:solidFill>
                            <a:srgbClr val="00B050"/>
                          </a:solidFill>
                        </a:rPr>
                        <a:t>Passed in</a:t>
                      </a:r>
                      <a:r>
                        <a:rPr lang="en-AU" sz="1600" b="1" baseline="0" dirty="0" smtClean="0">
                          <a:solidFill>
                            <a:srgbClr val="00B050"/>
                          </a:solidFill>
                        </a:rPr>
                        <a:t> </a:t>
                      </a:r>
                      <a:r>
                        <a:rPr lang="en-AU" sz="1600" b="1" dirty="0" smtClean="0">
                          <a:solidFill>
                            <a:srgbClr val="00B050"/>
                          </a:solidFill>
                        </a:rPr>
                        <a:t>Feb</a:t>
                      </a:r>
                      <a:r>
                        <a:rPr lang="en-AU" sz="1600" b="1" baseline="0" dirty="0" smtClean="0">
                          <a:solidFill>
                            <a:srgbClr val="00B050"/>
                          </a:solidFill>
                        </a:rPr>
                        <a:t>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802.11ae</a:t>
                      </a:r>
                      <a:endParaRPr lang="en-AU"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in Feb</a:t>
                      </a:r>
                      <a:r>
                        <a:rPr lang="en-AU" sz="1600" b="1" baseline="0" dirty="0" smtClean="0">
                          <a:solidFill>
                            <a:srgbClr val="00B050"/>
                          </a:solidFill>
                        </a:rPr>
                        <a:t> 2013</a:t>
                      </a:r>
                      <a:endParaRPr lang="en-AU"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802.1X</a:t>
                      </a:r>
                    </a:p>
                  </a:txBody>
                  <a:tcPr/>
                </a:tc>
                <a:tc>
                  <a:txBody>
                    <a:bodyPr/>
                    <a:lstStyle/>
                    <a:p>
                      <a:pPr algn="ctr"/>
                      <a:r>
                        <a:rPr lang="en-AU" sz="1600" b="1" dirty="0" smtClean="0">
                          <a:solidFill>
                            <a:srgbClr val="00B050"/>
                          </a:solidFill>
                        </a:rPr>
                        <a:t>Passed in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Closes 16 Oct 2014</a:t>
                      </a:r>
                    </a:p>
                  </a:txBody>
                  <a:tcPr/>
                </a:tc>
              </a:tr>
              <a:tr h="370840">
                <a:tc>
                  <a:txBody>
                    <a:bodyPr/>
                    <a:lstStyle/>
                    <a:p>
                      <a:r>
                        <a:rPr lang="en-AU" sz="1600" dirty="0" smtClean="0"/>
                        <a:t>802.1AE</a:t>
                      </a:r>
                      <a:endParaRPr lang="en-AU" sz="1600" dirty="0"/>
                    </a:p>
                  </a:txBody>
                  <a:tcPr/>
                </a:tc>
                <a:tc>
                  <a:txBody>
                    <a:bodyPr/>
                    <a:lstStyle/>
                    <a:p>
                      <a:pPr algn="ctr"/>
                      <a:r>
                        <a:rPr lang="en-AU" sz="1600" b="1" dirty="0" smtClean="0">
                          <a:solidFill>
                            <a:srgbClr val="00B050"/>
                          </a:solidFill>
                        </a:rPr>
                        <a:t>Passed in</a:t>
                      </a:r>
                      <a:r>
                        <a:rPr lang="en-AU" sz="1600" b="1" baseline="0" dirty="0" smtClean="0">
                          <a:solidFill>
                            <a:srgbClr val="00B050"/>
                          </a:solidFill>
                        </a:rPr>
                        <a:t>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Closes 16 Oct 2014</a:t>
                      </a:r>
                      <a:endParaRPr lang="en-AU" sz="1600" b="1" dirty="0" smtClean="0">
                        <a:solidFill>
                          <a:srgbClr val="FFC000"/>
                        </a:solidFill>
                      </a:endParaRPr>
                    </a:p>
                  </a:txBody>
                  <a:tcPr/>
                </a:tc>
              </a:tr>
              <a:tr h="370840">
                <a:tc>
                  <a:txBody>
                    <a:bodyPr/>
                    <a:lstStyle/>
                    <a:p>
                      <a:r>
                        <a:rPr lang="en-AU" sz="1600" dirty="0" smtClean="0"/>
                        <a:t>802.1AB</a:t>
                      </a:r>
                      <a:endParaRPr lang="en-AU" sz="1600" dirty="0"/>
                    </a:p>
                  </a:txBody>
                  <a:tcPr/>
                </a:tc>
                <a:tc>
                  <a:txBody>
                    <a:bodyPr/>
                    <a:lstStyle/>
                    <a:p>
                      <a:pPr algn="ctr"/>
                      <a:r>
                        <a:rPr lang="en-AU" sz="1600" b="1" dirty="0" smtClean="0">
                          <a:solidFill>
                            <a:srgbClr val="00B050"/>
                          </a:solidFill>
                        </a:rPr>
                        <a:t>Passed in May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802.1AR</a:t>
                      </a:r>
                      <a:endParaRPr lang="en-AU" sz="1600" dirty="0"/>
                    </a:p>
                  </a:txBody>
                  <a:tcPr/>
                </a:tc>
                <a:tc>
                  <a:txBody>
                    <a:bodyPr/>
                    <a:lstStyle/>
                    <a:p>
                      <a:pPr algn="ctr"/>
                      <a:r>
                        <a:rPr lang="en-AU" sz="1600" b="1" dirty="0" smtClean="0">
                          <a:solidFill>
                            <a:srgbClr val="00B050"/>
                          </a:solidFill>
                        </a:rPr>
                        <a:t>Passed in May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802.1AS</a:t>
                      </a:r>
                    </a:p>
                  </a:txBody>
                  <a:tcPr/>
                </a:tc>
                <a:tc>
                  <a:txBody>
                    <a:bodyPr/>
                    <a:lstStyle/>
                    <a:p>
                      <a:pPr algn="ctr"/>
                      <a:r>
                        <a:rPr lang="en-AU" sz="1600" b="1" dirty="0" smtClean="0">
                          <a:solidFill>
                            <a:srgbClr val="00B050"/>
                          </a:solidFill>
                        </a:rPr>
                        <a:t>Passed in May 2013</a:t>
                      </a:r>
                      <a:endParaRPr lang="en-AU" sz="1600" b="1" dirty="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FFC000"/>
                          </a:solidFill>
                        </a:rPr>
                        <a:t>Not started</a:t>
                      </a:r>
                    </a:p>
                  </a:txBody>
                  <a:tcPr/>
                </a:tc>
              </a:tr>
              <a:tr h="370840">
                <a:tc>
                  <a:txBody>
                    <a:bodyPr/>
                    <a:lstStyle/>
                    <a:p>
                      <a:r>
                        <a:rPr lang="en-AU" sz="1600" dirty="0" smtClean="0"/>
                        <a:t>802.3</a:t>
                      </a:r>
                      <a:endParaRPr lang="en-AU" sz="1600" dirty="0"/>
                    </a:p>
                  </a:txBody>
                  <a:tcPr/>
                </a:tc>
                <a:tc>
                  <a:txBody>
                    <a:bodyPr/>
                    <a:lstStyle/>
                    <a:p>
                      <a:pPr algn="ctr"/>
                      <a:r>
                        <a:rPr lang="en-AU" sz="1600" b="1" dirty="0" smtClean="0">
                          <a:solidFill>
                            <a:srgbClr val="00B050"/>
                          </a:solidFill>
                        </a:rPr>
                        <a:t>Passed in 2013</a:t>
                      </a:r>
                      <a:endParaRPr lang="en-AU" sz="1600" b="1" dirty="0">
                        <a:solidFill>
                          <a:srgbClr val="00B050"/>
                        </a:solidFill>
                      </a:endParaRPr>
                    </a:p>
                  </a:txBody>
                  <a:tcPr/>
                </a:tc>
                <a:tc>
                  <a:txBody>
                    <a:bodyPr/>
                    <a:lstStyle/>
                    <a:p>
                      <a:pPr algn="ctr"/>
                      <a:r>
                        <a:rPr lang="en-AU" sz="1600" b="1" dirty="0" smtClean="0">
                          <a:solidFill>
                            <a:srgbClr val="FFC000"/>
                          </a:solidFill>
                        </a:rPr>
                        <a:t>Waiting on 802.3</a:t>
                      </a:r>
                      <a:r>
                        <a:rPr lang="en-AU" sz="1600" b="1" baseline="0" dirty="0" smtClean="0">
                          <a:solidFill>
                            <a:srgbClr val="FFC000"/>
                          </a:solidFill>
                        </a:rPr>
                        <a:t> WG</a:t>
                      </a:r>
                      <a:endParaRPr lang="en-AU" sz="1600" b="1" dirty="0">
                        <a:solidFill>
                          <a:srgbClr val="FFC000"/>
                        </a:solidFill>
                      </a:endParaRPr>
                    </a:p>
                  </a:txBody>
                  <a:tcPr/>
                </a:tc>
              </a:tr>
            </a:tbl>
          </a:graphicData>
        </a:graphic>
      </p:graphicFrame>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26</a:t>
            </a:fld>
            <a:endParaRPr lang="en-US"/>
          </a:p>
        </p:txBody>
      </p:sp>
    </p:spTree>
    <p:extLst>
      <p:ext uri="{BB962C8B-B14F-4D97-AF65-F5344CB8AC3E}">
        <p14:creationId xmlns:p14="http://schemas.microsoft.com/office/powerpoint/2010/main" val="2006924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 8802-11:2012</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2012</a:t>
            </a:r>
            <a:endParaRPr lang="en-AU" dirty="0" smtClean="0">
              <a:solidFill>
                <a:srgbClr val="00B050"/>
              </a:solidFill>
            </a:endParaRPr>
          </a:p>
          <a:p>
            <a:r>
              <a:rPr lang="en-AU" dirty="0" smtClean="0"/>
              <a:t>FDIS ballot: </a:t>
            </a:r>
            <a:r>
              <a:rPr lang="en-AU" dirty="0" smtClean="0">
                <a:solidFill>
                  <a:srgbClr val="00B050"/>
                </a:solidFill>
              </a:rPr>
              <a:t>passed in 2012</a:t>
            </a:r>
            <a:endParaRPr lang="en-AU" dirty="0" smtClean="0">
              <a:solidFill>
                <a:srgbClr val="00B050"/>
              </a:solidFill>
            </a:endParaRPr>
          </a:p>
          <a:p>
            <a:pPr lvl="1"/>
            <a:r>
              <a:rPr lang="en-AU" dirty="0" smtClean="0"/>
              <a:t>All comments have been submitted to </a:t>
            </a:r>
            <a:r>
              <a:rPr lang="en-AU" dirty="0" err="1" smtClean="0"/>
              <a:t>TGmc</a:t>
            </a:r>
            <a:r>
              <a:rPr lang="en-AU" dirty="0" smtClean="0"/>
              <a:t> for processing</a:t>
            </a:r>
          </a:p>
          <a:p>
            <a:pPr lvl="1"/>
            <a:r>
              <a:rPr lang="en-AU" dirty="0" smtClean="0"/>
              <a:t>Additional comments from Swiss NB in N15623 (a response to the IEEE 802/SC6 collaboration procedure) have also been referred to </a:t>
            </a:r>
            <a:r>
              <a:rPr lang="en-AU" dirty="0" err="1" smtClean="0"/>
              <a:t>TGmc</a:t>
            </a:r>
            <a:endParaRPr lang="en-AU" dirty="0" smtClean="0"/>
          </a:p>
          <a:p>
            <a:pPr lvl="1"/>
            <a:r>
              <a:rPr lang="en-AU" dirty="0" smtClean="0"/>
              <a:t>The China NB stated in N15591 that they will continue disapproving ISO/IEC 8802-11 until their comments are revolved</a:t>
            </a:r>
          </a:p>
          <a:p>
            <a:pPr lvl="2"/>
            <a:r>
              <a:rPr lang="en-AU" dirty="0" smtClean="0"/>
              <a:t>It is appears this statement has little real effect</a:t>
            </a:r>
            <a:endParaRPr lang="en-AU" dirty="0"/>
          </a:p>
          <a:p>
            <a:pPr lvl="3"/>
            <a:r>
              <a:rPr lang="en-AU" dirty="0" smtClean="0"/>
              <a:t>It does not affect any ISO/IEC processes</a:t>
            </a:r>
          </a:p>
          <a:p>
            <a:pPr lvl="3"/>
            <a:r>
              <a:rPr lang="en-AU" dirty="0" smtClean="0"/>
              <a:t>China is probably required under WTO rules to respect ISO/IEC 8802-11:2012 as an international standard</a:t>
            </a:r>
          </a:p>
          <a:p>
            <a:pPr lvl="3"/>
            <a:r>
              <a:rPr lang="en-AU" dirty="0" smtClean="0"/>
              <a:t>The reality is that </a:t>
            </a:r>
            <a:r>
              <a:rPr lang="en-AU" dirty="0"/>
              <a:t>ISO/IEC 8802-11:2012 </a:t>
            </a:r>
            <a:r>
              <a:rPr lang="en-AU" dirty="0" smtClean="0"/>
              <a:t>is being widely used in China today, including 802.11i based security</a:t>
            </a:r>
          </a:p>
        </p:txBody>
      </p:sp>
    </p:spTree>
    <p:extLst>
      <p:ext uri="{BB962C8B-B14F-4D97-AF65-F5344CB8AC3E}">
        <p14:creationId xmlns:p14="http://schemas.microsoft.com/office/powerpoint/2010/main" val="4216932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on 802.1X closes in October 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2013</a:t>
            </a:r>
            <a:endParaRPr lang="en-AU" dirty="0" smtClean="0">
              <a:solidFill>
                <a:srgbClr val="00B050"/>
              </a:solidFill>
            </a:endParaRPr>
          </a:p>
          <a:p>
            <a:pPr lvl="1"/>
            <a:r>
              <a:rPr lang="en-AU" dirty="0" smtClean="0"/>
              <a:t>Submission in N15515</a:t>
            </a:r>
          </a:p>
          <a:p>
            <a:pPr lvl="1"/>
            <a:r>
              <a:rPr lang="en-AU" dirty="0" smtClean="0"/>
              <a:t>Voting </a:t>
            </a:r>
            <a:r>
              <a:rPr lang="en-AU" dirty="0" smtClean="0"/>
              <a:t>results in </a:t>
            </a:r>
            <a:r>
              <a:rPr lang="en-AU" dirty="0" smtClean="0"/>
              <a:t>N15555</a:t>
            </a:r>
          </a:p>
          <a:p>
            <a:pPr lvl="2"/>
            <a:r>
              <a:rPr lang="en-AU" dirty="0" smtClean="0"/>
              <a:t>Comments from China </a:t>
            </a:r>
            <a:r>
              <a:rPr lang="en-AU" dirty="0" smtClean="0"/>
              <a:t>NB replied to by IEEE 802 </a:t>
            </a:r>
            <a:r>
              <a:rPr lang="en-AU" dirty="0" smtClean="0"/>
              <a:t>in </a:t>
            </a:r>
            <a:r>
              <a:rPr lang="en-AU" dirty="0" smtClean="0"/>
              <a:t>N15607</a:t>
            </a:r>
          </a:p>
          <a:p>
            <a:pPr lvl="2"/>
            <a:r>
              <a:rPr lang="en-AU" dirty="0" smtClean="0"/>
              <a:t>The China NB stated in Korea that they will reply in detail to the IEEE 802.1 WG response at a later time</a:t>
            </a:r>
            <a:endParaRPr lang="en-AU" dirty="0" smtClean="0"/>
          </a:p>
          <a:p>
            <a:r>
              <a:rPr lang="en-AU" dirty="0" smtClean="0"/>
              <a:t>FDIS ballot: </a:t>
            </a:r>
            <a:r>
              <a:rPr lang="en-AU" dirty="0">
                <a:solidFill>
                  <a:srgbClr val="FFC000"/>
                </a:solidFill>
              </a:rPr>
              <a:t>closes 16 </a:t>
            </a:r>
            <a:r>
              <a:rPr lang="en-AU" dirty="0" smtClean="0">
                <a:solidFill>
                  <a:srgbClr val="FFC000"/>
                </a:solidFill>
              </a:rPr>
              <a:t>October 2013</a:t>
            </a:r>
            <a:endParaRPr lang="en-AU" dirty="0">
              <a:solidFill>
                <a:srgbClr val="FFC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12917919"/>
              </p:ext>
            </p:extLst>
          </p:nvPr>
        </p:nvGraphicFramePr>
        <p:xfrm>
          <a:off x="6477000" y="2895600"/>
          <a:ext cx="914400" cy="771525"/>
        </p:xfrm>
        <a:graphic>
          <a:graphicData uri="http://schemas.openxmlformats.org/presentationml/2006/ole">
            <mc:AlternateContent xmlns:mc="http://schemas.openxmlformats.org/markup-compatibility/2006">
              <mc:Choice xmlns:v="urn:schemas-microsoft-com:vml" Requires="v">
                <p:oleObj spid="_x0000_s138253"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647700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802.1AE </a:t>
            </a:r>
            <a:r>
              <a:rPr lang="en-AU" dirty="0"/>
              <a:t>closes in October 2013</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2013</a:t>
            </a:r>
            <a:endParaRPr lang="en-AU" dirty="0" smtClean="0">
              <a:solidFill>
                <a:srgbClr val="00B050"/>
              </a:solidFill>
            </a:endParaRPr>
          </a:p>
          <a:p>
            <a:pPr lvl="1"/>
            <a:r>
              <a:rPr lang="en-AU" dirty="0" smtClean="0"/>
              <a:t>Submission in N15516</a:t>
            </a:r>
          </a:p>
          <a:p>
            <a:pPr lvl="1"/>
            <a:r>
              <a:rPr lang="en-AU" dirty="0" smtClean="0"/>
              <a:t>Voting </a:t>
            </a:r>
            <a:r>
              <a:rPr lang="en-AU" dirty="0" smtClean="0"/>
              <a:t>results in </a:t>
            </a:r>
            <a:r>
              <a:rPr lang="en-AU" dirty="0" smtClean="0"/>
              <a:t>N15556</a:t>
            </a:r>
          </a:p>
          <a:p>
            <a:pPr lvl="2"/>
            <a:r>
              <a:rPr lang="en-AU" dirty="0"/>
              <a:t>Comments from China NB replied to by IEEE 802 in N15608</a:t>
            </a:r>
            <a:endParaRPr lang="en-AU" dirty="0" smtClean="0"/>
          </a:p>
          <a:p>
            <a:pPr lvl="2"/>
            <a:r>
              <a:rPr lang="en-AU" dirty="0"/>
              <a:t>The China NB stated in Korea that they will reply in detail to the IEEE 802.1 WG response </a:t>
            </a:r>
            <a:r>
              <a:rPr lang="en-AU" dirty="0" smtClean="0"/>
              <a:t>at a </a:t>
            </a:r>
            <a:r>
              <a:rPr lang="en-AU" dirty="0"/>
              <a:t>later </a:t>
            </a:r>
            <a:r>
              <a:rPr lang="en-AU" dirty="0" smtClean="0"/>
              <a:t>time</a:t>
            </a:r>
            <a:endParaRPr lang="en-AU" dirty="0" smtClean="0"/>
          </a:p>
          <a:p>
            <a:r>
              <a:rPr lang="en-AU" dirty="0" smtClean="0"/>
              <a:t>FDIS ballot: </a:t>
            </a:r>
            <a:r>
              <a:rPr lang="en-AU" dirty="0" smtClean="0">
                <a:solidFill>
                  <a:srgbClr val="FFC000"/>
                </a:solidFill>
              </a:rPr>
              <a:t>closes 16 October 2013</a:t>
            </a:r>
            <a:endParaRPr lang="en-AU" dirty="0">
              <a:solidFill>
                <a:srgbClr val="FFC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04162054"/>
              </p:ext>
            </p:extLst>
          </p:nvPr>
        </p:nvGraphicFramePr>
        <p:xfrm>
          <a:off x="6400800" y="2886075"/>
          <a:ext cx="914400" cy="771525"/>
        </p:xfrm>
        <a:graphic>
          <a:graphicData uri="http://schemas.openxmlformats.org/presentationml/2006/ole">
            <mc:AlternateContent xmlns:mc="http://schemas.openxmlformats.org/markup-compatibility/2006">
              <mc:Choice xmlns:v="urn:schemas-microsoft-com:vml" Requires="v">
                <p:oleObj spid="_x0000_s139277"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6400800" y="2886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a:t>
            </a:r>
            <a:r>
              <a:rPr lang="en-GB" dirty="0" err="1" smtClean="0"/>
              <a:t>subclause</a:t>
            </a:r>
            <a:r>
              <a:rPr lang="en-GB" dirty="0" smtClean="0"/>
              <a:t>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802.11ae is waiting to start after IEEE 802.11 WG replied to comments during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Feb 2013</a:t>
            </a:r>
            <a:endParaRPr lang="en-AU" dirty="0" smtClean="0">
              <a:solidFill>
                <a:srgbClr val="00B050"/>
              </a:solidFill>
            </a:endParaRPr>
          </a:p>
          <a:p>
            <a:pPr lvl="1"/>
            <a:r>
              <a:rPr lang="en-AU" dirty="0" smtClean="0"/>
              <a:t>Submission in N15552</a:t>
            </a:r>
          </a:p>
          <a:p>
            <a:pPr lvl="1"/>
            <a:r>
              <a:rPr lang="en-AU" dirty="0" smtClean="0"/>
              <a:t>Voting </a:t>
            </a:r>
            <a:r>
              <a:rPr lang="en-AU" dirty="0" smtClean="0"/>
              <a:t>results </a:t>
            </a:r>
            <a:r>
              <a:rPr lang="en-AU" dirty="0" smtClean="0"/>
              <a:t>in N15599</a:t>
            </a:r>
          </a:p>
          <a:p>
            <a:pPr lvl="2"/>
            <a:r>
              <a:rPr lang="en-AU" dirty="0"/>
              <a:t>Comments from China replied </a:t>
            </a:r>
            <a:r>
              <a:rPr lang="en-AU" dirty="0" smtClean="0"/>
              <a:t>to by IEEE 802 </a:t>
            </a:r>
            <a:r>
              <a:rPr lang="en-AU" dirty="0"/>
              <a:t>in </a:t>
            </a:r>
            <a:r>
              <a:rPr lang="en-AU" dirty="0" smtClean="0"/>
              <a:t>N15647</a:t>
            </a:r>
          </a:p>
          <a:p>
            <a:pPr lvl="3"/>
            <a:r>
              <a:rPr lang="en-AU" dirty="0" smtClean="0"/>
              <a:t>The China NB comments are based on their disapproval of IEEE 802.11-2012</a:t>
            </a:r>
          </a:p>
          <a:p>
            <a:pPr lvl="3"/>
            <a:r>
              <a:rPr lang="en-AU" dirty="0" smtClean="0"/>
              <a:t>IEEE 802 referred China NB to disposition of comments on </a:t>
            </a:r>
            <a:r>
              <a:rPr lang="en-AU" dirty="0"/>
              <a:t>IEEE 802.11-2012</a:t>
            </a:r>
            <a:endParaRPr lang="en-AU" dirty="0"/>
          </a:p>
          <a:p>
            <a:pPr lvl="2"/>
            <a:r>
              <a:rPr lang="en-AU" dirty="0"/>
              <a:t>Comments from Japan in </a:t>
            </a:r>
            <a:r>
              <a:rPr lang="en-AU" dirty="0" smtClean="0"/>
              <a:t>N15664</a:t>
            </a:r>
          </a:p>
          <a:p>
            <a:pPr lvl="3"/>
            <a:r>
              <a:rPr lang="en-AU" dirty="0" smtClean="0"/>
              <a:t>These comments expressed a concern about having too many amendments outstanding</a:t>
            </a:r>
            <a:endParaRPr lang="en-AU" dirty="0" smtClean="0"/>
          </a:p>
          <a:p>
            <a:pPr lvl="3"/>
            <a:r>
              <a:rPr lang="en-AU" dirty="0" smtClean="0"/>
              <a:t>Japan NB has </a:t>
            </a:r>
            <a:r>
              <a:rPr lang="en-AU" dirty="0" smtClean="0"/>
              <a:t>informally </a:t>
            </a:r>
            <a:r>
              <a:rPr lang="en-AU" dirty="0" smtClean="0"/>
              <a:t>accepted idea that IEEE 802 should be responsible for all maintenance processes</a:t>
            </a:r>
            <a:endParaRPr lang="en-AU" dirty="0"/>
          </a:p>
          <a:p>
            <a:r>
              <a:rPr lang="en-AU" dirty="0" smtClean="0"/>
              <a:t>FDIS ballot: </a:t>
            </a:r>
            <a:r>
              <a:rPr lang="en-AU" dirty="0" smtClean="0">
                <a:solidFill>
                  <a:srgbClr val="FFC000"/>
                </a:solidFill>
              </a:rPr>
              <a:t>waiting for start</a:t>
            </a:r>
            <a:endParaRPr lang="en-AU" dirty="0">
              <a:solidFill>
                <a:srgbClr val="FFC000"/>
              </a:solidFill>
            </a:endParaRPr>
          </a:p>
        </p:txBody>
      </p:sp>
    </p:spTree>
    <p:extLst>
      <p:ext uri="{BB962C8B-B14F-4D97-AF65-F5344CB8AC3E}">
        <p14:creationId xmlns:p14="http://schemas.microsoft.com/office/powerpoint/2010/main" val="338852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802.11ad </a:t>
            </a:r>
            <a:r>
              <a:rPr lang="en-AU" dirty="0"/>
              <a:t>is waiting to start after IEEE 802.11 WG replied to comments during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Feb 2013</a:t>
            </a:r>
            <a:endParaRPr lang="en-AU" dirty="0" smtClean="0">
              <a:solidFill>
                <a:srgbClr val="00B050"/>
              </a:solidFill>
            </a:endParaRPr>
          </a:p>
          <a:p>
            <a:pPr lvl="1"/>
            <a:r>
              <a:rPr lang="en-AU" dirty="0" smtClean="0"/>
              <a:t>Submission in N15553</a:t>
            </a:r>
          </a:p>
          <a:p>
            <a:pPr lvl="1"/>
            <a:r>
              <a:rPr lang="en-AU" dirty="0" smtClean="0"/>
              <a:t>Voting </a:t>
            </a:r>
            <a:r>
              <a:rPr lang="en-AU" dirty="0" smtClean="0"/>
              <a:t>results in </a:t>
            </a:r>
            <a:r>
              <a:rPr lang="en-AU" dirty="0" smtClean="0"/>
              <a:t>N15601</a:t>
            </a:r>
          </a:p>
          <a:p>
            <a:pPr lvl="2"/>
            <a:r>
              <a:rPr lang="en-AU" dirty="0"/>
              <a:t>Comments 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a:t>
            </a:r>
            <a:r>
              <a:rPr lang="en-AU" dirty="0" smtClean="0"/>
              <a:t>from Japan in 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a:t>
            </a:r>
            <a:r>
              <a:rPr lang="en-AU" dirty="0" smtClean="0"/>
              <a:t>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241085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802.11aa </a:t>
            </a:r>
            <a:r>
              <a:rPr lang="en-AU" dirty="0"/>
              <a:t>is waiting to start after IEEE 802.11 WG replied to comments during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Feb 2013</a:t>
            </a:r>
            <a:endParaRPr lang="en-AU" dirty="0" smtClean="0"/>
          </a:p>
          <a:p>
            <a:pPr lvl="1"/>
            <a:r>
              <a:rPr lang="en-AU" dirty="0" smtClean="0"/>
              <a:t>Submission in N15554</a:t>
            </a:r>
          </a:p>
          <a:p>
            <a:pPr lvl="1"/>
            <a:r>
              <a:rPr lang="en-AU" dirty="0" smtClean="0"/>
              <a:t>Voting </a:t>
            </a:r>
            <a:r>
              <a:rPr lang="en-AU" dirty="0" smtClean="0"/>
              <a:t>results in </a:t>
            </a:r>
            <a:r>
              <a:rPr lang="en-AU" dirty="0" smtClean="0"/>
              <a:t>N15602</a:t>
            </a:r>
          </a:p>
          <a:p>
            <a:pPr lvl="2"/>
            <a:r>
              <a:rPr lang="en-AU" dirty="0"/>
              <a:t>Comments from China replied to by IEEE 802 in N15647</a:t>
            </a:r>
          </a:p>
          <a:p>
            <a:pPr lvl="3"/>
            <a:r>
              <a:rPr lang="en-AU" dirty="0"/>
              <a:t>The China NB comments are based on their disapproval of IEEE 802.11-2012</a:t>
            </a:r>
          </a:p>
          <a:p>
            <a:pPr lvl="3"/>
            <a:r>
              <a:rPr lang="en-AU" dirty="0"/>
              <a:t>IEEE 802 referred China NB to disposition </a:t>
            </a:r>
            <a:r>
              <a:rPr lang="en-AU" dirty="0" smtClean="0"/>
              <a:t>of comments </a:t>
            </a:r>
            <a:r>
              <a:rPr lang="en-AU" dirty="0"/>
              <a:t>on IEEE 802.11-2012</a:t>
            </a:r>
          </a:p>
          <a:p>
            <a:pPr lvl="2"/>
            <a:r>
              <a:rPr lang="en-AU" dirty="0" smtClean="0"/>
              <a:t>Comments </a:t>
            </a:r>
            <a:r>
              <a:rPr lang="en-AU" dirty="0"/>
              <a:t>from Japan in </a:t>
            </a:r>
            <a:r>
              <a:rPr lang="en-AU" dirty="0" smtClean="0"/>
              <a:t>N15664</a:t>
            </a:r>
          </a:p>
          <a:p>
            <a:pPr lvl="3"/>
            <a:r>
              <a:rPr lang="en-AU" dirty="0"/>
              <a:t>These comments expressed a concern about having too many amendments outstanding</a:t>
            </a:r>
          </a:p>
          <a:p>
            <a:pPr lvl="3"/>
            <a:r>
              <a:rPr lang="en-AU" dirty="0"/>
              <a:t>Japan NB has informally accepted idea that IEEE 802 should be responsible for all maintenance processes</a:t>
            </a:r>
          </a:p>
          <a:p>
            <a:r>
              <a:rPr lang="en-AU" dirty="0" smtClean="0"/>
              <a:t>FDIS </a:t>
            </a:r>
            <a:r>
              <a:rPr lang="en-AU" dirty="0" smtClean="0"/>
              <a:t>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2410858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802.1AB </a:t>
            </a:r>
            <a:r>
              <a:rPr lang="en-AU" dirty="0"/>
              <a:t>is waiting to start after IEEE </a:t>
            </a:r>
            <a:r>
              <a:rPr lang="en-AU" dirty="0" smtClean="0"/>
              <a:t>802.1 </a:t>
            </a:r>
            <a:r>
              <a:rPr lang="en-AU" dirty="0"/>
              <a:t>WG replied to comments during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Feb 2013</a:t>
            </a:r>
            <a:endParaRPr lang="en-AU" dirty="0" smtClean="0"/>
          </a:p>
          <a:p>
            <a:pPr lvl="1"/>
            <a:r>
              <a:rPr lang="en-AU" dirty="0" smtClean="0"/>
              <a:t>Submission in N15588</a:t>
            </a:r>
          </a:p>
          <a:p>
            <a:pPr lvl="1"/>
            <a:r>
              <a:rPr lang="en-AU" dirty="0" smtClean="0"/>
              <a:t>Voting </a:t>
            </a:r>
            <a:r>
              <a:rPr lang="en-AU" dirty="0" smtClean="0"/>
              <a:t>results in </a:t>
            </a:r>
            <a:r>
              <a:rPr lang="en-AU" dirty="0" smtClean="0"/>
              <a:t>N15626</a:t>
            </a:r>
          </a:p>
          <a:p>
            <a:pPr lvl="2"/>
            <a:r>
              <a:rPr lang="en-AU" dirty="0" smtClean="0"/>
              <a:t>Comments from China replied to in N15659</a:t>
            </a:r>
          </a:p>
          <a:p>
            <a:r>
              <a:rPr lang="en-AU" dirty="0" smtClean="0"/>
              <a:t>FDIS ballot: </a:t>
            </a:r>
            <a:r>
              <a:rPr lang="en-AU" dirty="0">
                <a:solidFill>
                  <a:srgbClr val="FFC000"/>
                </a:solidFill>
              </a:rPr>
              <a:t>waiting for start</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623054706"/>
              </p:ext>
            </p:extLst>
          </p:nvPr>
        </p:nvGraphicFramePr>
        <p:xfrm>
          <a:off x="5029200" y="3048000"/>
          <a:ext cx="914400" cy="771525"/>
        </p:xfrm>
        <a:graphic>
          <a:graphicData uri="http://schemas.openxmlformats.org/presentationml/2006/ole">
            <mc:AlternateContent xmlns:mc="http://schemas.openxmlformats.org/markup-compatibility/2006">
              <mc:Choice xmlns:v="urn:schemas-microsoft-com:vml" Requires="v">
                <p:oleObj spid="_x0000_s140301"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5029200" y="3048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898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802.1AR </a:t>
            </a:r>
            <a:r>
              <a:rPr lang="en-AU" dirty="0"/>
              <a:t>is waiting to start after IEEE 802.1 WG replied to comments during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34</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in May 2013</a:t>
            </a:r>
            <a:endParaRPr lang="en-AU" dirty="0" smtClean="0">
              <a:solidFill>
                <a:srgbClr val="00B050"/>
              </a:solidFill>
            </a:endParaRPr>
          </a:p>
          <a:p>
            <a:pPr lvl="1"/>
            <a:r>
              <a:rPr lang="en-AU" dirty="0" smtClean="0"/>
              <a:t>Submission in N15589</a:t>
            </a:r>
          </a:p>
          <a:p>
            <a:pPr lvl="1"/>
            <a:r>
              <a:rPr lang="en-AU" dirty="0" smtClean="0"/>
              <a:t>Voting </a:t>
            </a:r>
            <a:r>
              <a:rPr lang="en-AU" dirty="0" smtClean="0"/>
              <a:t>results in </a:t>
            </a:r>
            <a:r>
              <a:rPr lang="en-AU" dirty="0" smtClean="0"/>
              <a:t>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609992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802.1AS </a:t>
            </a:r>
            <a:r>
              <a:rPr lang="en-AU" dirty="0"/>
              <a:t>is waiting to start after IEEE 802.1 WG replied to comments during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May 2013</a:t>
            </a:r>
            <a:endParaRPr lang="en-AU" dirty="0" smtClean="0"/>
          </a:p>
          <a:p>
            <a:pPr lvl="1"/>
            <a:r>
              <a:rPr lang="en-AU" dirty="0" smtClean="0"/>
              <a:t>Submission in N15590</a:t>
            </a:r>
          </a:p>
          <a:p>
            <a:pPr lvl="1"/>
            <a:r>
              <a:rPr lang="en-AU" dirty="0" smtClean="0"/>
              <a:t>Voting </a:t>
            </a:r>
            <a:r>
              <a:rPr lang="en-AU" dirty="0" smtClean="0"/>
              <a:t>results in </a:t>
            </a:r>
            <a:r>
              <a:rPr lang="en-AU" dirty="0" smtClean="0"/>
              <a:t>N15628</a:t>
            </a:r>
          </a:p>
          <a:p>
            <a:pPr lvl="2"/>
            <a:r>
              <a:rPr lang="en-AU" dirty="0" smtClean="0"/>
              <a:t>Comments from China replied to in </a:t>
            </a:r>
            <a:r>
              <a:rPr lang="en-AU" dirty="0"/>
              <a:t>N15659</a:t>
            </a:r>
            <a:endParaRPr lang="en-AU" dirty="0" smtClean="0">
              <a:solidFill>
                <a:srgbClr val="FF0000"/>
              </a:solidFill>
            </a:endParaRPr>
          </a:p>
          <a:p>
            <a:r>
              <a:rPr lang="en-AU" dirty="0" smtClean="0"/>
              <a:t>FDIS ballot: </a:t>
            </a:r>
            <a:r>
              <a:rPr lang="en-AU" dirty="0">
                <a:solidFill>
                  <a:srgbClr val="FFC000"/>
                </a:solidFill>
              </a:rPr>
              <a:t>waiting for start</a:t>
            </a:r>
            <a:endParaRPr lang="en-AU" dirty="0">
              <a:solidFill>
                <a:srgbClr val="FF0000"/>
              </a:solidFill>
            </a:endParaRPr>
          </a:p>
        </p:txBody>
      </p:sp>
    </p:spTree>
    <p:extLst>
      <p:ext uri="{BB962C8B-B14F-4D97-AF65-F5344CB8AC3E}">
        <p14:creationId xmlns:p14="http://schemas.microsoft.com/office/powerpoint/2010/main" val="609992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802.3-2012 passed the pre-ballot, and is awaiting a response from </a:t>
            </a:r>
            <a:r>
              <a:rPr lang="en-US" dirty="0"/>
              <a:t>802.3 </a:t>
            </a:r>
            <a:r>
              <a:rPr lang="en-US" dirty="0" smtClean="0"/>
              <a:t>Maintenance </a:t>
            </a:r>
            <a:r>
              <a:rPr lang="en-US" dirty="0"/>
              <a:t>TF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in May 2013</a:t>
            </a:r>
            <a:endParaRPr lang="en-AU" dirty="0" smtClean="0"/>
          </a:p>
          <a:p>
            <a:pPr lvl="1"/>
            <a:r>
              <a:rPr lang="en-AU" dirty="0" smtClean="0"/>
              <a:t>Submission in N15595</a:t>
            </a:r>
          </a:p>
          <a:p>
            <a:pPr lvl="1"/>
            <a:r>
              <a:rPr lang="en-AU" dirty="0" smtClean="0"/>
              <a:t>Voting </a:t>
            </a:r>
            <a:r>
              <a:rPr lang="en-AU" dirty="0" smtClean="0"/>
              <a:t>results in </a:t>
            </a:r>
            <a:r>
              <a:rPr lang="en-AU" dirty="0" smtClean="0"/>
              <a:t>N15632</a:t>
            </a:r>
          </a:p>
          <a:p>
            <a:pPr lvl="2"/>
            <a:r>
              <a:rPr lang="en-AU" dirty="0" smtClean="0"/>
              <a:t>Comments from China awaiting response from </a:t>
            </a:r>
            <a:r>
              <a:rPr lang="en-US" dirty="0" smtClean="0"/>
              <a:t>802.3 Maintenance </a:t>
            </a:r>
            <a:r>
              <a:rPr lang="en-US" dirty="0" smtClean="0"/>
              <a:t>TF, which will be considered at Geneva plenary meeting </a:t>
            </a:r>
            <a:endParaRPr lang="en-AU" dirty="0" smtClean="0">
              <a:solidFill>
                <a:srgbClr val="FF0000"/>
              </a:solidFill>
            </a:endParaRPr>
          </a:p>
          <a:p>
            <a:r>
              <a:rPr lang="en-AU" dirty="0" smtClean="0"/>
              <a:t>FDIS ballot: </a:t>
            </a:r>
            <a:r>
              <a:rPr lang="en-AU" dirty="0" smtClean="0">
                <a:solidFill>
                  <a:srgbClr val="FFC000"/>
                </a:solidFill>
              </a:rPr>
              <a:t>waiting for 802.3 WG comment response</a:t>
            </a:r>
            <a:endParaRPr lang="en-AU" dirty="0">
              <a:solidFill>
                <a:srgbClr val="FFC000"/>
              </a:solidFill>
            </a:endParaRPr>
          </a:p>
        </p:txBody>
      </p:sp>
    </p:spTree>
    <p:extLst>
      <p:ext uri="{BB962C8B-B14F-4D97-AF65-F5344CB8AC3E}">
        <p14:creationId xmlns:p14="http://schemas.microsoft.com/office/powerpoint/2010/main" val="500238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AU" dirty="0" smtClean="0"/>
              <a:t>The only comment on 802.3-2012 came from China NB</a:t>
            </a:r>
            <a:endParaRPr lang="en-AU" dirty="0"/>
          </a:p>
        </p:txBody>
      </p:sp>
      <p:sp>
        <p:nvSpPr>
          <p:cNvPr id="3" name="Content Placeholder 2"/>
          <p:cNvSpPr>
            <a:spLocks noGrp="1"/>
          </p:cNvSpPr>
          <p:nvPr>
            <p:ph idx="1"/>
          </p:nvPr>
        </p:nvSpPr>
        <p:spPr>
          <a:xfrm>
            <a:off x="685800" y="1371600"/>
            <a:ext cx="7772400" cy="4114800"/>
          </a:xfrm>
        </p:spPr>
        <p:txBody>
          <a:bodyPr/>
          <a:lstStyle/>
          <a:p>
            <a:r>
              <a:rPr lang="en-AU" b="1" dirty="0" smtClean="0"/>
              <a:t>China NB comment</a:t>
            </a:r>
          </a:p>
          <a:p>
            <a:pPr lvl="1"/>
            <a:r>
              <a:rPr lang="en-AU" i="1" dirty="0" smtClean="0"/>
              <a:t>China </a:t>
            </a:r>
            <a:r>
              <a:rPr lang="en-AU" i="1" dirty="0"/>
              <a:t>NB thanks for IEEE’s contribution of 802.3-2012 (in 6N15595). As always China encourages and supports standard collaboration between IEEE and ISO. However, based on the following reasons, China NB cannot support the three proposals</a:t>
            </a:r>
            <a:r>
              <a:rPr lang="en-AU" i="1" dirty="0" smtClean="0"/>
              <a:t>.</a:t>
            </a:r>
            <a:endParaRPr lang="en-AU" dirty="0"/>
          </a:p>
          <a:p>
            <a:pPr lvl="1"/>
            <a:r>
              <a:rPr lang="en-AU" i="1" dirty="0"/>
              <a:t>IEEE 802.3-2012 does not contain security related standards. As an information network standard, the lack of security protocols is a major concern. The standard is not robust. The standard referenced IEEE 802.1AE, which has security concerns. China NB has made many comments on this issue to SC6 and IEEE as in SC6N15556. However, IEEE has not made any satisfactory attempts to change China’s negative vote. Since China’s objection to the base/associated standards still stands, we cannot support other standards that rely on previous standards on security</a:t>
            </a:r>
            <a:r>
              <a:rPr lang="en-AU" i="1" dirty="0" smtClean="0"/>
              <a:t>.</a:t>
            </a:r>
            <a:endParaRPr lang="en-AU" dirty="0"/>
          </a:p>
          <a:p>
            <a:pPr lvl="1"/>
            <a:r>
              <a:rPr lang="en-AU" i="1" dirty="0"/>
              <a:t>In addition, China NB also has concerns that the FDIS process is reducing the quality and reputation of ISO/IEC standards. We will bring our concerns to the attention of ISO/IEC central offices.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37</a:t>
            </a:fld>
            <a:endParaRPr lang="en-US"/>
          </a:p>
        </p:txBody>
      </p:sp>
    </p:spTree>
    <p:extLst>
      <p:ext uri="{BB962C8B-B14F-4D97-AF65-F5344CB8AC3E}">
        <p14:creationId xmlns:p14="http://schemas.microsoft.com/office/powerpoint/2010/main" val="2596703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85800" y="685800"/>
            <a:ext cx="8305800" cy="1066800"/>
          </a:xfrm>
        </p:spPr>
        <p:txBody>
          <a:bodyPr/>
          <a:lstStyle/>
          <a:p>
            <a:r>
              <a:rPr lang="en-AU" dirty="0" smtClean="0"/>
              <a:t>In Sept 2012, SC6 agreed to give IEEE </a:t>
            </a:r>
            <a:r>
              <a:rPr lang="en-AU" dirty="0"/>
              <a:t>802 WGs responsibility for revision of ISO/IEC </a:t>
            </a:r>
            <a:r>
              <a:rPr lang="en-AU" dirty="0" smtClean="0"/>
              <a:t>8802 </a:t>
            </a:r>
            <a:r>
              <a:rPr lang="en-AU" dirty="0"/>
              <a:t>standards </a:t>
            </a:r>
          </a:p>
        </p:txBody>
      </p:sp>
      <p:sp>
        <p:nvSpPr>
          <p:cNvPr id="3" name="Content Placeholder 2"/>
          <p:cNvSpPr>
            <a:spLocks noGrp="1"/>
          </p:cNvSpPr>
          <p:nvPr>
            <p:ph idx="1"/>
          </p:nvPr>
        </p:nvSpPr>
        <p:spPr/>
        <p:txBody>
          <a:bodyPr/>
          <a:lstStyle/>
          <a:p>
            <a:pPr lvl="1"/>
            <a:r>
              <a:rPr lang="en-AU" dirty="0" smtClean="0"/>
              <a:t>SC6 agreed on a resolution with respect to 802.11 (Res 6.1.9) that gave 802.11 WG </a:t>
            </a:r>
            <a:r>
              <a:rPr lang="en-AU" dirty="0"/>
              <a:t>responsibility for </a:t>
            </a:r>
            <a:r>
              <a:rPr lang="en-AU" dirty="0" smtClean="0"/>
              <a:t>revision of ISO/IEC 8802-11 standards</a:t>
            </a:r>
          </a:p>
          <a:p>
            <a:pPr lvl="2"/>
            <a:r>
              <a:rPr lang="en-AU" i="1" dirty="0" smtClean="0"/>
              <a:t>As empowered by clause A1.2.1 of the PSDO agreement between ISO and IEEE</a:t>
            </a:r>
            <a:r>
              <a:rPr lang="en-AU" i="1" dirty="0" smtClean="0"/>
              <a:t>, SC6 </a:t>
            </a:r>
            <a:r>
              <a:rPr lang="en-AU" i="1" dirty="0" smtClean="0"/>
              <a:t>decides to allocate responsibility for the revision process of the ISO/IEC 8802-11 standard to the IEEE 802.11 WG while the IEEE 802.11 WG has an ongoing revision process for the IEEE 802.11 standard.</a:t>
            </a:r>
          </a:p>
          <a:p>
            <a:pPr lvl="2"/>
            <a:r>
              <a:rPr lang="en-AU" i="1" dirty="0" smtClean="0"/>
              <a:t>A condition of this motion is that SC6 and its NBs have access to an established mechanism to contribute to the revision process in the IEEE 802.11 WG</a:t>
            </a:r>
          </a:p>
          <a:p>
            <a:pPr lvl="1"/>
            <a:r>
              <a:rPr lang="en-AU" dirty="0" smtClean="0"/>
              <a:t>SC6 passed similar resolutions with respect to </a:t>
            </a:r>
            <a:r>
              <a:rPr lang="en-AU" dirty="0"/>
              <a:t>802.1 </a:t>
            </a:r>
            <a:r>
              <a:rPr lang="en-AU" dirty="0" smtClean="0"/>
              <a:t>(Res 6.1.10) &amp; </a:t>
            </a:r>
            <a:r>
              <a:rPr lang="en-AU" dirty="0"/>
              <a:t>802.3 (Res </a:t>
            </a:r>
            <a:r>
              <a:rPr lang="en-AU" dirty="0" smtClean="0"/>
              <a:t>6.1.11)</a:t>
            </a:r>
            <a:endParaRPr lang="en-AU" dirty="0"/>
          </a:p>
          <a:p>
            <a:pPr lvl="1"/>
            <a:r>
              <a:rPr lang="en-AU" dirty="0" smtClean="0"/>
              <a:t>In addition, SC6 passed a cooperation </a:t>
            </a:r>
            <a:r>
              <a:rPr lang="en-AU" dirty="0"/>
              <a:t>resolution (Res </a:t>
            </a:r>
            <a:r>
              <a:rPr lang="en-AU" dirty="0" smtClean="0"/>
              <a:t>6.1.12)</a:t>
            </a:r>
          </a:p>
          <a:p>
            <a:pPr lvl="2"/>
            <a:r>
              <a:rPr lang="en-US" i="1" dirty="0" smtClean="0"/>
              <a:t>SC </a:t>
            </a:r>
            <a:r>
              <a:rPr lang="en-US" i="1" dirty="0"/>
              <a:t>6 invites the IEEE 802 WG’s to exchange information about new work items that are within the scope of SC 6 and the respective IEEE 802 WG for information and potential coordination</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38</a:t>
            </a:fld>
            <a:endParaRPr lang="en-US"/>
          </a:p>
        </p:txBody>
      </p:sp>
    </p:spTree>
    <p:extLst>
      <p:ext uri="{BB962C8B-B14F-4D97-AF65-F5344CB8AC3E}">
        <p14:creationId xmlns:p14="http://schemas.microsoft.com/office/powerpoint/2010/main" val="2250613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March 2013, IEEE 802 liaised a proposed collaboration and revision process to SC6</a:t>
            </a:r>
            <a:endParaRPr lang="en-AU" dirty="0"/>
          </a:p>
        </p:txBody>
      </p:sp>
      <p:sp>
        <p:nvSpPr>
          <p:cNvPr id="3" name="Content Placeholder 2"/>
          <p:cNvSpPr>
            <a:spLocks noGrp="1"/>
          </p:cNvSpPr>
          <p:nvPr>
            <p:ph idx="1"/>
          </p:nvPr>
        </p:nvSpPr>
        <p:spPr/>
        <p:txBody>
          <a:bodyPr/>
          <a:lstStyle/>
          <a:p>
            <a:pPr lvl="1"/>
            <a:r>
              <a:rPr lang="en-AU" dirty="0" smtClean="0"/>
              <a:t>IEEE 802 agreed on a response to the requirement for IEEE 802 to propose a way for …</a:t>
            </a:r>
          </a:p>
          <a:p>
            <a:pPr lvl="2"/>
            <a:r>
              <a:rPr lang="en-AU" dirty="0" smtClean="0"/>
              <a:t> “</a:t>
            </a:r>
            <a:r>
              <a:rPr lang="en-AU" i="1" dirty="0" smtClean="0"/>
              <a:t>SC6 and its NBs (to) have access to an established mechanism to contribute to the revision process in the IEEE 802.11</a:t>
            </a:r>
            <a:r>
              <a:rPr lang="en-AU" dirty="0" smtClean="0"/>
              <a:t>” </a:t>
            </a:r>
          </a:p>
          <a:p>
            <a:pPr lvl="1"/>
            <a:r>
              <a:rPr lang="en-AU" dirty="0" smtClean="0"/>
              <a:t>… as well as IEEE 802.1 and IEEE 802.3</a:t>
            </a:r>
          </a:p>
          <a:p>
            <a:pPr lvl="1"/>
            <a:r>
              <a:rPr lang="en-AU" dirty="0" smtClean="0"/>
              <a:t>The proposal also responds to the </a:t>
            </a:r>
            <a:r>
              <a:rPr lang="en-US" dirty="0" smtClean="0"/>
              <a:t>invitation for the:</a:t>
            </a:r>
          </a:p>
          <a:p>
            <a:pPr lvl="2"/>
            <a:r>
              <a:rPr lang="en-US" dirty="0" smtClean="0"/>
              <a:t> “</a:t>
            </a:r>
            <a:r>
              <a:rPr lang="en-US" i="1" dirty="0" smtClean="0"/>
              <a:t>IEEE 802 WG’s to exchange information about new work items that are within the scope of SC 6 and the respective IEEE 802 WG for information and potential coordination</a:t>
            </a:r>
            <a:r>
              <a:rPr lang="en-US" dirty="0" smtClean="0"/>
              <a:t>”</a:t>
            </a:r>
            <a:endParaRPr lang="en-AU" dirty="0" smtClean="0"/>
          </a:p>
          <a:p>
            <a:pPr lvl="1"/>
            <a:r>
              <a:rPr lang="en-AU" dirty="0" smtClean="0"/>
              <a:t>The revised proposed document was approved in March 2013 and subsequently liaised to SC6</a:t>
            </a:r>
          </a:p>
          <a:p>
            <a:pPr lvl="2"/>
            <a:r>
              <a:rPr lang="en-AU" dirty="0" smtClean="0"/>
              <a:t>See N15606</a:t>
            </a:r>
            <a:endParaRPr lang="en-AU" dirty="0" smtClean="0">
              <a:solidFill>
                <a:srgbClr val="FF0000"/>
              </a:solidFill>
            </a:endParaRPr>
          </a:p>
          <a:p>
            <a:pPr lvl="2"/>
            <a:endParaRPr lang="en-AU" dirty="0" smtClean="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705581307"/>
              </p:ext>
            </p:extLst>
          </p:nvPr>
        </p:nvGraphicFramePr>
        <p:xfrm>
          <a:off x="2362200" y="5486400"/>
          <a:ext cx="914400" cy="771525"/>
        </p:xfrm>
        <a:graphic>
          <a:graphicData uri="http://schemas.openxmlformats.org/presentationml/2006/ole">
            <mc:AlternateContent xmlns:mc="http://schemas.openxmlformats.org/markup-compatibility/2006">
              <mc:Choice xmlns:v="urn:schemas-microsoft-com:vml" Requires="v">
                <p:oleObj spid="_x0000_s122950"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23622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782122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Korea in June 2013, SC6 </a:t>
            </a:r>
            <a:r>
              <a:rPr lang="en-AU" dirty="0" smtClean="0"/>
              <a:t>accepted the proposed IEEE 802/SC6 collaboration procedures</a:t>
            </a:r>
            <a:endParaRPr lang="en-AU" dirty="0"/>
          </a:p>
        </p:txBody>
      </p:sp>
      <p:sp>
        <p:nvSpPr>
          <p:cNvPr id="3" name="Content Placeholder 2"/>
          <p:cNvSpPr>
            <a:spLocks noGrp="1"/>
          </p:cNvSpPr>
          <p:nvPr>
            <p:ph idx="1"/>
          </p:nvPr>
        </p:nvSpPr>
        <p:spPr/>
        <p:txBody>
          <a:bodyPr/>
          <a:lstStyle/>
          <a:p>
            <a:pPr lvl="1"/>
            <a:r>
              <a:rPr lang="en-AU" dirty="0" smtClean="0"/>
              <a:t>The Swiss NB commented positively in N15623 on the proposed collaboration procedures</a:t>
            </a:r>
          </a:p>
          <a:p>
            <a:pPr lvl="1"/>
            <a:r>
              <a:rPr lang="en-AU" dirty="0" smtClean="0"/>
              <a:t>SC6 also responded positively and </a:t>
            </a:r>
            <a:r>
              <a:rPr lang="en-AU" dirty="0" smtClean="0"/>
              <a:t>unanimously passed </a:t>
            </a:r>
            <a:r>
              <a:rPr lang="en-AU" dirty="0" smtClean="0"/>
              <a:t>a resolution to that effect</a:t>
            </a:r>
          </a:p>
          <a:p>
            <a:pPr lvl="2"/>
            <a:r>
              <a:rPr lang="en-AU" b="0" i="1" dirty="0"/>
              <a:t>SC 6 thanks IEEE 802 for providing (as documented in 6N15606) SC 6 NBs access to mechanisms </a:t>
            </a:r>
            <a:r>
              <a:rPr lang="en-AU" b="0" i="1" dirty="0" smtClean="0"/>
              <a:t>to contribute </a:t>
            </a:r>
            <a:r>
              <a:rPr lang="en-AU" b="0" i="1" dirty="0"/>
              <a:t>to the revision process in the IEEE 802.1/3/11 Working Groups and encourages SC 6 NBs </a:t>
            </a:r>
            <a:r>
              <a:rPr lang="en-AU" b="0" i="1" dirty="0" smtClean="0"/>
              <a:t>and experts </a:t>
            </a:r>
            <a:r>
              <a:rPr lang="en-AU" b="0" i="1" dirty="0"/>
              <a:t>to utilize these mechanisms</a:t>
            </a:r>
            <a:r>
              <a:rPr lang="en-AU" b="0" i="1" dirty="0" smtClean="0"/>
              <a:t>.</a:t>
            </a:r>
          </a:p>
          <a:p>
            <a:pPr lvl="1"/>
            <a:r>
              <a:rPr lang="en-AU" dirty="0" smtClean="0"/>
              <a:t>Great job by the IEEE 802 team!</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40</a:t>
            </a:fld>
            <a:endParaRPr lang="en-US"/>
          </a:p>
        </p:txBody>
      </p:sp>
    </p:spTree>
    <p:extLst>
      <p:ext uri="{BB962C8B-B14F-4D97-AF65-F5344CB8AC3E}">
        <p14:creationId xmlns:p14="http://schemas.microsoft.com/office/powerpoint/2010/main" val="4290820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685800"/>
            <a:ext cx="8077200" cy="1066800"/>
          </a:xfrm>
        </p:spPr>
        <p:txBody>
          <a:bodyPr/>
          <a:lstStyle/>
          <a:p>
            <a:r>
              <a:rPr lang="en-AU" dirty="0" err="1" smtClean="0"/>
              <a:t>TePA</a:t>
            </a:r>
            <a:r>
              <a:rPr lang="en-AU" dirty="0" smtClean="0"/>
              <a:t>-AC, the 802.1X replacement, was approved as a Chinese National Standard in Oct 12</a:t>
            </a:r>
            <a:endParaRPr lang="en-US" dirty="0" smtClean="0"/>
          </a:p>
        </p:txBody>
      </p:sp>
      <p:sp>
        <p:nvSpPr>
          <p:cNvPr id="25603" name="Content Placeholder 2"/>
          <p:cNvSpPr>
            <a:spLocks noGrp="1"/>
          </p:cNvSpPr>
          <p:nvPr>
            <p:ph idx="1"/>
          </p:nvPr>
        </p:nvSpPr>
        <p:spPr/>
        <p:txBody>
          <a:bodyPr/>
          <a:lstStyle/>
          <a:p>
            <a:pPr lvl="1"/>
            <a:r>
              <a:rPr lang="en-AU" dirty="0" smtClean="0"/>
              <a:t>In previous SC6 meetings the China NB have proposed a protocol called </a:t>
            </a:r>
            <a:r>
              <a:rPr lang="en-AU" dirty="0" err="1" smtClean="0"/>
              <a:t>TePA</a:t>
            </a:r>
            <a:r>
              <a:rPr lang="en-AU" dirty="0" smtClean="0"/>
              <a:t>-AC, which is roughly an 802.1X replacement </a:t>
            </a:r>
          </a:p>
          <a:p>
            <a:pPr lvl="1"/>
            <a:r>
              <a:rPr lang="en-AU" dirty="0" smtClean="0"/>
              <a:t>At the SC6 meeting in February 2012, an IWNCOMM representative presented </a:t>
            </a:r>
            <a:r>
              <a:rPr lang="en-AU" dirty="0" err="1" smtClean="0"/>
              <a:t>TePA</a:t>
            </a:r>
            <a:r>
              <a:rPr lang="en-AU" dirty="0" smtClean="0"/>
              <a:t>-AC again, emphasising its use of </a:t>
            </a:r>
            <a:r>
              <a:rPr lang="en-AU" dirty="0" err="1" smtClean="0"/>
              <a:t>TePA</a:t>
            </a:r>
            <a:r>
              <a:rPr lang="en-AU" dirty="0" smtClean="0"/>
              <a:t>, and concluding</a:t>
            </a:r>
          </a:p>
          <a:p>
            <a:pPr lvl="2"/>
            <a:r>
              <a:rPr lang="en-US" dirty="0" smtClean="0"/>
              <a:t>“</a:t>
            </a:r>
            <a:r>
              <a:rPr lang="en-US" i="1" dirty="0" smtClean="0"/>
              <a:t>Network access control is widely used in many network environments.</a:t>
            </a:r>
          </a:p>
          <a:p>
            <a:pPr lvl="2"/>
            <a:r>
              <a:rPr lang="en-US" i="1" dirty="0" err="1" smtClean="0"/>
              <a:t>TePA</a:t>
            </a:r>
            <a:r>
              <a:rPr lang="en-US" i="1" dirty="0" smtClean="0"/>
              <a:t>-AC in N14399 is different from IEEE 802.1x</a:t>
            </a:r>
            <a:r>
              <a:rPr lang="en-US" dirty="0" smtClean="0"/>
              <a:t>.”</a:t>
            </a:r>
            <a:endParaRPr lang="en-AU" dirty="0" smtClean="0"/>
          </a:p>
          <a:p>
            <a:pPr lvl="1"/>
            <a:r>
              <a:rPr lang="en-AU" dirty="0" smtClean="0"/>
              <a:t>IWNCOMM claimed that </a:t>
            </a:r>
            <a:r>
              <a:rPr lang="en-AU" dirty="0" err="1" smtClean="0"/>
              <a:t>TePA</a:t>
            </a:r>
            <a:r>
              <a:rPr lang="en-AU" dirty="0" smtClean="0"/>
              <a:t>-AC covered a different application space from 802.1X</a:t>
            </a:r>
          </a:p>
          <a:p>
            <a:pPr lvl="1"/>
            <a:r>
              <a:rPr lang="en-AU" dirty="0" smtClean="0"/>
              <a:t>The discussion concluded with the China NB informing SC6 that further standardisation work on </a:t>
            </a:r>
            <a:r>
              <a:rPr lang="en-AU" dirty="0" err="1" smtClean="0"/>
              <a:t>TePA</a:t>
            </a:r>
            <a:r>
              <a:rPr lang="en-AU" dirty="0" smtClean="0"/>
              <a:t>-AC would continue in BWIPS</a:t>
            </a:r>
          </a:p>
          <a:p>
            <a:pPr lvl="2"/>
            <a:r>
              <a:rPr lang="en-AU" dirty="0" smtClean="0"/>
              <a:t>BWIPS is the organisation under CESI that standardised WAPI</a:t>
            </a:r>
          </a:p>
          <a:p>
            <a:pPr lvl="2"/>
            <a:r>
              <a:rPr lang="en-AU" dirty="0" smtClean="0"/>
              <a:t>TEPA-AC </a:t>
            </a:r>
            <a:r>
              <a:rPr lang="en-AU" dirty="0"/>
              <a:t>is </a:t>
            </a:r>
            <a:r>
              <a:rPr lang="en-AU" dirty="0" smtClean="0"/>
              <a:t>a </a:t>
            </a:r>
            <a:r>
              <a:rPr lang="en-AU" dirty="0"/>
              <a:t>Chinese National standard as GB / T </a:t>
            </a:r>
            <a:r>
              <a:rPr lang="en-AU" dirty="0" smtClean="0"/>
              <a:t>28455-2012 </a:t>
            </a:r>
            <a:r>
              <a:rPr lang="en-AU" dirty="0"/>
              <a:t>as of 1 </a:t>
            </a:r>
            <a:r>
              <a:rPr lang="en-AU" dirty="0" smtClean="0"/>
              <a:t>Oct 12; the </a:t>
            </a:r>
            <a:r>
              <a:rPr lang="en-AU" dirty="0"/>
              <a:t>“T” means it is recommended, </a:t>
            </a:r>
            <a:r>
              <a:rPr lang="en-AU" dirty="0" err="1"/>
              <a:t>ie</a:t>
            </a:r>
            <a:r>
              <a:rPr lang="en-AU" dirty="0"/>
              <a:t> not </a:t>
            </a:r>
            <a:r>
              <a:rPr lang="en-AU" dirty="0" smtClean="0"/>
              <a:t>mandatory (227 pages in Chinese)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6E33BC4D-A07F-49F2-BE06-BA4D9661F1B8}" type="slidenum">
              <a:rPr lang="en-US" smtClean="0"/>
              <a:pPr>
                <a:defRPr/>
              </a:pPr>
              <a:t>41</a:t>
            </a:fld>
            <a:endParaRPr lang="en-US"/>
          </a:p>
        </p:txBody>
      </p:sp>
    </p:spTree>
    <p:extLst>
      <p:ext uri="{BB962C8B-B14F-4D97-AF65-F5344CB8AC3E}">
        <p14:creationId xmlns:p14="http://schemas.microsoft.com/office/powerpoint/2010/main" val="23800964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Swiss NB has contributed a document </a:t>
            </a:r>
            <a:r>
              <a:rPr lang="en-AU" smtClean="0"/>
              <a:t>to SC6 </a:t>
            </a:r>
            <a:r>
              <a:rPr lang="en-AU" smtClean="0"/>
              <a:t>comparing “TePAKA4 and IEEE 802.1X Security”</a:t>
            </a:r>
            <a:endParaRPr lang="en-AU" dirty="0"/>
          </a:p>
        </p:txBody>
      </p:sp>
      <p:sp>
        <p:nvSpPr>
          <p:cNvPr id="3" name="Content Placeholder 2"/>
          <p:cNvSpPr>
            <a:spLocks noGrp="1"/>
          </p:cNvSpPr>
          <p:nvPr>
            <p:ph idx="1"/>
          </p:nvPr>
        </p:nvSpPr>
        <p:spPr/>
        <p:txBody>
          <a:bodyPr/>
          <a:lstStyle/>
          <a:p>
            <a:pPr lvl="1"/>
            <a:r>
              <a:rPr lang="en-AU" dirty="0" smtClean="0"/>
              <a:t>Hans-Rudolf Thomann from the Swiss NB has generated a </a:t>
            </a:r>
            <a:r>
              <a:rPr lang="en-AU" dirty="0" smtClean="0"/>
              <a:t>document (N15523) </a:t>
            </a:r>
            <a:r>
              <a:rPr lang="en-AU" dirty="0" smtClean="0"/>
              <a:t>titled, “A Comparative Analysis of TePAKA4 and IEEE 802.1X Security”</a:t>
            </a:r>
          </a:p>
          <a:p>
            <a:pPr lvl="1"/>
            <a:r>
              <a:rPr lang="en-AU" dirty="0" smtClean="0"/>
              <a:t>The IEEE 802 responded (</a:t>
            </a:r>
            <a:r>
              <a:rPr lang="en-AU" dirty="0" smtClean="0"/>
              <a:t>6N15646)</a:t>
            </a:r>
            <a:r>
              <a:rPr lang="en-AU" dirty="0" smtClean="0"/>
              <a:t> with an alternative analysis that concluded</a:t>
            </a:r>
          </a:p>
          <a:p>
            <a:pPr lvl="2"/>
            <a:r>
              <a:rPr lang="en-AU" i="1" dirty="0" smtClean="0"/>
              <a:t>There is no reason to consider unjustifiable alternatives to existing technology which work fine in practice</a:t>
            </a:r>
          </a:p>
          <a:p>
            <a:pPr lvl="1"/>
            <a:r>
              <a:rPr lang="en-AU" dirty="0" smtClean="0"/>
              <a:t>The Swiss NB followed up with another paper (N15662) that suggested inviting </a:t>
            </a:r>
            <a:r>
              <a:rPr lang="en-AU" dirty="0" smtClean="0"/>
              <a:t>the IEEE 802 LMSC to </a:t>
            </a:r>
            <a:r>
              <a:rPr lang="en-AU" i="1" dirty="0" smtClean="0"/>
              <a:t>continue the evaluation of the IEEE LAN/MAN security architecture jointly with Sc6</a:t>
            </a:r>
            <a:r>
              <a:rPr lang="en-AU" dirty="0" smtClean="0"/>
              <a:t>.</a:t>
            </a:r>
          </a:p>
          <a:p>
            <a:pPr lvl="1"/>
            <a:r>
              <a:rPr lang="en-AU" dirty="0"/>
              <a:t>Dan Harkins will report on the subsequent </a:t>
            </a:r>
            <a:r>
              <a:rPr lang="en-AU" dirty="0" smtClean="0"/>
              <a:t>technical discussion</a:t>
            </a:r>
            <a:endParaRPr lang="en-AU" dirty="0"/>
          </a:p>
          <a:p>
            <a:pPr lvl="2"/>
            <a:r>
              <a:rPr lang="en-AU" dirty="0"/>
              <a:t>Hint: it did not reach any consensus</a:t>
            </a:r>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42</a:t>
            </a:fld>
            <a:endParaRPr lang="en-US"/>
          </a:p>
        </p:txBody>
      </p:sp>
      <p:graphicFrame>
        <p:nvGraphicFramePr>
          <p:cNvPr id="6" name="Object 5"/>
          <p:cNvGraphicFramePr>
            <a:graphicFrameLocks noGrp="1" noChangeAspect="1"/>
          </p:cNvGraphicFramePr>
          <p:nvPr>
            <p:extLst>
              <p:ext uri="{D42A27DB-BD31-4B8C-83A1-F6EECF244321}">
                <p14:modId xmlns:p14="http://schemas.microsoft.com/office/powerpoint/2010/main" val="1830038453"/>
              </p:ext>
            </p:extLst>
          </p:nvPr>
        </p:nvGraphicFramePr>
        <p:xfrm>
          <a:off x="-17929" y="2133600"/>
          <a:ext cx="914400" cy="771525"/>
        </p:xfrm>
        <a:graphic>
          <a:graphicData uri="http://schemas.openxmlformats.org/presentationml/2006/ole">
            <mc:AlternateContent xmlns:mc="http://schemas.openxmlformats.org/markup-compatibility/2006">
              <mc:Choice xmlns:v="urn:schemas-microsoft-com:vml" Requires="v">
                <p:oleObj spid="_x0000_s147473" name="Acrobat Document" showAsIcon="1" r:id="rId3" imgW="914400" imgH="771480" progId="AcroExch.Document.7">
                  <p:embed/>
                </p:oleObj>
              </mc:Choice>
              <mc:Fallback>
                <p:oleObj name="Acrobat Document" showAsIcon="1" r:id="rId3" imgW="914400" imgH="771480" progId="AcroExch.Document.7">
                  <p:embed/>
                  <p:pic>
                    <p:nvPicPr>
                      <p:cNvPr id="0" name=""/>
                      <p:cNvPicPr>
                        <a:picLocks noGrp="1" noChangeAspect="1" noChangeArrowheads="1"/>
                      </p:cNvPicPr>
                      <p:nvPr/>
                    </p:nvPicPr>
                    <p:blipFill>
                      <a:blip r:embed="rId4"/>
                      <a:srcRect/>
                      <a:stretch>
                        <a:fillRect/>
                      </a:stretch>
                    </p:blipFill>
                    <p:spPr bwMode="auto">
                      <a:xfrm>
                        <a:off x="-17929" y="21336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4136097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47474"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0" y="28194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5296869"/>
              </p:ext>
            </p:extLst>
          </p:nvPr>
        </p:nvGraphicFramePr>
        <p:xfrm>
          <a:off x="-8965" y="4267200"/>
          <a:ext cx="914400" cy="771525"/>
        </p:xfrm>
        <a:graphic>
          <a:graphicData uri="http://schemas.openxmlformats.org/presentationml/2006/ole">
            <mc:AlternateContent xmlns:mc="http://schemas.openxmlformats.org/markup-compatibility/2006">
              <mc:Choice xmlns:v="urn:schemas-microsoft-com:vml" Requires="v">
                <p:oleObj spid="_x0000_s147475" name="Acrobat Document" showAsIcon="1" r:id="rId7" imgW="914400" imgH="771480" progId="AcroExch.Document.7">
                  <p:embed/>
                </p:oleObj>
              </mc:Choice>
              <mc:Fallback>
                <p:oleObj name="Acrobat Document" showAsIcon="1" r:id="rId7" imgW="914400" imgH="771480" progId="AcroExch.Document.7">
                  <p:embed/>
                  <p:pic>
                    <p:nvPicPr>
                      <p:cNvPr id="0" name=""/>
                      <p:cNvPicPr/>
                      <p:nvPr/>
                    </p:nvPicPr>
                    <p:blipFill>
                      <a:blip r:embed="rId8"/>
                      <a:stretch>
                        <a:fillRect/>
                      </a:stretch>
                    </p:blipFill>
                    <p:spPr>
                      <a:xfrm>
                        <a:off x="-8965" y="4267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586818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a:t>
            </a:r>
            <a:r>
              <a:rPr lang="en-AU" dirty="0" smtClean="0"/>
              <a:t>submitted </a:t>
            </a:r>
            <a:r>
              <a:rPr lang="en-AU" dirty="0" smtClean="0"/>
              <a:t>a paper </a:t>
            </a:r>
            <a:r>
              <a:rPr lang="en-AU" dirty="0" smtClean="0"/>
              <a:t>to SC6 claiming </a:t>
            </a:r>
            <a:r>
              <a:rPr lang="en-AU" dirty="0" smtClean="0"/>
              <a:t>that an attack on 802.1X possible, which </a:t>
            </a:r>
            <a:r>
              <a:rPr lang="en-AU" dirty="0" smtClean="0"/>
              <a:t>is not </a:t>
            </a:r>
            <a:r>
              <a:rPr lang="en-AU" dirty="0" smtClean="0"/>
              <a:t>true!</a:t>
            </a:r>
            <a:endParaRPr lang="en-AU" dirty="0"/>
          </a:p>
        </p:txBody>
      </p:sp>
      <p:sp>
        <p:nvSpPr>
          <p:cNvPr id="3" name="Content Placeholder 2"/>
          <p:cNvSpPr>
            <a:spLocks noGrp="1"/>
          </p:cNvSpPr>
          <p:nvPr>
            <p:ph idx="1"/>
          </p:nvPr>
        </p:nvSpPr>
        <p:spPr/>
        <p:txBody>
          <a:bodyPr/>
          <a:lstStyle/>
          <a:p>
            <a:pPr lvl="1"/>
            <a:r>
              <a:rPr lang="en-AU" dirty="0" smtClean="0"/>
              <a:t>The China NB have </a:t>
            </a:r>
            <a:r>
              <a:rPr lang="en-AU" dirty="0" smtClean="0"/>
              <a:t>claimed (N15513) </a:t>
            </a:r>
            <a:r>
              <a:rPr lang="en-AU" dirty="0" smtClean="0"/>
              <a:t>an attack on 802.1X is </a:t>
            </a:r>
            <a:r>
              <a:rPr lang="en-AU" dirty="0" smtClean="0"/>
              <a:t>possible and presented it in Korea</a:t>
            </a:r>
            <a:endParaRPr lang="en-AU" dirty="0" smtClean="0"/>
          </a:p>
          <a:p>
            <a:pPr lvl="1"/>
            <a:r>
              <a:rPr lang="en-AU" dirty="0" smtClean="0"/>
              <a:t>The IEEE 802 delegation responded with a </a:t>
            </a:r>
            <a:r>
              <a:rPr lang="en-AU" dirty="0"/>
              <a:t>paper (</a:t>
            </a:r>
            <a:r>
              <a:rPr lang="en-AU" dirty="0" smtClean="0"/>
              <a:t>N15558) refuting </a:t>
            </a:r>
            <a:r>
              <a:rPr lang="en-AU" dirty="0" smtClean="0"/>
              <a:t>the claim</a:t>
            </a:r>
          </a:p>
          <a:p>
            <a:pPr lvl="1"/>
            <a:r>
              <a:rPr lang="en-AU" dirty="0" smtClean="0"/>
              <a:t>Dan Harkins will report on the subsequent technical discussion</a:t>
            </a:r>
          </a:p>
          <a:p>
            <a:pPr lvl="2"/>
            <a:r>
              <a:rPr lang="en-AU" dirty="0" smtClean="0"/>
              <a:t>Hint: it did not reach any consensus</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43</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533911982"/>
              </p:ext>
            </p:extLst>
          </p:nvPr>
        </p:nvGraphicFramePr>
        <p:xfrm>
          <a:off x="-152400" y="1981200"/>
          <a:ext cx="914400" cy="771525"/>
        </p:xfrm>
        <a:graphic>
          <a:graphicData uri="http://schemas.openxmlformats.org/presentationml/2006/ole">
            <mc:AlternateContent xmlns:mc="http://schemas.openxmlformats.org/markup-compatibility/2006">
              <mc:Choice xmlns:v="urn:schemas-microsoft-com:vml" Requires="v">
                <p:oleObj spid="_x0000_s124996"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52400" y="1981200"/>
                        <a:ext cx="914400" cy="7715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90735728"/>
              </p:ext>
            </p:extLst>
          </p:nvPr>
        </p:nvGraphicFramePr>
        <p:xfrm>
          <a:off x="-152400" y="2667000"/>
          <a:ext cx="914400" cy="771525"/>
        </p:xfrm>
        <a:graphic>
          <a:graphicData uri="http://schemas.openxmlformats.org/presentationml/2006/ole">
            <mc:AlternateContent xmlns:mc="http://schemas.openxmlformats.org/markup-compatibility/2006">
              <mc:Choice xmlns:v="urn:schemas-microsoft-com:vml" Requires="v">
                <p:oleObj spid="_x0000_s124997"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152400" y="2667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82651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685800"/>
            <a:ext cx="8077200" cy="1066800"/>
          </a:xfrm>
        </p:spPr>
        <p:txBody>
          <a:bodyPr/>
          <a:lstStyle/>
          <a:p>
            <a:r>
              <a:rPr lang="en-AU" dirty="0" smtClean="0"/>
              <a:t>There is no further standardisation news in China related to </a:t>
            </a:r>
            <a:r>
              <a:rPr lang="en-AU" dirty="0" err="1" smtClean="0"/>
              <a:t>TLSec</a:t>
            </a:r>
            <a:r>
              <a:rPr lang="en-AU" dirty="0" smtClean="0"/>
              <a:t>, the proposed 802.1AE replacement</a:t>
            </a:r>
            <a:br>
              <a:rPr lang="en-AU" dirty="0" smtClean="0"/>
            </a:br>
            <a:endParaRPr lang="en-US" dirty="0" smtClean="0"/>
          </a:p>
        </p:txBody>
      </p:sp>
      <p:sp>
        <p:nvSpPr>
          <p:cNvPr id="24579" name="Content Placeholder 2"/>
          <p:cNvSpPr>
            <a:spLocks noGrp="1"/>
          </p:cNvSpPr>
          <p:nvPr>
            <p:ph idx="1"/>
          </p:nvPr>
        </p:nvSpPr>
        <p:spPr/>
        <p:txBody>
          <a:bodyPr/>
          <a:lstStyle/>
          <a:p>
            <a:pPr lvl="1"/>
            <a:r>
              <a:rPr lang="en-AU" dirty="0" smtClean="0"/>
              <a:t>In previous SC6 meetings the China NB have proposed a protocol called </a:t>
            </a:r>
            <a:r>
              <a:rPr lang="en-AU" dirty="0" err="1" smtClean="0"/>
              <a:t>TLSec</a:t>
            </a:r>
            <a:r>
              <a:rPr lang="en-AU" dirty="0" smtClean="0"/>
              <a:t>, which is roughly an 802.1AE replacement </a:t>
            </a:r>
          </a:p>
          <a:p>
            <a:pPr lvl="1"/>
            <a:r>
              <a:rPr lang="en-AU" dirty="0" smtClean="0"/>
              <a:t>At the SC6 meeting in February 2012, an IWNCOMM representative presented </a:t>
            </a:r>
            <a:r>
              <a:rPr lang="en-AU" dirty="0" err="1" smtClean="0"/>
              <a:t>TLSEc</a:t>
            </a:r>
            <a:r>
              <a:rPr lang="en-AU" dirty="0" smtClean="0"/>
              <a:t> again, emphasising its use of </a:t>
            </a:r>
            <a:r>
              <a:rPr lang="en-AU" dirty="0" err="1" smtClean="0"/>
              <a:t>TePA</a:t>
            </a:r>
            <a:r>
              <a:rPr lang="en-AU" dirty="0" smtClean="0"/>
              <a:t>, and concluding</a:t>
            </a:r>
          </a:p>
          <a:p>
            <a:pPr lvl="2"/>
            <a:r>
              <a:rPr lang="en-US" dirty="0" smtClean="0"/>
              <a:t>“</a:t>
            </a:r>
            <a:r>
              <a:rPr lang="en-US" i="1" dirty="0" smtClean="0"/>
              <a:t>It is necessary to do more research on LAN layer 2 security.</a:t>
            </a:r>
          </a:p>
          <a:p>
            <a:pPr lvl="2"/>
            <a:r>
              <a:rPr lang="en-US" i="1" dirty="0" err="1" smtClean="0"/>
              <a:t>TLSec</a:t>
            </a:r>
            <a:r>
              <a:rPr lang="en-US" i="1" dirty="0" smtClean="0"/>
              <a:t> in N14402 is different from </a:t>
            </a:r>
            <a:r>
              <a:rPr lang="en-US" i="1" dirty="0" smtClean="0"/>
              <a:t>IEEE 802.1AE</a:t>
            </a:r>
            <a:r>
              <a:rPr lang="en-US" dirty="0" smtClean="0"/>
              <a:t>”</a:t>
            </a:r>
            <a:endParaRPr lang="en-AU" dirty="0" smtClean="0"/>
          </a:p>
          <a:p>
            <a:pPr lvl="1"/>
            <a:r>
              <a:rPr lang="en-AU" dirty="0" smtClean="0"/>
              <a:t>IWNCOMM asserted that China Telecom were supporting this work</a:t>
            </a:r>
          </a:p>
          <a:p>
            <a:pPr lvl="1"/>
            <a:r>
              <a:rPr lang="en-AU" dirty="0" smtClean="0"/>
              <a:t>The discussion concluded with the China NB informing SC6 that further standardisation work on </a:t>
            </a:r>
            <a:r>
              <a:rPr lang="en-AU" dirty="0" err="1" smtClean="0"/>
              <a:t>TLSec</a:t>
            </a:r>
            <a:r>
              <a:rPr lang="en-AU" dirty="0" smtClean="0"/>
              <a:t> would continue in BWIPS</a:t>
            </a:r>
          </a:p>
          <a:p>
            <a:pPr lvl="2"/>
            <a:r>
              <a:rPr lang="en-AU" dirty="0" smtClean="0"/>
              <a:t>BWIPS is the organisation under CESI that standardised WAPI</a:t>
            </a:r>
          </a:p>
          <a:p>
            <a:pPr lvl="2"/>
            <a:r>
              <a:rPr lang="en-AU" dirty="0" smtClean="0"/>
              <a:t>There is no evidence that it has been standardised yet</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1C0A85D1-3A58-4988-801A-73A8F3B93F3D}" type="slidenum">
              <a:rPr lang="en-US" smtClean="0"/>
              <a:pPr>
                <a:defRPr/>
              </a:pPr>
              <a:t>44</a:t>
            </a:fld>
            <a:endParaRPr lang="en-US"/>
          </a:p>
        </p:txBody>
      </p:sp>
    </p:spTree>
    <p:extLst>
      <p:ext uri="{BB962C8B-B14F-4D97-AF65-F5344CB8AC3E}">
        <p14:creationId xmlns:p14="http://schemas.microsoft.com/office/powerpoint/2010/main" val="1274482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001000" cy="1066800"/>
          </a:xfrm>
        </p:spPr>
        <p:txBody>
          <a:bodyPr/>
          <a:lstStyle/>
          <a:p>
            <a:r>
              <a:rPr lang="en-AU" dirty="0" smtClean="0"/>
              <a:t>The China NB </a:t>
            </a:r>
            <a:r>
              <a:rPr lang="en-AU" dirty="0" smtClean="0"/>
              <a:t>submitted </a:t>
            </a:r>
            <a:r>
              <a:rPr lang="en-AU" dirty="0" smtClean="0"/>
              <a:t>a paper </a:t>
            </a:r>
            <a:r>
              <a:rPr lang="en-AU" dirty="0" smtClean="0"/>
              <a:t>to SC6 documenting the implementation </a:t>
            </a:r>
            <a:r>
              <a:rPr lang="en-AU" dirty="0" smtClean="0"/>
              <a:t>&amp; verification of </a:t>
            </a:r>
            <a:r>
              <a:rPr lang="en-AU" dirty="0" err="1" smtClean="0"/>
              <a:t>TLSec</a:t>
            </a:r>
            <a:endParaRPr lang="en-AU" dirty="0"/>
          </a:p>
        </p:txBody>
      </p:sp>
      <p:sp>
        <p:nvSpPr>
          <p:cNvPr id="3" name="Content Placeholder 2"/>
          <p:cNvSpPr>
            <a:spLocks noGrp="1"/>
          </p:cNvSpPr>
          <p:nvPr>
            <p:ph idx="1"/>
          </p:nvPr>
        </p:nvSpPr>
        <p:spPr/>
        <p:txBody>
          <a:bodyPr/>
          <a:lstStyle/>
          <a:p>
            <a:pPr lvl="1"/>
            <a:r>
              <a:rPr lang="en-AU" dirty="0" smtClean="0"/>
              <a:t>The China NB </a:t>
            </a:r>
            <a:r>
              <a:rPr lang="en-AU" dirty="0" smtClean="0"/>
              <a:t>submitted </a:t>
            </a:r>
            <a:r>
              <a:rPr lang="en-AU" dirty="0"/>
              <a:t>a </a:t>
            </a:r>
            <a:r>
              <a:rPr lang="en-AU" dirty="0"/>
              <a:t>paper (</a:t>
            </a:r>
            <a:r>
              <a:rPr lang="en-AU" dirty="0" smtClean="0"/>
              <a:t>N15617) </a:t>
            </a:r>
            <a:r>
              <a:rPr lang="en-AU" dirty="0" smtClean="0"/>
              <a:t>to SC6 documenting the  </a:t>
            </a:r>
            <a:r>
              <a:rPr lang="en-AU" dirty="0"/>
              <a:t>implementation &amp; verification of </a:t>
            </a:r>
            <a:r>
              <a:rPr lang="en-AU" dirty="0" err="1" smtClean="0"/>
              <a:t>TLSec</a:t>
            </a:r>
            <a:endParaRPr lang="en-AU" dirty="0" smtClean="0"/>
          </a:p>
          <a:p>
            <a:pPr lvl="1"/>
            <a:r>
              <a:rPr lang="en-AU" dirty="0" smtClean="0"/>
              <a:t>It </a:t>
            </a:r>
            <a:r>
              <a:rPr lang="en-AU" dirty="0" smtClean="0"/>
              <a:t>contains insufficient detail to comment </a:t>
            </a:r>
            <a:r>
              <a:rPr lang="en-AU" dirty="0" smtClean="0"/>
              <a:t>much and </a:t>
            </a:r>
            <a:r>
              <a:rPr lang="en-AU" dirty="0"/>
              <a:t>there no substantive discussion at the SC6 meeting in Korea in June 2013</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80549928"/>
              </p:ext>
            </p:extLst>
          </p:nvPr>
        </p:nvGraphicFramePr>
        <p:xfrm>
          <a:off x="7848600" y="2057400"/>
          <a:ext cx="914400" cy="771525"/>
        </p:xfrm>
        <a:graphic>
          <a:graphicData uri="http://schemas.openxmlformats.org/presentationml/2006/ole">
            <mc:AlternateContent xmlns:mc="http://schemas.openxmlformats.org/markup-compatibility/2006">
              <mc:Choice xmlns:v="urn:schemas-microsoft-com:vml" Requires="v">
                <p:oleObj spid="_x0000_s12601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78486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106971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685800"/>
            <a:ext cx="7924800" cy="1066800"/>
          </a:xfrm>
        </p:spPr>
        <p:txBody>
          <a:bodyPr/>
          <a:lstStyle/>
          <a:p>
            <a:r>
              <a:rPr lang="en-AU" dirty="0"/>
              <a:t>There is no </a:t>
            </a:r>
            <a:r>
              <a:rPr lang="en-AU" dirty="0" smtClean="0"/>
              <a:t>standardisation </a:t>
            </a:r>
            <a:r>
              <a:rPr lang="en-AU" dirty="0"/>
              <a:t>news related to </a:t>
            </a:r>
            <a:r>
              <a:rPr lang="en-AU" dirty="0" smtClean="0"/>
              <a:t>TAAA in China, the proposed LRWN security replacement</a:t>
            </a:r>
          </a:p>
        </p:txBody>
      </p:sp>
      <p:sp>
        <p:nvSpPr>
          <p:cNvPr id="26627" name="Content Placeholder 2"/>
          <p:cNvSpPr>
            <a:spLocks noGrp="1"/>
          </p:cNvSpPr>
          <p:nvPr>
            <p:ph idx="1"/>
          </p:nvPr>
        </p:nvSpPr>
        <p:spPr/>
        <p:txBody>
          <a:bodyPr/>
          <a:lstStyle/>
          <a:p>
            <a:pPr lvl="1"/>
            <a:r>
              <a:rPr lang="en-AU" dirty="0" smtClean="0"/>
              <a:t>In previous SC6 meetings the China NB have proposed a protocol called TAAA, which is roughly WAPI for Long Range Wireless Networks</a:t>
            </a:r>
          </a:p>
          <a:p>
            <a:pPr lvl="1"/>
            <a:r>
              <a:rPr lang="en-AU" dirty="0" smtClean="0"/>
              <a:t>At the SC6 meeting in February 2012, an IWNCOMM representative presented TAAA again, emphasising its use of </a:t>
            </a:r>
            <a:r>
              <a:rPr lang="en-AU" dirty="0" err="1" smtClean="0"/>
              <a:t>TePA</a:t>
            </a:r>
            <a:r>
              <a:rPr lang="en-AU" dirty="0" smtClean="0"/>
              <a:t>, and concluding</a:t>
            </a:r>
          </a:p>
          <a:p>
            <a:pPr lvl="2"/>
            <a:r>
              <a:rPr lang="en-US" dirty="0" smtClean="0"/>
              <a:t>“</a:t>
            </a:r>
            <a:r>
              <a:rPr lang="en-US" i="1" dirty="0" smtClean="0"/>
              <a:t>TAAA applies to various LRWN.</a:t>
            </a:r>
          </a:p>
          <a:p>
            <a:pPr lvl="2"/>
            <a:r>
              <a:rPr lang="en-US" i="1" dirty="0" smtClean="0"/>
              <a:t>The details of the solution may be discussed further</a:t>
            </a:r>
            <a:r>
              <a:rPr lang="en-US" dirty="0" smtClean="0"/>
              <a:t>.”</a:t>
            </a:r>
            <a:endParaRPr lang="en-AU" dirty="0" smtClean="0"/>
          </a:p>
          <a:p>
            <a:pPr lvl="1"/>
            <a:r>
              <a:rPr lang="en-AU" dirty="0" smtClean="0"/>
              <a:t>It appears from the subsequent discussion that a LRWN could include both LTE &amp; 802.16</a:t>
            </a:r>
          </a:p>
          <a:p>
            <a:pPr lvl="1"/>
            <a:r>
              <a:rPr lang="en-AU" dirty="0" smtClean="0"/>
              <a:t>There is no evidence of any standardisation work in China on TAAA</a:t>
            </a:r>
          </a:p>
          <a:p>
            <a:pPr lvl="1"/>
            <a:r>
              <a:rPr lang="en-AU" dirty="0" smtClean="0"/>
              <a:t>It is also not clear why a LRWN needs its own special security mechanism and why it doesn’t just have the same requirements as any other wireless network</a:t>
            </a:r>
            <a:endParaRPr lang="en-US" dirty="0" smtClean="0"/>
          </a:p>
          <a:p>
            <a:pPr lvl="1"/>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D7F8811C-E3B0-4D4E-8C2F-C01BAA912C5C}" type="slidenum">
              <a:rPr lang="en-US" smtClean="0"/>
              <a:pPr>
                <a:defRPr/>
              </a:pPr>
              <a:t>46</a:t>
            </a:fld>
            <a:endParaRPr lang="en-US"/>
          </a:p>
        </p:txBody>
      </p:sp>
    </p:spTree>
    <p:extLst>
      <p:ext uri="{BB962C8B-B14F-4D97-AF65-F5344CB8AC3E}">
        <p14:creationId xmlns:p14="http://schemas.microsoft.com/office/powerpoint/2010/main" val="27901929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AU" dirty="0"/>
              <a:t>The China NB </a:t>
            </a:r>
            <a:r>
              <a:rPr lang="en-AU" dirty="0" smtClean="0"/>
              <a:t>submitted </a:t>
            </a:r>
            <a:r>
              <a:rPr lang="en-AU" dirty="0"/>
              <a:t>a paper </a:t>
            </a:r>
            <a:r>
              <a:rPr lang="en-AU" dirty="0" smtClean="0"/>
              <a:t>to SC6 </a:t>
            </a:r>
            <a:r>
              <a:rPr lang="en-AU" dirty="0" smtClean="0"/>
              <a:t>documenting </a:t>
            </a:r>
            <a:r>
              <a:rPr lang="en-AU" dirty="0"/>
              <a:t>implementation &amp; verification of </a:t>
            </a:r>
            <a:r>
              <a:rPr lang="en-AU" dirty="0" smtClean="0"/>
              <a:t>TAAA</a:t>
            </a:r>
            <a:endParaRPr lang="en-AU" dirty="0"/>
          </a:p>
        </p:txBody>
      </p:sp>
      <p:sp>
        <p:nvSpPr>
          <p:cNvPr id="3" name="Content Placeholder 2"/>
          <p:cNvSpPr>
            <a:spLocks noGrp="1"/>
          </p:cNvSpPr>
          <p:nvPr>
            <p:ph idx="1"/>
          </p:nvPr>
        </p:nvSpPr>
        <p:spPr/>
        <p:txBody>
          <a:bodyPr/>
          <a:lstStyle/>
          <a:p>
            <a:pPr lvl="1"/>
            <a:r>
              <a:rPr lang="en-AU" dirty="0"/>
              <a:t>The China NB </a:t>
            </a:r>
            <a:r>
              <a:rPr lang="en-AU" dirty="0" smtClean="0"/>
              <a:t>submitted </a:t>
            </a:r>
            <a:r>
              <a:rPr lang="en-AU" dirty="0"/>
              <a:t>a </a:t>
            </a:r>
            <a:r>
              <a:rPr lang="en-AU" dirty="0" smtClean="0"/>
              <a:t>paper to SC6  </a:t>
            </a:r>
            <a:r>
              <a:rPr lang="en-AU" dirty="0"/>
              <a:t>documenting implementation &amp; verification of </a:t>
            </a:r>
            <a:r>
              <a:rPr lang="en-AU" dirty="0" smtClean="0"/>
              <a:t>TAAA</a:t>
            </a:r>
            <a:endParaRPr lang="en-AU" dirty="0"/>
          </a:p>
          <a:p>
            <a:pPr lvl="2"/>
            <a:r>
              <a:rPr lang="en-AU" dirty="0"/>
              <a:t>See </a:t>
            </a:r>
            <a:r>
              <a:rPr lang="en-AU" dirty="0" smtClean="0"/>
              <a:t>N15615</a:t>
            </a:r>
            <a:endParaRPr lang="en-AU" dirty="0"/>
          </a:p>
          <a:p>
            <a:pPr lvl="1"/>
            <a:r>
              <a:rPr lang="en-AU" dirty="0"/>
              <a:t>It contains insufficient detail to comment </a:t>
            </a:r>
            <a:r>
              <a:rPr lang="en-AU" dirty="0" smtClean="0"/>
              <a:t>much and there was no substantive discussion at the SC6 meeting in Korea in June 2013</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874222830"/>
              </p:ext>
            </p:extLst>
          </p:nvPr>
        </p:nvGraphicFramePr>
        <p:xfrm>
          <a:off x="2971800" y="2362200"/>
          <a:ext cx="914400" cy="771525"/>
        </p:xfrm>
        <a:graphic>
          <a:graphicData uri="http://schemas.openxmlformats.org/presentationml/2006/ole">
            <mc:AlternateContent xmlns:mc="http://schemas.openxmlformats.org/markup-compatibility/2006">
              <mc:Choice xmlns:v="urn:schemas-microsoft-com:vml" Requires="v">
                <p:oleObj spid="_x0000_s12703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297180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7301926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lvl="1"/>
            <a:r>
              <a:rPr lang="en-AU" dirty="0"/>
              <a:t>The discussion about the various Chinese security proposals became somewhat contentious</a:t>
            </a:r>
            <a:br>
              <a:rPr lang="en-AU" dirty="0"/>
            </a:br>
            <a:endParaRPr lang="en-AU" dirty="0"/>
          </a:p>
        </p:txBody>
      </p:sp>
      <p:sp>
        <p:nvSpPr>
          <p:cNvPr id="3" name="Content Placeholder 2"/>
          <p:cNvSpPr>
            <a:spLocks noGrp="1"/>
          </p:cNvSpPr>
          <p:nvPr>
            <p:ph idx="1"/>
          </p:nvPr>
        </p:nvSpPr>
        <p:spPr/>
        <p:txBody>
          <a:bodyPr/>
          <a:lstStyle/>
          <a:p>
            <a:pPr lvl="1"/>
            <a:r>
              <a:rPr lang="en-AU" dirty="0" smtClean="0"/>
              <a:t>The Swiss NB suggested a resolution to invite the IEEE 802 to continue discussions. For example:</a:t>
            </a:r>
          </a:p>
          <a:p>
            <a:pPr lvl="2"/>
            <a:r>
              <a:rPr lang="en-AU" i="1" dirty="0" smtClean="0"/>
              <a:t>Sc6 notes with interest the contents of 6N15523, 6N15613, 6N15646 and 6Nxxx (this presentation) and kindly invites the IEEE 802 LMSC to continue the evaluation of the IEEE LAN/MAN security architecture jointly with Sc6.</a:t>
            </a:r>
          </a:p>
          <a:p>
            <a:pPr lvl="1"/>
            <a:r>
              <a:rPr lang="en-AU" dirty="0" smtClean="0"/>
              <a:t>The US NB rep took an alternative view suggesting the ongoing discussion was wasting everyone's time for years, and proposing a different resolution</a:t>
            </a:r>
          </a:p>
          <a:p>
            <a:pPr lvl="2"/>
            <a:r>
              <a:rPr lang="en-AU" i="1" dirty="0"/>
              <a:t>Noting the various TEPA based proposals that have been discussed within SC6 during the last nine years have all been shown after extensive discussions during many meetings and in many documents  to provide no more than functional subsets of existing ISO/IEC standards, draft ISO/IEC standards, or ratified standards from other internationally recognised SDOs, SC6 resolves to disallow documents or discussions related to the proposals known as TAAA, TEPA-AC, </a:t>
            </a:r>
            <a:r>
              <a:rPr lang="en-AU" i="1" dirty="0" err="1"/>
              <a:t>TLSec</a:t>
            </a:r>
            <a:r>
              <a:rPr lang="en-AU" i="1" dirty="0"/>
              <a:t>, </a:t>
            </a:r>
            <a:r>
              <a:rPr lang="en-AU" i="1" dirty="0" err="1"/>
              <a:t>TISec</a:t>
            </a:r>
            <a:r>
              <a:rPr lang="en-AU" i="1" dirty="0"/>
              <a:t> and WAPI being placed on any SC6 agenda until SC6 NBs formally approves an associated NP proposal.</a:t>
            </a:r>
            <a:endParaRPr lang="en-AU" dirty="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48</a:t>
            </a:fld>
            <a:endParaRPr lang="en-US"/>
          </a:p>
        </p:txBody>
      </p:sp>
    </p:spTree>
    <p:extLst>
      <p:ext uri="{BB962C8B-B14F-4D97-AF65-F5344CB8AC3E}">
        <p14:creationId xmlns:p14="http://schemas.microsoft.com/office/powerpoint/2010/main" val="1733615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Ultimately the SC6 Chair brokered an acceptable solution meaning no more TEPA discussions …</a:t>
            </a:r>
            <a:endParaRPr lang="en-AU" dirty="0"/>
          </a:p>
        </p:txBody>
      </p:sp>
      <p:sp>
        <p:nvSpPr>
          <p:cNvPr id="3" name="Content Placeholder 2"/>
          <p:cNvSpPr>
            <a:spLocks noGrp="1"/>
          </p:cNvSpPr>
          <p:nvPr>
            <p:ph idx="1"/>
          </p:nvPr>
        </p:nvSpPr>
        <p:spPr>
          <a:xfrm>
            <a:off x="685800" y="1981200"/>
            <a:ext cx="7772400" cy="4343400"/>
          </a:xfrm>
        </p:spPr>
        <p:txBody>
          <a:bodyPr/>
          <a:lstStyle/>
          <a:p>
            <a:pPr lvl="1"/>
            <a:r>
              <a:rPr lang="en-AU" dirty="0" smtClean="0"/>
              <a:t>Neither of the proposed resolutions was ultimately accepted</a:t>
            </a:r>
          </a:p>
          <a:p>
            <a:pPr lvl="1"/>
            <a:r>
              <a:rPr lang="en-AU" dirty="0" smtClean="0"/>
              <a:t>Instead, the SC6 Chair ruled that topics can only be discussed 1-2 times before a NP form must be submitted for consideration</a:t>
            </a:r>
          </a:p>
          <a:p>
            <a:pPr lvl="1"/>
            <a:r>
              <a:rPr lang="en-AU" dirty="0" smtClean="0"/>
              <a:t>On this basis, it appears there can be no further discussion of any of the TEPA based proposals with an NP form</a:t>
            </a:r>
          </a:p>
          <a:p>
            <a:pPr lvl="2"/>
            <a:r>
              <a:rPr lang="en-AU" dirty="0" smtClean="0"/>
              <a:t>WAPI, TEPA-AC, </a:t>
            </a:r>
            <a:r>
              <a:rPr lang="en-AU" dirty="0" err="1" smtClean="0"/>
              <a:t>TLSec</a:t>
            </a:r>
            <a:r>
              <a:rPr lang="en-AU" dirty="0" smtClean="0"/>
              <a:t>, </a:t>
            </a:r>
            <a:r>
              <a:rPr lang="en-AU" dirty="0" err="1" smtClean="0"/>
              <a:t>TISec</a:t>
            </a:r>
            <a:r>
              <a:rPr lang="en-AU" dirty="0" smtClean="0"/>
              <a:t>, TAAA, …</a:t>
            </a:r>
          </a:p>
          <a:p>
            <a:pPr lvl="1"/>
            <a:r>
              <a:rPr lang="en-AU" dirty="0" smtClean="0"/>
              <a:t>If an NP form is every provided then the IEEE 802 can undertake another review of the proposals</a:t>
            </a:r>
          </a:p>
          <a:p>
            <a:pPr lvl="1"/>
            <a:r>
              <a:rPr lang="en-AU" dirty="0"/>
              <a:t>A</a:t>
            </a:r>
            <a:r>
              <a:rPr lang="en-AU" dirty="0" smtClean="0"/>
              <a:t>t this point it seems unlikely that a justified NP form can be submitted because the China NB justifications have all been successfully rebutted</a:t>
            </a:r>
          </a:p>
          <a:p>
            <a:pPr lvl="1"/>
            <a:r>
              <a:rPr lang="en-AU" dirty="0" smtClean="0"/>
              <a:t>It also seems unlikely that the China NB will gather a list of named experts from at least five NBs  … China + Switzerland are the only participants so far</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spTree>
    <p:extLst>
      <p:ext uri="{BB962C8B-B14F-4D97-AF65-F5344CB8AC3E}">
        <p14:creationId xmlns:p14="http://schemas.microsoft.com/office/powerpoint/2010/main" val="321636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D9F393C4-F9F5-4187-B3EF-3595C6AC2034}" type="slidenum">
              <a:rPr lang="en-US" smtClean="0"/>
              <a:pPr>
                <a:defRPr/>
              </a:pPr>
              <a:t>50</a:t>
            </a:fld>
            <a:endParaRPr lang="en-US"/>
          </a:p>
        </p:txBody>
      </p:sp>
      <p:sp>
        <p:nvSpPr>
          <p:cNvPr id="20484" name="Rectangle 2"/>
          <p:cNvSpPr>
            <a:spLocks noGrp="1" noChangeArrowheads="1"/>
          </p:cNvSpPr>
          <p:nvPr>
            <p:ph type="title"/>
          </p:nvPr>
        </p:nvSpPr>
        <p:spPr/>
        <p:txBody>
          <a:bodyPr/>
          <a:lstStyle/>
          <a:p>
            <a:r>
              <a:rPr lang="en-AU" dirty="0" smtClean="0"/>
              <a:t>The “WAPI story” has been going on for a very, very, very long time ... </a:t>
            </a:r>
          </a:p>
        </p:txBody>
      </p:sp>
      <p:sp>
        <p:nvSpPr>
          <p:cNvPr id="20485" name="Rectangle 3"/>
          <p:cNvSpPr>
            <a:spLocks noGrp="1" noChangeArrowheads="1"/>
          </p:cNvSpPr>
          <p:nvPr>
            <p:ph type="body" idx="1"/>
          </p:nvPr>
        </p:nvSpPr>
        <p:spPr>
          <a:xfrm>
            <a:off x="685800" y="1752600"/>
            <a:ext cx="7772400" cy="4114800"/>
          </a:xfrm>
        </p:spPr>
        <p:txBody>
          <a:bodyPr/>
          <a:lstStyle/>
          <a:p>
            <a:r>
              <a:rPr lang="en-AU" dirty="0" smtClean="0"/>
              <a:t>Brief summary of highlights/lowlights</a:t>
            </a:r>
          </a:p>
          <a:p>
            <a:pPr lvl="1"/>
            <a:r>
              <a:rPr lang="en-AU" dirty="0" smtClean="0"/>
              <a:t>2003: WAPI mandated for use in China, implemented by named firms</a:t>
            </a:r>
          </a:p>
          <a:p>
            <a:pPr lvl="1"/>
            <a:r>
              <a:rPr lang="en-AU" dirty="0" smtClean="0"/>
              <a:t>2004: Mandate withdrawn after China agrees to standardise WAPI first</a:t>
            </a:r>
          </a:p>
          <a:p>
            <a:pPr lvl="1"/>
            <a:r>
              <a:rPr lang="en-AU" dirty="0" smtClean="0"/>
              <a:t>2005: WAPI submitted to ISO/IEC fast track ballot in parallel to IEEE submitting 802.11i, after much controversy and appeals</a:t>
            </a:r>
          </a:p>
          <a:p>
            <a:pPr lvl="1"/>
            <a:r>
              <a:rPr lang="en-AU" dirty="0" smtClean="0"/>
              <a:t>2006: WAPI fails ISO/IEC fast track ballot and 802.11i passes, amid much controversy and appeals</a:t>
            </a:r>
          </a:p>
          <a:p>
            <a:pPr lvl="1"/>
            <a:r>
              <a:rPr lang="en-AU" dirty="0" smtClean="0"/>
              <a:t>2009: WAPI mandated in handsets and for SPs in China</a:t>
            </a:r>
          </a:p>
          <a:p>
            <a:pPr lvl="1"/>
            <a:r>
              <a:rPr lang="en-AU" dirty="0" smtClean="0"/>
              <a:t>2009: WAPI submitted to ISO/IEC as NP</a:t>
            </a:r>
          </a:p>
          <a:p>
            <a:pPr lvl="1"/>
            <a:r>
              <a:rPr lang="en-AU" dirty="0" smtClean="0"/>
              <a:t>2010: WAPI NP ballot passes but comments not resolved</a:t>
            </a:r>
          </a:p>
          <a:p>
            <a:pPr lvl="1"/>
            <a:r>
              <a:rPr lang="en-AU" dirty="0" smtClean="0"/>
              <a:t>Nov 2011: China NB announced that they had withdrawn the WAPI NP</a:t>
            </a:r>
          </a:p>
          <a:p>
            <a:pPr lvl="1"/>
            <a:r>
              <a:rPr lang="en-AU" dirty="0" smtClean="0"/>
              <a:t>Feb 2012: SC6 formally cancelled the WAPI NP</a:t>
            </a:r>
          </a:p>
        </p:txBody>
      </p:sp>
    </p:spTree>
    <p:extLst>
      <p:ext uri="{BB962C8B-B14F-4D97-AF65-F5344CB8AC3E}">
        <p14:creationId xmlns:p14="http://schemas.microsoft.com/office/powerpoint/2010/main" val="2521370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WAPI will have </a:t>
            </a:r>
            <a:r>
              <a:rPr lang="en-AU" dirty="0"/>
              <a:t>ample government funding for the foreseeable future</a:t>
            </a:r>
          </a:p>
        </p:txBody>
      </p:sp>
      <p:sp>
        <p:nvSpPr>
          <p:cNvPr id="3" name="Content Placeholder 2"/>
          <p:cNvSpPr>
            <a:spLocks noGrp="1"/>
          </p:cNvSpPr>
          <p:nvPr>
            <p:ph idx="1"/>
          </p:nvPr>
        </p:nvSpPr>
        <p:spPr/>
        <p:txBody>
          <a:bodyPr/>
          <a:lstStyle/>
          <a:p>
            <a:pPr lvl="1"/>
            <a:r>
              <a:rPr lang="en-AU" dirty="0" smtClean="0"/>
              <a:t>WAPI has had support from some parts of the Chinese Government for a long time</a:t>
            </a:r>
          </a:p>
          <a:p>
            <a:pPr lvl="1"/>
            <a:r>
              <a:rPr lang="en-AU" dirty="0" smtClean="0"/>
              <a:t>It appears this support is continuing with the opening of a </a:t>
            </a:r>
            <a:r>
              <a:rPr lang="en-AU" dirty="0"/>
              <a:t>National Engineering Laboratory </a:t>
            </a:r>
            <a:r>
              <a:rPr lang="en-AU" dirty="0" smtClean="0"/>
              <a:t>in Xi’an in late 2012</a:t>
            </a:r>
          </a:p>
          <a:p>
            <a:pPr lvl="2"/>
            <a:r>
              <a:rPr lang="en-AU" dirty="0" smtClean="0"/>
              <a:t>See </a:t>
            </a:r>
            <a:r>
              <a:rPr lang="en-AU" u="sng" dirty="0">
                <a:hlinkClick r:id="rId2"/>
              </a:rPr>
              <a:t>http://tech.sina.com.cn/t/2012-12-10/01357870879.shtml</a:t>
            </a:r>
            <a:endParaRPr lang="en-AU" dirty="0" smtClean="0"/>
          </a:p>
          <a:p>
            <a:pPr lvl="1"/>
            <a:r>
              <a:rPr lang="en-AU" dirty="0" smtClean="0"/>
              <a:t>The focus of the lab (Google Translate) is to “</a:t>
            </a:r>
            <a:r>
              <a:rPr lang="en-AU" i="1" dirty="0"/>
              <a:t>fight for more international standards to adopt China's WAPI security </a:t>
            </a:r>
            <a:r>
              <a:rPr lang="en-AU" i="1" dirty="0" smtClean="0"/>
              <a:t>technologies</a:t>
            </a:r>
            <a:r>
              <a:rPr lang="en-AU" dirty="0" smtClean="0"/>
              <a:t>”</a:t>
            </a:r>
          </a:p>
          <a:p>
            <a:pPr lvl="1"/>
            <a:r>
              <a:rPr lang="en-AU" dirty="0" smtClean="0"/>
              <a:t>The attendance at the opening of the lab indicated support for its work from:</a:t>
            </a:r>
          </a:p>
          <a:p>
            <a:pPr lvl="2"/>
            <a:r>
              <a:rPr lang="en-AU" dirty="0" smtClean="0"/>
              <a:t>“</a:t>
            </a:r>
            <a:r>
              <a:rPr lang="en-AU" i="1" dirty="0" smtClean="0"/>
              <a:t>National </a:t>
            </a:r>
            <a:r>
              <a:rPr lang="en-AU" i="1" dirty="0"/>
              <a:t>Information Security Management research </a:t>
            </a:r>
            <a:r>
              <a:rPr lang="en-AU" i="1" dirty="0" smtClean="0"/>
              <a:t>institutions”</a:t>
            </a:r>
          </a:p>
          <a:p>
            <a:pPr lvl="2"/>
            <a:r>
              <a:rPr lang="en-AU" i="1" dirty="0" smtClean="0"/>
              <a:t>“industry experts”</a:t>
            </a:r>
          </a:p>
          <a:p>
            <a:pPr lvl="2"/>
            <a:r>
              <a:rPr lang="en-AU" i="1" dirty="0" smtClean="0"/>
              <a:t>“China's </a:t>
            </a:r>
            <a:r>
              <a:rPr lang="en-AU" i="1" dirty="0"/>
              <a:t>electric power, petroleum, finance, </a:t>
            </a:r>
            <a:r>
              <a:rPr lang="en-AU" i="1" dirty="0" smtClean="0"/>
              <a:t>transportation” industries</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51</a:t>
            </a:fld>
            <a:endParaRPr lang="en-US"/>
          </a:p>
        </p:txBody>
      </p:sp>
    </p:spTree>
    <p:extLst>
      <p:ext uri="{BB962C8B-B14F-4D97-AF65-F5344CB8AC3E}">
        <p14:creationId xmlns:p14="http://schemas.microsoft.com/office/powerpoint/2010/main" val="1252652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685800"/>
            <a:ext cx="8153400" cy="1066800"/>
          </a:xfrm>
        </p:spPr>
        <p:txBody>
          <a:bodyPr/>
          <a:lstStyle/>
          <a:p>
            <a:r>
              <a:rPr lang="en-AU" dirty="0" smtClean="0"/>
              <a:t>Any un-cancelling of the WAPI NP </a:t>
            </a:r>
            <a:r>
              <a:rPr lang="en-AU" dirty="0" smtClean="0"/>
              <a:t>probably requires a new NP ballot </a:t>
            </a:r>
            <a:endParaRPr lang="en-US" dirty="0" smtClean="0"/>
          </a:p>
        </p:txBody>
      </p:sp>
      <p:sp>
        <p:nvSpPr>
          <p:cNvPr id="22531" name="Content Placeholder 2"/>
          <p:cNvSpPr>
            <a:spLocks noGrp="1"/>
          </p:cNvSpPr>
          <p:nvPr>
            <p:ph idx="1"/>
          </p:nvPr>
        </p:nvSpPr>
        <p:spPr/>
        <p:txBody>
          <a:bodyPr/>
          <a:lstStyle/>
          <a:p>
            <a:pPr lvl="1"/>
            <a:r>
              <a:rPr lang="en-US" dirty="0" smtClean="0"/>
              <a:t> The China NB suggested at the time of cancellation they may resubmit WAPI “</a:t>
            </a:r>
            <a:r>
              <a:rPr lang="en-US" i="1" dirty="0" smtClean="0"/>
              <a:t>when a more favorable standardization environment is available</a:t>
            </a:r>
            <a:r>
              <a:rPr lang="en-US" dirty="0" smtClean="0"/>
              <a:t>”</a:t>
            </a:r>
          </a:p>
          <a:p>
            <a:pPr lvl="2"/>
            <a:r>
              <a:rPr lang="en-US" dirty="0" smtClean="0"/>
              <a:t>This assertion was repeated at the SC6 meeting in Korea in June 2013</a:t>
            </a:r>
            <a:endParaRPr lang="en-US" dirty="0" smtClean="0"/>
          </a:p>
          <a:p>
            <a:pPr lvl="1"/>
            <a:r>
              <a:rPr lang="en-AU" dirty="0" smtClean="0"/>
              <a:t>The </a:t>
            </a:r>
            <a:r>
              <a:rPr lang="en-AU" dirty="0" smtClean="0"/>
              <a:t>JTC1 </a:t>
            </a:r>
            <a:r>
              <a:rPr lang="en-AU" dirty="0" smtClean="0"/>
              <a:t>Directives are not </a:t>
            </a:r>
            <a:r>
              <a:rPr lang="en-AU" dirty="0" smtClean="0"/>
              <a:t>particularly clear </a:t>
            </a:r>
            <a:r>
              <a:rPr lang="en-AU" dirty="0" smtClean="0"/>
              <a:t>on the process for a project to be re-established once it has been cancelled</a:t>
            </a:r>
          </a:p>
          <a:p>
            <a:pPr lvl="1"/>
            <a:r>
              <a:rPr lang="en-AU" dirty="0" smtClean="0"/>
              <a:t>The best hint comes from the latest NP Ballot form, which includes an option for:</a:t>
            </a:r>
          </a:p>
          <a:p>
            <a:pPr lvl="2"/>
            <a:r>
              <a:rPr lang="en-US" dirty="0" smtClean="0"/>
              <a:t>“</a:t>
            </a:r>
            <a:r>
              <a:rPr lang="en-US" i="1" dirty="0" smtClean="0"/>
              <a:t>THIS PROPOSAL RELATES TO THE RE-ESTABLISHMENT OF A CANCELLED PROJECT AS AN ACTIVE PROJECT</a:t>
            </a:r>
            <a:r>
              <a:rPr lang="en-US" dirty="0" smtClean="0"/>
              <a:t>”</a:t>
            </a:r>
          </a:p>
          <a:p>
            <a:pPr lvl="1"/>
            <a:r>
              <a:rPr lang="en-AU" dirty="0" smtClean="0"/>
              <a:t>This form and the latest </a:t>
            </a:r>
            <a:r>
              <a:rPr lang="en-AU" dirty="0" smtClean="0"/>
              <a:t>JTC1  </a:t>
            </a:r>
            <a:r>
              <a:rPr lang="en-AU" dirty="0" smtClean="0"/>
              <a:t>Directives </a:t>
            </a:r>
            <a:r>
              <a:rPr lang="en-AU" dirty="0" smtClean="0"/>
              <a:t>suggest </a:t>
            </a:r>
            <a:r>
              <a:rPr lang="en-AU" dirty="0" smtClean="0"/>
              <a:t>if there was a proposal to re-establish WAPI then:</a:t>
            </a:r>
          </a:p>
          <a:p>
            <a:pPr lvl="2"/>
            <a:r>
              <a:rPr lang="en-AU" dirty="0" smtClean="0"/>
              <a:t>It would have be sent to a new </a:t>
            </a:r>
            <a:r>
              <a:rPr lang="en-AU" dirty="0" smtClean="0"/>
              <a:t>NP ballot </a:t>
            </a:r>
            <a:r>
              <a:rPr lang="en-AU" dirty="0" smtClean="0"/>
              <a:t>of SC6 NBs</a:t>
            </a:r>
          </a:p>
          <a:p>
            <a:pPr lvl="2"/>
            <a:r>
              <a:rPr lang="en-AU" dirty="0" smtClean="0"/>
              <a:t>Assuming the ballot passed, any resulting negative</a:t>
            </a:r>
            <a:br>
              <a:rPr lang="en-AU" dirty="0" smtClean="0"/>
            </a:br>
            <a:r>
              <a:rPr lang="en-AU" dirty="0" smtClean="0"/>
              <a:t>comments would have to be resolved and balloted by the JTC1 </a:t>
            </a:r>
            <a:r>
              <a:rPr lang="en-AU" dirty="0" smtClean="0"/>
              <a:t>NBs</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8F0159DF-A8AA-4DB8-93AE-93C1EA7419F5}" type="slidenum">
              <a:rPr lang="en-US" smtClean="0"/>
              <a:pPr>
                <a:defRPr/>
              </a:pPr>
              <a:t>52</a:t>
            </a:fld>
            <a:endParaRPr lang="en-US"/>
          </a:p>
        </p:txBody>
      </p:sp>
      <p:graphicFrame>
        <p:nvGraphicFramePr>
          <p:cNvPr id="22534" name="Object 3"/>
          <p:cNvGraphicFramePr>
            <a:graphicFrameLocks noChangeAspect="1"/>
          </p:cNvGraphicFramePr>
          <p:nvPr>
            <p:extLst>
              <p:ext uri="{D42A27DB-BD31-4B8C-83A1-F6EECF244321}">
                <p14:modId xmlns:p14="http://schemas.microsoft.com/office/powerpoint/2010/main" val="1529226519"/>
              </p:ext>
            </p:extLst>
          </p:nvPr>
        </p:nvGraphicFramePr>
        <p:xfrm>
          <a:off x="7391400" y="4191000"/>
          <a:ext cx="914400" cy="714375"/>
        </p:xfrm>
        <a:graphic>
          <a:graphicData uri="http://schemas.openxmlformats.org/presentationml/2006/ole">
            <mc:AlternateContent xmlns:mc="http://schemas.openxmlformats.org/markup-compatibility/2006">
              <mc:Choice xmlns:v="urn:schemas-microsoft-com:vml" Requires="v">
                <p:oleObj spid="_x0000_s141344" name="Acrobat Document" showAsIcon="1" r:id="rId3" imgW="914400" imgH="714375" progId="AcroExch.Document.7">
                  <p:embed/>
                </p:oleObj>
              </mc:Choice>
              <mc:Fallback>
                <p:oleObj name="Acrobat Document" showAsIcon="1" r:id="rId3" imgW="914400" imgH="714375"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191000"/>
                        <a:ext cx="9144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5" name="Object 4"/>
          <p:cNvGraphicFramePr>
            <a:graphicFrameLocks noChangeAspect="1"/>
          </p:cNvGraphicFramePr>
          <p:nvPr>
            <p:extLst>
              <p:ext uri="{D42A27DB-BD31-4B8C-83A1-F6EECF244321}">
                <p14:modId xmlns:p14="http://schemas.microsoft.com/office/powerpoint/2010/main" val="1688323630"/>
              </p:ext>
            </p:extLst>
          </p:nvPr>
        </p:nvGraphicFramePr>
        <p:xfrm>
          <a:off x="6705600" y="5381625"/>
          <a:ext cx="914400" cy="714375"/>
        </p:xfrm>
        <a:graphic>
          <a:graphicData uri="http://schemas.openxmlformats.org/presentationml/2006/ole">
            <mc:AlternateContent xmlns:mc="http://schemas.openxmlformats.org/markup-compatibility/2006">
              <mc:Choice xmlns:v="urn:schemas-microsoft-com:vml" Requires="v">
                <p:oleObj spid="_x0000_s141345" name="Acrobat Document" showAsIcon="1" r:id="rId5" imgW="914400" imgH="714375" progId="AcroExch.Document.7">
                  <p:embed/>
                </p:oleObj>
              </mc:Choice>
              <mc:Fallback>
                <p:oleObj name="Acrobat Document" showAsIcon="1" r:id="rId5" imgW="914400" imgH="714375"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381625"/>
                        <a:ext cx="9144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6" name="Object 6"/>
          <p:cNvGraphicFramePr>
            <a:graphicFrameLocks noChangeAspect="1"/>
          </p:cNvGraphicFramePr>
          <p:nvPr>
            <p:extLst>
              <p:ext uri="{D42A27DB-BD31-4B8C-83A1-F6EECF244321}">
                <p14:modId xmlns:p14="http://schemas.microsoft.com/office/powerpoint/2010/main" val="19856092"/>
              </p:ext>
            </p:extLst>
          </p:nvPr>
        </p:nvGraphicFramePr>
        <p:xfrm>
          <a:off x="7848600" y="5381625"/>
          <a:ext cx="914400" cy="714375"/>
        </p:xfrm>
        <a:graphic>
          <a:graphicData uri="http://schemas.openxmlformats.org/presentationml/2006/ole">
            <mc:AlternateContent xmlns:mc="http://schemas.openxmlformats.org/markup-compatibility/2006">
              <mc:Choice xmlns:v="urn:schemas-microsoft-com:vml" Requires="v">
                <p:oleObj spid="_x0000_s141346" name="Acrobat Document" showAsIcon="1" r:id="rId7" imgW="914400" imgH="714375" progId="AcroExch.Document.7">
                  <p:embed/>
                </p:oleObj>
              </mc:Choice>
              <mc:Fallback>
                <p:oleObj name="Acrobat Document" showAsIcon="1" r:id="rId7" imgW="914400" imgH="714375"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5381625"/>
                        <a:ext cx="9144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21284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is a claim that the WAPI NP could be cancelled by a simple vote of SC6 NBs</a:t>
            </a:r>
            <a:endParaRPr lang="en-AU" dirty="0"/>
          </a:p>
        </p:txBody>
      </p:sp>
      <p:sp>
        <p:nvSpPr>
          <p:cNvPr id="3" name="Content Placeholder 2"/>
          <p:cNvSpPr>
            <a:spLocks noGrp="1"/>
          </p:cNvSpPr>
          <p:nvPr>
            <p:ph idx="1"/>
          </p:nvPr>
        </p:nvSpPr>
        <p:spPr/>
        <p:txBody>
          <a:bodyPr/>
          <a:lstStyle/>
          <a:p>
            <a:pPr lvl="1"/>
            <a:r>
              <a:rPr lang="en-AU" dirty="0" smtClean="0"/>
              <a:t>At the SC6 meeting in Korea it was asserted that ISO staff have asserted the WAPI NP could be </a:t>
            </a:r>
            <a:r>
              <a:rPr lang="en-AU" dirty="0" err="1" smtClean="0"/>
              <a:t>uncancelled</a:t>
            </a:r>
            <a:r>
              <a:rPr lang="en-AU" dirty="0" smtClean="0"/>
              <a:t> by a simple vote of SC6 NBs</a:t>
            </a:r>
          </a:p>
          <a:p>
            <a:pPr lvl="2"/>
            <a:r>
              <a:rPr lang="en-AU" dirty="0" smtClean="0"/>
              <a:t>Although it was also noted that the comments on the old NP form would still need to be resolved</a:t>
            </a:r>
          </a:p>
          <a:p>
            <a:pPr lvl="1"/>
            <a:r>
              <a:rPr lang="en-AU" dirty="0" smtClean="0"/>
              <a:t>The US NB rep asserted that this was contrary to the JTC1 Directives and a new NP ballot would be required</a:t>
            </a:r>
          </a:p>
          <a:p>
            <a:pPr lvl="1"/>
            <a:r>
              <a:rPr lang="en-AU" dirty="0" smtClean="0"/>
              <a:t>Regardless of the rules, it certainly would seem strange to not completely revise an NP form that was submitted in 2009</a:t>
            </a:r>
          </a:p>
          <a:p>
            <a:pPr lvl="2"/>
            <a:r>
              <a:rPr lang="en-AU" dirty="0" smtClean="0"/>
              <a:t>Much of the material in the 2009 NP form is very out of date</a:t>
            </a:r>
          </a:p>
          <a:p>
            <a:pPr lvl="2"/>
            <a:r>
              <a:rPr lang="en-AU" dirty="0" smtClean="0"/>
              <a:t>It would be even more difficult to resolve comments on the 2009 NP form given the claims about WAPI in the market place have now been proved false by the passage of time</a:t>
            </a:r>
          </a:p>
          <a:p>
            <a:pPr lvl="2"/>
            <a:r>
              <a:rPr lang="en-AU" dirty="0" smtClean="0"/>
              <a:t>At least three of the five NBs that stated in 2009 they would provide experts never have done so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53</a:t>
            </a:fld>
            <a:endParaRPr lang="en-US"/>
          </a:p>
        </p:txBody>
      </p:sp>
    </p:spTree>
    <p:extLst>
      <p:ext uri="{BB962C8B-B14F-4D97-AF65-F5344CB8AC3E}">
        <p14:creationId xmlns:p14="http://schemas.microsoft.com/office/powerpoint/2010/main" val="18703772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There is no further standardisation news </a:t>
            </a:r>
            <a:r>
              <a:rPr lang="en-AU" dirty="0" smtClean="0"/>
              <a:t>in relation to </a:t>
            </a:r>
            <a:r>
              <a:rPr lang="en-AU" dirty="0" err="1" smtClean="0"/>
              <a:t>TISec</a:t>
            </a:r>
            <a:r>
              <a:rPr lang="en-AU" dirty="0" smtClean="0"/>
              <a:t>, a proposed </a:t>
            </a:r>
            <a:r>
              <a:rPr lang="en-AU" dirty="0" err="1" smtClean="0"/>
              <a:t>IPSec</a:t>
            </a:r>
            <a:r>
              <a:rPr lang="en-AU" dirty="0" smtClean="0"/>
              <a:t> replacement</a:t>
            </a:r>
            <a:endParaRPr lang="en-AU" dirty="0"/>
          </a:p>
        </p:txBody>
      </p:sp>
      <p:sp>
        <p:nvSpPr>
          <p:cNvPr id="3" name="Content Placeholder 2"/>
          <p:cNvSpPr>
            <a:spLocks noGrp="1"/>
          </p:cNvSpPr>
          <p:nvPr>
            <p:ph idx="1"/>
          </p:nvPr>
        </p:nvSpPr>
        <p:spPr/>
        <p:txBody>
          <a:bodyPr/>
          <a:lstStyle/>
          <a:p>
            <a:pPr lvl="1"/>
            <a:r>
              <a:rPr lang="en-AU" dirty="0" smtClean="0"/>
              <a:t>China </a:t>
            </a:r>
            <a:r>
              <a:rPr lang="en-AU" dirty="0" smtClean="0"/>
              <a:t>NB are </a:t>
            </a:r>
            <a:r>
              <a:rPr lang="en-AU" dirty="0" smtClean="0"/>
              <a:t>proposing </a:t>
            </a:r>
            <a:r>
              <a:rPr lang="en-AU" dirty="0" err="1" smtClean="0"/>
              <a:t>TISec</a:t>
            </a:r>
            <a:r>
              <a:rPr lang="en-AU" dirty="0" smtClean="0"/>
              <a:t> as a TEPA based replacement of </a:t>
            </a:r>
            <a:r>
              <a:rPr lang="en-AU" dirty="0" err="1" smtClean="0"/>
              <a:t>IPSec</a:t>
            </a:r>
            <a:endParaRPr lang="en-AU" dirty="0" smtClean="0"/>
          </a:p>
          <a:p>
            <a:pPr lvl="2"/>
            <a:r>
              <a:rPr lang="en-AU" dirty="0" smtClean="0"/>
              <a:t>See N15369</a:t>
            </a:r>
          </a:p>
          <a:p>
            <a:pPr lvl="2"/>
            <a:endParaRPr lang="en-AU" dirty="0"/>
          </a:p>
          <a:p>
            <a:pPr lvl="1"/>
            <a:r>
              <a:rPr lang="en-AU" dirty="0" smtClean="0"/>
              <a:t>It appears that </a:t>
            </a:r>
            <a:r>
              <a:rPr lang="en-AU" dirty="0" err="1" smtClean="0"/>
              <a:t>TISec</a:t>
            </a:r>
            <a:r>
              <a:rPr lang="en-AU" dirty="0" smtClean="0"/>
              <a:t> is also on the Standards Track in China </a:t>
            </a:r>
          </a:p>
          <a:p>
            <a:pPr lvl="2"/>
            <a:r>
              <a:rPr lang="en-AU" dirty="0" smtClean="0"/>
              <a:t>See attached</a:t>
            </a:r>
          </a:p>
          <a:p>
            <a:pPr lvl="2"/>
            <a:endParaRPr lang="en-AU" dirty="0" smtClean="0"/>
          </a:p>
          <a:p>
            <a:pPr lvl="1"/>
            <a:r>
              <a:rPr lang="en-AU" dirty="0" smtClean="0"/>
              <a:t>The presentation was briefly discussed in WG1 </a:t>
            </a:r>
            <a:r>
              <a:rPr lang="en-AU" dirty="0" smtClean="0"/>
              <a:t>in Sept 2012 but </a:t>
            </a:r>
            <a:r>
              <a:rPr lang="en-AU" dirty="0" smtClean="0"/>
              <a:t>was primarily promoted in WG7, which is the group defining a new Internet </a:t>
            </a:r>
            <a:r>
              <a:rPr lang="en-AU" dirty="0" smtClean="0">
                <a:sym typeface="Wingdings" pitchFamily="2" charset="2"/>
              </a:rPr>
              <a:t></a:t>
            </a:r>
          </a:p>
          <a:p>
            <a:pPr lvl="1"/>
            <a:r>
              <a:rPr lang="en-AU" dirty="0" smtClean="0">
                <a:sym typeface="Wingdings" pitchFamily="2" charset="2"/>
              </a:rPr>
              <a:t>The IEEE 802 delegation’s primary </a:t>
            </a:r>
            <a:r>
              <a:rPr lang="en-AU" dirty="0" smtClean="0">
                <a:sym typeface="Wingdings" pitchFamily="2" charset="2"/>
              </a:rPr>
              <a:t>observation in Sept 2012 </a:t>
            </a:r>
            <a:r>
              <a:rPr lang="en-AU" dirty="0" smtClean="0">
                <a:sym typeface="Wingdings" pitchFamily="2" charset="2"/>
              </a:rPr>
              <a:t>was that </a:t>
            </a:r>
            <a:r>
              <a:rPr lang="en-AU" dirty="0" err="1" smtClean="0">
                <a:sym typeface="Wingdings" pitchFamily="2" charset="2"/>
              </a:rPr>
              <a:t>TISec</a:t>
            </a:r>
            <a:r>
              <a:rPr lang="en-AU" dirty="0" smtClean="0">
                <a:sym typeface="Wingdings" pitchFamily="2" charset="2"/>
              </a:rPr>
              <a:t> appears to directly copy </a:t>
            </a:r>
            <a:r>
              <a:rPr lang="en-AU" dirty="0" smtClean="0"/>
              <a:t>ESP</a:t>
            </a:r>
            <a:r>
              <a:rPr lang="en-AU" dirty="0"/>
              <a:t> </a:t>
            </a:r>
            <a:r>
              <a:rPr lang="en-AU" dirty="0" smtClean="0"/>
              <a:t>from </a:t>
            </a:r>
            <a:r>
              <a:rPr lang="en-AU" dirty="0"/>
              <a:t>RFC 4303 </a:t>
            </a:r>
            <a:r>
              <a:rPr lang="en-AU" dirty="0" smtClean="0"/>
              <a:t>, with some minor </a:t>
            </a:r>
            <a:r>
              <a:rPr lang="en-AU" dirty="0" smtClean="0"/>
              <a:t>modifications</a:t>
            </a:r>
          </a:p>
          <a:p>
            <a:pPr lvl="1"/>
            <a:r>
              <a:rPr lang="en-AU" dirty="0" err="1"/>
              <a:t>TISec</a:t>
            </a:r>
            <a:r>
              <a:rPr lang="en-AU" dirty="0"/>
              <a:t> is of interest to IEEE 802 because of parallels to issues being dealt with related to WAPI, TEPA-AC, </a:t>
            </a:r>
            <a:r>
              <a:rPr lang="en-AU" dirty="0" err="1"/>
              <a:t>TLSEc</a:t>
            </a:r>
            <a:r>
              <a:rPr lang="en-AU" dirty="0"/>
              <a:t>, TAAA, </a:t>
            </a:r>
            <a:r>
              <a:rPr lang="en-AU" dirty="0" err="1" smtClean="0"/>
              <a:t>etc</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627330186"/>
              </p:ext>
            </p:extLst>
          </p:nvPr>
        </p:nvGraphicFramePr>
        <p:xfrm>
          <a:off x="2209800" y="2438400"/>
          <a:ext cx="914400" cy="771525"/>
        </p:xfrm>
        <a:graphic>
          <a:graphicData uri="http://schemas.openxmlformats.org/presentationml/2006/ole">
            <mc:AlternateContent xmlns:mc="http://schemas.openxmlformats.org/markup-compatibility/2006">
              <mc:Choice xmlns:v="urn:schemas-microsoft-com:vml" Requires="v">
                <p:oleObj spid="_x0000_s14542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2209800" y="24384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966978102"/>
              </p:ext>
            </p:extLst>
          </p:nvPr>
        </p:nvGraphicFramePr>
        <p:xfrm>
          <a:off x="2286000" y="3429000"/>
          <a:ext cx="914400" cy="771525"/>
        </p:xfrm>
        <a:graphic>
          <a:graphicData uri="http://schemas.openxmlformats.org/presentationml/2006/ole">
            <mc:AlternateContent xmlns:mc="http://schemas.openxmlformats.org/markup-compatibility/2006">
              <mc:Choice xmlns:v="urn:schemas-microsoft-com:vml" Requires="v">
                <p:oleObj spid="_x0000_s145423"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2286000" y="3429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0458538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was much discussion in WG7 in Korea in relation to </a:t>
            </a:r>
            <a:r>
              <a:rPr lang="en-AU" dirty="0" err="1" smtClean="0"/>
              <a:t>TISec</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AU" dirty="0" smtClean="0"/>
              <a:t>ISOC sent </a:t>
            </a:r>
            <a:r>
              <a:rPr lang="en-AU" dirty="0" smtClean="0"/>
              <a:t>a </a:t>
            </a:r>
            <a:r>
              <a:rPr lang="en-AU" dirty="0" smtClean="0"/>
              <a:t>liaison (N15596) </a:t>
            </a:r>
            <a:r>
              <a:rPr lang="en-AU" dirty="0" smtClean="0"/>
              <a:t>to SC6 in relation to </a:t>
            </a:r>
            <a:r>
              <a:rPr lang="en-AU" dirty="0" err="1" smtClean="0"/>
              <a:t>TISec</a:t>
            </a:r>
            <a:r>
              <a:rPr lang="en-AU" dirty="0" smtClean="0"/>
              <a:t> (N15635), </a:t>
            </a:r>
            <a:r>
              <a:rPr lang="en-AU" dirty="0" smtClean="0"/>
              <a:t>the </a:t>
            </a:r>
            <a:r>
              <a:rPr lang="en-AU" dirty="0"/>
              <a:t>proposed replacement for </a:t>
            </a:r>
            <a:r>
              <a:rPr lang="en-AU" dirty="0" err="1"/>
              <a:t>IPSEc</a:t>
            </a:r>
            <a:endParaRPr lang="en-AU" dirty="0"/>
          </a:p>
          <a:p>
            <a:pPr lvl="2"/>
            <a:r>
              <a:rPr lang="en-AU" dirty="0" smtClean="0"/>
              <a:t>It noted that </a:t>
            </a:r>
            <a:r>
              <a:rPr lang="en-AU" dirty="0" err="1" smtClean="0"/>
              <a:t>TISec</a:t>
            </a:r>
            <a:r>
              <a:rPr lang="en-AU" dirty="0" smtClean="0"/>
              <a:t> has similar functionality to </a:t>
            </a:r>
            <a:r>
              <a:rPr lang="en-AU" dirty="0" err="1" smtClean="0"/>
              <a:t>IPSec</a:t>
            </a:r>
            <a:endParaRPr lang="en-AU" dirty="0" smtClean="0"/>
          </a:p>
          <a:p>
            <a:pPr lvl="2"/>
            <a:r>
              <a:rPr lang="en-AU" dirty="0" smtClean="0"/>
              <a:t>It noted that an application for a protocol number by BWIPS  had been refused by IESG</a:t>
            </a:r>
            <a:endParaRPr lang="en-AU" dirty="0"/>
          </a:p>
          <a:p>
            <a:pPr lvl="1"/>
            <a:r>
              <a:rPr lang="en-AU" dirty="0" smtClean="0"/>
              <a:t>The China NB has submitted a </a:t>
            </a:r>
            <a:r>
              <a:rPr lang="en-AU" dirty="0" smtClean="0"/>
              <a:t>response (N15618)</a:t>
            </a:r>
            <a:endParaRPr lang="en-AU" dirty="0" smtClean="0"/>
          </a:p>
          <a:p>
            <a:pPr lvl="2"/>
            <a:r>
              <a:rPr lang="en-AU" dirty="0" smtClean="0"/>
              <a:t>The China NB’s paper’s conclusion is</a:t>
            </a:r>
          </a:p>
          <a:p>
            <a:pPr lvl="3"/>
            <a:r>
              <a:rPr lang="en-AU" i="1" dirty="0" err="1" smtClean="0"/>
              <a:t>TISec</a:t>
            </a:r>
            <a:r>
              <a:rPr lang="en-AU" i="1" dirty="0" smtClean="0"/>
              <a:t> is a new IP layer security protocol based on tri-element peer authentication.</a:t>
            </a:r>
          </a:p>
          <a:p>
            <a:pPr lvl="4"/>
            <a:r>
              <a:rPr lang="en-AU" i="1" dirty="0" err="1" smtClean="0"/>
              <a:t>TISec</a:t>
            </a:r>
            <a:r>
              <a:rPr lang="en-AU" i="1" dirty="0" smtClean="0"/>
              <a:t> focuses on authentication method and data relay technology in VPN applications.</a:t>
            </a:r>
          </a:p>
          <a:p>
            <a:pPr lvl="4"/>
            <a:r>
              <a:rPr lang="en-AU" i="1" dirty="0" smtClean="0"/>
              <a:t>We propose to start a PWI in SC6/WG7, and welcome the experts from IETF WG to have a discussion </a:t>
            </a:r>
            <a:r>
              <a:rPr lang="en-AU" i="1" dirty="0" smtClean="0"/>
              <a:t>here</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88278372"/>
              </p:ext>
            </p:extLst>
          </p:nvPr>
        </p:nvGraphicFramePr>
        <p:xfrm>
          <a:off x="76200" y="4105275"/>
          <a:ext cx="914400" cy="771525"/>
        </p:xfrm>
        <a:graphic>
          <a:graphicData uri="http://schemas.openxmlformats.org/presentationml/2006/ole">
            <mc:AlternateContent xmlns:mc="http://schemas.openxmlformats.org/markup-compatibility/2006">
              <mc:Choice xmlns:v="urn:schemas-microsoft-com:vml" Requires="v">
                <p:oleObj spid="_x0000_s14338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76200" y="4105275"/>
                        <a:ext cx="914400" cy="7715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83108952"/>
              </p:ext>
            </p:extLst>
          </p:nvPr>
        </p:nvGraphicFramePr>
        <p:xfrm>
          <a:off x="76200" y="2581275"/>
          <a:ext cx="914400" cy="771525"/>
        </p:xfrm>
        <a:graphic>
          <a:graphicData uri="http://schemas.openxmlformats.org/presentationml/2006/ole">
            <mc:AlternateContent xmlns:mc="http://schemas.openxmlformats.org/markup-compatibility/2006">
              <mc:Choice xmlns:v="urn:schemas-microsoft-com:vml" Requires="v">
                <p:oleObj spid="_x0000_s143383"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76200" y="2581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338273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were very upset by discussions related to </a:t>
            </a:r>
            <a:r>
              <a:rPr lang="en-AU" dirty="0" err="1" smtClean="0"/>
              <a:t>TISec</a:t>
            </a:r>
            <a:r>
              <a:rPr lang="en-AU" dirty="0" smtClean="0"/>
              <a:t> in Korea</a:t>
            </a:r>
            <a:endParaRPr lang="en-AU" dirty="0"/>
          </a:p>
        </p:txBody>
      </p:sp>
      <p:sp>
        <p:nvSpPr>
          <p:cNvPr id="3" name="Content Placeholder 2"/>
          <p:cNvSpPr>
            <a:spLocks noGrp="1"/>
          </p:cNvSpPr>
          <p:nvPr>
            <p:ph idx="1"/>
          </p:nvPr>
        </p:nvSpPr>
        <p:spPr/>
        <p:txBody>
          <a:bodyPr/>
          <a:lstStyle/>
          <a:p>
            <a:pPr lvl="1"/>
            <a:r>
              <a:rPr lang="en-AU" dirty="0" smtClean="0"/>
              <a:t>ISOC then submitted a further liaison (N15645) requesting that SC6 not conti</a:t>
            </a:r>
            <a:r>
              <a:rPr lang="en-AU" dirty="0" smtClean="0"/>
              <a:t>nue further work on </a:t>
            </a:r>
            <a:r>
              <a:rPr lang="en-AU" dirty="0" err="1" smtClean="0"/>
              <a:t>TIsec</a:t>
            </a:r>
            <a:endParaRPr lang="en-AU" dirty="0" smtClean="0"/>
          </a:p>
          <a:p>
            <a:pPr lvl="2"/>
            <a:r>
              <a:rPr lang="en-AU" dirty="0" smtClean="0"/>
              <a:t>The </a:t>
            </a:r>
            <a:r>
              <a:rPr lang="en-AU" dirty="0" err="1" smtClean="0"/>
              <a:t>IPSec</a:t>
            </a:r>
            <a:r>
              <a:rPr lang="en-AU" dirty="0" smtClean="0"/>
              <a:t> experts (Sean Turner, and Dan Harkins) were very impressive in making their case and clearly out pointed the Chinese experts</a:t>
            </a:r>
          </a:p>
          <a:p>
            <a:pPr lvl="1"/>
            <a:r>
              <a:rPr lang="en-AU" dirty="0" smtClean="0"/>
              <a:t>The China NB was very upset by these discussions</a:t>
            </a:r>
          </a:p>
          <a:p>
            <a:pPr lvl="2"/>
            <a:r>
              <a:rPr lang="en-AU" dirty="0" smtClean="0"/>
              <a:t>They accused ISOC of unethical behaviour in mentioning the rejection of the code point application. The China NB were under the impression their application was confidential, which it was not</a:t>
            </a:r>
          </a:p>
          <a:p>
            <a:pPr lvl="2"/>
            <a:r>
              <a:rPr lang="en-AU" dirty="0" smtClean="0"/>
              <a:t>They did not want the discussion to count against the SC6 Chair’s rule that items can only be discussed 1-2 times before an NP form must be submitted. They asserted it should not count because they did not put </a:t>
            </a:r>
            <a:r>
              <a:rPr lang="en-AU" dirty="0" err="1" smtClean="0"/>
              <a:t>TISec</a:t>
            </a:r>
            <a:r>
              <a:rPr lang="en-AU" dirty="0" smtClean="0"/>
              <a:t> on the agenda</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56</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584205935"/>
              </p:ext>
            </p:extLst>
          </p:nvPr>
        </p:nvGraphicFramePr>
        <p:xfrm>
          <a:off x="0" y="2124075"/>
          <a:ext cx="914400" cy="771525"/>
        </p:xfrm>
        <a:graphic>
          <a:graphicData uri="http://schemas.openxmlformats.org/presentationml/2006/ole">
            <mc:AlternateContent xmlns:mc="http://schemas.openxmlformats.org/markup-compatibility/2006">
              <mc:Choice xmlns:v="urn:schemas-microsoft-com:vml" Requires="v">
                <p:oleObj spid="_x0000_s14439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0" y="2124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6036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Ultimately SC7 liaised an inane message back to ISOC about </a:t>
            </a:r>
            <a:r>
              <a:rPr lang="en-AU" dirty="0" err="1" smtClean="0"/>
              <a:t>TISec</a:t>
            </a:r>
            <a:r>
              <a:rPr lang="en-AU" dirty="0" smtClean="0"/>
              <a:t> after the meeting in Korea</a:t>
            </a:r>
            <a:endParaRPr lang="en-AU" dirty="0"/>
          </a:p>
        </p:txBody>
      </p:sp>
      <p:sp>
        <p:nvSpPr>
          <p:cNvPr id="3" name="Content Placeholder 2"/>
          <p:cNvSpPr>
            <a:spLocks noGrp="1"/>
          </p:cNvSpPr>
          <p:nvPr>
            <p:ph idx="1"/>
          </p:nvPr>
        </p:nvSpPr>
        <p:spPr/>
        <p:txBody>
          <a:bodyPr/>
          <a:lstStyle/>
          <a:p>
            <a:pPr lvl="1"/>
            <a:r>
              <a:rPr lang="en-AU" dirty="0" smtClean="0"/>
              <a:t>The China NB  attempted to send a liaison to ISOC with negative connotations but in the end the following text was liaised</a:t>
            </a:r>
          </a:p>
          <a:p>
            <a:pPr lvl="2"/>
            <a:r>
              <a:rPr lang="en-AU" i="1" dirty="0" smtClean="0"/>
              <a:t>ISO/IEC JTC 1/SC 6/WG 7 thanks ISOC for presentation and discussion on the </a:t>
            </a:r>
            <a:r>
              <a:rPr lang="en-AU" i="1" dirty="0" err="1" smtClean="0"/>
              <a:t>TIsec</a:t>
            </a:r>
            <a:r>
              <a:rPr lang="en-AU" i="1" dirty="0" smtClean="0"/>
              <a:t> related issues at the SC 6/WG 7 June 2013 meeting in Seoul, Korea.</a:t>
            </a:r>
          </a:p>
          <a:p>
            <a:pPr lvl="2"/>
            <a:r>
              <a:rPr lang="en-AU" i="1" dirty="0" smtClean="0"/>
              <a:t>SC 6 kindly requests ISOC to note that there is no formal current project on this topic in SC 6</a:t>
            </a:r>
          </a:p>
          <a:p>
            <a:pPr lvl="1"/>
            <a:r>
              <a:rPr lang="en-AU" dirty="0" smtClean="0"/>
              <a:t>Most importantly ISOC are now aware of this and other WG7 activities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27456823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AU" dirty="0" smtClean="0"/>
              <a:t>The recent standardisation </a:t>
            </a:r>
            <a:r>
              <a:rPr lang="en-AU" dirty="0" smtClean="0"/>
              <a:t>of UHT </a:t>
            </a:r>
            <a:r>
              <a:rPr lang="en-AU" dirty="0" smtClean="0"/>
              <a:t>or EUHT in China exacerbated fears about these standards …</a:t>
            </a:r>
          </a:p>
        </p:txBody>
      </p:sp>
      <p:sp>
        <p:nvSpPr>
          <p:cNvPr id="28675" name="Content Placeholder 2"/>
          <p:cNvSpPr>
            <a:spLocks noGrp="1"/>
          </p:cNvSpPr>
          <p:nvPr>
            <p:ph idx="1"/>
          </p:nvPr>
        </p:nvSpPr>
        <p:spPr/>
        <p:txBody>
          <a:bodyPr/>
          <a:lstStyle/>
          <a:p>
            <a:pPr lvl="1"/>
            <a:r>
              <a:rPr lang="en-AU" dirty="0" err="1"/>
              <a:t>Nufront</a:t>
            </a:r>
            <a:r>
              <a:rPr lang="en-AU" dirty="0"/>
              <a:t> and the China NB had previously proposed standardisation of UHT (11n extension) &amp; EHUT (11ac replacement) by SC6</a:t>
            </a:r>
          </a:p>
          <a:p>
            <a:pPr lvl="2"/>
            <a:r>
              <a:rPr lang="en-AU" dirty="0"/>
              <a:t>EUHT is also known as N-UHT</a:t>
            </a:r>
          </a:p>
          <a:p>
            <a:pPr lvl="1"/>
            <a:r>
              <a:rPr lang="en-AU" dirty="0"/>
              <a:t>The IEEE 802 delegation expressed concern about various aspects of this proposal at the San Diego SC6 meeting in June </a:t>
            </a:r>
            <a:r>
              <a:rPr lang="en-AU" dirty="0" smtClean="0"/>
              <a:t>2011</a:t>
            </a:r>
          </a:p>
          <a:p>
            <a:pPr lvl="1"/>
            <a:r>
              <a:rPr lang="en-AU" dirty="0"/>
              <a:t>It </a:t>
            </a:r>
            <a:r>
              <a:rPr lang="en-AU" dirty="0" smtClean="0"/>
              <a:t>was </a:t>
            </a:r>
            <a:r>
              <a:rPr lang="en-AU" dirty="0" smtClean="0"/>
              <a:t>also feared </a:t>
            </a:r>
            <a:r>
              <a:rPr lang="en-AU" dirty="0" smtClean="0"/>
              <a:t>that type </a:t>
            </a:r>
            <a:r>
              <a:rPr lang="en-AU" dirty="0"/>
              <a:t>approval regulations will be used to mandate UHT/EUHT, similar to those used for </a:t>
            </a:r>
            <a:r>
              <a:rPr lang="en-AU" dirty="0" smtClean="0"/>
              <a:t>WAPI</a:t>
            </a:r>
            <a:endParaRPr lang="en-AU" dirty="0"/>
          </a:p>
          <a:p>
            <a:pPr lvl="1"/>
            <a:r>
              <a:rPr lang="en-AU" dirty="0"/>
              <a:t>It was expected that </a:t>
            </a:r>
            <a:r>
              <a:rPr lang="en-AU" dirty="0" smtClean="0"/>
              <a:t>EUHT would </a:t>
            </a:r>
            <a:r>
              <a:rPr lang="en-AU" dirty="0"/>
              <a:t>be raised </a:t>
            </a:r>
            <a:r>
              <a:rPr lang="en-AU" dirty="0" smtClean="0"/>
              <a:t>at </a:t>
            </a:r>
            <a:r>
              <a:rPr lang="en-AU" dirty="0"/>
              <a:t>SC6 </a:t>
            </a:r>
            <a:r>
              <a:rPr lang="en-AU" dirty="0" smtClean="0"/>
              <a:t>meetings in  </a:t>
            </a:r>
            <a:r>
              <a:rPr lang="en-AU" dirty="0"/>
              <a:t>2012 … but it was </a:t>
            </a:r>
            <a:r>
              <a:rPr lang="en-AU" dirty="0" smtClean="0"/>
              <a:t>not</a:t>
            </a:r>
          </a:p>
          <a:p>
            <a:pPr lvl="1"/>
            <a:r>
              <a:rPr lang="en-AU" dirty="0" smtClean="0"/>
              <a:t>Since the SC6 meeting in Feb 12, MIIT has announced that UHT and EUHT have been </a:t>
            </a:r>
            <a:r>
              <a:rPr lang="en-AU" dirty="0" smtClean="0">
                <a:hlinkClick r:id="rId2"/>
              </a:rPr>
              <a:t>approved</a:t>
            </a:r>
            <a:r>
              <a:rPr lang="en-AU" dirty="0" smtClean="0"/>
              <a:t> as voluntary Chinese National Standards</a:t>
            </a:r>
          </a:p>
          <a:p>
            <a:pPr lvl="2"/>
            <a:r>
              <a:rPr lang="en-AU" dirty="0" smtClean="0"/>
              <a:t>This occurred after a somewhat unusual process in CCSA that effectively ignored the concerns of many Chinese and non-Chinese companies</a:t>
            </a:r>
          </a:p>
          <a:p>
            <a:pPr lvl="2"/>
            <a:r>
              <a:rPr lang="en-AU" dirty="0" smtClean="0"/>
              <a:t>The actual text appears to be unavailable as of July </a:t>
            </a:r>
            <a:r>
              <a:rPr lang="en-AU" dirty="0" smtClean="0"/>
              <a:t>2013</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10C427F0-A222-47E7-A7D8-42860733BB8E}" type="slidenum">
              <a:rPr lang="en-US" smtClean="0"/>
              <a:pPr>
                <a:defRPr/>
              </a:pPr>
              <a:t>58</a:t>
            </a:fld>
            <a:endParaRPr lang="en-US" dirty="0"/>
          </a:p>
        </p:txBody>
      </p:sp>
    </p:spTree>
    <p:extLst>
      <p:ext uri="{BB962C8B-B14F-4D97-AF65-F5344CB8AC3E}">
        <p14:creationId xmlns:p14="http://schemas.microsoft.com/office/powerpoint/2010/main" val="16470046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 with additional fears related to EUHT linked to opening up of the 5GHz band in China</a:t>
            </a:r>
            <a:endParaRPr lang="en-AU" dirty="0"/>
          </a:p>
        </p:txBody>
      </p:sp>
      <p:sp>
        <p:nvSpPr>
          <p:cNvPr id="3" name="Content Placeholder 2"/>
          <p:cNvSpPr>
            <a:spLocks noGrp="1"/>
          </p:cNvSpPr>
          <p:nvPr>
            <p:ph idx="1"/>
          </p:nvPr>
        </p:nvSpPr>
        <p:spPr/>
        <p:txBody>
          <a:bodyPr/>
          <a:lstStyle/>
          <a:p>
            <a:pPr lvl="1"/>
            <a:r>
              <a:rPr lang="en-AU" dirty="0" smtClean="0"/>
              <a:t>Reports indicate that due </a:t>
            </a:r>
            <a:r>
              <a:rPr lang="en-AU" dirty="0"/>
              <a:t>to opposition from important stakeholders within China's radio spectrum regulatory </a:t>
            </a:r>
            <a:r>
              <a:rPr lang="en-AU" dirty="0" smtClean="0"/>
              <a:t>community:</a:t>
            </a:r>
          </a:p>
          <a:p>
            <a:pPr lvl="2"/>
            <a:r>
              <a:rPr lang="en-AU" dirty="0" smtClean="0"/>
              <a:t>The </a:t>
            </a:r>
            <a:r>
              <a:rPr lang="en-AU" dirty="0"/>
              <a:t>lower two bands (5150 - 5250, 5250 - 5350) will </a:t>
            </a:r>
            <a:r>
              <a:rPr lang="en-AU" dirty="0" smtClean="0"/>
              <a:t>be </a:t>
            </a:r>
            <a:r>
              <a:rPr lang="en-AU" dirty="0"/>
              <a:t>allocated as </a:t>
            </a:r>
            <a:r>
              <a:rPr lang="en-AU" dirty="0" smtClean="0"/>
              <a:t>planned </a:t>
            </a:r>
            <a:r>
              <a:rPr lang="en-AU" b="1" dirty="0" smtClean="0"/>
              <a:t>&lt;- GOOD NEWS</a:t>
            </a:r>
          </a:p>
          <a:p>
            <a:pPr lvl="2"/>
            <a:r>
              <a:rPr lang="en-AU" dirty="0" smtClean="0"/>
              <a:t>The </a:t>
            </a:r>
            <a:r>
              <a:rPr lang="en-AU" dirty="0"/>
              <a:t>middle band (5470 - 5725) may remain </a:t>
            </a:r>
            <a:r>
              <a:rPr lang="en-AU" dirty="0" smtClean="0"/>
              <a:t>unallocated</a:t>
            </a:r>
            <a:r>
              <a:rPr lang="en-AU" b="1" dirty="0" smtClean="0"/>
              <a:t> </a:t>
            </a:r>
            <a:r>
              <a:rPr lang="en-AU" b="1" dirty="0"/>
              <a:t>&lt;- </a:t>
            </a:r>
            <a:r>
              <a:rPr lang="en-AU" b="1" dirty="0" smtClean="0"/>
              <a:t>BAD NEWS</a:t>
            </a:r>
            <a:endParaRPr lang="en-AU" dirty="0"/>
          </a:p>
          <a:p>
            <a:pPr lvl="1"/>
            <a:r>
              <a:rPr lang="en-AU" dirty="0" smtClean="0"/>
              <a:t>More </a:t>
            </a:r>
            <a:r>
              <a:rPr lang="en-AU" dirty="0"/>
              <a:t>specifically:</a:t>
            </a:r>
          </a:p>
          <a:p>
            <a:pPr lvl="2"/>
            <a:r>
              <a:rPr lang="en-AU" dirty="0"/>
              <a:t>Military authorities are unsatisfied with MIIT's conclusions that appropriate steps have been taken to address radar interference issues, and MIIT / SRRC plans to conduct further research in this area;</a:t>
            </a:r>
          </a:p>
          <a:p>
            <a:pPr lvl="2"/>
            <a:r>
              <a:rPr lang="en-AU" dirty="0"/>
              <a:t>There is also speculation that some stakeholders in the wireless community would like to see some of the 5 GHz band licensed to other technologies, such as LTE-HI, a Chinese PAN communication standard currently being </a:t>
            </a:r>
            <a:r>
              <a:rPr lang="en-AU" dirty="0" smtClean="0"/>
              <a:t>drafted</a:t>
            </a:r>
          </a:p>
          <a:p>
            <a:pPr lvl="1"/>
            <a:r>
              <a:rPr lang="en-AU" dirty="0" smtClean="0"/>
              <a:t>It is possible that EUHT might be one of the technologies that might be </a:t>
            </a:r>
            <a:r>
              <a:rPr lang="en-AU" dirty="0" smtClean="0"/>
              <a:t>licensed, and indeed </a:t>
            </a:r>
            <a:r>
              <a:rPr lang="en-AU" dirty="0" smtClean="0"/>
              <a:t>it appears that it might be likely after </a:t>
            </a:r>
            <a:r>
              <a:rPr lang="en-AU" dirty="0" smtClean="0"/>
              <a:t>comments during the </a:t>
            </a:r>
            <a:r>
              <a:rPr lang="en-AU" dirty="0" err="1" smtClean="0"/>
              <a:t>Nufront</a:t>
            </a:r>
            <a:r>
              <a:rPr lang="en-AU" dirty="0" smtClean="0"/>
              <a:t> </a:t>
            </a:r>
            <a:r>
              <a:rPr lang="en-AU" dirty="0" smtClean="0"/>
              <a:t>presentation </a:t>
            </a:r>
            <a:r>
              <a:rPr lang="en-AU" dirty="0" smtClean="0"/>
              <a:t>to IEEE 802.11 WG in May 2013</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27235538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appears that EUHT is being </a:t>
            </a:r>
            <a:r>
              <a:rPr lang="en-AU" dirty="0" smtClean="0"/>
              <a:t>implemented</a:t>
            </a:r>
            <a:endParaRPr lang="en-AU" dirty="0"/>
          </a:p>
        </p:txBody>
      </p:sp>
      <p:sp>
        <p:nvSpPr>
          <p:cNvPr id="3" name="Content Placeholder 2"/>
          <p:cNvSpPr>
            <a:spLocks noGrp="1"/>
          </p:cNvSpPr>
          <p:nvPr>
            <p:ph idx="1"/>
          </p:nvPr>
        </p:nvSpPr>
        <p:spPr/>
        <p:txBody>
          <a:bodyPr/>
          <a:lstStyle/>
          <a:p>
            <a:pPr lvl="1"/>
            <a:r>
              <a:rPr lang="en-AU" dirty="0" smtClean="0"/>
              <a:t>There is recent news that suggests EHUT is being implemented </a:t>
            </a:r>
          </a:p>
          <a:p>
            <a:pPr lvl="2"/>
            <a:r>
              <a:rPr lang="en-AU" dirty="0" smtClean="0"/>
              <a:t>See </a:t>
            </a:r>
            <a:r>
              <a:rPr lang="en-AU" dirty="0" smtClean="0">
                <a:hlinkClick r:id="rId2"/>
              </a:rPr>
              <a:t>http</a:t>
            </a:r>
            <a:r>
              <a:rPr lang="en-AU" dirty="0">
                <a:hlinkClick r:id="rId2"/>
              </a:rPr>
              <a:t>://</a:t>
            </a:r>
            <a:r>
              <a:rPr lang="en-AU" dirty="0" smtClean="0">
                <a:hlinkClick r:id="rId2"/>
              </a:rPr>
              <a:t>info.china.alibaba.com/detail/1076224301.html</a:t>
            </a:r>
            <a:endParaRPr lang="en-AU" dirty="0" smtClean="0"/>
          </a:p>
          <a:p>
            <a:pPr lvl="2"/>
            <a:r>
              <a:rPr lang="en-AU" i="1" dirty="0"/>
              <a:t>the NR6806 for EUHT RF chip, its receiver dynamic range is 110dB, launch dynamic range is 30dB, variable bandwidth design, support QAM ​​256, integrated LNA and PA compatible </a:t>
            </a:r>
            <a:r>
              <a:rPr lang="en-AU" i="1" dirty="0" err="1"/>
              <a:t>WiFi</a:t>
            </a:r>
            <a:r>
              <a:rPr lang="en-AU" i="1" dirty="0"/>
              <a:t> support MIMO and smart antennas, but also the industry's multimode RF chips only the support EUHT and </a:t>
            </a:r>
            <a:r>
              <a:rPr lang="en-AU" i="1" dirty="0" err="1"/>
              <a:t>WiFi</a:t>
            </a:r>
            <a:r>
              <a:rPr lang="en-AU" i="1" dirty="0"/>
              <a:t>, a very wide range of applications</a:t>
            </a:r>
            <a:r>
              <a:rPr lang="en-AU" i="1" dirty="0" smtClean="0"/>
              <a:t>.</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22035972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a:t>
            </a:r>
            <a:r>
              <a:rPr lang="en-AU" dirty="0" smtClean="0"/>
              <a:t>is no </a:t>
            </a:r>
            <a:r>
              <a:rPr lang="en-AU" dirty="0" smtClean="0"/>
              <a:t>news </a:t>
            </a:r>
            <a:r>
              <a:rPr lang="en-AU" dirty="0" smtClean="0"/>
              <a:t>on </a:t>
            </a:r>
            <a:r>
              <a:rPr lang="en-AU" dirty="0" smtClean="0"/>
              <a:t>EUHT standardisation in ISO/IEC but some activity in IEEE 802.11 WG</a:t>
            </a:r>
            <a:endParaRPr lang="en-AU" dirty="0"/>
          </a:p>
        </p:txBody>
      </p:sp>
      <p:sp>
        <p:nvSpPr>
          <p:cNvPr id="3" name="Content Placeholder 2"/>
          <p:cNvSpPr>
            <a:spLocks noGrp="1"/>
          </p:cNvSpPr>
          <p:nvPr>
            <p:ph idx="1"/>
          </p:nvPr>
        </p:nvSpPr>
        <p:spPr/>
        <p:txBody>
          <a:bodyPr/>
          <a:lstStyle/>
          <a:p>
            <a:pPr lvl="1"/>
            <a:r>
              <a:rPr lang="en-AU" dirty="0" smtClean="0"/>
              <a:t>There </a:t>
            </a:r>
            <a:r>
              <a:rPr lang="en-AU" dirty="0" smtClean="0"/>
              <a:t>is </a:t>
            </a:r>
            <a:r>
              <a:rPr lang="en-AU" dirty="0"/>
              <a:t>no further news on </a:t>
            </a:r>
            <a:r>
              <a:rPr lang="en-AU" dirty="0" smtClean="0"/>
              <a:t>standardisation of EUHT in </a:t>
            </a:r>
            <a:r>
              <a:rPr lang="en-AU" dirty="0" smtClean="0"/>
              <a:t>ISO/IEC and it was not discussed at the SC6 meeting in Korea in June 2013</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a:t>
            </a:r>
          </a:p>
          <a:p>
            <a:pPr lvl="2"/>
            <a:r>
              <a:rPr lang="en-AU" dirty="0" smtClean="0"/>
              <a:t>See </a:t>
            </a:r>
            <a:r>
              <a:rPr lang="en-AU" dirty="0" smtClean="0">
                <a:hlinkClick r:id="rId3"/>
              </a:rPr>
              <a:t>640r0</a:t>
            </a:r>
            <a:r>
              <a:rPr lang="en-AU" dirty="0" smtClean="0"/>
              <a:t> for Q&amp;A minutes</a:t>
            </a:r>
          </a:p>
          <a:p>
            <a:pPr lvl="1"/>
            <a:r>
              <a:rPr lang="en-AU" dirty="0" smtClean="0"/>
              <a:t>It is likely that </a:t>
            </a:r>
            <a:r>
              <a:rPr lang="en-AU" dirty="0" err="1" smtClean="0"/>
              <a:t>Nufront</a:t>
            </a:r>
            <a:r>
              <a:rPr lang="en-AU" dirty="0" smtClean="0"/>
              <a:t> will present again to IEEE 802.11 WG in relation to EUHT, and more explicitly coexistence with IEEE 802.11</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09510944"/>
              </p:ext>
            </p:extLst>
          </p:nvPr>
        </p:nvGraphicFramePr>
        <p:xfrm>
          <a:off x="0" y="2286000"/>
          <a:ext cx="914400" cy="771525"/>
        </p:xfrm>
        <a:graphic>
          <a:graphicData uri="http://schemas.openxmlformats.org/presentationml/2006/ole">
            <mc:AlternateContent xmlns:mc="http://schemas.openxmlformats.org/markup-compatibility/2006">
              <mc:Choice xmlns:v="urn:schemas-microsoft-com:vml" Requires="v">
                <p:oleObj spid="_x0000_s146442"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0" y="2286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43286348"/>
              </p:ext>
            </p:extLst>
          </p:nvPr>
        </p:nvGraphicFramePr>
        <p:xfrm>
          <a:off x="0" y="2895600"/>
          <a:ext cx="914400" cy="771525"/>
        </p:xfrm>
        <a:graphic>
          <a:graphicData uri="http://schemas.openxmlformats.org/presentationml/2006/ole">
            <mc:AlternateContent xmlns:mc="http://schemas.openxmlformats.org/markup-compatibility/2006">
              <mc:Choice xmlns:v="urn:schemas-microsoft-com:vml" Requires="v">
                <p:oleObj spid="_x0000_s146443" name="Acrobat Document" showAsIcon="1" r:id="rId5" imgW="914400" imgH="771480" progId="AcroExch.Document.7">
                  <p:embed/>
                </p:oleObj>
              </mc:Choice>
              <mc:Fallback>
                <p:oleObj name="Acrobat Document" showAsIcon="1" r:id="rId5" imgW="914400" imgH="771480" progId="AcroExch.Document.7">
                  <p:embed/>
                  <p:pic>
                    <p:nvPicPr>
                      <p:cNvPr id="0" name=""/>
                      <p:cNvPicPr/>
                      <p:nvPr/>
                    </p:nvPicPr>
                    <p:blipFill>
                      <a:blip r:embed="rId6"/>
                      <a:stretch>
                        <a:fillRect/>
                      </a:stretch>
                    </p:blipFill>
                    <p:spPr>
                      <a:xfrm>
                        <a:off x="0" y="2895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It was decided that the items should be discussed in a joint meeting between WG1 and WG7 in Ottawa in February 2014</a:t>
            </a:r>
          </a:p>
          <a:p>
            <a:pPr lvl="1"/>
            <a:r>
              <a:rPr lang="en-AU" dirty="0" smtClean="0"/>
              <a:t>The approved SC6 resolution was</a:t>
            </a:r>
          </a:p>
          <a:p>
            <a:pPr lvl="2"/>
            <a:r>
              <a:rPr lang="en-AU" b="0" i="1" dirty="0"/>
              <a:t>SC 6 instructs its Secretariat to circulate the documents below for study and comment prior to the </a:t>
            </a:r>
            <a:r>
              <a:rPr lang="en-AU" b="0" i="1" dirty="0" smtClean="0"/>
              <a:t>interim WG </a:t>
            </a:r>
            <a:r>
              <a:rPr lang="en-AU" b="0" i="1" dirty="0"/>
              <a:t>7 meeting in October </a:t>
            </a:r>
            <a:r>
              <a:rPr lang="en-AU" b="0" i="1" dirty="0" smtClean="0"/>
              <a:t>2013.</a:t>
            </a:r>
          </a:p>
          <a:p>
            <a:pPr lvl="2"/>
            <a:r>
              <a:rPr lang="en-AU" b="0" i="1" dirty="0" smtClean="0"/>
              <a:t>Due </a:t>
            </a:r>
            <a:r>
              <a:rPr lang="en-AU" b="0" i="1" dirty="0"/>
              <a:t>to the nature of the topic, the scope should be clarified between WG </a:t>
            </a:r>
            <a:r>
              <a:rPr lang="en-AU" b="0" i="1" dirty="0" smtClean="0"/>
              <a:t>1 and </a:t>
            </a:r>
            <a:r>
              <a:rPr lang="en-AU" b="0" i="1" dirty="0"/>
              <a:t>WG </a:t>
            </a:r>
            <a:r>
              <a:rPr lang="en-AU" b="0" i="1" dirty="0" smtClean="0"/>
              <a:t>7.</a:t>
            </a:r>
          </a:p>
          <a:p>
            <a:pPr lvl="2"/>
            <a:r>
              <a:rPr lang="en-AU" b="0" i="1" dirty="0" smtClean="0"/>
              <a:t>SC </a:t>
            </a:r>
            <a:r>
              <a:rPr lang="en-AU" b="0" i="1" dirty="0"/>
              <a:t>6 Secretariat is instructed to arrange a joint session between WG 1 and WG 7 at the next SC </a:t>
            </a:r>
            <a:r>
              <a:rPr lang="en-AU" b="0" i="1" dirty="0" smtClean="0"/>
              <a:t>6 meeting </a:t>
            </a:r>
            <a:r>
              <a:rPr lang="en-AU" b="0" i="1" dirty="0"/>
              <a:t>in Canada to discuss these topics in more detail and particularly the question of </a:t>
            </a:r>
            <a:r>
              <a:rPr lang="en-AU" b="0" i="1" dirty="0" smtClean="0"/>
              <a:t>scope.</a:t>
            </a:r>
          </a:p>
          <a:p>
            <a:pPr lvl="2"/>
            <a:r>
              <a:rPr lang="en-AU" b="0" i="1" dirty="0" smtClean="0"/>
              <a:t>SC 6 encourages </a:t>
            </a:r>
            <a:r>
              <a:rPr lang="en-AU" b="0" i="1" dirty="0"/>
              <a:t>China NB to submit additional documents regarding the details of the proposals and the scope.</a:t>
            </a:r>
            <a:endParaRPr lang="en-AU" i="1" dirty="0" smtClean="0"/>
          </a:p>
          <a:p>
            <a:pPr lvl="3"/>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1140351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was discussed in SC6/WG7 </a:t>
            </a:r>
            <a:r>
              <a:rPr lang="en-AU" dirty="0" smtClean="0"/>
              <a:t>in Korea for </a:t>
            </a:r>
            <a:r>
              <a:rPr lang="en-AU" dirty="0" smtClean="0"/>
              <a:t>possible submission to SC6 under the PSDO</a:t>
            </a:r>
            <a:endParaRPr lang="en-AU" dirty="0"/>
          </a:p>
        </p:txBody>
      </p:sp>
      <p:sp>
        <p:nvSpPr>
          <p:cNvPr id="3" name="Content Placeholder 2"/>
          <p:cNvSpPr>
            <a:spLocks noGrp="1"/>
          </p:cNvSpPr>
          <p:nvPr>
            <p:ph idx="1"/>
          </p:nvPr>
        </p:nvSpPr>
        <p:spPr/>
        <p:txBody>
          <a:bodyPr/>
          <a:lstStyle/>
          <a:p>
            <a:pPr lvl="1"/>
            <a:r>
              <a:rPr lang="en-AU" dirty="0" smtClean="0"/>
              <a:t>IEEE 1888 is a ratified standard for “</a:t>
            </a:r>
            <a:r>
              <a:rPr lang="en-AU" dirty="0" err="1" smtClean="0"/>
              <a:t>UGCCNet</a:t>
            </a:r>
            <a:r>
              <a:rPr lang="en-AU" dirty="0" smtClean="0"/>
              <a:t>: Ubiquitous Green Community Control Network Protocol)”</a:t>
            </a:r>
          </a:p>
          <a:p>
            <a:pPr lvl="1"/>
            <a:r>
              <a:rPr lang="en-AU" dirty="0" smtClean="0"/>
              <a:t>An IEEE 1888 WG delegation proposed the submission of IEEE 1888 to SC6 under the PSDO agreement</a:t>
            </a:r>
          </a:p>
          <a:p>
            <a:pPr lvl="1"/>
            <a:r>
              <a:rPr lang="en-AU" dirty="0" smtClean="0"/>
              <a:t>There was significant discussion in SC6/WG7 comparing IEEE 1888 to ISO/IEC 17811-x (DCM: Device Control and Management)</a:t>
            </a:r>
          </a:p>
          <a:p>
            <a:pPr lvl="1"/>
            <a:r>
              <a:rPr lang="en-AU" dirty="0" smtClean="0"/>
              <a:t>It was agreed that there should be further discussions</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1630351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proposed submission of IEEE 1888 raises a meta question for IEEE-SA</a:t>
            </a:r>
            <a:endParaRPr lang="en-AU" dirty="0"/>
          </a:p>
        </p:txBody>
      </p:sp>
      <p:sp>
        <p:nvSpPr>
          <p:cNvPr id="3" name="Content Placeholder 2"/>
          <p:cNvSpPr>
            <a:spLocks noGrp="1"/>
          </p:cNvSpPr>
          <p:nvPr>
            <p:ph idx="1"/>
          </p:nvPr>
        </p:nvSpPr>
        <p:spPr/>
        <p:txBody>
          <a:bodyPr/>
          <a:lstStyle/>
          <a:p>
            <a:pPr lvl="1"/>
            <a:r>
              <a:rPr lang="en-AU" dirty="0" smtClean="0"/>
              <a:t>A meta question for IEEE-SA is that of under what conditions it should allow IEEE-SA WGs to make use of the PSDO?</a:t>
            </a:r>
          </a:p>
          <a:p>
            <a:pPr lvl="2"/>
            <a:r>
              <a:rPr lang="en-AU" dirty="0" smtClean="0"/>
              <a:t>Overuse risks diminishing the reputation of IEEE-SA</a:t>
            </a:r>
          </a:p>
          <a:p>
            <a:pPr lvl="2"/>
            <a:r>
              <a:rPr lang="en-AU" dirty="0"/>
              <a:t>P</a:t>
            </a:r>
            <a:r>
              <a:rPr lang="en-AU" dirty="0" smtClean="0"/>
              <a:t>articularly if the submitted standards are of insufficient quality to be “International standards”</a:t>
            </a:r>
          </a:p>
          <a:p>
            <a:pPr lvl="2"/>
            <a:r>
              <a:rPr lang="en-AU" dirty="0" smtClean="0"/>
              <a:t>But also because submission of many standards makes it easier to make the claim that IEEE is not an international SDO</a:t>
            </a:r>
          </a:p>
          <a:p>
            <a:pPr lvl="1"/>
            <a:r>
              <a:rPr lang="en-AU" dirty="0" smtClean="0"/>
              <a:t>Should IEEE 802 request IEEE-SA to develop a set of criteria for IEEE standards before they are submitted to ISO/IEC</a:t>
            </a:r>
          </a:p>
          <a:p>
            <a:pPr lvl="2"/>
            <a:r>
              <a:rPr lang="en-AU" dirty="0" smtClean="0"/>
              <a:t>Is the standard appropriate as an ISO/IEC “international” standard?</a:t>
            </a:r>
          </a:p>
          <a:p>
            <a:pPr lvl="2"/>
            <a:r>
              <a:rPr lang="en-AU" dirty="0" smtClean="0"/>
              <a:t>It is in IEEE-SA’s interest to submit the standard to ISO.IEC under the PSDO?</a:t>
            </a:r>
          </a:p>
          <a:p>
            <a:pPr lvl="1"/>
            <a:r>
              <a:rPr lang="en-AU" dirty="0" smtClean="0"/>
              <a:t>Who should judge these criteria?</a:t>
            </a:r>
          </a:p>
          <a:p>
            <a:pPr lvl="2"/>
            <a:r>
              <a:rPr lang="en-AU" dirty="0" smtClean="0"/>
              <a:t>The WG making the proposed submission?</a:t>
            </a:r>
          </a:p>
          <a:p>
            <a:pPr lvl="2"/>
            <a:r>
              <a:rPr lang="en-AU" dirty="0" smtClean="0"/>
              <a:t>IEEE-SA?</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3868413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may discuss possible criteria for ISO/IEC submission of IEEE standards under the PSDO </a:t>
            </a:r>
            <a:endParaRPr lang="en-AU" dirty="0"/>
          </a:p>
        </p:txBody>
      </p:sp>
      <p:sp>
        <p:nvSpPr>
          <p:cNvPr id="3" name="Content Placeholder 2"/>
          <p:cNvSpPr>
            <a:spLocks noGrp="1"/>
          </p:cNvSpPr>
          <p:nvPr>
            <p:ph idx="1"/>
          </p:nvPr>
        </p:nvSpPr>
        <p:spPr/>
        <p:txBody>
          <a:bodyPr/>
          <a:lstStyle/>
          <a:p>
            <a:pPr marL="1588" lvl="1" indent="0">
              <a:buNone/>
            </a:pPr>
            <a:r>
              <a:rPr lang="en-US" b="1" dirty="0" smtClean="0"/>
              <a:t>Possible criteria for submission under PDSO</a:t>
            </a:r>
          </a:p>
          <a:p>
            <a:pPr lvl="1"/>
            <a:r>
              <a:rPr lang="en-US" dirty="0" smtClean="0"/>
              <a:t>Does it meet the needs </a:t>
            </a:r>
            <a:r>
              <a:rPr lang="en-US" dirty="0" smtClean="0"/>
              <a:t>of a </a:t>
            </a:r>
            <a:r>
              <a:rPr lang="en-US" dirty="0" smtClean="0"/>
              <a:t>significant or important set of stakeholders?</a:t>
            </a:r>
          </a:p>
          <a:p>
            <a:pPr lvl="2"/>
            <a:r>
              <a:rPr lang="en-US" dirty="0" err="1" smtClean="0"/>
              <a:t>ie</a:t>
            </a:r>
            <a:r>
              <a:rPr lang="en-US" dirty="0" smtClean="0"/>
              <a:t> useful</a:t>
            </a:r>
            <a:endParaRPr lang="en-AU" dirty="0" smtClean="0"/>
          </a:p>
          <a:p>
            <a:pPr lvl="1"/>
            <a:r>
              <a:rPr lang="en-US" dirty="0" smtClean="0"/>
              <a:t>Does it meets the needs </a:t>
            </a:r>
            <a:r>
              <a:rPr lang="en-US" dirty="0" smtClean="0"/>
              <a:t>of stakeholders </a:t>
            </a:r>
            <a:r>
              <a:rPr lang="en-US" dirty="0" smtClean="0"/>
              <a:t>situated in multiple countries</a:t>
            </a:r>
          </a:p>
          <a:p>
            <a:pPr lvl="2"/>
            <a:r>
              <a:rPr lang="en-US" dirty="0" err="1" smtClean="0"/>
              <a:t>ie</a:t>
            </a:r>
            <a:r>
              <a:rPr lang="en-US" dirty="0" smtClean="0"/>
              <a:t> international scope</a:t>
            </a:r>
            <a:endParaRPr lang="en-AU" dirty="0" smtClean="0"/>
          </a:p>
          <a:p>
            <a:pPr lvl="1"/>
            <a:r>
              <a:rPr lang="en-US" dirty="0" smtClean="0"/>
              <a:t>Is it known to be able achieve its goals in real implementations</a:t>
            </a:r>
          </a:p>
          <a:p>
            <a:pPr lvl="2"/>
            <a:r>
              <a:rPr lang="en-US" dirty="0" err="1" smtClean="0"/>
              <a:t>Ie</a:t>
            </a:r>
            <a:r>
              <a:rPr lang="en-US" dirty="0" smtClean="0"/>
              <a:t> viable</a:t>
            </a:r>
            <a:endParaRPr lang="en-AU" dirty="0" smtClean="0"/>
          </a:p>
          <a:p>
            <a:pPr lvl="1"/>
            <a:r>
              <a:rPr lang="en-US" dirty="0" smtClean="0"/>
              <a:t>Has it undergone sufficient development and review by all stakeholders</a:t>
            </a:r>
          </a:p>
          <a:p>
            <a:pPr lvl="2"/>
            <a:r>
              <a:rPr lang="en-US" dirty="0" err="1" smtClean="0"/>
              <a:t>ie</a:t>
            </a:r>
            <a:r>
              <a:rPr lang="en-US" dirty="0" smtClean="0"/>
              <a:t> maturity</a:t>
            </a:r>
            <a:endParaRPr lang="en-AU" dirty="0" smtClean="0"/>
          </a:p>
          <a:p>
            <a:pPr lvl="1"/>
            <a:r>
              <a:rPr lang="en-US" dirty="0" smtClean="0"/>
              <a:t>Is it likely be used</a:t>
            </a:r>
          </a:p>
          <a:p>
            <a:pPr lvl="2"/>
            <a:r>
              <a:rPr lang="en-US" dirty="0" err="1" smtClean="0"/>
              <a:t>ie</a:t>
            </a:r>
            <a:r>
              <a:rPr lang="en-US" dirty="0" smtClean="0"/>
              <a:t> relevant</a:t>
            </a:r>
          </a:p>
          <a:p>
            <a:pPr lvl="1"/>
            <a:r>
              <a:rPr lang="en-US" dirty="0" smtClean="0"/>
              <a:t>Is its submission in the interest of IEEE-SA?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66</a:t>
            </a:fld>
            <a:endParaRPr lang="en-US"/>
          </a:p>
        </p:txBody>
      </p:sp>
    </p:spTree>
    <p:extLst>
      <p:ext uri="{BB962C8B-B14F-4D97-AF65-F5344CB8AC3E}">
        <p14:creationId xmlns:p14="http://schemas.microsoft.com/office/powerpoint/2010/main" val="1823931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consider a motion in relation criteria for submission of IEEE standards under the PSDO</a:t>
            </a:r>
            <a:endParaRPr lang="en-AU" dirty="0"/>
          </a:p>
        </p:txBody>
      </p:sp>
      <p:sp>
        <p:nvSpPr>
          <p:cNvPr id="3" name="Content Placeholder 2"/>
          <p:cNvSpPr>
            <a:spLocks noGrp="1"/>
          </p:cNvSpPr>
          <p:nvPr>
            <p:ph idx="1"/>
          </p:nvPr>
        </p:nvSpPr>
        <p:spPr/>
        <p:txBody>
          <a:bodyPr/>
          <a:lstStyle/>
          <a:p>
            <a:r>
              <a:rPr lang="en-AU" dirty="0" smtClean="0"/>
              <a:t>Motion</a:t>
            </a:r>
          </a:p>
          <a:p>
            <a:pPr lvl="1"/>
            <a:r>
              <a:rPr lang="en-AU" i="1" dirty="0" smtClean="0"/>
              <a:t>The IEEE 802 JTC1 SC recommends to IEEE 802 EC that it request IEEE-SA develop a set of </a:t>
            </a:r>
            <a:r>
              <a:rPr lang="en-AU" i="1" dirty="0" smtClean="0"/>
              <a:t>criteria that </a:t>
            </a:r>
            <a:r>
              <a:rPr lang="en-AU" i="1" dirty="0" smtClean="0"/>
              <a:t>must be satisfied before standards are submitted to ISO/IEC under the PSDO</a:t>
            </a:r>
          </a:p>
          <a:p>
            <a:pPr lvl="1"/>
            <a:r>
              <a:rPr lang="en-AU" dirty="0" smtClean="0"/>
              <a:t>Moved:</a:t>
            </a:r>
          </a:p>
          <a:p>
            <a:pPr lvl="1"/>
            <a:r>
              <a:rPr lang="en-AU" dirty="0" smtClean="0"/>
              <a:t>Seconded: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1368419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ISO/IEC staff have provided guidance on numbering in ISO/IEC of amendments to IEEE 802.1 standards</a:t>
            </a:r>
            <a:endParaRPr lang="en-AU" dirty="0"/>
          </a:p>
        </p:txBody>
      </p:sp>
      <p:sp>
        <p:nvSpPr>
          <p:cNvPr id="3" name="Content Placeholder 2"/>
          <p:cNvSpPr>
            <a:spLocks noGrp="1"/>
          </p:cNvSpPr>
          <p:nvPr>
            <p:ph idx="1"/>
          </p:nvPr>
        </p:nvSpPr>
        <p:spPr/>
        <p:txBody>
          <a:bodyPr/>
          <a:lstStyle/>
          <a:p>
            <a:pPr lvl="1"/>
            <a:r>
              <a:rPr lang="en-AU" dirty="0" smtClean="0"/>
              <a:t>Jodi </a:t>
            </a:r>
            <a:r>
              <a:rPr lang="en-AU" dirty="0" err="1" smtClean="0"/>
              <a:t>Haasz</a:t>
            </a:r>
            <a:r>
              <a:rPr lang="en-AU" dirty="0" smtClean="0"/>
              <a:t> (IEEE staff) reports</a:t>
            </a:r>
          </a:p>
          <a:p>
            <a:pPr lvl="2"/>
            <a:r>
              <a:rPr lang="en-AU" dirty="0" smtClean="0"/>
              <a:t>At </a:t>
            </a:r>
            <a:r>
              <a:rPr lang="en-AU" dirty="0"/>
              <a:t>the last JTC 1 Standing Committee meeting that I attended in March, I had the action item to contact ISO about the numbering of IEEE 802.1 documents adopted by JTC 1, specifically those that were amendments (e.g. 802.1ARcb</a:t>
            </a:r>
            <a:r>
              <a:rPr lang="en-AU" dirty="0" smtClean="0"/>
              <a:t>).</a:t>
            </a:r>
          </a:p>
          <a:p>
            <a:pPr lvl="2"/>
            <a:r>
              <a:rPr lang="en-AU" dirty="0" smtClean="0"/>
              <a:t>I </a:t>
            </a:r>
            <a:r>
              <a:rPr lang="en-AU" dirty="0"/>
              <a:t>received the following response from Henry, below</a:t>
            </a:r>
            <a:r>
              <a:rPr lang="en-AU" dirty="0" smtClean="0"/>
              <a:t>:</a:t>
            </a:r>
          </a:p>
          <a:p>
            <a:pPr lvl="3"/>
            <a:r>
              <a:rPr lang="en-AU" dirty="0" smtClean="0"/>
              <a:t>"</a:t>
            </a:r>
            <a:r>
              <a:rPr lang="en-AU" dirty="0"/>
              <a:t>Your amendment would be shown as IEEE 802.1ARcb</a:t>
            </a:r>
            <a:r>
              <a:rPr lang="en-AU" dirty="0" smtClean="0"/>
              <a:t>. We </a:t>
            </a:r>
            <a:r>
              <a:rPr lang="en-AU" dirty="0"/>
              <a:t>would have to adopt as ISO/IEC ISO/IEC/IEEE 8802-1AR AMD1</a:t>
            </a:r>
            <a:r>
              <a:rPr lang="en-AU" dirty="0" smtClean="0"/>
              <a:t>. There </a:t>
            </a:r>
            <a:r>
              <a:rPr lang="en-AU" dirty="0"/>
              <a:t>really is no way around this</a:t>
            </a:r>
            <a:r>
              <a:rPr lang="en-AU" dirty="0" smtClean="0"/>
              <a:t>. The </a:t>
            </a:r>
            <a:r>
              <a:rPr lang="en-AU" dirty="0"/>
              <a:t>parent of the amendment has to read exactly the same way as the main document record and the only suffix permitted for an amendment is AMD 1, 2 etc</a:t>
            </a:r>
            <a:r>
              <a:rPr lang="en-AU" dirty="0" smtClean="0"/>
              <a:t>...</a:t>
            </a:r>
          </a:p>
          <a:p>
            <a:pPr lvl="3"/>
            <a:r>
              <a:rPr lang="en-AU" dirty="0" smtClean="0"/>
              <a:t>The </a:t>
            </a:r>
            <a:r>
              <a:rPr lang="en-AU" dirty="0"/>
              <a:t>compromise I can think of is where we adopt IEEE 802.1ARcb as ISO/IEC ISO/IEC/IEEE 8802-1AR AMD1 and make sure to include in the title "adoption of IEEE 802.1ARcb"".</a:t>
            </a:r>
          </a:p>
          <a:p>
            <a:pPr lvl="1"/>
            <a:r>
              <a:rPr lang="en-AU" dirty="0" smtClean="0"/>
              <a:t>Presumably this would apply to ISO/IEC 802-11 amendments too</a:t>
            </a:r>
          </a:p>
          <a:p>
            <a:pPr lvl="2"/>
            <a:r>
              <a:rPr lang="en-AU" dirty="0" err="1"/>
              <a:t>i</a:t>
            </a:r>
            <a:r>
              <a:rPr lang="en-AU" dirty="0" err="1" smtClean="0"/>
              <a:t>e</a:t>
            </a:r>
            <a:r>
              <a:rPr lang="en-AU" dirty="0" smtClean="0"/>
              <a:t> 802.11ad would become 802.11 AMD X</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2717368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Canada in February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Standards Council of Canada</a:t>
            </a:r>
          </a:p>
          <a:p>
            <a:r>
              <a:rPr lang="en-AU" dirty="0" smtClean="0"/>
              <a:t>Date</a:t>
            </a:r>
          </a:p>
          <a:p>
            <a:pPr lvl="1"/>
            <a:r>
              <a:rPr lang="en-AU" dirty="0" smtClean="0"/>
              <a:t>Week of 17 February 2014</a:t>
            </a:r>
          </a:p>
          <a:p>
            <a:r>
              <a:rPr lang="en-AU" dirty="0" smtClean="0"/>
              <a:t>Location</a:t>
            </a:r>
          </a:p>
          <a:p>
            <a:pPr lvl="1"/>
            <a:r>
              <a:rPr lang="en-AU" dirty="0" smtClean="0"/>
              <a:t>Offices of Ericsson in Ottawa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69</a:t>
            </a:fld>
            <a:endParaRPr lang="en-US"/>
          </a:p>
        </p:txBody>
      </p:sp>
      <p:pic>
        <p:nvPicPr>
          <p:cNvPr id="142338" name="Picture 2" descr="C:\Users\amyles\AppData\Local\Microsoft\Windows\Temporary Internet Files\Content.IE5\V59877PF\MC900015903[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4938" y="2374901"/>
            <a:ext cx="3380650" cy="265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59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ISO and IEEE are renegotiating the PSDO, and requested comments in Nov 2012 – no update</a:t>
            </a:r>
            <a:endParaRPr lang="en-AU" dirty="0"/>
          </a:p>
        </p:txBody>
      </p:sp>
      <p:sp>
        <p:nvSpPr>
          <p:cNvPr id="3" name="Content Placeholder 2"/>
          <p:cNvSpPr>
            <a:spLocks noGrp="1"/>
          </p:cNvSpPr>
          <p:nvPr>
            <p:ph idx="1"/>
          </p:nvPr>
        </p:nvSpPr>
        <p:spPr/>
        <p:txBody>
          <a:bodyPr/>
          <a:lstStyle/>
          <a:p>
            <a:pPr lvl="1"/>
            <a:r>
              <a:rPr lang="en-AU" dirty="0" smtClean="0"/>
              <a:t>The </a:t>
            </a:r>
            <a:r>
              <a:rPr lang="en-AU" dirty="0"/>
              <a:t>ISO and IEEE are renegotiating the </a:t>
            </a:r>
            <a:r>
              <a:rPr lang="en-AU" dirty="0" smtClean="0"/>
              <a:t>PSDO</a:t>
            </a:r>
          </a:p>
          <a:p>
            <a:pPr lvl="1"/>
            <a:r>
              <a:rPr lang="en-AU" dirty="0" smtClean="0"/>
              <a:t>IEEE 802 may want to provide comments to IEEE staff</a:t>
            </a:r>
          </a:p>
          <a:p>
            <a:pPr lvl="1"/>
            <a:r>
              <a:rPr lang="en-AU" dirty="0" smtClean="0"/>
              <a:t>Does this group have any comments? From Nov 2012</a:t>
            </a:r>
          </a:p>
          <a:p>
            <a:pPr lvl="2"/>
            <a:r>
              <a:rPr lang="en-AU" dirty="0" smtClean="0"/>
              <a:t>IEEE should ensure only groups with an established track </a:t>
            </a:r>
            <a:r>
              <a:rPr lang="en-AU" dirty="0" smtClean="0"/>
              <a:t>record may </a:t>
            </a:r>
            <a:r>
              <a:rPr lang="en-AU" dirty="0" smtClean="0"/>
              <a:t>propose use of PSDO; 802.1/3/11 would all qualify</a:t>
            </a:r>
          </a:p>
          <a:p>
            <a:pPr lvl="2"/>
            <a:r>
              <a:rPr lang="en-AU" dirty="0" smtClean="0"/>
              <a:t>The default state should be that all revisions are undertaken by the source IEEE group, but that group must provide a way for NB reps to participate and contribute</a:t>
            </a:r>
          </a:p>
          <a:p>
            <a:pPr lvl="2"/>
            <a:r>
              <a:rPr lang="en-AU" dirty="0" smtClean="0"/>
              <a:t>Revisions should be better defined to include any activity that ultimately leads to the next edition of a standard, including amendments and corrections</a:t>
            </a:r>
          </a:p>
          <a:p>
            <a:pPr lvl="2"/>
            <a:r>
              <a:rPr lang="en-AU" dirty="0" smtClean="0"/>
              <a:t>A revision should also include any work that relies on an IEEE standard ratified under the PSDO and yet adds to, changes or replaces its functions, particularly if it does so in a way that effectively generates independent and incompatible standards</a:t>
            </a:r>
          </a:p>
          <a:p>
            <a:pPr lvl="1"/>
            <a:r>
              <a:rPr lang="en-AU" dirty="0" smtClean="0"/>
              <a:t>There has been no further news on this topic since Nov 2012</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71006765"/>
              </p:ext>
            </p:extLst>
          </p:nvPr>
        </p:nvGraphicFramePr>
        <p:xfrm>
          <a:off x="5867400" y="1676400"/>
          <a:ext cx="914400" cy="771525"/>
        </p:xfrm>
        <a:graphic>
          <a:graphicData uri="http://schemas.openxmlformats.org/presentationml/2006/ole">
            <mc:AlternateContent xmlns:mc="http://schemas.openxmlformats.org/markup-compatibility/2006">
              <mc:Choice xmlns:v="urn:schemas-microsoft-com:vml" Requires="v">
                <p:oleObj spid="_x0000_s133136"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5867400" y="167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3579413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AU" smtClean="0"/>
              <a:t>IEEE 802 JTC1 SC will consider any motions</a:t>
            </a:r>
          </a:p>
        </p:txBody>
      </p:sp>
      <p:sp>
        <p:nvSpPr>
          <p:cNvPr id="64515" name="Content Placeholder 2"/>
          <p:cNvSpPr>
            <a:spLocks noGrp="1"/>
          </p:cNvSpPr>
          <p:nvPr>
            <p:ph idx="1"/>
          </p:nvPr>
        </p:nvSpPr>
        <p:spPr/>
        <p:txBody>
          <a:bodyPr/>
          <a:lstStyle/>
          <a:p>
            <a:pPr lvl="1"/>
            <a:r>
              <a:rPr lang="en-AU" dirty="0" smtClean="0"/>
              <a:t>The motions will be constructed during the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001B9669-4B0D-4779-BB0C-3D0827A68598}" type="slidenum">
              <a:rPr lang="en-US" smtClean="0"/>
              <a:pPr>
                <a:defRPr/>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a:t>
            </a:r>
            <a:r>
              <a:rPr lang="en-AU" dirty="0" smtClean="0"/>
              <a:t>&lt;do what?&gt; </a:t>
            </a:r>
            <a:r>
              <a:rPr lang="en-AU" dirty="0" smtClean="0"/>
              <a:t>at the September interim </a:t>
            </a:r>
            <a:endParaRPr lang="en-AU" dirty="0"/>
          </a:p>
        </p:txBody>
      </p:sp>
      <p:sp>
        <p:nvSpPr>
          <p:cNvPr id="3" name="Content Placeholder 2"/>
          <p:cNvSpPr>
            <a:spLocks noGrp="1"/>
          </p:cNvSpPr>
          <p:nvPr>
            <p:ph idx="1"/>
          </p:nvPr>
        </p:nvSpPr>
        <p:spPr>
          <a:xfrm>
            <a:off x="685800" y="1676400"/>
            <a:ext cx="7772400" cy="4114800"/>
          </a:xfrm>
        </p:spPr>
        <p:txBody>
          <a:bodyPr/>
          <a:lstStyle/>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72</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smtClean="0"/>
              <a:t>The IEEE 802 JTC1 SC will adjourn for the week</a:t>
            </a:r>
            <a:endParaRPr lang="en-US"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Geneva in July 2013,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74</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lvl="1" indent="-180975">
              <a:spcBef>
                <a:spcPts val="800"/>
              </a:spcBef>
              <a:buFont typeface="Arial" pitchFamily="34" charset="0"/>
              <a:buChar char="•"/>
              <a:defRPr/>
            </a:pPr>
            <a:r>
              <a:rPr lang="en-AU" sz="1600" dirty="0">
                <a:latin typeface="+mj-lt"/>
              </a:rPr>
              <a:t>Details on next page</a:t>
            </a:r>
            <a:endParaRPr lang="en-US" sz="1600" dirty="0">
              <a:latin typeface="+mj-lt"/>
            </a:endParaRP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US" sz="1600" dirty="0">
                <a:latin typeface="+mj-lt"/>
              </a:rPr>
              <a:t>Recess</a:t>
            </a:r>
          </a:p>
        </p:txBody>
      </p:sp>
      <p:sp>
        <p:nvSpPr>
          <p:cNvPr id="8" name="Rectangle 7"/>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US" sz="1600" dirty="0">
                <a:latin typeface="+mj-lt"/>
              </a:rPr>
              <a:t>Recess</a:t>
            </a:r>
          </a:p>
        </p:txBody>
      </p:sp>
      <p:sp>
        <p:nvSpPr>
          <p:cNvPr id="10244" name="Rectangle 20"/>
          <p:cNvSpPr>
            <a:spLocks noGrp="1" noChangeArrowheads="1"/>
          </p:cNvSpPr>
          <p:nvPr>
            <p:ph type="title"/>
          </p:nvPr>
        </p:nvSpPr>
        <p:spPr/>
        <p:txBody>
          <a:bodyPr/>
          <a:lstStyle/>
          <a:p>
            <a:r>
              <a:rPr lang="en-US" dirty="0" smtClean="0"/>
              <a:t>The IEEE 802 JTC1 SC has three normal slots at the Geneva plenary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US" sz="1600" dirty="0">
                <a:latin typeface="+mj-lt"/>
              </a:rPr>
              <a:t>Adjourn</a:t>
            </a:r>
          </a:p>
        </p:txBody>
      </p:sp>
      <p:sp>
        <p:nvSpPr>
          <p:cNvPr id="10" name="Rectangle 9"/>
          <p:cNvSpPr/>
          <p:nvPr/>
        </p:nvSpPr>
        <p:spPr bwMode="auto">
          <a:xfrm>
            <a:off x="685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16 July, </a:t>
            </a:r>
            <a:r>
              <a:rPr lang="en-US" sz="1600" b="1" dirty="0">
                <a:latin typeface="+mj-lt"/>
              </a:rPr>
              <a:t>PM1</a:t>
            </a:r>
          </a:p>
        </p:txBody>
      </p:sp>
      <p:sp>
        <p:nvSpPr>
          <p:cNvPr id="11" name="Rectangle 10"/>
          <p:cNvSpPr/>
          <p:nvPr/>
        </p:nvSpPr>
        <p:spPr bwMode="auto">
          <a:xfrm>
            <a:off x="3352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Wednesday</a:t>
            </a:r>
            <a:br>
              <a:rPr lang="en-US" sz="1600" b="1" dirty="0">
                <a:latin typeface="+mj-lt"/>
              </a:rPr>
            </a:br>
            <a:r>
              <a:rPr lang="en-US" sz="1600" b="1" dirty="0">
                <a:latin typeface="+mj-lt"/>
              </a:rPr>
              <a:t> </a:t>
            </a:r>
            <a:r>
              <a:rPr lang="en-US" sz="1600" b="1" dirty="0" smtClean="0">
                <a:latin typeface="+mj-lt"/>
              </a:rPr>
              <a:t>17 July, </a:t>
            </a:r>
            <a:r>
              <a:rPr lang="en-US" sz="1600" b="1" dirty="0">
                <a:latin typeface="+mj-lt"/>
              </a:rPr>
              <a:t>PM1</a:t>
            </a:r>
          </a:p>
        </p:txBody>
      </p:sp>
      <p:sp>
        <p:nvSpPr>
          <p:cNvPr id="12" name="Rectangle 11"/>
          <p:cNvSpPr/>
          <p:nvPr/>
        </p:nvSpPr>
        <p:spPr bwMode="auto">
          <a:xfrm>
            <a:off x="6019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18 July,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8050</Words>
  <Application>Microsoft Office PowerPoint</Application>
  <PresentationFormat>On-screen Show (4:3)</PresentationFormat>
  <Paragraphs>976</Paragraphs>
  <Slides>74</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74</vt:i4>
      </vt:variant>
    </vt:vector>
  </HeadingPairs>
  <TitlesOfParts>
    <vt:vector size="77" baseType="lpstr">
      <vt:lpstr>802-11-Submission</vt:lpstr>
      <vt:lpstr>Acrobat Document</vt:lpstr>
      <vt:lpstr>Adobe Acrobat Document</vt:lpstr>
      <vt:lpstr>IEEE 802 JTC1 Standing Committee July 2013 agenda</vt:lpstr>
      <vt:lpstr>This presentation will be used to run the IEEE 802 JTC1 SC meetings in Geneva in July 2013</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normal slots at the Geneva plenary meeting</vt:lpstr>
      <vt:lpstr>The IEEE 802 JTC1 SC has a detailed list of agenda items to be considered</vt:lpstr>
      <vt:lpstr>The IEEE 802 JTC1 SC has a detailed list of agenda items to be considered</vt:lpstr>
      <vt:lpstr>The IEEE 802 JTC1 SC has a detailed list of agenda items to be considered</vt:lpstr>
      <vt:lpstr>The IEEE 802 JTC1 SC will consider approving its agenda</vt:lpstr>
      <vt:lpstr>The IEEE 802 JTC1 SC will consider approval of previous minutes</vt:lpstr>
      <vt:lpstr>The IEEE 802 JTC1 SC will consider approval of previous minutes (special EUHT meeting)</vt:lpstr>
      <vt:lpstr>The IEEE 802 JTC1 SC reaffirmed its general goals in Sept 09, but they were extended in Nov 2010</vt:lpstr>
      <vt:lpstr>The attendance at the SC6 meeting in Korea from P-Member NBs was disappointing</vt:lpstr>
      <vt:lpstr>A number of liaison organisations also attended the SC6 meeting in Korea</vt:lpstr>
      <vt:lpstr>The final SC6/WG1 agenda had a number of items of interest to IEEE 802</vt:lpstr>
      <vt:lpstr>The final SC6/WG7 agenda had a number of items of interest to IEEE 802</vt:lpstr>
      <vt:lpstr>The IEEE 802.11 WG has liaised various Sponsor Ballot drafts to ISO/IEC JTC1/SC6</vt:lpstr>
      <vt:lpstr>IEEE 802 has started a process of notifying SC6 of new projects</vt:lpstr>
      <vt:lpstr>The IEEE 802 delegation in Korea provided an overview of current IEEE 802 activities</vt:lpstr>
      <vt:lpstr>IEEE 802 suggested updating the list of IEEE 802 related ISO/IEC standards</vt:lpstr>
      <vt:lpstr>The IEEE 802 suggestion to updating the list of IEEE 802 related ISO/IEC standards was accepted</vt:lpstr>
      <vt:lpstr>IEEE 802 has submitted ten standards for ratification under the PSDO</vt:lpstr>
      <vt:lpstr>IEEE 802.11-2012 has been ratified as ISO/IEC 8802-11:2012</vt:lpstr>
      <vt:lpstr>FDIS on 802.1X closes in October 2013</vt:lpstr>
      <vt:lpstr>FDIS on 802.1AE closes in October 2013</vt:lpstr>
      <vt:lpstr>FDIS on 802.11ae is waiting to start after IEEE 802.11 WG replied to comments during pre-ballot</vt:lpstr>
      <vt:lpstr>FDIS on 802.11ad is waiting to start after IEEE 802.11 WG replied to comments during pre-ballot</vt:lpstr>
      <vt:lpstr>FDIS on 802.11aa is waiting to start after IEEE 802.11 WG replied to comments during pre-ballot</vt:lpstr>
      <vt:lpstr>FDIS on 802.1AB is waiting to start after IEEE 802.1 WG replied to comments during pre-ballot</vt:lpstr>
      <vt:lpstr>FDIS on 802.1AR is waiting to start after IEEE 802.1 WG replied to comments during pre-ballot</vt:lpstr>
      <vt:lpstr>FDIS on 802.1AS is waiting to start after IEEE 802.1 WG replied to comments during pre-ballot</vt:lpstr>
      <vt:lpstr>802.3-2012 passed the pre-ballot, and is awaiting a response from 802.3 Maintenance TF </vt:lpstr>
      <vt:lpstr>The only comment on 802.3-2012 came from China NB</vt:lpstr>
      <vt:lpstr>In Sept 2012, SC6 agreed to give IEEE 802 WGs responsibility for revision of ISO/IEC 8802 standards </vt:lpstr>
      <vt:lpstr>In March 2013, IEEE 802 liaised a proposed collaboration and revision process to SC6</vt:lpstr>
      <vt:lpstr>In Korea in June 2013, SC6 accepted the proposed IEEE 802/SC6 collaboration procedures</vt:lpstr>
      <vt:lpstr>TePA-AC, the 802.1X replacement, was approved as a Chinese National Standard in Oct 12</vt:lpstr>
      <vt:lpstr>The Swiss NB has contributed a document to SC6 comparing “TePAKA4 and IEEE 802.1X Security”</vt:lpstr>
      <vt:lpstr>The China NB submitted a paper to SC6 claiming that an attack on 802.1X possible, which is not true!</vt:lpstr>
      <vt:lpstr>There is no further standardisation news in China related to TLSec, the proposed 802.1AE replacement </vt:lpstr>
      <vt:lpstr>The China NB submitted a paper to SC6 documenting the implementation &amp; verification of TLSec</vt:lpstr>
      <vt:lpstr>There is no standardisation news related to TAAA in China, the proposed LRWN security replacement</vt:lpstr>
      <vt:lpstr>The China NB submitted a paper to SC6 documenting implementation &amp; verification of TAAA</vt:lpstr>
      <vt:lpstr>The discussion about the various Chinese security proposals became somewhat contentious </vt:lpstr>
      <vt:lpstr>Ultimately the SC6 Chair brokered an acceptable solution meaning no more TEPA discussions …</vt:lpstr>
      <vt:lpstr>The “WAPI story” has been going on for a very, very, very long time ... </vt:lpstr>
      <vt:lpstr>WAPI will have ample government funding for the foreseeable future</vt:lpstr>
      <vt:lpstr>Any un-cancelling of the WAPI NP probably requires a new NP ballot </vt:lpstr>
      <vt:lpstr>There is a claim that the WAPI NP could be cancelled by a simple vote of SC6 NBs</vt:lpstr>
      <vt:lpstr>There is no further standardisation news in relation to TISec, a proposed IPSec replacement</vt:lpstr>
      <vt:lpstr>There was much discussion in WG7 in Korea in relation to TISec</vt:lpstr>
      <vt:lpstr>The China NB were very upset by discussions related to TISec in Korea</vt:lpstr>
      <vt:lpstr>Ultimately SC7 liaised an inane message back to ISOC about TISec after the meeting in Korea</vt:lpstr>
      <vt:lpstr>The recent standardisation of UHT or EUHT in China exacerbated fears about these standards …</vt:lpstr>
      <vt:lpstr>… with additional fears related to EUHT linked to opening up of the 5GHz band in China</vt:lpstr>
      <vt:lpstr>It appears that EUHT is being implemented</vt:lpstr>
      <vt:lpstr>There is no news on EUHT standardisation in ISO/IEC but some activity in IEEE 802.11 WG</vt:lpstr>
      <vt:lpstr>SC6/WG7 decided to delay decisions on two PWI proposals related to WLAN</vt:lpstr>
      <vt:lpstr>SC6/WG7 decided to delay decisions on two PWI proposals related to WLAN</vt:lpstr>
      <vt:lpstr>IEEE 1888 was discussed in SC6/WG7 in Korea for possible submission to SC6 under the PSDO</vt:lpstr>
      <vt:lpstr>The proposed submission of IEEE 1888 raises a meta question for IEEE-SA</vt:lpstr>
      <vt:lpstr>The SC may discuss possible criteria for ISO/IEC submission of IEEE standards under the PSDO </vt:lpstr>
      <vt:lpstr>The SC may consider a motion in relation criteria for submission of IEEE standards under the PSDO</vt:lpstr>
      <vt:lpstr>ISO/IEC staff have provided guidance on numbering in ISO/IEC of amendments to IEEE 802.1 standards</vt:lpstr>
      <vt:lpstr>The next SC6 meeting will be held in Canada in February 2014</vt:lpstr>
      <vt:lpstr>ISO and IEEE are renegotiating the PSDO, and requested comments in Nov 2012 – no update</vt:lpstr>
      <vt:lpstr>IEEE 802 JTC1 SC will consider any motions</vt:lpstr>
      <vt:lpstr>The IEEE 802 JTC1 SC will &lt;do what?&gt; at the September interim </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2013-07-04T07:14:35Z</dcterms:modified>
</cp:coreProperties>
</file>