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269" r:id="rId2"/>
    <p:sldId id="270" r:id="rId3"/>
    <p:sldId id="283" r:id="rId4"/>
    <p:sldId id="276" r:id="rId5"/>
    <p:sldId id="289" r:id="rId6"/>
    <p:sldId id="272" r:id="rId7"/>
    <p:sldId id="286" r:id="rId8"/>
    <p:sldId id="287" r:id="rId9"/>
    <p:sldId id="288" r:id="rId10"/>
    <p:sldId id="284" r:id="rId11"/>
    <p:sldId id="281" r:id="rId12"/>
    <p:sldId id="282" r:id="rId13"/>
    <p:sldId id="285" r:id="rId14"/>
    <p:sldId id="280" r:id="rId15"/>
  </p:sldIdLst>
  <p:sldSz cx="9144000" cy="6858000" type="screen4x3"/>
  <p:notesSz cx="6858000" cy="9296400"/>
  <p:defaultTextStyle>
    <a:defPPr>
      <a:defRPr lang="en-US"/>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99"/>
    <a:srgbClr val="FF9966"/>
    <a:srgbClr val="FF9933"/>
    <a:srgbClr val="FFFF00"/>
    <a:srgbClr val="66FFFF"/>
    <a:srgbClr val="FF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34555" autoAdjust="0"/>
    <p:restoredTop sz="86401" autoAdjust="0"/>
  </p:normalViewPr>
  <p:slideViewPr>
    <p:cSldViewPr>
      <p:cViewPr>
        <p:scale>
          <a:sx n="80" d="100"/>
          <a:sy n="80" d="100"/>
        </p:scale>
        <p:origin x="-1392" y="-4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6942"/>
    </p:cViewPr>
  </p:sorterViewPr>
  <p:notesViewPr>
    <p:cSldViewPr>
      <p:cViewPr>
        <p:scale>
          <a:sx n="100" d="100"/>
          <a:sy n="100" d="100"/>
        </p:scale>
        <p:origin x="-1728" y="42"/>
      </p:cViewPr>
      <p:guideLst>
        <p:guide orient="horz" pos="2163"/>
        <p:guide pos="28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29263"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a:t>doc.: IEEE 802.11-06/0528r0</a:t>
            </a:r>
          </a:p>
        </p:txBody>
      </p:sp>
      <p:sp>
        <p:nvSpPr>
          <p:cNvPr id="3075" name="Rectangle 3"/>
          <p:cNvSpPr>
            <a:spLocks noGrp="1" noChangeArrowheads="1"/>
          </p:cNvSpPr>
          <p:nvPr>
            <p:ph type="dt" sz="quarter" idx="1"/>
          </p:nvPr>
        </p:nvSpPr>
        <p:spPr bwMode="auto">
          <a:xfrm>
            <a:off x="687388" y="177800"/>
            <a:ext cx="827087"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a:t>May 2006</a:t>
            </a:r>
          </a:p>
        </p:txBody>
      </p:sp>
      <p:sp>
        <p:nvSpPr>
          <p:cNvPr id="3076" name="Rectangle 4"/>
          <p:cNvSpPr>
            <a:spLocks noGrp="1" noChangeArrowheads="1"/>
          </p:cNvSpPr>
          <p:nvPr>
            <p:ph type="ftr" sz="quarter" idx="2"/>
          </p:nvPr>
        </p:nvSpPr>
        <p:spPr bwMode="auto">
          <a:xfrm>
            <a:off x="5781675" y="8997950"/>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a:t>Bruce Kraemer, Marvell</a:t>
            </a:r>
          </a:p>
        </p:txBody>
      </p:sp>
      <p:sp>
        <p:nvSpPr>
          <p:cNvPr id="3077" name="Rectangle 5"/>
          <p:cNvSpPr>
            <a:spLocks noGrp="1" noChangeArrowheads="1"/>
          </p:cNvSpPr>
          <p:nvPr>
            <p:ph type="sldNum" sz="quarter" idx="3"/>
          </p:nvPr>
        </p:nvSpPr>
        <p:spPr bwMode="auto">
          <a:xfrm>
            <a:off x="3095625" y="89979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8213">
              <a:defRPr sz="1200" b="0"/>
            </a:lvl1pPr>
          </a:lstStyle>
          <a:p>
            <a:pPr>
              <a:defRPr/>
            </a:pPr>
            <a:r>
              <a:rPr lang="en-US"/>
              <a:t>Page </a:t>
            </a:r>
            <a:fld id="{F771502A-6538-410D-9F92-7BE935D2C40F}" type="slidenum">
              <a:rPr lang="en-US"/>
              <a:pPr>
                <a:defRPr/>
              </a:pPr>
              <a:t>‹#›</a:t>
            </a:fld>
            <a:endParaRPr lang="en-US"/>
          </a:p>
        </p:txBody>
      </p:sp>
      <p:sp>
        <p:nvSpPr>
          <p:cNvPr id="8198" name="Line 6"/>
          <p:cNvSpPr>
            <a:spLocks noChangeShapeType="1"/>
          </p:cNvSpPr>
          <p:nvPr/>
        </p:nvSpPr>
        <p:spPr bwMode="auto">
          <a:xfrm>
            <a:off x="685800" y="387350"/>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8199" name="Rectangle 7"/>
          <p:cNvSpPr>
            <a:spLocks noChangeArrowheads="1"/>
          </p:cNvSpPr>
          <p:nvPr/>
        </p:nvSpPr>
        <p:spPr bwMode="auto">
          <a:xfrm>
            <a:off x="685800" y="8997950"/>
            <a:ext cx="7032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38213"/>
            <a:r>
              <a:rPr lang="en-US" sz="1200" b="0"/>
              <a:t>Submission</a:t>
            </a:r>
          </a:p>
        </p:txBody>
      </p:sp>
      <p:sp>
        <p:nvSpPr>
          <p:cNvPr id="8200" name="Line 8"/>
          <p:cNvSpPr>
            <a:spLocks noChangeShapeType="1"/>
          </p:cNvSpPr>
          <p:nvPr/>
        </p:nvSpPr>
        <p:spPr bwMode="auto">
          <a:xfrm>
            <a:off x="685800" y="8986838"/>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27408077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572125"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8213">
              <a:defRPr sz="1400"/>
            </a:lvl1pPr>
          </a:lstStyle>
          <a:p>
            <a:pPr>
              <a:defRPr/>
            </a:pPr>
            <a:r>
              <a:rPr lang="en-US"/>
              <a:t>doc.: IEEE 802.11-06/0528r0</a:t>
            </a:r>
          </a:p>
        </p:txBody>
      </p:sp>
      <p:sp>
        <p:nvSpPr>
          <p:cNvPr id="2051" name="Rectangle 3"/>
          <p:cNvSpPr>
            <a:spLocks noGrp="1" noChangeArrowheads="1"/>
          </p:cNvSpPr>
          <p:nvPr>
            <p:ph type="dt" idx="1"/>
          </p:nvPr>
        </p:nvSpPr>
        <p:spPr bwMode="auto">
          <a:xfrm>
            <a:off x="646113" y="98425"/>
            <a:ext cx="827087"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8213">
              <a:defRPr sz="1400"/>
            </a:lvl1pPr>
          </a:lstStyle>
          <a:p>
            <a:pPr>
              <a:defRPr/>
            </a:pPr>
            <a:r>
              <a:rPr lang="en-US"/>
              <a:t>May 2006</a:t>
            </a:r>
          </a:p>
        </p:txBody>
      </p:sp>
      <p:sp>
        <p:nvSpPr>
          <p:cNvPr id="5124" name="Rectangle 4"/>
          <p:cNvSpPr>
            <a:spLocks noGrp="1" noRot="1" noChangeAspect="1" noChangeArrowheads="1" noTextEdit="1"/>
          </p:cNvSpPr>
          <p:nvPr>
            <p:ph type="sldImg" idx="2"/>
          </p:nvPr>
        </p:nvSpPr>
        <p:spPr bwMode="auto">
          <a:xfrm>
            <a:off x="1112838" y="701675"/>
            <a:ext cx="4635500" cy="34766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14400" y="4416425"/>
            <a:ext cx="5029200" cy="4184650"/>
          </a:xfrm>
          <a:prstGeom prst="rect">
            <a:avLst/>
          </a:prstGeom>
          <a:noFill/>
          <a:ln w="9525">
            <a:noFill/>
            <a:miter lim="800000"/>
            <a:headEnd/>
            <a:tailEnd/>
          </a:ln>
          <a:effectLst/>
        </p:spPr>
        <p:txBody>
          <a:bodyPr vert="horz" wrap="square" lIns="94112" tIns="46259" rIns="94112" bIns="4625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287963" y="9001125"/>
            <a:ext cx="925512"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8213">
              <a:defRPr sz="1200" b="0"/>
            </a:lvl5pPr>
          </a:lstStyle>
          <a:p>
            <a:pPr lvl="4">
              <a:defRPr/>
            </a:pPr>
            <a:r>
              <a:rPr lang="en-US"/>
              <a:t>Bruce Kraemer, Marvell</a:t>
            </a:r>
          </a:p>
        </p:txBody>
      </p:sp>
      <p:sp>
        <p:nvSpPr>
          <p:cNvPr id="2055" name="Rectangle 7"/>
          <p:cNvSpPr>
            <a:spLocks noGrp="1" noChangeArrowheads="1"/>
          </p:cNvSpPr>
          <p:nvPr>
            <p:ph type="sldNum" sz="quarter" idx="5"/>
          </p:nvPr>
        </p:nvSpPr>
        <p:spPr bwMode="auto">
          <a:xfrm>
            <a:off x="3181350" y="900112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8213">
              <a:defRPr sz="1200" b="0"/>
            </a:lvl1pPr>
          </a:lstStyle>
          <a:p>
            <a:pPr>
              <a:defRPr/>
            </a:pPr>
            <a:r>
              <a:rPr lang="en-US"/>
              <a:t>Page </a:t>
            </a:r>
            <a:fld id="{51B966A9-53E8-431F-AD94-BCA61E341CFC}" type="slidenum">
              <a:rPr lang="en-US"/>
              <a:pPr>
                <a:defRPr/>
              </a:pPr>
              <a:t>‹#›</a:t>
            </a:fld>
            <a:endParaRPr lang="en-US"/>
          </a:p>
        </p:txBody>
      </p:sp>
      <p:sp>
        <p:nvSpPr>
          <p:cNvPr id="5128" name="Rectangle 8"/>
          <p:cNvSpPr>
            <a:spLocks noChangeArrowheads="1"/>
          </p:cNvSpPr>
          <p:nvPr/>
        </p:nvSpPr>
        <p:spPr bwMode="auto">
          <a:xfrm>
            <a:off x="715963" y="9001125"/>
            <a:ext cx="7032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19163"/>
            <a:r>
              <a:rPr lang="en-US" sz="1200" b="0"/>
              <a:t>Submission</a:t>
            </a:r>
          </a:p>
        </p:txBody>
      </p:sp>
      <p:sp>
        <p:nvSpPr>
          <p:cNvPr id="5129" name="Line 9"/>
          <p:cNvSpPr>
            <a:spLocks noChangeShapeType="1"/>
          </p:cNvSpPr>
          <p:nvPr/>
        </p:nvSpPr>
        <p:spPr bwMode="auto">
          <a:xfrm>
            <a:off x="715963" y="8999538"/>
            <a:ext cx="54260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5130" name="Line 10"/>
          <p:cNvSpPr>
            <a:spLocks noChangeShapeType="1"/>
          </p:cNvSpPr>
          <p:nvPr/>
        </p:nvSpPr>
        <p:spPr bwMode="auto">
          <a:xfrm>
            <a:off x="639763" y="296863"/>
            <a:ext cx="55784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extLst>
      <p:ext uri="{BB962C8B-B14F-4D97-AF65-F5344CB8AC3E}">
        <p14:creationId xmlns:p14="http://schemas.microsoft.com/office/powerpoint/2010/main" val="1632856887"/>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doc.: IEEE 802.11-06/0528r0</a:t>
            </a:r>
          </a:p>
        </p:txBody>
      </p:sp>
      <p:sp>
        <p:nvSpPr>
          <p:cNvPr id="6147"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May 2006</a:t>
            </a:r>
          </a:p>
        </p:txBody>
      </p:sp>
      <p:sp>
        <p:nvSpPr>
          <p:cNvPr id="614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sz="1200" b="0" smtClean="0"/>
              <a:t>Bruce Kraemer, Marvell</a:t>
            </a:r>
          </a:p>
        </p:txBody>
      </p:sp>
      <p:sp>
        <p:nvSpPr>
          <p:cNvPr id="61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200" b="0" smtClean="0"/>
              <a:t>Page </a:t>
            </a:r>
            <a:fld id="{D0B8B295-F92D-467A-B866-1ED57ECAAB6C}" type="slidenum">
              <a:rPr lang="en-US" sz="1200" b="0" smtClean="0"/>
              <a:pPr/>
              <a:t>1</a:t>
            </a:fld>
            <a:endParaRPr lang="en-US" sz="1200" b="0" smtClean="0"/>
          </a:p>
        </p:txBody>
      </p:sp>
      <p:sp>
        <p:nvSpPr>
          <p:cNvPr id="6150" name="Rectangle 2"/>
          <p:cNvSpPr>
            <a:spLocks noGrp="1" noRot="1" noChangeAspect="1" noChangeArrowheads="1" noTextEdit="1"/>
          </p:cNvSpPr>
          <p:nvPr>
            <p:ph type="sldImg"/>
          </p:nvPr>
        </p:nvSpPr>
        <p:spPr>
          <a:ln/>
        </p:spPr>
      </p:sp>
      <p:sp>
        <p:nvSpPr>
          <p:cNvPr id="61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doc.: IEEE 802.11-06/0528r0</a:t>
            </a:r>
          </a:p>
        </p:txBody>
      </p:sp>
      <p:sp>
        <p:nvSpPr>
          <p:cNvPr id="7171"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400" smtClean="0"/>
              <a:t>May 2006</a:t>
            </a:r>
          </a:p>
        </p:txBody>
      </p:sp>
      <p:sp>
        <p:nvSpPr>
          <p:cNvPr id="717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sz="1200" b="0" smtClean="0"/>
              <a:t>Bruce Kraemer, Marvell</a:t>
            </a:r>
          </a:p>
        </p:txBody>
      </p:sp>
      <p:sp>
        <p:nvSpPr>
          <p:cNvPr id="71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sz="1200" b="0" smtClean="0"/>
              <a:t>Page </a:t>
            </a:r>
            <a:fld id="{E7628765-BB07-4236-84F8-D507B9C5330C}" type="slidenum">
              <a:rPr lang="en-US" sz="1200" b="0" smtClean="0"/>
              <a:pPr/>
              <a:t>2</a:t>
            </a:fld>
            <a:endParaRPr lang="en-US" sz="1200" b="0" smtClean="0"/>
          </a:p>
        </p:txBody>
      </p:sp>
      <p:sp>
        <p:nvSpPr>
          <p:cNvPr id="7174" name="Rectangle 2"/>
          <p:cNvSpPr>
            <a:spLocks noGrp="1" noRot="1" noChangeAspect="1" noChangeArrowheads="1" noTextEdit="1"/>
          </p:cNvSpPr>
          <p:nvPr>
            <p:ph type="sldImg"/>
          </p:nvPr>
        </p:nvSpPr>
        <p:spPr>
          <a:ln/>
        </p:spPr>
      </p:sp>
      <p:sp>
        <p:nvSpPr>
          <p:cNvPr id="71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normAutofit/>
          </a:bodyPr>
          <a:lstStyle/>
          <a:p>
            <a:endParaRPr lang="en-CA" dirty="0"/>
          </a:p>
        </p:txBody>
      </p:sp>
      <p:sp>
        <p:nvSpPr>
          <p:cNvPr id="4" name="Header Placeholder 3"/>
          <p:cNvSpPr>
            <a:spLocks noGrp="1"/>
          </p:cNvSpPr>
          <p:nvPr>
            <p:ph type="hdr" sz="quarter" idx="10"/>
          </p:nvPr>
        </p:nvSpPr>
        <p:spPr>
          <a:xfrm>
            <a:off x="4017617" y="95706"/>
            <a:ext cx="2195858" cy="215444"/>
          </a:xfrm>
        </p:spPr>
        <p:txBody>
          <a:bodyPr/>
          <a:lstStyle/>
          <a:p>
            <a:r>
              <a:rPr lang="en-CA" smtClean="0"/>
              <a:t>doc.: IEEE 802.11-13/xxxxr0</a:t>
            </a:r>
            <a:endParaRPr lang="en-CA"/>
          </a:p>
        </p:txBody>
      </p:sp>
      <p:sp>
        <p:nvSpPr>
          <p:cNvPr id="5" name="Date Placeholder 4"/>
          <p:cNvSpPr>
            <a:spLocks noGrp="1"/>
          </p:cNvSpPr>
          <p:nvPr>
            <p:ph type="dt" idx="11"/>
          </p:nvPr>
        </p:nvSpPr>
        <p:spPr>
          <a:xfrm>
            <a:off x="646113" y="95706"/>
            <a:ext cx="920060" cy="215444"/>
          </a:xfrm>
        </p:spPr>
        <p:txBody>
          <a:bodyPr/>
          <a:lstStyle/>
          <a:p>
            <a:r>
              <a:rPr lang="en-US" smtClean="0"/>
              <a:t>March 2013</a:t>
            </a:r>
            <a:endParaRPr lang="en-CA"/>
          </a:p>
        </p:txBody>
      </p:sp>
      <p:sp>
        <p:nvSpPr>
          <p:cNvPr id="6" name="Footer Placeholder 5"/>
          <p:cNvSpPr>
            <a:spLocks noGrp="1"/>
          </p:cNvSpPr>
          <p:nvPr>
            <p:ph type="ftr" sz="quarter" idx="12"/>
          </p:nvPr>
        </p:nvSpPr>
        <p:spPr>
          <a:xfrm>
            <a:off x="3083644" y="9001125"/>
            <a:ext cx="3129831" cy="184666"/>
          </a:xfrm>
        </p:spPr>
        <p:txBody>
          <a:bodyPr/>
          <a:lstStyle/>
          <a:p>
            <a:pPr lvl="4"/>
            <a:r>
              <a:rPr lang="en-CA" smtClean="0"/>
              <a:t>Osama Aboul-Magd, Huawei Technologies</a:t>
            </a:r>
            <a:endParaRPr lang="en-CA"/>
          </a:p>
        </p:txBody>
      </p:sp>
      <p:sp>
        <p:nvSpPr>
          <p:cNvPr id="7" name="Slide Number Placeholder 6"/>
          <p:cNvSpPr>
            <a:spLocks noGrp="1"/>
          </p:cNvSpPr>
          <p:nvPr>
            <p:ph type="sldNum" sz="quarter" idx="13"/>
          </p:nvPr>
        </p:nvSpPr>
        <p:spPr>
          <a:xfrm>
            <a:off x="3278936" y="9001125"/>
            <a:ext cx="415177" cy="184666"/>
          </a:xfrm>
        </p:spPr>
        <p:txBody>
          <a:bodyPr/>
          <a:lstStyle/>
          <a:p>
            <a:r>
              <a:rPr lang="en-CA" smtClean="0"/>
              <a:t>Page </a:t>
            </a:r>
            <a:fld id="{90457F90-05FA-43B5-BE98-57963B7D9E4D}" type="slidenum">
              <a:rPr lang="en-CA" smtClean="0"/>
              <a:pPr/>
              <a:t>9</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p:txBody>
          <a:bodyPr/>
          <a:lstStyle>
            <a:lvl1pPr>
              <a:defRPr/>
            </a:lvl1pPr>
          </a:lstStyle>
          <a:p>
            <a:pPr>
              <a:defRPr/>
            </a:pPr>
            <a:r>
              <a:rPr lang="en-US"/>
              <a:t>Adrian Stephens, Intel Corporation</a:t>
            </a:r>
          </a:p>
        </p:txBody>
      </p:sp>
      <p:sp>
        <p:nvSpPr>
          <p:cNvPr id="5" name="Rectangle 6"/>
          <p:cNvSpPr>
            <a:spLocks noGrp="1" noChangeArrowheads="1"/>
          </p:cNvSpPr>
          <p:nvPr>
            <p:ph type="sldNum" sz="quarter" idx="11"/>
          </p:nvPr>
        </p:nvSpPr>
        <p:spPr/>
        <p:txBody>
          <a:bodyPr/>
          <a:lstStyle>
            <a:lvl1pPr>
              <a:defRPr/>
            </a:lvl1pPr>
          </a:lstStyle>
          <a:p>
            <a:pPr>
              <a:defRPr/>
            </a:pPr>
            <a:r>
              <a:rPr lang="en-US"/>
              <a:t>Slide </a:t>
            </a:r>
            <a:fld id="{5E5CBE4F-402A-49FC-A06A-9C974296C46D}" type="slidenum">
              <a:rPr lang="en-US"/>
              <a:pPr>
                <a:defRPr/>
              </a:pPr>
              <a:t>‹#›</a:t>
            </a:fld>
            <a:endParaRPr lang="en-US"/>
          </a:p>
        </p:txBody>
      </p:sp>
    </p:spTree>
    <p:extLst>
      <p:ext uri="{BB962C8B-B14F-4D97-AF65-F5344CB8AC3E}">
        <p14:creationId xmlns:p14="http://schemas.microsoft.com/office/powerpoint/2010/main" val="2098254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2013</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72E031F0-8644-40AC-ABB2-532CF6186CC0}" type="slidenum">
              <a:rPr lang="en-US"/>
              <a:pPr>
                <a:defRPr/>
              </a:pPr>
              <a:t>‹#›</a:t>
            </a:fld>
            <a:endParaRPr lang="en-US"/>
          </a:p>
        </p:txBody>
      </p:sp>
    </p:spTree>
    <p:extLst>
      <p:ext uri="{BB962C8B-B14F-4D97-AF65-F5344CB8AC3E}">
        <p14:creationId xmlns:p14="http://schemas.microsoft.com/office/powerpoint/2010/main" val="1088418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2013</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49AE03E-796B-4873-946A-B6AA9F6A91EA}" type="slidenum">
              <a:rPr lang="en-US"/>
              <a:pPr>
                <a:defRPr/>
              </a:pPr>
              <a:t>‹#›</a:t>
            </a:fld>
            <a:endParaRPr lang="en-US"/>
          </a:p>
        </p:txBody>
      </p:sp>
    </p:spTree>
    <p:extLst>
      <p:ext uri="{BB962C8B-B14F-4D97-AF65-F5344CB8AC3E}">
        <p14:creationId xmlns:p14="http://schemas.microsoft.com/office/powerpoint/2010/main" val="37606243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685800" y="1981200"/>
            <a:ext cx="7772400" cy="411480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2013</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5035A483-3080-47E4-BD07-3D33495BC2D3}" type="slidenum">
              <a:rPr lang="en-US"/>
              <a:pPr>
                <a:defRPr/>
              </a:pPr>
              <a:t>‹#›</a:t>
            </a:fld>
            <a:endParaRPr lang="en-US"/>
          </a:p>
        </p:txBody>
      </p:sp>
    </p:spTree>
    <p:extLst>
      <p:ext uri="{BB962C8B-B14F-4D97-AF65-F5344CB8AC3E}">
        <p14:creationId xmlns:p14="http://schemas.microsoft.com/office/powerpoint/2010/main" val="1874275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2013</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A664691-56C7-4D38-BFF3-A32E09E0A67B}" type="slidenum">
              <a:rPr lang="en-US"/>
              <a:pPr>
                <a:defRPr/>
              </a:pPr>
              <a:t>‹#›</a:t>
            </a:fld>
            <a:endParaRPr lang="en-US"/>
          </a:p>
        </p:txBody>
      </p:sp>
    </p:spTree>
    <p:extLst>
      <p:ext uri="{BB962C8B-B14F-4D97-AF65-F5344CB8AC3E}">
        <p14:creationId xmlns:p14="http://schemas.microsoft.com/office/powerpoint/2010/main" val="1048365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2013</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0FDD5300-2866-4D79-87F5-BB55E78B9620}" type="slidenum">
              <a:rPr lang="en-US"/>
              <a:pPr>
                <a:defRPr/>
              </a:pPr>
              <a:t>‹#›</a:t>
            </a:fld>
            <a:endParaRPr lang="en-US"/>
          </a:p>
        </p:txBody>
      </p:sp>
    </p:spTree>
    <p:extLst>
      <p:ext uri="{BB962C8B-B14F-4D97-AF65-F5344CB8AC3E}">
        <p14:creationId xmlns:p14="http://schemas.microsoft.com/office/powerpoint/2010/main" val="2625239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2013</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A338C2F6-F105-433A-AAB6-76B0B679D40D}" type="slidenum">
              <a:rPr lang="en-US"/>
              <a:pPr>
                <a:defRPr/>
              </a:pPr>
              <a:t>‹#›</a:t>
            </a:fld>
            <a:endParaRPr lang="en-US"/>
          </a:p>
        </p:txBody>
      </p:sp>
    </p:spTree>
    <p:extLst>
      <p:ext uri="{BB962C8B-B14F-4D97-AF65-F5344CB8AC3E}">
        <p14:creationId xmlns:p14="http://schemas.microsoft.com/office/powerpoint/2010/main" val="158844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2013</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C9B25F80-8C11-467D-8E41-C1B0ECCD19FE}" type="slidenum">
              <a:rPr lang="en-US"/>
              <a:pPr>
                <a:defRPr/>
              </a:pPr>
              <a:t>‹#›</a:t>
            </a:fld>
            <a:endParaRPr lang="en-US"/>
          </a:p>
        </p:txBody>
      </p:sp>
    </p:spTree>
    <p:extLst>
      <p:ext uri="{BB962C8B-B14F-4D97-AF65-F5344CB8AC3E}">
        <p14:creationId xmlns:p14="http://schemas.microsoft.com/office/powerpoint/2010/main" val="3237616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2013</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AF89681A-9631-497E-ACB4-B757B377D4BF}" type="slidenum">
              <a:rPr lang="en-US"/>
              <a:pPr>
                <a:defRPr/>
              </a:pPr>
              <a:t>‹#›</a:t>
            </a:fld>
            <a:endParaRPr lang="en-US"/>
          </a:p>
        </p:txBody>
      </p:sp>
    </p:spTree>
    <p:extLst>
      <p:ext uri="{BB962C8B-B14F-4D97-AF65-F5344CB8AC3E}">
        <p14:creationId xmlns:p14="http://schemas.microsoft.com/office/powerpoint/2010/main" val="3670015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July 2013</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6979DB56-C54D-4700-A77E-3F886BE74F7B}" type="slidenum">
              <a:rPr lang="en-US"/>
              <a:pPr>
                <a:defRPr/>
              </a:pPr>
              <a:t>‹#›</a:t>
            </a:fld>
            <a:endParaRPr lang="en-US"/>
          </a:p>
        </p:txBody>
      </p:sp>
    </p:spTree>
    <p:extLst>
      <p:ext uri="{BB962C8B-B14F-4D97-AF65-F5344CB8AC3E}">
        <p14:creationId xmlns:p14="http://schemas.microsoft.com/office/powerpoint/2010/main" val="1653312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2013</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DEA2AD29-FE18-41FA-84E3-53BD235C0340}" type="slidenum">
              <a:rPr lang="en-US"/>
              <a:pPr>
                <a:defRPr/>
              </a:pPr>
              <a:t>‹#›</a:t>
            </a:fld>
            <a:endParaRPr lang="en-US"/>
          </a:p>
        </p:txBody>
      </p:sp>
    </p:spTree>
    <p:extLst>
      <p:ext uri="{BB962C8B-B14F-4D97-AF65-F5344CB8AC3E}">
        <p14:creationId xmlns:p14="http://schemas.microsoft.com/office/powerpoint/2010/main" val="1379047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2013</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Adrian Stephens, Intel Corporation</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5375AF5-85D9-46A1-B7D8-F799CB6B2300}" type="slidenum">
              <a:rPr lang="en-US"/>
              <a:pPr>
                <a:defRPr/>
              </a:pPr>
              <a:t>‹#›</a:t>
            </a:fld>
            <a:endParaRPr lang="en-US"/>
          </a:p>
        </p:txBody>
      </p:sp>
    </p:spTree>
    <p:extLst>
      <p:ext uri="{BB962C8B-B14F-4D97-AF65-F5344CB8AC3E}">
        <p14:creationId xmlns:p14="http://schemas.microsoft.com/office/powerpoint/2010/main" val="1256977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96913" y="333375"/>
            <a:ext cx="1579562"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smtClean="0"/>
            </a:lvl1pPr>
          </a:lstStyle>
          <a:p>
            <a:pPr>
              <a:defRPr/>
            </a:pPr>
            <a:r>
              <a:rPr lang="en-US" smtClean="0"/>
              <a:t>July 2013</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1200" b="0"/>
            </a:lvl1pPr>
          </a:lstStyle>
          <a:p>
            <a:pPr>
              <a:defRPr/>
            </a:pPr>
            <a:r>
              <a:rPr lang="en-US"/>
              <a:t>Adrian Stephens, Intel Corporation</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z="1200" b="0"/>
            </a:lvl1pPr>
          </a:lstStyle>
          <a:p>
            <a:pPr>
              <a:defRPr/>
            </a:pPr>
            <a:r>
              <a:rPr lang="en-US"/>
              <a:t>Slide </a:t>
            </a:r>
            <a:fld id="{31D45EC1-4C6A-4C4C-A230-3BDF24B584F8}"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p>
            <a:pPr marL="457200" lvl="4" algn="r"/>
            <a:r>
              <a:rPr lang="en-US" sz="1800" dirty="0"/>
              <a:t>doc.: IEEE </a:t>
            </a:r>
            <a:r>
              <a:rPr lang="en-US" sz="1800" dirty="0" smtClean="0"/>
              <a:t>802.11-13/0677r0</a:t>
            </a:r>
            <a:endParaRPr lang="en-US" sz="1800"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b="0"/>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Tree>
  </p:cSld>
  <p:clrMap bg1="lt1" tx1="dk1" bg2="lt2" tx2="dk2" accent1="accent1" accent2="accent2" accent3="accent3" accent4="accent4" accent5="accent5" accent6="accent6" hlink="hlink" folHlink="folHlink"/>
  <p:sldLayoutIdLst>
    <p:sldLayoutId id="2147483985"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s://mentor.ieee.org/802.11/dcn/13/11-13-0726-02-00af-p802-11-report-to-ec-on-conditional-approval-for-sponsor-ballot.pptx"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mailto:joekwak@sbcglobal.net" TargetMode="External"/><Relationship Id="rId2" Type="http://schemas.openxmlformats.org/officeDocument/2006/relationships/hyperlink" Target="mailto:bin.chen@huawei.com" TargetMode="External"/><Relationship Id="rId1" Type="http://schemas.openxmlformats.org/officeDocument/2006/relationships/slideLayout" Target="../slideLayouts/slideLayout6.xml"/><Relationship Id="rId4" Type="http://schemas.openxmlformats.org/officeDocument/2006/relationships/hyperlink" Target="mailto:joseph.levy@interdigital.com"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July 2013</a:t>
            </a:r>
            <a:endParaRPr lang="en-US" sz="1800"/>
          </a:p>
        </p:txBody>
      </p:sp>
      <p:sp>
        <p:nvSpPr>
          <p:cNvPr id="307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200" b="0" smtClean="0"/>
              <a:t>Adrian Stephens, Intel Corporation</a:t>
            </a:r>
          </a:p>
        </p:txBody>
      </p:sp>
      <p:sp>
        <p:nvSpPr>
          <p:cNvPr id="307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200" b="0" smtClean="0"/>
              <a:t>Slide </a:t>
            </a:r>
            <a:fld id="{7F5B2C40-42CD-4067-8FE4-2A631163A022}" type="slidenum">
              <a:rPr lang="en-US" sz="1200" b="0" smtClean="0"/>
              <a:pPr/>
              <a:t>1</a:t>
            </a:fld>
            <a:endParaRPr lang="en-US" sz="1200" b="0" smtClean="0"/>
          </a:p>
        </p:txBody>
      </p:sp>
      <p:sp>
        <p:nvSpPr>
          <p:cNvPr id="3077" name="Rectangle 2"/>
          <p:cNvSpPr>
            <a:spLocks noGrp="1" noChangeArrowheads="1"/>
          </p:cNvSpPr>
          <p:nvPr>
            <p:ph type="title"/>
          </p:nvPr>
        </p:nvSpPr>
        <p:spPr>
          <a:noFill/>
        </p:spPr>
        <p:txBody>
          <a:bodyPr/>
          <a:lstStyle/>
          <a:p>
            <a:r>
              <a:rPr lang="en-US" dirty="0" smtClean="0"/>
              <a:t>802.11 July 2013 Motions to 802 EC</a:t>
            </a:r>
          </a:p>
        </p:txBody>
      </p:sp>
      <p:sp>
        <p:nvSpPr>
          <p:cNvPr id="3078" name="Rectangle 6"/>
          <p:cNvSpPr>
            <a:spLocks noGrp="1" noChangeArrowheads="1"/>
          </p:cNvSpPr>
          <p:nvPr>
            <p:ph type="body" idx="1"/>
          </p:nvPr>
        </p:nvSpPr>
        <p:spPr>
          <a:xfrm>
            <a:off x="685800" y="1752600"/>
            <a:ext cx="7772400" cy="381000"/>
          </a:xfrm>
          <a:noFill/>
        </p:spPr>
        <p:txBody>
          <a:bodyPr/>
          <a:lstStyle/>
          <a:p>
            <a:pPr algn="ctr">
              <a:lnSpc>
                <a:spcPct val="90000"/>
              </a:lnSpc>
              <a:buFontTx/>
              <a:buNone/>
            </a:pPr>
            <a:r>
              <a:rPr lang="en-US" sz="2000" dirty="0" smtClean="0"/>
              <a:t>Date:</a:t>
            </a:r>
            <a:r>
              <a:rPr lang="en-US" sz="2000" b="0" dirty="0" smtClean="0"/>
              <a:t> 2013-07-19</a:t>
            </a:r>
          </a:p>
          <a:p>
            <a:pPr algn="ctr">
              <a:lnSpc>
                <a:spcPct val="90000"/>
              </a:lnSpc>
              <a:buFontTx/>
              <a:buNone/>
            </a:pPr>
            <a:endParaRPr lang="en-US" sz="2000" b="0" dirty="0" smtClean="0"/>
          </a:p>
        </p:txBody>
      </p:sp>
      <p:graphicFrame>
        <p:nvGraphicFramePr>
          <p:cNvPr id="3079" name="Object 11"/>
          <p:cNvGraphicFramePr>
            <a:graphicFrameLocks noChangeAspect="1"/>
          </p:cNvGraphicFramePr>
          <p:nvPr/>
        </p:nvGraphicFramePr>
        <p:xfrm>
          <a:off x="523875" y="2276475"/>
          <a:ext cx="7772400" cy="2609850"/>
        </p:xfrm>
        <a:graphic>
          <a:graphicData uri="http://schemas.openxmlformats.org/presentationml/2006/ole">
            <mc:AlternateContent xmlns:mc="http://schemas.openxmlformats.org/markup-compatibility/2006">
              <mc:Choice xmlns:v="urn:schemas-microsoft-com:vml" Requires="v">
                <p:oleObj spid="_x0000_s3279" name="Document" r:id="rId4" imgW="8274368" imgH="2780300" progId="Word.Document.8">
                  <p:embed/>
                </p:oleObj>
              </mc:Choice>
              <mc:Fallback>
                <p:oleObj name="Document" r:id="rId4" imgW="8274368" imgH="2780300" progId="Word.Document.8">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3875" y="2276475"/>
                        <a:ext cx="7772400" cy="2609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80" name="Rectangle 12"/>
          <p:cNvSpPr>
            <a:spLocks noChangeArrowheads="1"/>
          </p:cNvSpPr>
          <p:nvPr/>
        </p:nvSpPr>
        <p:spPr bwMode="auto">
          <a:xfrm>
            <a:off x="533400" y="1939925"/>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a:spcBef>
                <a:spcPct val="20000"/>
              </a:spcBef>
            </a:pPr>
            <a:r>
              <a:rPr lang="en-US" sz="2000"/>
              <a:t>Authors:</a:t>
            </a:r>
            <a:endParaRPr lang="en-US" sz="2000" b="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Executive Committee Study Groups, Working Groups, TAGs</a:t>
            </a:r>
            <a:endParaRPr lang="en-GB" dirty="0"/>
          </a:p>
        </p:txBody>
      </p:sp>
      <p:sp>
        <p:nvSpPr>
          <p:cNvPr id="7" name="Text Placeholder 6"/>
          <p:cNvSpPr>
            <a:spLocks noGrp="1"/>
          </p:cNvSpPr>
          <p:nvPr>
            <p:ph type="body" idx="1"/>
          </p:nvPr>
        </p:nvSpPr>
        <p:spPr/>
        <p:txBody>
          <a:bodyPr/>
          <a:lstStyle/>
          <a:p>
            <a:endParaRPr lang="en-GB"/>
          </a:p>
        </p:txBody>
      </p:sp>
      <p:sp>
        <p:nvSpPr>
          <p:cNvPr id="2" name="Date Placeholder 1"/>
          <p:cNvSpPr>
            <a:spLocks noGrp="1"/>
          </p:cNvSpPr>
          <p:nvPr>
            <p:ph type="dt" sz="half" idx="10"/>
          </p:nvPr>
        </p:nvSpPr>
        <p:spPr/>
        <p:txBody>
          <a:bodyPr/>
          <a:lstStyle/>
          <a:p>
            <a:pPr>
              <a:defRPr/>
            </a:pPr>
            <a:r>
              <a:rPr lang="en-US" smtClean="0"/>
              <a:t>July 2013</a:t>
            </a:r>
            <a:endParaRPr lang="en-US" dirty="0"/>
          </a:p>
        </p:txBody>
      </p:sp>
      <p:sp>
        <p:nvSpPr>
          <p:cNvPr id="3" name="Footer Placeholder 2"/>
          <p:cNvSpPr>
            <a:spLocks noGrp="1"/>
          </p:cNvSpPr>
          <p:nvPr>
            <p:ph type="ftr" sz="quarter" idx="11"/>
          </p:nvPr>
        </p:nvSpPr>
        <p:spPr/>
        <p:txBody>
          <a:bodyPr/>
          <a:lstStyle/>
          <a:p>
            <a:pPr>
              <a:defRPr/>
            </a:pPr>
            <a:r>
              <a:rPr lang="en-US" smtClean="0"/>
              <a:t>Adrian Stephens, Intel Corporation</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6979DB56-C54D-4700-A77E-3F886BE74F7B}" type="slidenum">
              <a:rPr lang="en-US" smtClean="0"/>
              <a:pPr>
                <a:defRPr/>
              </a:pPr>
              <a:t>10</a:t>
            </a:fld>
            <a:endParaRPr lang="en-US"/>
          </a:p>
        </p:txBody>
      </p:sp>
    </p:spTree>
    <p:extLst>
      <p:ext uri="{BB962C8B-B14F-4D97-AF65-F5344CB8AC3E}">
        <p14:creationId xmlns:p14="http://schemas.microsoft.com/office/powerpoint/2010/main" val="402636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smtClean="0"/>
              <a:t>(6.10.1) 802.11 HEW SG </a:t>
            </a:r>
            <a:r>
              <a:rPr lang="en-US" dirty="0" smtClean="0"/>
              <a:t>Extension Motion</a:t>
            </a:r>
          </a:p>
        </p:txBody>
      </p:sp>
      <p:sp>
        <p:nvSpPr>
          <p:cNvPr id="3075" name="Content Placeholder 2"/>
          <p:cNvSpPr>
            <a:spLocks noGrp="1"/>
          </p:cNvSpPr>
          <p:nvPr>
            <p:ph idx="1"/>
          </p:nvPr>
        </p:nvSpPr>
        <p:spPr/>
        <p:txBody>
          <a:bodyPr/>
          <a:lstStyle/>
          <a:p>
            <a:r>
              <a:rPr lang="en-US" dirty="0" smtClean="0"/>
              <a:t>Grant an extension of the </a:t>
            </a:r>
            <a:r>
              <a:rPr lang="en-US" dirty="0" smtClean="0"/>
              <a:t>802.11 High Efficiency WLAN (HEW) Study Group</a:t>
            </a:r>
            <a:r>
              <a:rPr lang="en-US" dirty="0" smtClean="0"/>
              <a:t>.</a:t>
            </a:r>
          </a:p>
          <a:p>
            <a:r>
              <a:rPr lang="en-US" dirty="0" smtClean="0"/>
              <a:t>Moved: Bruce Kraemer</a:t>
            </a:r>
          </a:p>
          <a:p>
            <a:r>
              <a:rPr lang="en-US" dirty="0" smtClean="0"/>
              <a:t>Seconded: </a:t>
            </a:r>
            <a:endParaRPr lang="en-US" dirty="0" smtClean="0"/>
          </a:p>
          <a:p>
            <a:endParaRPr lang="en-US" dirty="0" smtClean="0"/>
          </a:p>
          <a:p>
            <a:r>
              <a:rPr lang="en-US" dirty="0" smtClean="0"/>
              <a:t>In the WG Result</a:t>
            </a:r>
            <a:r>
              <a:rPr lang="en-US" dirty="0" smtClean="0"/>
              <a:t>:  50,0,0 - passes</a:t>
            </a:r>
          </a:p>
          <a:p>
            <a:endParaRPr lang="en-US" dirty="0" smtClean="0"/>
          </a:p>
        </p:txBody>
      </p:sp>
      <p:sp>
        <p:nvSpPr>
          <p:cNvPr id="4" name="Date Placeholder 3"/>
          <p:cNvSpPr>
            <a:spLocks noGrp="1"/>
          </p:cNvSpPr>
          <p:nvPr>
            <p:ph type="dt" sz="quarter" idx="10"/>
          </p:nvPr>
        </p:nvSpPr>
        <p:spPr/>
        <p:txBody>
          <a:bodyPr/>
          <a:lstStyle/>
          <a:p>
            <a:pPr>
              <a:defRPr/>
            </a:pPr>
            <a:r>
              <a:rPr lang="en-US" smtClean="0"/>
              <a:t>July 2013</a:t>
            </a:r>
            <a:endParaRPr lang="en-US" dirty="0"/>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30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smtClean="0"/>
              <a:t>Slide </a:t>
            </a:r>
            <a:fld id="{C8700717-CB5D-4B6B-ACB5-9BFF6793C7DB}" type="slidenum">
              <a:rPr lang="en-US" smtClean="0"/>
              <a:pPr/>
              <a:t>11</a:t>
            </a:fld>
            <a:endParaRPr lang="en-US" smtClean="0"/>
          </a:p>
        </p:txBody>
      </p:sp>
    </p:spTree>
    <p:extLst>
      <p:ext uri="{BB962C8B-B14F-4D97-AF65-F5344CB8AC3E}">
        <p14:creationId xmlns:p14="http://schemas.microsoft.com/office/powerpoint/2010/main" val="18119848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Timeline</a:t>
            </a:r>
            <a:endParaRPr lang="en-CA" dirty="0"/>
          </a:p>
        </p:txBody>
      </p:sp>
      <p:sp>
        <p:nvSpPr>
          <p:cNvPr id="5" name="Footer Placeholder 4"/>
          <p:cNvSpPr>
            <a:spLocks noGrp="1"/>
          </p:cNvSpPr>
          <p:nvPr>
            <p:ph type="ftr" sz="quarter" idx="11"/>
          </p:nvPr>
        </p:nvSpPr>
        <p:spPr/>
        <p:txBody>
          <a:bodyPr/>
          <a:lstStyle/>
          <a:p>
            <a:pPr>
              <a:defRPr/>
            </a:pPr>
            <a:r>
              <a:rPr lang="en-US" smtClean="0"/>
              <a:t>Adrian Stephens, Intel Corporation</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E7E6215C-0148-4EB1-A390-22B113FC486F}" type="slidenum">
              <a:rPr lang="en-US" smtClean="0"/>
              <a:pPr>
                <a:defRPr/>
              </a:pPr>
              <a:t>12</a:t>
            </a:fld>
            <a:endParaRPr lang="en-US"/>
          </a:p>
        </p:txBody>
      </p:sp>
      <p:sp>
        <p:nvSpPr>
          <p:cNvPr id="13" name="Content Placeholder 6"/>
          <p:cNvSpPr>
            <a:spLocks noGrp="1"/>
          </p:cNvSpPr>
          <p:nvPr>
            <p:ph sz="half" idx="1"/>
          </p:nvPr>
        </p:nvSpPr>
        <p:spPr/>
        <p:txBody>
          <a:bodyPr/>
          <a:lstStyle/>
          <a:p>
            <a:r>
              <a:rPr lang="en-US" sz="2000" dirty="0" smtClean="0"/>
              <a:t>May 2013</a:t>
            </a:r>
          </a:p>
          <a:p>
            <a:pPr lvl="1"/>
            <a:r>
              <a:rPr lang="en-US" sz="1800" dirty="0" smtClean="0"/>
              <a:t>Initial meeting</a:t>
            </a:r>
          </a:p>
          <a:p>
            <a:r>
              <a:rPr lang="en-US" sz="2000" dirty="0" smtClean="0"/>
              <a:t>July 2013</a:t>
            </a:r>
          </a:p>
          <a:p>
            <a:pPr lvl="1"/>
            <a:r>
              <a:rPr lang="en-US" sz="1800" dirty="0" smtClean="0"/>
              <a:t>Presentations</a:t>
            </a:r>
          </a:p>
          <a:p>
            <a:pPr lvl="1"/>
            <a:r>
              <a:rPr lang="en-US" sz="1800" dirty="0" smtClean="0"/>
              <a:t>SG Extension</a:t>
            </a:r>
          </a:p>
          <a:p>
            <a:r>
              <a:rPr lang="en-US" sz="2000" dirty="0" smtClean="0"/>
              <a:t>Sept 2013</a:t>
            </a:r>
          </a:p>
          <a:p>
            <a:pPr lvl="1"/>
            <a:r>
              <a:rPr lang="en-US" sz="1800" dirty="0" smtClean="0"/>
              <a:t>Presentations</a:t>
            </a:r>
          </a:p>
          <a:p>
            <a:r>
              <a:rPr lang="en-US" sz="2000" dirty="0" smtClean="0"/>
              <a:t>Nov 2013</a:t>
            </a:r>
          </a:p>
          <a:p>
            <a:pPr lvl="1"/>
            <a:r>
              <a:rPr lang="en-US" sz="1800" dirty="0" smtClean="0"/>
              <a:t>Presentations</a:t>
            </a:r>
          </a:p>
          <a:p>
            <a:pPr lvl="1"/>
            <a:r>
              <a:rPr lang="en-US" sz="1800" dirty="0" smtClean="0"/>
              <a:t>Initial PAR and 5C </a:t>
            </a:r>
          </a:p>
          <a:p>
            <a:pPr lvl="1"/>
            <a:r>
              <a:rPr lang="en-US" sz="1800" dirty="0" smtClean="0"/>
              <a:t>SG Extension</a:t>
            </a:r>
          </a:p>
        </p:txBody>
      </p:sp>
      <p:sp>
        <p:nvSpPr>
          <p:cNvPr id="14" name="Content Placeholder 7"/>
          <p:cNvSpPr>
            <a:spLocks noGrp="1"/>
          </p:cNvSpPr>
          <p:nvPr>
            <p:ph sz="half" idx="2"/>
          </p:nvPr>
        </p:nvSpPr>
        <p:spPr/>
        <p:txBody>
          <a:bodyPr/>
          <a:lstStyle/>
          <a:p>
            <a:r>
              <a:rPr lang="en-US" sz="2000" dirty="0" smtClean="0"/>
              <a:t>Jan 2014</a:t>
            </a:r>
          </a:p>
          <a:p>
            <a:pPr lvl="1"/>
            <a:r>
              <a:rPr lang="en-US" sz="1800" dirty="0" smtClean="0"/>
              <a:t>Presentations</a:t>
            </a:r>
          </a:p>
          <a:p>
            <a:pPr lvl="1"/>
            <a:r>
              <a:rPr lang="en-US" sz="1800" dirty="0" smtClean="0"/>
              <a:t>Final version of PAR and 5C</a:t>
            </a:r>
          </a:p>
          <a:p>
            <a:pPr lvl="1"/>
            <a:r>
              <a:rPr lang="en-US" sz="1800" dirty="0" smtClean="0"/>
              <a:t>WG Approval</a:t>
            </a:r>
          </a:p>
          <a:p>
            <a:r>
              <a:rPr lang="en-US" sz="2000" dirty="0" smtClean="0"/>
              <a:t>March 2014</a:t>
            </a:r>
          </a:p>
          <a:p>
            <a:pPr lvl="1"/>
            <a:r>
              <a:rPr lang="en-US" sz="1800" dirty="0" smtClean="0"/>
              <a:t>Presentations</a:t>
            </a:r>
          </a:p>
          <a:p>
            <a:pPr lvl="1"/>
            <a:r>
              <a:rPr lang="en-US" sz="1800" dirty="0" smtClean="0"/>
              <a:t>EC Approval</a:t>
            </a:r>
          </a:p>
          <a:p>
            <a:r>
              <a:rPr lang="en-US" sz="2400" dirty="0" smtClean="0"/>
              <a:t>May-June 2014</a:t>
            </a:r>
          </a:p>
          <a:p>
            <a:pPr lvl="1"/>
            <a:r>
              <a:rPr lang="en-US" sz="2000" dirty="0" err="1" smtClean="0"/>
              <a:t>Nescom</a:t>
            </a:r>
            <a:r>
              <a:rPr lang="en-US" sz="2000" dirty="0" smtClean="0"/>
              <a:t> approval</a:t>
            </a:r>
          </a:p>
          <a:p>
            <a:r>
              <a:rPr lang="en-US" sz="2400" dirty="0" smtClean="0"/>
              <a:t>July 2014</a:t>
            </a:r>
          </a:p>
          <a:p>
            <a:pPr lvl="1"/>
            <a:r>
              <a:rPr lang="en-US" sz="2000" dirty="0" smtClean="0"/>
              <a:t>TG starts</a:t>
            </a:r>
          </a:p>
        </p:txBody>
      </p:sp>
      <p:sp>
        <p:nvSpPr>
          <p:cNvPr id="3" name="Rectangle 2"/>
          <p:cNvSpPr/>
          <p:nvPr/>
        </p:nvSpPr>
        <p:spPr bwMode="auto">
          <a:xfrm>
            <a:off x="2095500" y="6629400"/>
            <a:ext cx="6540500" cy="228600"/>
          </a:xfrm>
          <a:prstGeom prst="rect">
            <a:avLst/>
          </a:prstGeom>
          <a:noFill/>
          <a:ln w="12700" cap="flat" cmpd="sng" algn="ctr">
            <a:no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tx1"/>
                </a:solidFill>
                <a:prstDash val="solid"/>
                <a:round/>
                <a:headEnd type="none" w="sm" len="sm"/>
                <a:tailEnd type="none" w="sm" len="sm"/>
              </a14:hiddenLine>
            </a:ext>
          </a:ex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GB" sz="1200" b="0" i="0" u="none" strike="noStrike" cap="none" normalizeH="0" baseline="0" smtClean="0">
                <a:ln>
                  <a:noFill/>
                </a:ln>
                <a:solidFill>
                  <a:schemeClr val="tx1"/>
                </a:solidFill>
                <a:effectLst/>
                <a:latin typeface="Times New Roman" pitchFamily="18" charset="0"/>
              </a:rPr>
              <a:t>from slide 4/6 of 11-13/0922r0 by Osama Aboul-Magd (Huawei Technologies)</a:t>
            </a:r>
          </a:p>
        </p:txBody>
      </p:sp>
      <p:sp>
        <p:nvSpPr>
          <p:cNvPr id="9" name="Date Placeholder 3"/>
          <p:cNvSpPr>
            <a:spLocks noGrp="1"/>
          </p:cNvSpPr>
          <p:nvPr>
            <p:ph type="dt" sz="quarter" idx="10"/>
          </p:nvPr>
        </p:nvSpPr>
        <p:spPr>
          <a:xfrm>
            <a:off x="696913" y="333375"/>
            <a:ext cx="1579562" cy="276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July 2013</a:t>
            </a:r>
          </a:p>
        </p:txBody>
      </p:sp>
    </p:spTree>
    <p:extLst>
      <p:ext uri="{BB962C8B-B14F-4D97-AF65-F5344CB8AC3E}">
        <p14:creationId xmlns:p14="http://schemas.microsoft.com/office/powerpoint/2010/main" val="17033952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LMSC Liaisons and External Interface</a:t>
            </a:r>
            <a:endParaRPr lang="en-GB" dirty="0"/>
          </a:p>
        </p:txBody>
      </p:sp>
      <p:sp>
        <p:nvSpPr>
          <p:cNvPr id="7" name="Text Placeholder 6"/>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US" smtClean="0"/>
              <a:t>July 2013</a:t>
            </a:r>
            <a:endParaRPr lang="en-US" dirty="0"/>
          </a:p>
        </p:txBody>
      </p:sp>
      <p:sp>
        <p:nvSpPr>
          <p:cNvPr id="5" name="Footer Placeholder 4"/>
          <p:cNvSpPr>
            <a:spLocks noGrp="1"/>
          </p:cNvSpPr>
          <p:nvPr>
            <p:ph type="ftr" sz="quarter" idx="11"/>
          </p:nvPr>
        </p:nvSpPr>
        <p:spPr/>
        <p:txBody>
          <a:bodyPr/>
          <a:lstStyle/>
          <a:p>
            <a:pPr>
              <a:defRPr/>
            </a:pPr>
            <a:r>
              <a:rPr lang="en-US" smtClean="0"/>
              <a:t>Adrian Stephens, Intel Corporation</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EA664691-56C7-4D38-BFF3-A32E09E0A67B}" type="slidenum">
              <a:rPr lang="en-US" smtClean="0"/>
              <a:pPr>
                <a:defRPr/>
              </a:pPr>
              <a:t>13</a:t>
            </a:fld>
            <a:endParaRPr lang="en-US"/>
          </a:p>
        </p:txBody>
      </p:sp>
    </p:spTree>
    <p:extLst>
      <p:ext uri="{BB962C8B-B14F-4D97-AF65-F5344CB8AC3E}">
        <p14:creationId xmlns:p14="http://schemas.microsoft.com/office/powerpoint/2010/main" val="2470411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p:txBody>
          <a:bodyPr/>
          <a:lstStyle/>
          <a:p>
            <a:r>
              <a:rPr lang="en-CA" dirty="0" smtClean="0"/>
              <a:t>(7.08.1) 802.11 HEW SG </a:t>
            </a:r>
            <a:r>
              <a:rPr lang="en-CA" dirty="0" smtClean="0"/>
              <a:t>WFA </a:t>
            </a:r>
            <a:r>
              <a:rPr lang="en-CA" dirty="0" smtClean="0"/>
              <a:t>Liaison Letter</a:t>
            </a:r>
          </a:p>
        </p:txBody>
      </p:sp>
      <p:sp>
        <p:nvSpPr>
          <p:cNvPr id="2051" name="Content Placeholder 2"/>
          <p:cNvSpPr>
            <a:spLocks noGrp="1"/>
          </p:cNvSpPr>
          <p:nvPr>
            <p:ph idx="1"/>
          </p:nvPr>
        </p:nvSpPr>
        <p:spPr/>
        <p:txBody>
          <a:bodyPr/>
          <a:lstStyle/>
          <a:p>
            <a:r>
              <a:rPr lang="en-US" dirty="0" smtClean="0"/>
              <a:t>Approve the liaison letter to the Wi-Fi Alliance in 11-13/</a:t>
            </a:r>
            <a:r>
              <a:rPr lang="fr-FR" dirty="0" smtClean="0"/>
              <a:t>902r1 </a:t>
            </a:r>
            <a:r>
              <a:rPr lang="en-US" dirty="0" smtClean="0"/>
              <a:t>and grant the working group chair editorial rights.</a:t>
            </a:r>
          </a:p>
          <a:p>
            <a:r>
              <a:rPr lang="en-US" dirty="0" smtClean="0"/>
              <a:t>Moved: Bruce Kraemer</a:t>
            </a:r>
          </a:p>
          <a:p>
            <a:r>
              <a:rPr lang="en-US" dirty="0" smtClean="0"/>
              <a:t>Seconded: </a:t>
            </a:r>
            <a:endParaRPr lang="en-US" dirty="0" smtClean="0"/>
          </a:p>
          <a:p>
            <a:r>
              <a:rPr lang="en-US" dirty="0" smtClean="0"/>
              <a:t>In the WG Result</a:t>
            </a:r>
            <a:r>
              <a:rPr lang="en-US" dirty="0" smtClean="0"/>
              <a:t>: 49,0,0 - passes</a:t>
            </a:r>
          </a:p>
          <a:p>
            <a:endParaRPr lang="en-US" dirty="0" smtClean="0"/>
          </a:p>
          <a:p>
            <a:endParaRPr lang="en-CA" dirty="0" smtClean="0"/>
          </a:p>
        </p:txBody>
      </p:sp>
      <p:sp>
        <p:nvSpPr>
          <p:cNvPr id="4" name="Date Placeholder 3"/>
          <p:cNvSpPr>
            <a:spLocks noGrp="1"/>
          </p:cNvSpPr>
          <p:nvPr>
            <p:ph type="dt" sz="quarter" idx="10"/>
          </p:nvPr>
        </p:nvSpPr>
        <p:spPr/>
        <p:txBody>
          <a:bodyPr/>
          <a:lstStyle/>
          <a:p>
            <a:pPr>
              <a:defRPr/>
            </a:pPr>
            <a:r>
              <a:rPr lang="en-US" smtClean="0"/>
              <a:t>July 2013</a:t>
            </a:r>
            <a:endParaRPr lang="en-US" dirty="0"/>
          </a:p>
        </p:txBody>
      </p:sp>
      <p:sp>
        <p:nvSpPr>
          <p:cNvPr id="5" name="Footer Placeholder 4"/>
          <p:cNvSpPr>
            <a:spLocks noGrp="1"/>
          </p:cNvSpPr>
          <p:nvPr>
            <p:ph type="ftr" sz="quarter" idx="11"/>
          </p:nvPr>
        </p:nvSpPr>
        <p:spPr/>
        <p:txBody>
          <a:bodyPr/>
          <a:lstStyle/>
          <a:p>
            <a:pPr>
              <a:defRPr/>
            </a:pPr>
            <a:r>
              <a:rPr lang="en-US" smtClean="0"/>
              <a:t>Osama Aboul-Magd (Huawei Technologies)</a:t>
            </a:r>
            <a:endParaRPr lang="en-US"/>
          </a:p>
        </p:txBody>
      </p:sp>
      <p:sp>
        <p:nvSpPr>
          <p:cNvPr id="205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itchFamily="18" charset="0"/>
                <a:ea typeface="MS PGothic" pitchFamily="34" charset="-128"/>
              </a:defRPr>
            </a:lvl1pPr>
            <a:lvl2pPr marL="742950" indent="-285750">
              <a:defRPr sz="1200">
                <a:solidFill>
                  <a:schemeClr val="tx1"/>
                </a:solidFill>
                <a:latin typeface="Times New Roman" pitchFamily="18" charset="0"/>
                <a:ea typeface="MS PGothic" pitchFamily="34" charset="-128"/>
              </a:defRPr>
            </a:lvl2pPr>
            <a:lvl3pPr marL="1143000" indent="-228600">
              <a:defRPr sz="1200">
                <a:solidFill>
                  <a:schemeClr val="tx1"/>
                </a:solidFill>
                <a:latin typeface="Times New Roman" pitchFamily="18" charset="0"/>
                <a:ea typeface="MS PGothic" pitchFamily="34" charset="-128"/>
              </a:defRPr>
            </a:lvl3pPr>
            <a:lvl4pPr marL="1600200" indent="-228600">
              <a:defRPr sz="1200">
                <a:solidFill>
                  <a:schemeClr val="tx1"/>
                </a:solidFill>
                <a:latin typeface="Times New Roman" pitchFamily="18" charset="0"/>
                <a:ea typeface="MS PGothic" pitchFamily="34" charset="-128"/>
              </a:defRPr>
            </a:lvl4pPr>
            <a:lvl5pPr marL="2057400" indent="-228600">
              <a:defRPr sz="12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12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12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12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1200">
                <a:solidFill>
                  <a:schemeClr val="tx1"/>
                </a:solidFill>
                <a:latin typeface="Times New Roman" pitchFamily="18" charset="0"/>
                <a:ea typeface="MS PGothic" pitchFamily="34" charset="-128"/>
              </a:defRPr>
            </a:lvl9pPr>
          </a:lstStyle>
          <a:p>
            <a:r>
              <a:rPr lang="en-US" smtClean="0"/>
              <a:t>Slide </a:t>
            </a:r>
            <a:fld id="{97850006-59B2-4400-986A-4581A7F5D1D6}" type="slidenum">
              <a:rPr lang="en-US" smtClean="0"/>
              <a:pPr/>
              <a:t>14</a:t>
            </a:fld>
            <a:endParaRPr lang="en-US" smtClean="0"/>
          </a:p>
        </p:txBody>
      </p:sp>
    </p:spTree>
    <p:extLst>
      <p:ext uri="{BB962C8B-B14F-4D97-AF65-F5344CB8AC3E}">
        <p14:creationId xmlns:p14="http://schemas.microsoft.com/office/powerpoint/2010/main" val="15771920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800" smtClean="0"/>
              <a:t>July 2013</a:t>
            </a:r>
            <a:endParaRPr lang="en-US" sz="1800"/>
          </a:p>
        </p:txBody>
      </p:sp>
      <p:sp>
        <p:nvSpPr>
          <p:cNvPr id="409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200" b="0" smtClean="0"/>
              <a:t>Adrian Stephens, Intel Corporation</a:t>
            </a:r>
          </a:p>
        </p:txBody>
      </p:sp>
      <p:sp>
        <p:nvSpPr>
          <p:cNvPr id="410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itchFamily="18" charset="0"/>
              </a:defRPr>
            </a:lvl1pPr>
            <a:lvl2pPr marL="742950" indent="-285750">
              <a:defRPr sz="2400" b="1">
                <a:solidFill>
                  <a:schemeClr val="tx1"/>
                </a:solidFill>
                <a:latin typeface="Times New Roman" pitchFamily="18" charset="0"/>
              </a:defRPr>
            </a:lvl2pPr>
            <a:lvl3pPr marL="1143000" indent="-228600">
              <a:defRPr sz="2400" b="1">
                <a:solidFill>
                  <a:schemeClr val="tx1"/>
                </a:solidFill>
                <a:latin typeface="Times New Roman" pitchFamily="18" charset="0"/>
              </a:defRPr>
            </a:lvl3pPr>
            <a:lvl4pPr marL="1600200" indent="-228600">
              <a:defRPr sz="2400" b="1">
                <a:solidFill>
                  <a:schemeClr val="tx1"/>
                </a:solidFill>
                <a:latin typeface="Times New Roman" pitchFamily="18" charset="0"/>
              </a:defRPr>
            </a:lvl4pPr>
            <a:lvl5pPr marL="2057400" indent="-228600">
              <a:defRPr sz="2400" b="1">
                <a:solidFill>
                  <a:schemeClr val="tx1"/>
                </a:solidFill>
                <a:latin typeface="Times New Roman" pitchFamily="18" charset="0"/>
              </a:defRPr>
            </a:lvl5pPr>
            <a:lvl6pPr marL="2514600" indent="-228600" eaLnBrk="0" fontAlgn="base" hangingPunct="0">
              <a:spcBef>
                <a:spcPct val="0"/>
              </a:spcBef>
              <a:spcAft>
                <a:spcPct val="0"/>
              </a:spcAft>
              <a:defRPr sz="2400" b="1">
                <a:solidFill>
                  <a:schemeClr val="tx1"/>
                </a:solidFill>
                <a:latin typeface="Times New Roman" pitchFamily="18" charset="0"/>
              </a:defRPr>
            </a:lvl6pPr>
            <a:lvl7pPr marL="2971800" indent="-228600" eaLnBrk="0" fontAlgn="base" hangingPunct="0">
              <a:spcBef>
                <a:spcPct val="0"/>
              </a:spcBef>
              <a:spcAft>
                <a:spcPct val="0"/>
              </a:spcAft>
              <a:defRPr sz="2400" b="1">
                <a:solidFill>
                  <a:schemeClr val="tx1"/>
                </a:solidFill>
                <a:latin typeface="Times New Roman" pitchFamily="18" charset="0"/>
              </a:defRPr>
            </a:lvl7pPr>
            <a:lvl8pPr marL="3429000" indent="-228600" eaLnBrk="0" fontAlgn="base" hangingPunct="0">
              <a:spcBef>
                <a:spcPct val="0"/>
              </a:spcBef>
              <a:spcAft>
                <a:spcPct val="0"/>
              </a:spcAft>
              <a:defRPr sz="2400" b="1">
                <a:solidFill>
                  <a:schemeClr val="tx1"/>
                </a:solidFill>
                <a:latin typeface="Times New Roman" pitchFamily="18" charset="0"/>
              </a:defRPr>
            </a:lvl8pPr>
            <a:lvl9pPr marL="3886200" indent="-228600" eaLnBrk="0" fontAlgn="base" hangingPunct="0">
              <a:spcBef>
                <a:spcPct val="0"/>
              </a:spcBef>
              <a:spcAft>
                <a:spcPct val="0"/>
              </a:spcAft>
              <a:defRPr sz="2400" b="1">
                <a:solidFill>
                  <a:schemeClr val="tx1"/>
                </a:solidFill>
                <a:latin typeface="Times New Roman" pitchFamily="18" charset="0"/>
              </a:defRPr>
            </a:lvl9pPr>
          </a:lstStyle>
          <a:p>
            <a:r>
              <a:rPr lang="en-US" sz="1200" b="0" smtClean="0"/>
              <a:t>Slide </a:t>
            </a:r>
            <a:fld id="{53349FF6-67AE-4871-A670-E3D21006EF30}" type="slidenum">
              <a:rPr lang="en-US" sz="1200" b="0" smtClean="0"/>
              <a:pPr/>
              <a:t>2</a:t>
            </a:fld>
            <a:endParaRPr lang="en-US" sz="1200" b="0" smtClean="0"/>
          </a:p>
        </p:txBody>
      </p:sp>
      <p:sp>
        <p:nvSpPr>
          <p:cNvPr id="4101" name="Rectangle 2"/>
          <p:cNvSpPr>
            <a:spLocks noGrp="1" noChangeArrowheads="1"/>
          </p:cNvSpPr>
          <p:nvPr>
            <p:ph type="title"/>
          </p:nvPr>
        </p:nvSpPr>
        <p:spPr/>
        <p:txBody>
          <a:bodyPr/>
          <a:lstStyle/>
          <a:p>
            <a:r>
              <a:rPr lang="en-US" dirty="0" smtClean="0"/>
              <a:t>Abstract</a:t>
            </a:r>
          </a:p>
        </p:txBody>
      </p:sp>
      <p:sp>
        <p:nvSpPr>
          <p:cNvPr id="4102" name="Rectangle 3"/>
          <p:cNvSpPr>
            <a:spLocks noGrp="1" noChangeArrowheads="1"/>
          </p:cNvSpPr>
          <p:nvPr>
            <p:ph type="body" idx="1"/>
          </p:nvPr>
        </p:nvSpPr>
        <p:spPr/>
        <p:txBody>
          <a:bodyPr/>
          <a:lstStyle/>
          <a:p>
            <a:r>
              <a:rPr lang="en-US" b="0" dirty="0" smtClean="0"/>
              <a:t>This document contains Motions and supporting material to be brought on behalf of IEEE 802.11 at the July 2013 802 EC closing plenary</a:t>
            </a:r>
            <a:r>
              <a:rPr lang="en-US" b="0" dirty="0" smtClean="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IEEE Standards Board and Sponsor Ballot Items</a:t>
            </a:r>
          </a:p>
        </p:txBody>
      </p:sp>
      <p:sp>
        <p:nvSpPr>
          <p:cNvPr id="7" name="Text Placeholder 6"/>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US" smtClean="0"/>
              <a:t>July 2013</a:t>
            </a:r>
            <a:endParaRPr lang="en-US" dirty="0"/>
          </a:p>
        </p:txBody>
      </p:sp>
      <p:sp>
        <p:nvSpPr>
          <p:cNvPr id="5" name="Footer Placeholder 4"/>
          <p:cNvSpPr>
            <a:spLocks noGrp="1"/>
          </p:cNvSpPr>
          <p:nvPr>
            <p:ph type="ftr" sz="quarter" idx="11"/>
          </p:nvPr>
        </p:nvSpPr>
        <p:spPr/>
        <p:txBody>
          <a:bodyPr/>
          <a:lstStyle/>
          <a:p>
            <a:pPr>
              <a:defRPr/>
            </a:pPr>
            <a:r>
              <a:rPr lang="en-US" smtClean="0"/>
              <a:t>Adrian Stephens, Intel Corporation</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EA664691-56C7-4D38-BFF3-A32E09E0A67B}" type="slidenum">
              <a:rPr lang="en-US" smtClean="0"/>
              <a:pPr>
                <a:defRPr/>
              </a:pPr>
              <a:t>3</a:t>
            </a:fld>
            <a:endParaRPr lang="en-US"/>
          </a:p>
        </p:txBody>
      </p:sp>
    </p:spTree>
    <p:extLst>
      <p:ext uri="{BB962C8B-B14F-4D97-AF65-F5344CB8AC3E}">
        <p14:creationId xmlns:p14="http://schemas.microsoft.com/office/powerpoint/2010/main" val="18798990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quarter" idx="10"/>
          </p:nvPr>
        </p:nvSpPr>
        <p:spPr/>
        <p:txBody>
          <a:bodyPr/>
          <a:lstStyle/>
          <a:p>
            <a:pPr>
              <a:defRPr/>
            </a:pPr>
            <a:r>
              <a:rPr lang="en-US"/>
              <a:t>July 2013</a:t>
            </a:r>
          </a:p>
        </p:txBody>
      </p:sp>
      <p:sp>
        <p:nvSpPr>
          <p:cNvPr id="5" name="Footer Placeholder 2"/>
          <p:cNvSpPr>
            <a:spLocks noGrp="1"/>
          </p:cNvSpPr>
          <p:nvPr>
            <p:ph type="ftr" sz="quarter" idx="11"/>
          </p:nvPr>
        </p:nvSpPr>
        <p:spPr/>
        <p:txBody>
          <a:bodyPr/>
          <a:lstStyle/>
          <a:p>
            <a:pPr>
              <a:defRPr/>
            </a:pPr>
            <a:r>
              <a:rPr lang="en-US"/>
              <a:t>Rich Kennedy, BlackBerry</a:t>
            </a:r>
          </a:p>
        </p:txBody>
      </p:sp>
      <p:sp>
        <p:nvSpPr>
          <p:cNvPr id="6" name="Slide Number Placeholder 3"/>
          <p:cNvSpPr>
            <a:spLocks noGrp="1"/>
          </p:cNvSpPr>
          <p:nvPr>
            <p:ph type="sldNum" sz="quarter" idx="12"/>
          </p:nvPr>
        </p:nvSpPr>
        <p:spPr/>
        <p:txBody>
          <a:bodyPr/>
          <a:lstStyle/>
          <a:p>
            <a:pPr>
              <a:defRPr/>
            </a:pPr>
            <a:r>
              <a:rPr lang="en-US"/>
              <a:t>Slide </a:t>
            </a:r>
            <a:fld id="{DCFAECCB-F548-4CF2-B0A5-4C1333168199}" type="slidenum">
              <a:rPr lang="en-US"/>
              <a:pPr>
                <a:defRPr/>
              </a:pPr>
              <a:t>4</a:t>
            </a:fld>
            <a:endParaRPr lang="en-US"/>
          </a:p>
        </p:txBody>
      </p:sp>
      <p:sp>
        <p:nvSpPr>
          <p:cNvPr id="4101" name="Title 1"/>
          <p:cNvSpPr>
            <a:spLocks noGrp="1"/>
          </p:cNvSpPr>
          <p:nvPr>
            <p:ph type="title" idx="4294967295"/>
          </p:nvPr>
        </p:nvSpPr>
        <p:spPr/>
        <p:txBody>
          <a:bodyPr lIns="91440" tIns="45720" rIns="91440" bIns="45720"/>
          <a:lstStyle/>
          <a:p>
            <a:r>
              <a:rPr lang="en-US" dirty="0" smtClean="0"/>
              <a:t>(5.08.1) P802.11af PAR Extension</a:t>
            </a:r>
            <a:endParaRPr lang="en-US" dirty="0" smtClean="0"/>
          </a:p>
        </p:txBody>
      </p:sp>
      <p:sp>
        <p:nvSpPr>
          <p:cNvPr id="4102" name="Content Placeholder 2"/>
          <p:cNvSpPr>
            <a:spLocks noGrp="1"/>
          </p:cNvSpPr>
          <p:nvPr>
            <p:ph idx="4294967295"/>
          </p:nvPr>
        </p:nvSpPr>
        <p:spPr>
          <a:xfrm>
            <a:off x="685800" y="1600200"/>
            <a:ext cx="7772400" cy="4800600"/>
          </a:xfrm>
        </p:spPr>
        <p:txBody>
          <a:bodyPr lIns="91440" tIns="45720" rIns="91440" bIns="45720"/>
          <a:lstStyle/>
          <a:p>
            <a:r>
              <a:rPr lang="en-GB" sz="2000" dirty="0" smtClean="0"/>
              <a:t>Request </a:t>
            </a:r>
            <a:r>
              <a:rPr lang="en-GB" sz="2000" dirty="0" err="1" smtClean="0"/>
              <a:t>NesCom</a:t>
            </a:r>
            <a:r>
              <a:rPr lang="en-GB" sz="2000" dirty="0" smtClean="0"/>
              <a:t> to approve a 1-year extension of the</a:t>
            </a:r>
            <a:r>
              <a:rPr lang="en-GB" sz="2000" dirty="0" smtClean="0"/>
              <a:t> </a:t>
            </a:r>
            <a:r>
              <a:rPr lang="en-GB" sz="2000" dirty="0" smtClean="0"/>
              <a:t>P802.11af  (TVWS) </a:t>
            </a:r>
            <a:r>
              <a:rPr lang="en-GB" sz="2000" dirty="0" smtClean="0"/>
              <a:t>PAR.</a:t>
            </a:r>
          </a:p>
          <a:p>
            <a:r>
              <a:rPr lang="en-GB" sz="2000" dirty="0" smtClean="0"/>
              <a:t>Moved: Bruce Kraemer</a:t>
            </a:r>
          </a:p>
          <a:p>
            <a:r>
              <a:rPr lang="en-GB" sz="2000" dirty="0" smtClean="0"/>
              <a:t>Seconded: </a:t>
            </a:r>
            <a:endParaRPr lang="en-US" sz="2000" dirty="0" smtClean="0"/>
          </a:p>
          <a:p>
            <a:endParaRPr lang="en-GB" sz="2000" dirty="0" smtClean="0"/>
          </a:p>
          <a:p>
            <a:r>
              <a:rPr lang="en-GB" sz="2000" dirty="0" smtClean="0"/>
              <a:t>In the WG Vote</a:t>
            </a:r>
            <a:r>
              <a:rPr lang="en-GB" sz="2000" dirty="0" smtClean="0"/>
              <a:t>: 47,0,0 </a:t>
            </a:r>
            <a:r>
              <a:rPr lang="en-GB" sz="2000" dirty="0" smtClean="0"/>
              <a:t>– passes</a:t>
            </a:r>
          </a:p>
          <a:p>
            <a:r>
              <a:rPr lang="en-GB" sz="2000" dirty="0" smtClean="0"/>
              <a:t>PAR information is in 11-09/934r8</a:t>
            </a:r>
          </a:p>
          <a:p>
            <a:pPr lvl="0"/>
            <a:r>
              <a:rPr lang="en-GB" sz="2000" dirty="0" smtClean="0"/>
              <a:t>Rationale for extension:</a:t>
            </a:r>
          </a:p>
          <a:p>
            <a:pPr lvl="1"/>
            <a:r>
              <a:rPr lang="en-US" i="1" dirty="0" smtClean="0"/>
              <a:t>The 802.11 </a:t>
            </a:r>
            <a:r>
              <a:rPr lang="en-US" i="1" dirty="0" err="1" smtClean="0"/>
              <a:t>TGaf</a:t>
            </a:r>
            <a:r>
              <a:rPr lang="en-US" i="1" dirty="0" smtClean="0"/>
              <a:t> draft passed working group letter ballot in August 2012. The draft has been recirculated in February, April and June 2013. The working group expects to start Sponsor Ballot before the end of the year. The working group will require time to complete the Sponsor Ballot process and therefore an extension of the PAR is required</a:t>
            </a:r>
            <a:endParaRPr lang="en-GB" i="1" dirty="0" smtClean="0"/>
          </a:p>
          <a:p>
            <a:endParaRPr lang="en-GB" sz="2000" dirty="0" smtClean="0"/>
          </a:p>
        </p:txBody>
      </p:sp>
    </p:spTree>
    <p:extLst>
      <p:ext uri="{BB962C8B-B14F-4D97-AF65-F5344CB8AC3E}">
        <p14:creationId xmlns:p14="http://schemas.microsoft.com/office/powerpoint/2010/main" val="37761585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July 2013</a:t>
            </a:r>
            <a:endParaRPr lang="en-US" dirty="0"/>
          </a:p>
        </p:txBody>
      </p:sp>
      <p:sp>
        <p:nvSpPr>
          <p:cNvPr id="3" name="Footer Placeholder 2"/>
          <p:cNvSpPr>
            <a:spLocks noGrp="1"/>
          </p:cNvSpPr>
          <p:nvPr>
            <p:ph type="ftr" sz="quarter" idx="11"/>
          </p:nvPr>
        </p:nvSpPr>
        <p:spPr/>
        <p:txBody>
          <a:bodyPr/>
          <a:lstStyle/>
          <a:p>
            <a:pPr>
              <a:defRPr/>
            </a:pPr>
            <a:r>
              <a:rPr lang="en-US" smtClean="0"/>
              <a:t>Adrian Stephens, Intel Corporation</a:t>
            </a:r>
            <a:endParaRPr lang="en-US"/>
          </a:p>
        </p:txBody>
      </p:sp>
      <p:sp>
        <p:nvSpPr>
          <p:cNvPr id="4" name="Slide Number Placeholder 3"/>
          <p:cNvSpPr>
            <a:spLocks noGrp="1"/>
          </p:cNvSpPr>
          <p:nvPr>
            <p:ph type="sldNum" sz="quarter" idx="12"/>
          </p:nvPr>
        </p:nvSpPr>
        <p:spPr/>
        <p:txBody>
          <a:bodyPr/>
          <a:lstStyle/>
          <a:p>
            <a:pPr>
              <a:defRPr/>
            </a:pPr>
            <a:r>
              <a:rPr lang="en-US" smtClean="0"/>
              <a:t>Slide </a:t>
            </a:r>
            <a:fld id="{6979DB56-C54D-4700-A77E-3F886BE74F7B}" type="slidenum">
              <a:rPr lang="en-US" smtClean="0"/>
              <a:pPr>
                <a:defRPr/>
              </a:pPr>
              <a:t>5</a:t>
            </a:fld>
            <a:endParaRPr lang="en-US"/>
          </a:p>
        </p:txBody>
      </p:sp>
      <p:sp>
        <p:nvSpPr>
          <p:cNvPr id="5" name="Title 4"/>
          <p:cNvSpPr>
            <a:spLocks noGrp="1"/>
          </p:cNvSpPr>
          <p:nvPr>
            <p:ph type="title" idx="4294967295"/>
          </p:nvPr>
        </p:nvSpPr>
        <p:spPr/>
        <p:txBody>
          <a:bodyPr/>
          <a:lstStyle/>
          <a:p>
            <a:r>
              <a:rPr lang="en-GB" dirty="0" smtClean="0"/>
              <a:t>P802.11af PAR</a:t>
            </a:r>
            <a:r>
              <a:rPr lang="en-GB" baseline="0" dirty="0" smtClean="0"/>
              <a:t> extension supporting data</a:t>
            </a:r>
            <a:endParaRPr lang="en-GB" dirty="0"/>
          </a:p>
        </p:txBody>
      </p:sp>
      <p:sp>
        <p:nvSpPr>
          <p:cNvPr id="6" name="Text Placeholder 5"/>
          <p:cNvSpPr>
            <a:spLocks noGrp="1"/>
          </p:cNvSpPr>
          <p:nvPr>
            <p:ph type="body" idx="4294967295"/>
          </p:nvPr>
        </p:nvSpPr>
        <p:spPr>
          <a:xfrm>
            <a:off x="685800" y="1600200"/>
            <a:ext cx="7772400" cy="4495800"/>
          </a:xfrm>
        </p:spPr>
        <p:txBody>
          <a:bodyPr/>
          <a:lstStyle/>
          <a:p>
            <a:r>
              <a:rPr lang="en-US" sz="2000" b="1" dirty="0" smtClean="0">
                <a:solidFill>
                  <a:schemeClr val="tx1"/>
                </a:solidFill>
                <a:effectLst/>
                <a:latin typeface="+mn-lt"/>
                <a:ea typeface="+mn-ea"/>
                <a:cs typeface="+mn-cs"/>
              </a:rPr>
              <a:t>3.1. What date did you begin writing the first draft: 24-Jan-2011</a:t>
            </a:r>
            <a:endParaRPr lang="en-GB" sz="2000" b="1" dirty="0" smtClean="0">
              <a:solidFill>
                <a:schemeClr val="tx1"/>
              </a:solidFill>
              <a:effectLst/>
              <a:latin typeface="+mn-lt"/>
              <a:ea typeface="+mn-ea"/>
              <a:cs typeface="+mn-cs"/>
            </a:endParaRPr>
          </a:p>
          <a:p>
            <a:r>
              <a:rPr lang="en-US" sz="2000" b="1" dirty="0" smtClean="0">
                <a:solidFill>
                  <a:schemeClr val="tx1"/>
                </a:solidFill>
                <a:effectLst/>
                <a:latin typeface="+mn-lt"/>
                <a:ea typeface="+mn-ea"/>
                <a:cs typeface="+mn-cs"/>
              </a:rPr>
              <a:t>3.2. How many people are actively working on the project: 40</a:t>
            </a:r>
            <a:endParaRPr lang="en-GB" sz="2000" b="1" dirty="0" smtClean="0">
              <a:solidFill>
                <a:schemeClr val="tx1"/>
              </a:solidFill>
              <a:effectLst/>
              <a:latin typeface="+mn-lt"/>
              <a:ea typeface="+mn-ea"/>
              <a:cs typeface="+mn-cs"/>
            </a:endParaRPr>
          </a:p>
          <a:p>
            <a:r>
              <a:rPr lang="en-US" sz="2000" b="1" dirty="0" smtClean="0">
                <a:solidFill>
                  <a:schemeClr val="tx1"/>
                </a:solidFill>
                <a:effectLst/>
                <a:latin typeface="+mn-lt"/>
                <a:ea typeface="+mn-ea"/>
                <a:cs typeface="+mn-cs"/>
              </a:rPr>
              <a:t>3.3. How many times a year does the working group meet?  In person: 6; Via teleconference: 35</a:t>
            </a:r>
            <a:endParaRPr lang="en-GB" sz="2000" b="1" dirty="0" smtClean="0">
              <a:solidFill>
                <a:schemeClr val="tx1"/>
              </a:solidFill>
              <a:effectLst/>
              <a:latin typeface="+mn-lt"/>
              <a:ea typeface="+mn-ea"/>
              <a:cs typeface="+mn-cs"/>
            </a:endParaRPr>
          </a:p>
          <a:p>
            <a:r>
              <a:rPr lang="en-US" sz="2000" b="1" dirty="0" smtClean="0">
                <a:solidFill>
                  <a:schemeClr val="tx1"/>
                </a:solidFill>
                <a:effectLst/>
                <a:latin typeface="+mn-lt"/>
                <a:ea typeface="+mn-ea"/>
                <a:cs typeface="+mn-cs"/>
              </a:rPr>
              <a:t>3.4. How many times a year is a draft circulated to the working group via electronic means: 3</a:t>
            </a:r>
            <a:endParaRPr lang="en-GB" sz="2000" b="1" dirty="0" smtClean="0">
              <a:solidFill>
                <a:schemeClr val="tx1"/>
              </a:solidFill>
              <a:effectLst/>
              <a:latin typeface="+mn-lt"/>
              <a:ea typeface="+mn-ea"/>
              <a:cs typeface="+mn-cs"/>
            </a:endParaRPr>
          </a:p>
          <a:p>
            <a:r>
              <a:rPr lang="en-US" sz="2000" b="1" dirty="0" smtClean="0">
                <a:solidFill>
                  <a:schemeClr val="tx1"/>
                </a:solidFill>
                <a:effectLst/>
                <a:latin typeface="+mn-lt"/>
                <a:ea typeface="+mn-ea"/>
                <a:cs typeface="+mn-cs"/>
              </a:rPr>
              <a:t>3.5. What percentage of the Draft is stable: 97%</a:t>
            </a:r>
            <a:endParaRPr lang="en-GB" sz="2000" b="1" dirty="0" smtClean="0">
              <a:solidFill>
                <a:schemeClr val="tx1"/>
              </a:solidFill>
              <a:effectLst/>
              <a:latin typeface="+mn-lt"/>
              <a:ea typeface="+mn-ea"/>
              <a:cs typeface="+mn-cs"/>
            </a:endParaRPr>
          </a:p>
          <a:p>
            <a:r>
              <a:rPr lang="en-US" sz="2000" b="1" dirty="0" smtClean="0">
                <a:solidFill>
                  <a:schemeClr val="tx1"/>
                </a:solidFill>
                <a:effectLst/>
                <a:latin typeface="+mn-lt"/>
                <a:ea typeface="+mn-ea"/>
                <a:cs typeface="+mn-cs"/>
              </a:rPr>
              <a:t>3.6. How many significant work revisions has the Draft been through: 5</a:t>
            </a:r>
            <a:endParaRPr lang="en-GB" sz="2000" b="1" dirty="0" smtClean="0">
              <a:solidFill>
                <a:schemeClr val="tx1"/>
              </a:solidFill>
              <a:effectLst/>
              <a:latin typeface="+mn-lt"/>
              <a:ea typeface="+mn-ea"/>
              <a:cs typeface="+mn-cs"/>
            </a:endParaRPr>
          </a:p>
          <a:p>
            <a:r>
              <a:rPr lang="en-US" sz="2000" b="1" dirty="0" smtClean="0">
                <a:solidFill>
                  <a:schemeClr val="tx1"/>
                </a:solidFill>
                <a:effectLst/>
                <a:latin typeface="+mn-lt"/>
                <a:ea typeface="+mn-ea"/>
                <a:cs typeface="+mn-cs"/>
              </a:rPr>
              <a:t>4. When will/did sponsor balloting begin: 01-Sep-2013</a:t>
            </a:r>
            <a:endParaRPr lang="en-GB" sz="2000" b="1" dirty="0" smtClean="0">
              <a:solidFill>
                <a:schemeClr val="tx1"/>
              </a:solidFill>
              <a:effectLst/>
              <a:latin typeface="+mn-lt"/>
              <a:ea typeface="+mn-ea"/>
              <a:cs typeface="+mn-cs"/>
            </a:endParaRPr>
          </a:p>
          <a:p>
            <a:r>
              <a:rPr lang="en-US" sz="2000" b="1" dirty="0" smtClean="0">
                <a:solidFill>
                  <a:schemeClr val="tx1"/>
                </a:solidFill>
                <a:effectLst/>
                <a:latin typeface="+mn-lt"/>
                <a:ea typeface="+mn-ea"/>
                <a:cs typeface="+mn-cs"/>
              </a:rPr>
              <a:t>When do you expect to submit the proposed standard to </a:t>
            </a:r>
            <a:r>
              <a:rPr lang="en-US" sz="2000" b="1" dirty="0" err="1" smtClean="0">
                <a:solidFill>
                  <a:schemeClr val="tx1"/>
                </a:solidFill>
                <a:effectLst/>
                <a:latin typeface="+mn-lt"/>
                <a:ea typeface="+mn-ea"/>
                <a:cs typeface="+mn-cs"/>
              </a:rPr>
              <a:t>RevCom</a:t>
            </a:r>
            <a:r>
              <a:rPr lang="en-US" sz="2000" b="1" dirty="0" smtClean="0">
                <a:solidFill>
                  <a:schemeClr val="tx1"/>
                </a:solidFill>
                <a:effectLst/>
                <a:latin typeface="+mn-lt"/>
                <a:ea typeface="+mn-ea"/>
                <a:cs typeface="+mn-cs"/>
              </a:rPr>
              <a:t>: </a:t>
            </a:r>
            <a:r>
              <a:rPr lang="en-US" sz="1800" b="1" dirty="0" smtClean="0">
                <a:solidFill>
                  <a:schemeClr val="tx1"/>
                </a:solidFill>
                <a:effectLst/>
                <a:latin typeface="+mn-lt"/>
                <a:ea typeface="+mn-ea"/>
                <a:cs typeface="+mn-cs"/>
              </a:rPr>
              <a:t>01-Jun-2014</a:t>
            </a:r>
            <a:endParaRPr lang="en-GB" sz="1800" b="1" dirty="0" smtClean="0">
              <a:solidFill>
                <a:schemeClr val="tx1"/>
              </a:solidFill>
              <a:effectLst/>
              <a:latin typeface="+mn-lt"/>
              <a:ea typeface="+mn-ea"/>
              <a:cs typeface="+mn-cs"/>
            </a:endParaRPr>
          </a:p>
          <a:p>
            <a:r>
              <a:rPr lang="en-US" sz="2000" b="1" dirty="0" smtClean="0">
                <a:solidFill>
                  <a:schemeClr val="tx1"/>
                </a:solidFill>
                <a:effectLst/>
                <a:latin typeface="+mn-lt"/>
                <a:ea typeface="+mn-ea"/>
                <a:cs typeface="+mn-cs"/>
              </a:rPr>
              <a:t>Has this document already been adopted by another source?: No</a:t>
            </a:r>
            <a:endParaRPr lang="en-GB" sz="2000" b="1" dirty="0" smtClean="0">
              <a:solidFill>
                <a:schemeClr val="tx1"/>
              </a:solidFill>
              <a:effectLst/>
              <a:latin typeface="+mn-lt"/>
              <a:ea typeface="+mn-ea"/>
              <a:cs typeface="+mn-cs"/>
            </a:endParaRPr>
          </a:p>
          <a:p>
            <a:endParaRPr lang="en-GB" dirty="0"/>
          </a:p>
        </p:txBody>
      </p:sp>
    </p:spTree>
    <p:extLst>
      <p:ext uri="{BB962C8B-B14F-4D97-AF65-F5344CB8AC3E}">
        <p14:creationId xmlns:p14="http://schemas.microsoft.com/office/powerpoint/2010/main" val="2395973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quarter" idx="10"/>
          </p:nvPr>
        </p:nvSpPr>
        <p:spPr/>
        <p:txBody>
          <a:bodyPr/>
          <a:lstStyle/>
          <a:p>
            <a:pPr>
              <a:defRPr/>
            </a:pPr>
            <a:r>
              <a:rPr lang="en-US"/>
              <a:t>July 2013</a:t>
            </a:r>
          </a:p>
        </p:txBody>
      </p:sp>
      <p:sp>
        <p:nvSpPr>
          <p:cNvPr id="5" name="Footer Placeholder 2"/>
          <p:cNvSpPr>
            <a:spLocks noGrp="1"/>
          </p:cNvSpPr>
          <p:nvPr>
            <p:ph type="ftr" sz="quarter" idx="11"/>
          </p:nvPr>
        </p:nvSpPr>
        <p:spPr/>
        <p:txBody>
          <a:bodyPr/>
          <a:lstStyle/>
          <a:p>
            <a:pPr>
              <a:defRPr/>
            </a:pPr>
            <a:r>
              <a:rPr lang="en-US"/>
              <a:t>Rich Kennedy, BlackBerry</a:t>
            </a:r>
          </a:p>
        </p:txBody>
      </p:sp>
      <p:sp>
        <p:nvSpPr>
          <p:cNvPr id="6" name="Slide Number Placeholder 3"/>
          <p:cNvSpPr>
            <a:spLocks noGrp="1"/>
          </p:cNvSpPr>
          <p:nvPr>
            <p:ph type="sldNum" sz="quarter" idx="12"/>
          </p:nvPr>
        </p:nvSpPr>
        <p:spPr/>
        <p:txBody>
          <a:bodyPr/>
          <a:lstStyle/>
          <a:p>
            <a:pPr>
              <a:defRPr/>
            </a:pPr>
            <a:r>
              <a:rPr lang="en-US"/>
              <a:t>Slide </a:t>
            </a:r>
            <a:fld id="{ABCBCA9D-65CF-4AD7-8EB6-7550D8F1041F}" type="slidenum">
              <a:rPr lang="en-US"/>
              <a:pPr>
                <a:defRPr/>
              </a:pPr>
              <a:t>6</a:t>
            </a:fld>
            <a:endParaRPr lang="en-US"/>
          </a:p>
        </p:txBody>
      </p:sp>
      <p:sp>
        <p:nvSpPr>
          <p:cNvPr id="5125" name="Title 1"/>
          <p:cNvSpPr>
            <a:spLocks noGrp="1"/>
          </p:cNvSpPr>
          <p:nvPr>
            <p:ph type="title" idx="4294967295"/>
          </p:nvPr>
        </p:nvSpPr>
        <p:spPr/>
        <p:txBody>
          <a:bodyPr lIns="91440" tIns="45720" rIns="91440" bIns="45720"/>
          <a:lstStyle/>
          <a:p>
            <a:r>
              <a:rPr lang="en-US" dirty="0" smtClean="0"/>
              <a:t>(5.08.2) P802.11af to Sponsor Ballot (Conditional)</a:t>
            </a:r>
            <a:endParaRPr lang="en-US" dirty="0" smtClean="0"/>
          </a:p>
        </p:txBody>
      </p:sp>
      <p:sp>
        <p:nvSpPr>
          <p:cNvPr id="33798" name="Content Placeholder 2"/>
          <p:cNvSpPr>
            <a:spLocks noGrp="1"/>
          </p:cNvSpPr>
          <p:nvPr>
            <p:ph idx="4294967295"/>
          </p:nvPr>
        </p:nvSpPr>
        <p:spPr/>
        <p:txBody>
          <a:bodyPr lIns="91440" tIns="45720" rIns="91440" bIns="45720"/>
          <a:lstStyle/>
          <a:p>
            <a:pPr>
              <a:defRPr/>
            </a:pPr>
            <a:r>
              <a:rPr lang="en-US" sz="1800" dirty="0" smtClean="0"/>
              <a:t>Grant conditional approval to forward </a:t>
            </a:r>
            <a:r>
              <a:rPr lang="en-US" sz="1800" dirty="0" smtClean="0"/>
              <a:t>P802.11af to sponsor ballot</a:t>
            </a:r>
            <a:r>
              <a:rPr lang="en-US" sz="1800" dirty="0" smtClean="0"/>
              <a:t>.</a:t>
            </a:r>
          </a:p>
          <a:p>
            <a:pPr>
              <a:defRPr/>
            </a:pPr>
            <a:endParaRPr lang="en-US" sz="1800" dirty="0" smtClean="0"/>
          </a:p>
          <a:p>
            <a:pPr>
              <a:defRPr/>
            </a:pPr>
            <a:r>
              <a:rPr lang="en-US" sz="1800" dirty="0" smtClean="0"/>
              <a:t>Moved:  Bruce Kraemer</a:t>
            </a:r>
          </a:p>
          <a:p>
            <a:pPr>
              <a:defRPr/>
            </a:pPr>
            <a:r>
              <a:rPr lang="en-US" sz="1800" dirty="0" smtClean="0"/>
              <a:t>Seconded:</a:t>
            </a:r>
            <a:endParaRPr lang="en-US" sz="1800" dirty="0" smtClean="0"/>
          </a:p>
          <a:p>
            <a:pPr marL="0" indent="0">
              <a:buFontTx/>
              <a:buNone/>
              <a:defRPr/>
            </a:pPr>
            <a:r>
              <a:rPr lang="en-US" sz="1800" dirty="0" smtClean="0"/>
              <a:t> </a:t>
            </a:r>
          </a:p>
          <a:p>
            <a:pPr>
              <a:defRPr/>
            </a:pPr>
            <a:r>
              <a:rPr lang="en-GB" sz="1800" dirty="0" smtClean="0"/>
              <a:t>In the WG </a:t>
            </a:r>
            <a:r>
              <a:rPr lang="en-GB" sz="1800" dirty="0" smtClean="0"/>
              <a:t>vote: 107,0,1 </a:t>
            </a:r>
            <a:r>
              <a:rPr lang="en-GB" sz="1800" dirty="0" smtClean="0"/>
              <a:t>– passes</a:t>
            </a:r>
          </a:p>
          <a:p>
            <a:pPr>
              <a:defRPr/>
            </a:pPr>
            <a:r>
              <a:rPr lang="en-US" sz="1800" dirty="0"/>
              <a:t>Document </a:t>
            </a:r>
            <a:r>
              <a:rPr lang="en-US" sz="1800" dirty="0">
                <a:hlinkClick r:id="rId2"/>
              </a:rPr>
              <a:t>https://</a:t>
            </a:r>
            <a:r>
              <a:rPr lang="en-US" sz="1800" dirty="0" smtClean="0">
                <a:hlinkClick r:id="rId2"/>
              </a:rPr>
              <a:t>mentor.ieee.org/802.11/dcn/13/11-13-0726-02-00af-p802-11-report-to-ec-on-conditional-approval-for-sponsor-ballot.pptx</a:t>
            </a:r>
            <a:r>
              <a:rPr lang="en-US" sz="1800" dirty="0" smtClean="0"/>
              <a:t> contains the supporting report</a:t>
            </a:r>
          </a:p>
        </p:txBody>
      </p:sp>
    </p:spTree>
    <p:extLst>
      <p:ext uri="{BB962C8B-B14F-4D97-AF65-F5344CB8AC3E}">
        <p14:creationId xmlns:p14="http://schemas.microsoft.com/office/powerpoint/2010/main" val="11663530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ea typeface="ＭＳ Ｐゴシック" pitchFamily="34" charset="-128"/>
              </a:rPr>
              <a:t>802.11 WG Letter Ballot Results – P802.11af</a:t>
            </a:r>
            <a:endParaRPr lang="en-CA" dirty="0"/>
          </a:p>
        </p:txBody>
      </p:sp>
      <p:sp>
        <p:nvSpPr>
          <p:cNvPr id="3" name="Date Placeholder 2"/>
          <p:cNvSpPr>
            <a:spLocks noGrp="1"/>
          </p:cNvSpPr>
          <p:nvPr>
            <p:ph type="dt" sz="half" idx="10"/>
          </p:nvPr>
        </p:nvSpPr>
        <p:spPr/>
        <p:txBody>
          <a:bodyPr/>
          <a:lstStyle/>
          <a:p>
            <a:r>
              <a:rPr lang="en-US" smtClean="0"/>
              <a:t>July 2013</a:t>
            </a:r>
            <a:endParaRPr lang="en-CA"/>
          </a:p>
        </p:txBody>
      </p:sp>
      <p:sp>
        <p:nvSpPr>
          <p:cNvPr id="4" name="Footer Placeholder 3"/>
          <p:cNvSpPr>
            <a:spLocks noGrp="1"/>
          </p:cNvSpPr>
          <p:nvPr>
            <p:ph type="ftr" sz="quarter" idx="11"/>
          </p:nvPr>
        </p:nvSpPr>
        <p:spPr/>
        <p:txBody>
          <a:bodyPr/>
          <a:lstStyle/>
          <a:p>
            <a:r>
              <a:rPr lang="en-CA" smtClean="0"/>
              <a:t>Rich Kennedy (BlackBerry)</a:t>
            </a:r>
            <a:endParaRPr lang="en-CA"/>
          </a:p>
        </p:txBody>
      </p:sp>
      <p:sp>
        <p:nvSpPr>
          <p:cNvPr id="5" name="Slide Number Placeholder 4"/>
          <p:cNvSpPr>
            <a:spLocks noGrp="1"/>
          </p:cNvSpPr>
          <p:nvPr>
            <p:ph type="sldNum" sz="quarter" idx="12"/>
          </p:nvPr>
        </p:nvSpPr>
        <p:spPr/>
        <p:txBody>
          <a:bodyPr/>
          <a:lstStyle/>
          <a:p>
            <a:r>
              <a:rPr lang="en-CA" smtClean="0"/>
              <a:t>Slide </a:t>
            </a:r>
            <a:fld id="{04DB4A89-15C8-4E45-B125-5017FF6EA3AB}" type="slidenum">
              <a:rPr lang="en-CA" smtClean="0"/>
              <a:pPr/>
              <a:t>7</a:t>
            </a:fld>
            <a:endParaRPr lang="en-CA"/>
          </a:p>
        </p:txBody>
      </p:sp>
      <p:graphicFrame>
        <p:nvGraphicFramePr>
          <p:cNvPr id="7" name="Table 6"/>
          <p:cNvGraphicFramePr>
            <a:graphicFrameLocks noGrp="1"/>
          </p:cNvGraphicFramePr>
          <p:nvPr>
            <p:extLst>
              <p:ext uri="{D42A27DB-BD31-4B8C-83A1-F6EECF244321}">
                <p14:modId xmlns:p14="http://schemas.microsoft.com/office/powerpoint/2010/main" val="1185577220"/>
              </p:ext>
            </p:extLst>
          </p:nvPr>
        </p:nvGraphicFramePr>
        <p:xfrm>
          <a:off x="304800" y="1905001"/>
          <a:ext cx="8534400" cy="3711939"/>
        </p:xfrm>
        <a:graphic>
          <a:graphicData uri="http://schemas.openxmlformats.org/drawingml/2006/table">
            <a:tbl>
              <a:tblPr firstRow="1" bandRow="1">
                <a:tableStyleId>{ED083AE6-46FA-4A59-8FB0-9F97EB10719F}</a:tableStyleId>
              </a:tblPr>
              <a:tblGrid>
                <a:gridCol w="666800"/>
                <a:gridCol w="792088"/>
                <a:gridCol w="2351112"/>
                <a:gridCol w="1219200"/>
                <a:gridCol w="533400"/>
                <a:gridCol w="533400"/>
                <a:gridCol w="381000"/>
                <a:gridCol w="381000"/>
                <a:gridCol w="381000"/>
                <a:gridCol w="533400"/>
                <a:gridCol w="381000"/>
                <a:gridCol w="381000"/>
              </a:tblGrid>
              <a:tr h="99059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Times New Roman" pitchFamily="18" charset="0"/>
                          <a:cs typeface="Arial" charset="0"/>
                        </a:rPr>
                        <a:t>Ballot ID</a:t>
                      </a:r>
                      <a:endParaRPr kumimoji="0" lang="en-GB" sz="28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Times New Roman" pitchFamily="18" charset="0"/>
                          <a:cs typeface="Arial" charset="0"/>
                        </a:rPr>
                        <a:t>Ballot Close Date</a:t>
                      </a:r>
                      <a:endParaRPr kumimoji="0" lang="en-GB" sz="28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Times New Roman" pitchFamily="18" charset="0"/>
                          <a:cs typeface="Arial" charset="0"/>
                        </a:rPr>
                        <a:t>Title</a:t>
                      </a:r>
                      <a:endParaRPr kumimoji="0" lang="en-GB" sz="28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Times New Roman" pitchFamily="18" charset="0"/>
                          <a:cs typeface="Arial" charset="0"/>
                        </a:rPr>
                        <a:t>Ballot Type</a:t>
                      </a:r>
                      <a:endParaRPr kumimoji="0" lang="en-GB" sz="28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Times New Roman" pitchFamily="18" charset="0"/>
                          <a:cs typeface="Arial" charset="0"/>
                        </a:rPr>
                        <a:t>Pool</a:t>
                      </a:r>
                      <a:endParaRPr kumimoji="0" lang="en-GB" sz="28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Times New Roman" pitchFamily="18" charset="0"/>
                          <a:cs typeface="Arial" charset="0"/>
                        </a:rPr>
                        <a:t>%Return</a:t>
                      </a:r>
                      <a:endParaRPr kumimoji="0" lang="en-GB" sz="28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Times New Roman" pitchFamily="18" charset="0"/>
                          <a:cs typeface="Arial" charset="0"/>
                        </a:rPr>
                        <a:t>%Abstain</a:t>
                      </a:r>
                      <a:endParaRPr kumimoji="0" lang="en-GB" sz="28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Times New Roman" pitchFamily="18" charset="0"/>
                          <a:cs typeface="Arial" charset="0"/>
                        </a:rPr>
                        <a:t>Disapprove</a:t>
                      </a:r>
                      <a:endParaRPr kumimoji="0" lang="en-GB" sz="28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vert="eaVert" anchor="ctr" horzOverflow="overflow"/>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charset="0"/>
                          <a:ea typeface="Times New Roman" pitchFamily="18" charset="0"/>
                          <a:cs typeface="Arial" charset="0"/>
                        </a:rPr>
                        <a:t>%Approve</a:t>
                      </a:r>
                      <a:endParaRPr kumimoji="0" lang="en-GB" sz="2800" b="0" i="0" u="none" strike="noStrike" cap="none" normalizeH="0" baseline="0" dirty="0" smtClean="0">
                        <a:ln>
                          <a:noFill/>
                        </a:ln>
                        <a:solidFill>
                          <a:schemeClr val="tx1"/>
                        </a:solidFill>
                        <a:effectLst/>
                        <a:latin typeface="Times New Roman" pitchFamily="18" charset="0"/>
                        <a:ea typeface="Times New Roman" pitchFamily="18" charset="0"/>
                        <a:cs typeface="Arial" charset="0"/>
                      </a:endParaRPr>
                    </a:p>
                  </a:txBody>
                  <a:tcPr vert="eaVert" anchor="ctr" horzOverflow="overflow"/>
                </a:tc>
              </a:tr>
              <a:tr h="544268">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189</a:t>
                      </a:r>
                    </a:p>
                  </a:txBody>
                  <a:tcPr/>
                </a:tc>
                <a:tc>
                  <a:txBody>
                    <a:bodyPr/>
                    <a:lstStyle/>
                    <a:p>
                      <a:r>
                        <a:rPr lang="en-US" sz="1400" b="0" i="0" kern="1200" dirty="0" smtClean="0">
                          <a:solidFill>
                            <a:schemeClr val="tx1"/>
                          </a:solidFill>
                          <a:effectLst/>
                          <a:latin typeface="Arial" pitchFamily="34" charset="0"/>
                          <a:ea typeface="+mn-ea"/>
                          <a:cs typeface="Arial" pitchFamily="34" charset="0"/>
                        </a:rPr>
                        <a:t>2012-08-19</a:t>
                      </a:r>
                      <a:endParaRPr kumimoji="0" lang="en-US" sz="1400" b="0" i="0" u="none" strike="noStrike" kern="1200" cap="none" normalizeH="0" baseline="0" dirty="0" smtClean="0">
                        <a:ln>
                          <a:noFill/>
                        </a:ln>
                        <a:solidFill>
                          <a:srgbClr val="000000"/>
                        </a:solidFill>
                        <a:effectLst/>
                        <a:latin typeface="Arial" pitchFamily="34" charset="0"/>
                        <a:ea typeface="Times New Roman" pitchFamily="18"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smtClean="0">
                          <a:ln>
                            <a:noFill/>
                          </a:ln>
                          <a:solidFill>
                            <a:srgbClr val="000000"/>
                          </a:solidFill>
                          <a:effectLst/>
                          <a:latin typeface="Arial" charset="0"/>
                          <a:ea typeface="Times New Roman" pitchFamily="18" charset="0"/>
                          <a:cs typeface="Arial" charset="0"/>
                        </a:rPr>
                        <a:t>Draft P802.11af_D2.0.pdf</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Technical</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300</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219</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73</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14</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6</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163</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43</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79</a:t>
                      </a:r>
                    </a:p>
                  </a:txBody>
                  <a:tcPr/>
                </a:tc>
              </a:tr>
              <a:tr h="544268">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192</a:t>
                      </a:r>
                    </a:p>
                  </a:txBody>
                  <a:tcPr/>
                </a:tc>
                <a:tc>
                  <a:txBody>
                    <a:bodyPr/>
                    <a:lstStyle/>
                    <a:p>
                      <a:r>
                        <a:rPr lang="en-US" sz="1400" b="0" i="0" kern="1200" dirty="0" smtClean="0">
                          <a:solidFill>
                            <a:schemeClr val="tx1"/>
                          </a:solidFill>
                          <a:effectLst/>
                          <a:latin typeface="Arial" pitchFamily="34" charset="0"/>
                          <a:ea typeface="+mn-ea"/>
                          <a:cs typeface="Arial" pitchFamily="34" charset="0"/>
                        </a:rPr>
                        <a:t>2013-02-08</a:t>
                      </a:r>
                      <a:endParaRPr kumimoji="0" lang="en-US" sz="1400" b="0" i="0" u="none" strike="noStrike" kern="1200" cap="none" normalizeH="0" baseline="0" dirty="0" smtClean="0">
                        <a:ln>
                          <a:noFill/>
                        </a:ln>
                        <a:solidFill>
                          <a:srgbClr val="000000"/>
                        </a:solidFill>
                        <a:effectLst/>
                        <a:latin typeface="Arial" pitchFamily="34" charset="0"/>
                        <a:ea typeface="Times New Roman" pitchFamily="18"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smtClean="0">
                          <a:ln>
                            <a:noFill/>
                          </a:ln>
                          <a:solidFill>
                            <a:srgbClr val="000000"/>
                          </a:solidFill>
                          <a:effectLst/>
                          <a:latin typeface="Arial" charset="0"/>
                          <a:ea typeface="Times New Roman" pitchFamily="18" charset="0"/>
                          <a:cs typeface="Arial" charset="0"/>
                        </a:rPr>
                        <a:t>Draft P802.11af_D3.0.pdf first recirculation</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Recirculation</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300</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231</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77</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8</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4</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194</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30</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87</a:t>
                      </a:r>
                    </a:p>
                  </a:txBody>
                  <a:tcPr/>
                </a:tc>
              </a:tr>
              <a:tr h="544268">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195</a:t>
                      </a:r>
                    </a:p>
                  </a:txBody>
                  <a:tcPr/>
                </a:tc>
                <a:tc>
                  <a:txBody>
                    <a:bodyPr/>
                    <a:lstStyle/>
                    <a:p>
                      <a:r>
                        <a:rPr lang="en-US" sz="1400" b="0" i="0" kern="1200" dirty="0" smtClean="0">
                          <a:solidFill>
                            <a:schemeClr val="tx1"/>
                          </a:solidFill>
                          <a:effectLst/>
                          <a:latin typeface="Arial" pitchFamily="34" charset="0"/>
                          <a:ea typeface="+mn-ea"/>
                          <a:cs typeface="Arial" pitchFamily="34" charset="0"/>
                        </a:rPr>
                        <a:t>2013-04-17</a:t>
                      </a:r>
                      <a:endParaRPr kumimoji="0" lang="en-US" sz="1400" b="0" i="0" u="none" strike="noStrike" kern="1200" cap="none" normalizeH="0" baseline="0" dirty="0" smtClean="0">
                        <a:ln>
                          <a:noFill/>
                        </a:ln>
                        <a:solidFill>
                          <a:srgbClr val="000000"/>
                        </a:solidFill>
                        <a:effectLst/>
                        <a:latin typeface="Arial" pitchFamily="34" charset="0"/>
                        <a:ea typeface="Times New Roman" pitchFamily="18"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smtClean="0">
                          <a:ln>
                            <a:noFill/>
                          </a:ln>
                          <a:solidFill>
                            <a:srgbClr val="000000"/>
                          </a:solidFill>
                          <a:effectLst/>
                          <a:latin typeface="Arial" charset="0"/>
                          <a:ea typeface="Times New Roman" pitchFamily="18" charset="0"/>
                          <a:cs typeface="Arial" charset="0"/>
                        </a:rPr>
                        <a:t>Draft P802.11af_D4.0.pdf second recirculation</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Recirculation</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300</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237</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79</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7</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3</a:t>
                      </a:r>
                    </a:p>
                  </a:txBody>
                  <a:tcPr/>
                </a:tc>
                <a:tc>
                  <a:txBody>
                    <a:bodyPr/>
                    <a:lstStyle/>
                    <a:p>
                      <a:r>
                        <a:rPr kumimoji="0" lang="en-US" sz="1400" b="0" i="0" u="none" strike="noStrike" kern="1200" cap="none" normalizeH="0" baseline="0" dirty="0" smtClean="0">
                          <a:ln>
                            <a:noFill/>
                          </a:ln>
                          <a:solidFill>
                            <a:schemeClr val="tx1"/>
                          </a:solidFill>
                          <a:effectLst/>
                          <a:latin typeface="Arial" charset="0"/>
                          <a:ea typeface="Times New Roman" pitchFamily="18" charset="0"/>
                          <a:cs typeface="Arial" charset="0"/>
                        </a:rPr>
                        <a:t>211</a:t>
                      </a:r>
                    </a:p>
                  </a:txBody>
                  <a:tcPr/>
                </a:tc>
                <a:tc>
                  <a:txBody>
                    <a:bodyPr/>
                    <a:lstStyle/>
                    <a:p>
                      <a:r>
                        <a:rPr kumimoji="0" lang="en-US" sz="1400" b="0" i="0" u="none" strike="noStrike" kern="1200" cap="none" normalizeH="0" baseline="0" dirty="0" smtClean="0">
                          <a:ln>
                            <a:noFill/>
                          </a:ln>
                          <a:solidFill>
                            <a:schemeClr val="tx1"/>
                          </a:solidFill>
                          <a:effectLst/>
                          <a:latin typeface="Arial" charset="0"/>
                          <a:ea typeface="Times New Roman" pitchFamily="18" charset="0"/>
                          <a:cs typeface="Arial" charset="0"/>
                        </a:rPr>
                        <a:t>19</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92</a:t>
                      </a:r>
                    </a:p>
                  </a:txBody>
                  <a:tcPr/>
                </a:tc>
              </a:tr>
              <a:tr h="544268">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196</a:t>
                      </a:r>
                    </a:p>
                  </a:txBody>
                  <a:tcPr/>
                </a:tc>
                <a:tc>
                  <a:txBody>
                    <a:bodyPr/>
                    <a:lstStyle/>
                    <a:p>
                      <a:r>
                        <a:rPr lang="en-US" sz="1400" b="0" i="0" kern="1200" dirty="0" smtClean="0">
                          <a:solidFill>
                            <a:schemeClr val="tx1"/>
                          </a:solidFill>
                          <a:effectLst/>
                          <a:latin typeface="Arial" pitchFamily="34" charset="0"/>
                          <a:ea typeface="+mn-ea"/>
                          <a:cs typeface="Arial" pitchFamily="34" charset="0"/>
                        </a:rPr>
                        <a:t>2013-06-14</a:t>
                      </a:r>
                      <a:endParaRPr kumimoji="0" lang="en-US" sz="1400" b="0" i="0" u="none" strike="noStrike" kern="1200" cap="none" normalizeH="0" baseline="0" dirty="0" smtClean="0">
                        <a:ln>
                          <a:noFill/>
                        </a:ln>
                        <a:solidFill>
                          <a:srgbClr val="000000"/>
                        </a:solidFill>
                        <a:effectLst/>
                        <a:latin typeface="Arial" pitchFamily="34" charset="0"/>
                        <a:ea typeface="Times New Roman" pitchFamily="18"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smtClean="0">
                          <a:ln>
                            <a:noFill/>
                          </a:ln>
                          <a:solidFill>
                            <a:srgbClr val="000000"/>
                          </a:solidFill>
                          <a:effectLst/>
                          <a:latin typeface="Arial" charset="0"/>
                          <a:ea typeface="Times New Roman" pitchFamily="18" charset="0"/>
                          <a:cs typeface="Arial" charset="0"/>
                        </a:rPr>
                        <a:t>Draft P802.11af_D5.0.pdf third recirculation</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Recirculation</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300</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238</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79</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8</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3</a:t>
                      </a:r>
                    </a:p>
                  </a:txBody>
                  <a:tcPr/>
                </a:tc>
                <a:tc>
                  <a:txBody>
                    <a:bodyPr/>
                    <a:lstStyle/>
                    <a:p>
                      <a:r>
                        <a:rPr kumimoji="0" lang="en-US" sz="1400" b="0" i="0" u="none" strike="noStrike" kern="1200" cap="none" normalizeH="0" baseline="0" dirty="0" smtClean="0">
                          <a:ln>
                            <a:noFill/>
                          </a:ln>
                          <a:solidFill>
                            <a:schemeClr val="tx1"/>
                          </a:solidFill>
                          <a:effectLst/>
                          <a:latin typeface="Arial" charset="0"/>
                          <a:ea typeface="Times New Roman" pitchFamily="18" charset="0"/>
                          <a:cs typeface="Arial" charset="0"/>
                        </a:rPr>
                        <a:t>215</a:t>
                      </a:r>
                    </a:p>
                  </a:txBody>
                  <a:tcPr/>
                </a:tc>
                <a:tc>
                  <a:txBody>
                    <a:bodyPr/>
                    <a:lstStyle/>
                    <a:p>
                      <a:r>
                        <a:rPr kumimoji="0" lang="en-US" sz="1400" b="0" i="0" u="none" strike="noStrike" kern="1200" cap="none" normalizeH="0" baseline="0" dirty="0" smtClean="0">
                          <a:ln>
                            <a:noFill/>
                          </a:ln>
                          <a:solidFill>
                            <a:schemeClr val="tx1"/>
                          </a:solidFill>
                          <a:effectLst/>
                          <a:latin typeface="Arial" charset="0"/>
                          <a:ea typeface="Times New Roman" pitchFamily="18" charset="0"/>
                          <a:cs typeface="Arial" charset="0"/>
                        </a:rPr>
                        <a:t>14</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94</a:t>
                      </a:r>
                    </a:p>
                  </a:txBody>
                  <a:tcPr/>
                </a:tc>
              </a:tr>
              <a:tr h="544268">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196.1</a:t>
                      </a:r>
                    </a:p>
                  </a:txBody>
                  <a:tcPr/>
                </a:tc>
                <a:tc>
                  <a:txBody>
                    <a:bodyPr/>
                    <a:lstStyle/>
                    <a:p>
                      <a:endParaRPr kumimoji="0" lang="en-US" sz="1400" b="0" i="0" u="none" strike="noStrike" kern="1200" cap="none" normalizeH="0" baseline="0" dirty="0" smtClean="0">
                        <a:ln>
                          <a:noFill/>
                        </a:ln>
                        <a:solidFill>
                          <a:srgbClr val="000000"/>
                        </a:solidFill>
                        <a:effectLst/>
                        <a:latin typeface="Arial" pitchFamily="34" charset="0"/>
                        <a:ea typeface="Times New Roman" pitchFamily="18"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smtClean="0">
                          <a:ln>
                            <a:noFill/>
                          </a:ln>
                          <a:solidFill>
                            <a:srgbClr val="000000"/>
                          </a:solidFill>
                          <a:effectLst/>
                          <a:latin typeface="Arial" charset="0"/>
                          <a:ea typeface="Times New Roman" pitchFamily="18" charset="0"/>
                          <a:cs typeface="Arial" charset="0"/>
                        </a:rPr>
                        <a:t>LB196 Post Ballot vote changes</a:t>
                      </a:r>
                    </a:p>
                  </a:txBody>
                  <a:tcPr/>
                </a:tc>
                <a:tc>
                  <a:txBody>
                    <a:bodyPr/>
                    <a:lstStyle/>
                    <a:p>
                      <a:endParaRPr kumimoji="0" lang="en-US" sz="1400" b="0" i="0" u="none" strike="noStrike" kern="1200" cap="none" normalizeH="0" baseline="0" dirty="0" smtClean="0">
                        <a:ln>
                          <a:noFill/>
                        </a:ln>
                        <a:solidFill>
                          <a:srgbClr val="000000"/>
                        </a:solidFill>
                        <a:effectLst/>
                        <a:latin typeface="Arial" pitchFamily="34" charset="0"/>
                        <a:ea typeface="Times New Roman" pitchFamily="18" charset="0"/>
                        <a:cs typeface="Arial" pitchFamily="34" charset="0"/>
                      </a:endParaRP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300</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238</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79</a:t>
                      </a:r>
                    </a:p>
                  </a:txBody>
                  <a:tcPr/>
                </a:tc>
                <a:tc>
                  <a:txBody>
                    <a:bodyPr/>
                    <a:lstStyle/>
                    <a:p>
                      <a:r>
                        <a:rPr kumimoji="0" lang="en-US" sz="1400" b="0" i="0" u="none" strike="noStrike" kern="1200" cap="none" normalizeH="0" baseline="0" dirty="0" smtClean="0">
                          <a:ln>
                            <a:noFill/>
                          </a:ln>
                          <a:solidFill>
                            <a:srgbClr val="000000"/>
                          </a:solidFill>
                          <a:effectLst/>
                          <a:latin typeface="Arial" charset="0"/>
                          <a:ea typeface="Times New Roman" pitchFamily="18" charset="0"/>
                          <a:cs typeface="Arial" charset="0"/>
                        </a:rPr>
                        <a:t>8</a:t>
                      </a:r>
                    </a:p>
                  </a:txBody>
                  <a:tcPr/>
                </a:tc>
                <a:tc>
                  <a:txBody>
                    <a:bodyPr/>
                    <a:lstStyle/>
                    <a:p>
                      <a:r>
                        <a:rPr kumimoji="0" lang="en-US" sz="1400" b="0" i="0" u="none" strike="noStrike" kern="1200" cap="none" normalizeH="0" baseline="0" dirty="0" smtClean="0">
                          <a:ln>
                            <a:noFill/>
                          </a:ln>
                          <a:solidFill>
                            <a:schemeClr val="tx1"/>
                          </a:solidFill>
                          <a:effectLst/>
                          <a:latin typeface="Arial" charset="0"/>
                          <a:ea typeface="Times New Roman" pitchFamily="18" charset="0"/>
                          <a:cs typeface="Arial" charset="0"/>
                        </a:rPr>
                        <a:t>3</a:t>
                      </a:r>
                    </a:p>
                  </a:txBody>
                  <a:tcPr/>
                </a:tc>
                <a:tc>
                  <a:txBody>
                    <a:bodyPr/>
                    <a:lstStyle/>
                    <a:p>
                      <a:r>
                        <a:rPr kumimoji="0" lang="en-US" sz="1400" b="0" i="0" u="none" strike="noStrike" kern="1200" cap="none" normalizeH="0" baseline="0" dirty="0" smtClean="0">
                          <a:ln>
                            <a:noFill/>
                          </a:ln>
                          <a:solidFill>
                            <a:schemeClr val="tx1"/>
                          </a:solidFill>
                          <a:effectLst/>
                          <a:latin typeface="Arial" charset="0"/>
                          <a:ea typeface="Times New Roman" pitchFamily="18" charset="0"/>
                          <a:cs typeface="Arial" charset="0"/>
                        </a:rPr>
                        <a:t>225</a:t>
                      </a:r>
                    </a:p>
                  </a:txBody>
                  <a:tcPr/>
                </a:tc>
                <a:tc>
                  <a:txBody>
                    <a:bodyPr/>
                    <a:lstStyle/>
                    <a:p>
                      <a:r>
                        <a:rPr kumimoji="0" lang="en-US" sz="1400" b="0" i="0" u="none" strike="noStrike" kern="1200" cap="none" normalizeH="0" baseline="0" dirty="0" smtClean="0">
                          <a:ln>
                            <a:noFill/>
                          </a:ln>
                          <a:solidFill>
                            <a:schemeClr val="tx1"/>
                          </a:solidFill>
                          <a:effectLst/>
                          <a:latin typeface="Arial" charset="0"/>
                          <a:ea typeface="Times New Roman" pitchFamily="18" charset="0"/>
                          <a:cs typeface="Arial" charset="0"/>
                        </a:rPr>
                        <a:t>3</a:t>
                      </a:r>
                    </a:p>
                  </a:txBody>
                  <a:tcPr/>
                </a:tc>
                <a:tc>
                  <a:txBody>
                    <a:bodyPr/>
                    <a:lstStyle/>
                    <a:p>
                      <a:r>
                        <a:rPr kumimoji="0" lang="en-US" sz="1400" b="0" i="0" u="none" strike="noStrike" kern="1200" cap="none" normalizeH="0" baseline="0" dirty="0" smtClean="0">
                          <a:ln>
                            <a:noFill/>
                          </a:ln>
                          <a:solidFill>
                            <a:schemeClr val="tx1"/>
                          </a:solidFill>
                          <a:effectLst/>
                          <a:latin typeface="Arial" charset="0"/>
                          <a:ea typeface="Times New Roman" pitchFamily="18" charset="0"/>
                          <a:cs typeface="Arial" charset="0"/>
                        </a:rPr>
                        <a:t>99</a:t>
                      </a:r>
                    </a:p>
                  </a:txBody>
                  <a:tcPr/>
                </a:tc>
              </a:tr>
            </a:tbl>
          </a:graphicData>
        </a:graphic>
      </p:graphicFrame>
    </p:spTree>
    <p:extLst>
      <p:ext uri="{BB962C8B-B14F-4D97-AF65-F5344CB8AC3E}">
        <p14:creationId xmlns:p14="http://schemas.microsoft.com/office/powerpoint/2010/main" val="45461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685800"/>
            <a:ext cx="8496944" cy="1066800"/>
          </a:xfrm>
        </p:spPr>
        <p:txBody>
          <a:bodyPr/>
          <a:lstStyle/>
          <a:p>
            <a:r>
              <a:rPr lang="en-GB" dirty="0" smtClean="0">
                <a:ea typeface="ＭＳ Ｐゴシック" pitchFamily="34" charset="-128"/>
              </a:rPr>
              <a:t>Unsatisfied Technical comments by commenter</a:t>
            </a:r>
            <a:endParaRPr lang="en-CA" dirty="0"/>
          </a:p>
        </p:txBody>
      </p:sp>
      <p:sp>
        <p:nvSpPr>
          <p:cNvPr id="3" name="Date Placeholder 2"/>
          <p:cNvSpPr>
            <a:spLocks noGrp="1"/>
          </p:cNvSpPr>
          <p:nvPr>
            <p:ph type="dt" sz="half" idx="10"/>
          </p:nvPr>
        </p:nvSpPr>
        <p:spPr/>
        <p:txBody>
          <a:bodyPr/>
          <a:lstStyle/>
          <a:p>
            <a:r>
              <a:rPr lang="en-US" smtClean="0"/>
              <a:t>July 2013</a:t>
            </a:r>
            <a:endParaRPr lang="en-CA"/>
          </a:p>
        </p:txBody>
      </p:sp>
      <p:sp>
        <p:nvSpPr>
          <p:cNvPr id="4" name="Footer Placeholder 3"/>
          <p:cNvSpPr>
            <a:spLocks noGrp="1"/>
          </p:cNvSpPr>
          <p:nvPr>
            <p:ph type="ftr" sz="quarter" idx="11"/>
          </p:nvPr>
        </p:nvSpPr>
        <p:spPr/>
        <p:txBody>
          <a:bodyPr/>
          <a:lstStyle/>
          <a:p>
            <a:r>
              <a:rPr lang="en-CA" smtClean="0"/>
              <a:t>Rich Kennedy (BlackBerry)</a:t>
            </a:r>
            <a:endParaRPr lang="en-CA"/>
          </a:p>
        </p:txBody>
      </p:sp>
      <p:sp>
        <p:nvSpPr>
          <p:cNvPr id="5" name="Slide Number Placeholder 4"/>
          <p:cNvSpPr>
            <a:spLocks noGrp="1"/>
          </p:cNvSpPr>
          <p:nvPr>
            <p:ph type="sldNum" sz="quarter" idx="12"/>
          </p:nvPr>
        </p:nvSpPr>
        <p:spPr/>
        <p:txBody>
          <a:bodyPr/>
          <a:lstStyle/>
          <a:p>
            <a:r>
              <a:rPr lang="en-CA" smtClean="0"/>
              <a:t>Slide </a:t>
            </a:r>
            <a:fld id="{04DB4A89-15C8-4E45-B125-5017FF6EA3AB}" type="slidenum">
              <a:rPr lang="en-CA" smtClean="0"/>
              <a:pPr/>
              <a:t>8</a:t>
            </a:fld>
            <a:endParaRPr lang="en-CA"/>
          </a:p>
        </p:txBody>
      </p:sp>
      <p:graphicFrame>
        <p:nvGraphicFramePr>
          <p:cNvPr id="6" name="Table 5"/>
          <p:cNvGraphicFramePr>
            <a:graphicFrameLocks noGrp="1"/>
          </p:cNvGraphicFramePr>
          <p:nvPr>
            <p:extLst>
              <p:ext uri="{D42A27DB-BD31-4B8C-83A1-F6EECF244321}">
                <p14:modId xmlns:p14="http://schemas.microsoft.com/office/powerpoint/2010/main" val="1345516659"/>
              </p:ext>
            </p:extLst>
          </p:nvPr>
        </p:nvGraphicFramePr>
        <p:xfrm>
          <a:off x="1115616" y="2492896"/>
          <a:ext cx="7056784" cy="2441137"/>
        </p:xfrm>
        <a:graphic>
          <a:graphicData uri="http://schemas.openxmlformats.org/drawingml/2006/table">
            <a:tbl>
              <a:tblPr firstRow="1" bandRow="1">
                <a:tableStyleId>{ED083AE6-46FA-4A59-8FB0-9F97EB10719F}</a:tableStyleId>
              </a:tblPr>
              <a:tblGrid>
                <a:gridCol w="2376264"/>
                <a:gridCol w="936104"/>
                <a:gridCol w="936104"/>
                <a:gridCol w="936104"/>
                <a:gridCol w="936104"/>
                <a:gridCol w="936104"/>
              </a:tblGrid>
              <a:tr h="446641">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2000" b="1" i="0" u="none" strike="noStrike" kern="1200" cap="none" normalizeH="0" baseline="0" dirty="0" smtClean="0">
                          <a:ln>
                            <a:noFill/>
                          </a:ln>
                          <a:solidFill>
                            <a:schemeClr val="tx1"/>
                          </a:solidFill>
                          <a:effectLst/>
                          <a:latin typeface="Times New Roman" pitchFamily="18" charset="0"/>
                          <a:ea typeface="+mn-ea"/>
                          <a:cs typeface="Times New Roman" pitchFamily="18" charset="0"/>
                        </a:rPr>
                        <a:t>Voter</a:t>
                      </a:r>
                    </a:p>
                  </a:txBody>
                  <a:tcPr marT="45711" marB="45711" horzOverflow="overflow"/>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2000" b="1" i="0" u="none" strike="noStrike" kern="1200" cap="none" normalizeH="0" baseline="0" dirty="0" smtClean="0">
                          <a:ln>
                            <a:noFill/>
                          </a:ln>
                          <a:solidFill>
                            <a:schemeClr val="tx1"/>
                          </a:solidFill>
                          <a:effectLst/>
                          <a:latin typeface="Times New Roman" pitchFamily="18" charset="0"/>
                          <a:ea typeface="+mn-ea"/>
                          <a:cs typeface="Times New Roman" pitchFamily="18" charset="0"/>
                        </a:rPr>
                        <a:t>LB189</a:t>
                      </a:r>
                    </a:p>
                  </a:txBody>
                  <a:tcPr marT="45711" marB="45711" horzOverflow="overflow"/>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chemeClr val="tx1"/>
                          </a:solidFill>
                          <a:effectLst/>
                          <a:latin typeface="Times New Roman" pitchFamily="18" charset="0"/>
                          <a:cs typeface="Times New Roman" pitchFamily="18" charset="0"/>
                        </a:rPr>
                        <a:t>LB192</a:t>
                      </a:r>
                      <a:endParaRPr kumimoji="0" lang="en-GB" sz="2000" b="0" i="0" u="none" strike="noStrike" cap="none" normalizeH="0" baseline="0" dirty="0" smtClean="0">
                        <a:ln>
                          <a:noFill/>
                        </a:ln>
                        <a:solidFill>
                          <a:schemeClr val="tx1"/>
                        </a:solidFill>
                        <a:effectLst/>
                        <a:latin typeface="Times New Roman" pitchFamily="18" charset="0"/>
                      </a:endParaRPr>
                    </a:p>
                  </a:txBody>
                  <a:tcPr marT="45711" marB="45711" horzOverflow="overflow"/>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chemeClr val="tx1"/>
                          </a:solidFill>
                          <a:effectLst/>
                          <a:latin typeface="Times New Roman" pitchFamily="18" charset="0"/>
                          <a:cs typeface="Times New Roman" pitchFamily="18" charset="0"/>
                        </a:rPr>
                        <a:t>LB195</a:t>
                      </a:r>
                      <a:endParaRPr kumimoji="0" lang="en-GB" sz="2000" b="0" i="0" u="none" strike="noStrike" cap="none" normalizeH="0" baseline="0" dirty="0" smtClean="0">
                        <a:ln>
                          <a:noFill/>
                        </a:ln>
                        <a:solidFill>
                          <a:schemeClr val="tx1"/>
                        </a:solidFill>
                        <a:effectLst/>
                        <a:latin typeface="Times New Roman" pitchFamily="18" charset="0"/>
                      </a:endParaRPr>
                    </a:p>
                  </a:txBody>
                  <a:tcPr marT="45711" marB="45711" horzOverflow="overflow"/>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chemeClr val="tx1"/>
                          </a:solidFill>
                          <a:effectLst/>
                          <a:latin typeface="Times New Roman" pitchFamily="18" charset="0"/>
                        </a:rPr>
                        <a:t>LB196</a:t>
                      </a:r>
                    </a:p>
                  </a:txBody>
                  <a:tcPr marT="45711" marB="45711" horzOverflow="overflow"/>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chemeClr val="tx1"/>
                          </a:solidFill>
                          <a:effectLst/>
                          <a:latin typeface="Times New Roman" pitchFamily="18" charset="0"/>
                          <a:cs typeface="Times New Roman" pitchFamily="18" charset="0"/>
                        </a:rPr>
                        <a:t>Total</a:t>
                      </a:r>
                      <a:endParaRPr kumimoji="0" lang="en-GB" sz="2000" b="0" i="0" u="none" strike="noStrike" cap="none" normalizeH="0" baseline="0" dirty="0" smtClean="0">
                        <a:ln>
                          <a:noFill/>
                        </a:ln>
                        <a:solidFill>
                          <a:schemeClr val="tx1"/>
                        </a:solidFill>
                        <a:effectLst/>
                        <a:latin typeface="Times New Roman" pitchFamily="18" charset="0"/>
                      </a:endParaRPr>
                    </a:p>
                  </a:txBody>
                  <a:tcPr marT="45711" marB="45711" horzOverflow="overflow"/>
                </a:tc>
              </a:tr>
              <a:tr h="332416">
                <a:tc>
                  <a:txBody>
                    <a:bodyPr/>
                    <a:lstStyle/>
                    <a:p>
                      <a:pPr marL="0" marR="0" algn="l">
                        <a:spcBef>
                          <a:spcPts val="0"/>
                        </a:spcBef>
                        <a:spcAft>
                          <a:spcPts val="0"/>
                        </a:spcAft>
                      </a:pPr>
                      <a:r>
                        <a:rPr lang="en-US" sz="1400" u="sng" dirty="0" smtClean="0">
                          <a:solidFill>
                            <a:srgbClr val="000000"/>
                          </a:solidFill>
                          <a:effectLst/>
                          <a:latin typeface="Arial" pitchFamily="34" charset="0"/>
                          <a:ea typeface="Calibri"/>
                          <a:cs typeface="Arial" pitchFamily="34" charset="0"/>
                          <a:hlinkClick r:id="rId2"/>
                        </a:rPr>
                        <a:t>bin.chen@huawei.com</a:t>
                      </a:r>
                      <a:endParaRPr lang="en-US" sz="1400" dirty="0">
                        <a:effectLst/>
                        <a:latin typeface="Arial" pitchFamily="34" charset="0"/>
                        <a:ea typeface="Calibri"/>
                        <a:cs typeface="Arial" pitchFamily="34" charset="0"/>
                      </a:endParaRPr>
                    </a:p>
                  </a:txBody>
                  <a:tcPr marL="9525" marR="9525" marT="9525" marB="952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1</a:t>
                      </a:r>
                    </a:p>
                  </a:txBody>
                  <a:tcPr/>
                </a:tc>
              </a:tr>
              <a:tr h="332416">
                <a:tc>
                  <a:txBody>
                    <a:bodyPr/>
                    <a:lstStyle/>
                    <a:p>
                      <a:pPr marL="0" marR="0" algn="l">
                        <a:spcBef>
                          <a:spcPts val="0"/>
                        </a:spcBef>
                        <a:spcAft>
                          <a:spcPts val="0"/>
                        </a:spcAft>
                      </a:pPr>
                      <a:r>
                        <a:rPr lang="en-US" sz="1400" u="sng" dirty="0" smtClean="0">
                          <a:solidFill>
                            <a:srgbClr val="000000"/>
                          </a:solidFill>
                          <a:effectLst/>
                          <a:latin typeface="Arial" pitchFamily="34" charset="0"/>
                          <a:ea typeface="Calibri"/>
                          <a:cs typeface="Arial" pitchFamily="34" charset="0"/>
                          <a:hlinkClick r:id="rId3"/>
                        </a:rPr>
                        <a:t>joekwak@sbcglobal.net</a:t>
                      </a:r>
                      <a:endParaRPr lang="en-US" sz="1400" dirty="0">
                        <a:effectLst/>
                        <a:latin typeface="Arial" pitchFamily="34" charset="0"/>
                        <a:ea typeface="Calibri"/>
                        <a:cs typeface="Arial" pitchFamily="34" charset="0"/>
                      </a:endParaRPr>
                    </a:p>
                  </a:txBody>
                  <a:tcPr marL="9525" marR="9525" marT="9525" marB="952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16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22</a:t>
                      </a:r>
                    </a:p>
                  </a:txBody>
                  <a:tcPr/>
                </a:tc>
              </a:tr>
              <a:tr h="332416">
                <a:tc>
                  <a:txBody>
                    <a:bodyPr/>
                    <a:lstStyle/>
                    <a:p>
                      <a:pPr marL="0" marR="0" algn="l">
                        <a:spcBef>
                          <a:spcPts val="0"/>
                        </a:spcBef>
                        <a:spcAft>
                          <a:spcPts val="0"/>
                        </a:spcAft>
                      </a:pPr>
                      <a:r>
                        <a:rPr lang="en-US" sz="1400" u="sng" dirty="0" smtClean="0">
                          <a:solidFill>
                            <a:srgbClr val="000000"/>
                          </a:solidFill>
                          <a:effectLst/>
                          <a:latin typeface="Arial" pitchFamily="34" charset="0"/>
                          <a:ea typeface="Calibri"/>
                          <a:cs typeface="Arial" pitchFamily="34" charset="0"/>
                          <a:hlinkClick r:id="rId4"/>
                        </a:rPr>
                        <a:t>joseph.levy@interdigital.com</a:t>
                      </a:r>
                      <a:endParaRPr lang="en-US" sz="1400" dirty="0">
                        <a:effectLst/>
                        <a:latin typeface="Arial" pitchFamily="34" charset="0"/>
                        <a:ea typeface="Calibri"/>
                        <a:cs typeface="Arial" pitchFamily="34" charset="0"/>
                      </a:endParaRPr>
                    </a:p>
                  </a:txBody>
                  <a:tcPr marL="9525" marR="9525" marT="9525" marB="952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7</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12</a:t>
                      </a:r>
                    </a:p>
                  </a:txBody>
                  <a:tcPr/>
                </a:tc>
              </a:tr>
              <a:tr h="332416">
                <a:tc>
                  <a:txBody>
                    <a:bodyPr/>
                    <a:lstStyle/>
                    <a:p>
                      <a:pPr algn="l">
                        <a:spcAft>
                          <a:spcPts val="0"/>
                        </a:spcAft>
                      </a:pPr>
                      <a:endParaRPr lang="en-CA" sz="1400" dirty="0">
                        <a:latin typeface="Arial" pitchFamily="34" charset="0"/>
                        <a:ea typeface="Calibri"/>
                        <a:cs typeface="Arial" pitchFamily="34" charset="0"/>
                      </a:endParaRPr>
                    </a:p>
                  </a:txBody>
                  <a:tcPr marL="9525" marR="9525" marT="9525" marB="952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tc>
              </a:tr>
              <a:tr h="332416">
                <a:tc>
                  <a:txBody>
                    <a:bodyPr/>
                    <a:lstStyle/>
                    <a:p>
                      <a:pPr marL="0" marR="0" algn="l">
                        <a:spcBef>
                          <a:spcPts val="0"/>
                        </a:spcBef>
                        <a:spcAft>
                          <a:spcPts val="0"/>
                        </a:spcAft>
                      </a:pPr>
                      <a:endParaRPr lang="en-US" sz="1400" dirty="0">
                        <a:effectLst/>
                        <a:latin typeface="Arial" pitchFamily="34" charset="0"/>
                        <a:ea typeface="Calibri"/>
                        <a:cs typeface="Arial" pitchFamily="34" charset="0"/>
                      </a:endParaRPr>
                    </a:p>
                  </a:txBody>
                  <a:tcPr marL="9525" marR="9525" marT="9525" marB="952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endParaRPr>
                    </a:p>
                  </a:txBody>
                  <a:tcPr/>
                </a:tc>
              </a:tr>
              <a:tr h="3324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Total</a:t>
                      </a:r>
                    </a:p>
                  </a:txBody>
                  <a:tcPr marL="9525" marR="9525" marT="9525"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12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20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35</a:t>
                      </a:r>
                    </a:p>
                  </a:txBody>
                  <a:tcPr/>
                </a:tc>
              </a:tr>
            </a:tbl>
          </a:graphicData>
        </a:graphic>
      </p:graphicFrame>
    </p:spTree>
    <p:extLst>
      <p:ext uri="{BB962C8B-B14F-4D97-AF65-F5344CB8AC3E}">
        <p14:creationId xmlns:p14="http://schemas.microsoft.com/office/powerpoint/2010/main" val="17414786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TGaf</a:t>
            </a:r>
            <a:r>
              <a:rPr lang="en-CA" dirty="0" smtClean="0"/>
              <a:t> Timeline</a:t>
            </a:r>
            <a:endParaRPr lang="en-CA" dirty="0"/>
          </a:p>
        </p:txBody>
      </p:sp>
      <p:sp>
        <p:nvSpPr>
          <p:cNvPr id="4" name="Date Placeholder 3"/>
          <p:cNvSpPr>
            <a:spLocks noGrp="1"/>
          </p:cNvSpPr>
          <p:nvPr>
            <p:ph type="dt" sz="half" idx="10"/>
          </p:nvPr>
        </p:nvSpPr>
        <p:spPr/>
        <p:txBody>
          <a:bodyPr/>
          <a:lstStyle/>
          <a:p>
            <a:r>
              <a:rPr lang="en-US" smtClean="0"/>
              <a:t>July 2013</a:t>
            </a:r>
            <a:endParaRPr lang="en-CA"/>
          </a:p>
        </p:txBody>
      </p:sp>
      <p:sp>
        <p:nvSpPr>
          <p:cNvPr id="5" name="Footer Placeholder 4"/>
          <p:cNvSpPr>
            <a:spLocks noGrp="1"/>
          </p:cNvSpPr>
          <p:nvPr>
            <p:ph type="ftr" sz="quarter" idx="11"/>
          </p:nvPr>
        </p:nvSpPr>
        <p:spPr/>
        <p:txBody>
          <a:bodyPr/>
          <a:lstStyle/>
          <a:p>
            <a:r>
              <a:rPr lang="en-CA" smtClean="0"/>
              <a:t>Rich Kennedy (BlackBerry)</a:t>
            </a:r>
            <a:endParaRPr lang="en-CA"/>
          </a:p>
        </p:txBody>
      </p:sp>
      <p:sp>
        <p:nvSpPr>
          <p:cNvPr id="6" name="Slide Number Placeholder 5"/>
          <p:cNvSpPr>
            <a:spLocks noGrp="1"/>
          </p:cNvSpPr>
          <p:nvPr>
            <p:ph type="sldNum" sz="quarter" idx="12"/>
          </p:nvPr>
        </p:nvSpPr>
        <p:spPr/>
        <p:txBody>
          <a:bodyPr/>
          <a:lstStyle/>
          <a:p>
            <a:r>
              <a:rPr lang="en-CA" smtClean="0"/>
              <a:t>Slide </a:t>
            </a:r>
            <a:fld id="{4F92BD4B-6AF1-46AB-9E39-ADBC3F182791}" type="slidenum">
              <a:rPr lang="en-CA" smtClean="0"/>
              <a:pPr/>
              <a:t>9</a:t>
            </a:fld>
            <a:endParaRPr lang="en-CA"/>
          </a:p>
        </p:txBody>
      </p:sp>
      <p:graphicFrame>
        <p:nvGraphicFramePr>
          <p:cNvPr id="7" name="Group 155"/>
          <p:cNvGraphicFramePr>
            <a:graphicFrameLocks/>
          </p:cNvGraphicFramePr>
          <p:nvPr>
            <p:extLst>
              <p:ext uri="{D42A27DB-BD31-4B8C-83A1-F6EECF244321}">
                <p14:modId xmlns:p14="http://schemas.microsoft.com/office/powerpoint/2010/main" val="1074808024"/>
              </p:ext>
            </p:extLst>
          </p:nvPr>
        </p:nvGraphicFramePr>
        <p:xfrm>
          <a:off x="685800" y="1524000"/>
          <a:ext cx="8010525" cy="4572000"/>
        </p:xfrm>
        <a:graphic>
          <a:graphicData uri="http://schemas.openxmlformats.org/drawingml/2006/table">
            <a:tbl>
              <a:tblPr/>
              <a:tblGrid>
                <a:gridCol w="3958208"/>
                <a:gridCol w="2217167"/>
                <a:gridCol w="1835150"/>
              </a:tblGrid>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 </a:t>
                      </a:r>
                      <a:endParaRPr kumimoji="0" lang="en-US" sz="4400" b="0" i="0" u="none" strike="noStrike" cap="none" normalizeH="0" baseline="0" dirty="0" smtClean="0">
                        <a:ln>
                          <a:noFill/>
                        </a:ln>
                        <a:solidFill>
                          <a:schemeClr val="tx1"/>
                        </a:solidFill>
                        <a:effectLst/>
                        <a:latin typeface="Times New Roman" pitchFamily="18" charset="0"/>
                      </a:endParaRPr>
                    </a:p>
                  </a:txBody>
                  <a:tcPr anchor="b" horzOverflow="overflow">
                    <a:lnL cap="flat">
                      <a:noFill/>
                    </a:lnL>
                    <a:lnR>
                      <a:noFill/>
                    </a:lnR>
                    <a:lnT cap="fla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Open</a:t>
                      </a:r>
                      <a:endParaRPr kumimoji="0" lang="en-US" sz="4400" b="0" i="0" u="none" strike="noStrike" cap="none" normalizeH="0" baseline="0" dirty="0" smtClean="0">
                        <a:ln>
                          <a:noFill/>
                        </a:ln>
                        <a:solidFill>
                          <a:schemeClr val="tx1"/>
                        </a:solidFill>
                        <a:effectLst/>
                        <a:latin typeface="Times New Roman" pitchFamily="18" charset="0"/>
                      </a:endParaRPr>
                    </a:p>
                  </a:txBody>
                  <a:tcPr anchor="b" horzOverflow="overflow">
                    <a:lnL>
                      <a:noFill/>
                    </a:lnL>
                    <a:lnR>
                      <a:noFill/>
                    </a:lnR>
                    <a:lnT cap="fla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Close</a:t>
                      </a:r>
                      <a:endParaRPr kumimoji="0" lang="en-US" sz="4400" b="0" i="0" u="none" strike="noStrike" cap="none" normalizeH="0" baseline="0" smtClean="0">
                        <a:ln>
                          <a:noFill/>
                        </a:ln>
                        <a:solidFill>
                          <a:schemeClr val="tx1"/>
                        </a:solidFill>
                        <a:effectLst/>
                        <a:latin typeface="Times New Roman" pitchFamily="18" charset="0"/>
                      </a:endParaRPr>
                    </a:p>
                  </a:txBody>
                  <a:tcPr anchor="b" horzOverflow="overflow">
                    <a:lnL>
                      <a:noFill/>
                    </a:lnL>
                    <a:lnR cap="flat">
                      <a:noFill/>
                    </a:lnR>
                    <a:lnT cap="fla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ea typeface="+mn-ea"/>
                          <a:cs typeface="Arial" charset="0"/>
                        </a:rPr>
                        <a:t>Ballot Group formation</a:t>
                      </a:r>
                      <a:endParaRPr kumimoji="0" lang="en-US" sz="2000" b="0" i="0" u="none" strike="noStrike" kern="1200" cap="none" normalizeH="0" baseline="0" dirty="0" smtClean="0">
                        <a:ln>
                          <a:noFill/>
                        </a:ln>
                        <a:solidFill>
                          <a:schemeClr val="tx1"/>
                        </a:solidFill>
                        <a:effectLst/>
                        <a:latin typeface="Arial" charset="0"/>
                        <a:ea typeface="+mn-ea"/>
                        <a:cs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ea typeface="+mn-ea"/>
                          <a:cs typeface="Arial" charset="0"/>
                        </a:rPr>
                        <a:t>2-July-13</a:t>
                      </a:r>
                      <a:endParaRPr kumimoji="0" lang="en-US" sz="2000" b="0" i="0" u="none" strike="noStrike" kern="1200" cap="none" normalizeH="0" baseline="0" dirty="0" smtClean="0">
                        <a:ln>
                          <a:noFill/>
                        </a:ln>
                        <a:solidFill>
                          <a:schemeClr val="tx1"/>
                        </a:solidFill>
                        <a:effectLst/>
                        <a:latin typeface="Arial" charset="0"/>
                        <a:ea typeface="+mn-ea"/>
                        <a:cs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ea typeface="+mn-ea"/>
                          <a:cs typeface="Arial" charset="0"/>
                        </a:rPr>
                        <a:t>6-Aug-13</a:t>
                      </a:r>
                      <a:endParaRPr kumimoji="0" lang="en-US" sz="2000" b="0" i="0" u="none" strike="noStrike" kern="1200" cap="none" normalizeH="0" baseline="0" dirty="0" smtClean="0">
                        <a:ln>
                          <a:noFill/>
                        </a:ln>
                        <a:solidFill>
                          <a:schemeClr val="tx1"/>
                        </a:solidFill>
                        <a:effectLst/>
                        <a:latin typeface="Arial" charset="0"/>
                        <a:ea typeface="+mn-ea"/>
                        <a:cs typeface="Arial" charset="0"/>
                      </a:endParaRPr>
                    </a:p>
                  </a:txBody>
                  <a:tcPr anchor="b" horzOverflow="overflow">
                    <a:lnL>
                      <a:noFill/>
                    </a:lnL>
                    <a:lnR cap="flat">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ea typeface="+mn-ea"/>
                          <a:cs typeface="Arial" charset="0"/>
                        </a:rPr>
                        <a:t>Fourth recirculation (</a:t>
                      </a:r>
                      <a:r>
                        <a:rPr kumimoji="0" lang="en-US" sz="2000" b="0" i="0" u="none" strike="noStrike" kern="1200" cap="none" normalizeH="0" baseline="0" dirty="0" err="1" smtClean="0">
                          <a:ln>
                            <a:noFill/>
                          </a:ln>
                          <a:solidFill>
                            <a:schemeClr val="tx1"/>
                          </a:solidFill>
                          <a:effectLst/>
                          <a:latin typeface="Arial" charset="0"/>
                          <a:ea typeface="+mn-ea"/>
                          <a:cs typeface="Arial" charset="0"/>
                        </a:rPr>
                        <a:t>TGaf</a:t>
                      </a:r>
                      <a:r>
                        <a:rPr kumimoji="0" lang="en-US" sz="2000" b="0" i="0" u="none" strike="noStrike" kern="1200" cap="none" normalizeH="0" baseline="0" dirty="0" smtClean="0">
                          <a:ln>
                            <a:noFill/>
                          </a:ln>
                          <a:solidFill>
                            <a:schemeClr val="tx1"/>
                          </a:solidFill>
                          <a:effectLst/>
                          <a:latin typeface="Arial" charset="0"/>
                          <a:ea typeface="+mn-ea"/>
                          <a:cs typeface="Arial" charset="0"/>
                        </a:rPr>
                        <a:t> D5.0)</a:t>
                      </a:r>
                    </a:p>
                  </a:txBody>
                  <a:tcPr anchor="b"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ea typeface="+mn-ea"/>
                          <a:cs typeface="Arial" charset="0"/>
                        </a:rPr>
                        <a:t>17-July-13</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ea typeface="+mn-ea"/>
                          <a:cs typeface="Arial" charset="0"/>
                        </a:rPr>
                        <a:t>1-Aug-13</a:t>
                      </a:r>
                    </a:p>
                  </a:txBody>
                  <a:tcPr anchor="b" horzOverflow="overflow">
                    <a:lnL>
                      <a:noFill/>
                    </a:lnL>
                    <a:lnR cap="flat">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First sponsor ballot</a:t>
                      </a:r>
                      <a:endParaRPr kumimoji="0" lang="en-US" sz="4400" b="0" i="0" u="none" strike="noStrike" cap="none" normalizeH="0" baseline="0" dirty="0" smtClean="0">
                        <a:ln>
                          <a:noFill/>
                        </a:ln>
                        <a:solidFill>
                          <a:schemeClr val="tx1"/>
                        </a:solidFill>
                        <a:effectLst/>
                        <a:latin typeface="Times New Roman" pitchFamily="18"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Arial" charset="0"/>
                          <a:cs typeface="Arial" charset="0"/>
                        </a:rPr>
                        <a:t>Aug-13</a:t>
                      </a:r>
                      <a:endParaRPr kumimoji="0" lang="en-US" sz="4400" b="0" i="1" u="none" strike="noStrike" cap="none" normalizeH="0" baseline="0" dirty="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Arial" charset="0"/>
                          <a:cs typeface="Arial" charset="0"/>
                        </a:rPr>
                        <a:t>Sept-13</a:t>
                      </a:r>
                      <a:endParaRPr kumimoji="0" lang="en-US" sz="4400" b="0" i="1" u="none" strike="noStrike" cap="none" normalizeH="0" baseline="0" dirty="0" smtClean="0">
                        <a:ln>
                          <a:noFill/>
                        </a:ln>
                        <a:solidFill>
                          <a:schemeClr val="tx1"/>
                        </a:solidFill>
                        <a:effectLst/>
                        <a:latin typeface="Times New Roman" pitchFamily="18" charset="0"/>
                      </a:endParaRPr>
                    </a:p>
                  </a:txBody>
                  <a:tcPr anchor="b" horzOverflow="overflow">
                    <a:lnL>
                      <a:noFill/>
                    </a:lnL>
                    <a:lnR cap="flat">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Second sponsor ballot</a:t>
                      </a:r>
                      <a:endParaRPr kumimoji="0" lang="en-US" sz="4400" b="0" i="0" u="none" strike="noStrike" cap="none" normalizeH="0" baseline="0" dirty="0" smtClean="0">
                        <a:ln>
                          <a:noFill/>
                        </a:ln>
                        <a:solidFill>
                          <a:schemeClr val="tx1"/>
                        </a:solidFill>
                        <a:effectLst/>
                        <a:latin typeface="Times New Roman" pitchFamily="18"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Arial" charset="0"/>
                          <a:cs typeface="Arial" charset="0"/>
                        </a:rPr>
                        <a:t>Oct-13</a:t>
                      </a:r>
                      <a:endParaRPr kumimoji="0" lang="en-US" sz="4400" b="0" i="1" u="none" strike="noStrike" cap="none" normalizeH="0" baseline="0" dirty="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Arial" charset="0"/>
                          <a:cs typeface="Arial" charset="0"/>
                        </a:rPr>
                        <a:t>Oct-13</a:t>
                      </a:r>
                      <a:endParaRPr kumimoji="0" lang="en-US" sz="4400" b="0" i="1" u="none" strike="noStrike" cap="none" normalizeH="0" baseline="0" dirty="0" smtClean="0">
                        <a:ln>
                          <a:noFill/>
                        </a:ln>
                        <a:solidFill>
                          <a:schemeClr val="tx1"/>
                        </a:solidFill>
                        <a:effectLst/>
                        <a:latin typeface="Times New Roman" pitchFamily="18" charset="0"/>
                      </a:endParaRPr>
                    </a:p>
                  </a:txBody>
                  <a:tcPr anchor="b" horzOverflow="overflow">
                    <a:lnL>
                      <a:noFill/>
                    </a:lnL>
                    <a:lnR cap="flat">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Third sponsor ballot</a:t>
                      </a:r>
                      <a:endParaRPr kumimoji="0" lang="en-US" sz="4400" b="0" i="0" u="none" strike="noStrike" cap="none" normalizeH="0" baseline="0" dirty="0" smtClean="0">
                        <a:ln>
                          <a:noFill/>
                        </a:ln>
                        <a:solidFill>
                          <a:schemeClr val="tx1"/>
                        </a:solidFill>
                        <a:effectLst/>
                        <a:latin typeface="Times New Roman" pitchFamily="18"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Arial" charset="0"/>
                          <a:cs typeface="Arial" charset="0"/>
                        </a:rPr>
                        <a:t>Nov-13</a:t>
                      </a:r>
                      <a:endParaRPr kumimoji="0" lang="en-US" sz="4400" b="0" i="1" u="none" strike="noStrike" cap="none" normalizeH="0" baseline="0" dirty="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Arial" charset="0"/>
                          <a:cs typeface="Arial" charset="0"/>
                        </a:rPr>
                        <a:t>Nov-13</a:t>
                      </a:r>
                      <a:endParaRPr kumimoji="0" lang="en-US" sz="4400" b="0" i="1" u="none" strike="noStrike" cap="none" normalizeH="0" baseline="0" dirty="0" smtClean="0">
                        <a:ln>
                          <a:noFill/>
                        </a:ln>
                        <a:solidFill>
                          <a:schemeClr val="tx1"/>
                        </a:solidFill>
                        <a:effectLst/>
                        <a:latin typeface="Times New Roman" pitchFamily="18" charset="0"/>
                      </a:endParaRPr>
                    </a:p>
                  </a:txBody>
                  <a:tcPr anchor="b" horzOverflow="overflow">
                    <a:lnL>
                      <a:noFill/>
                    </a:lnL>
                    <a:lnR cap="flat">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Fourth sponsor ballot</a:t>
                      </a:r>
                      <a:endParaRPr kumimoji="0" lang="en-US" sz="4400" b="0" i="0" u="none" strike="noStrike" cap="none" normalizeH="0" baseline="0" dirty="0" smtClean="0">
                        <a:ln>
                          <a:noFill/>
                        </a:ln>
                        <a:solidFill>
                          <a:schemeClr val="tx1"/>
                        </a:solidFill>
                        <a:effectLst/>
                        <a:latin typeface="Times New Roman" pitchFamily="18"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Arial" charset="0"/>
                          <a:cs typeface="Arial" charset="0"/>
                        </a:rPr>
                        <a:t>Jan-14</a:t>
                      </a:r>
                      <a:endParaRPr kumimoji="0" lang="en-US" sz="4400" b="0" i="1" u="none" strike="noStrike" cap="none" normalizeH="0" baseline="0" dirty="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Arial" charset="0"/>
                          <a:cs typeface="Arial" charset="0"/>
                        </a:rPr>
                        <a:t>Jan-14</a:t>
                      </a:r>
                      <a:endParaRPr kumimoji="0" lang="en-US" sz="4400" b="0" i="1" u="none" strike="noStrike" cap="none" normalizeH="0" baseline="0" dirty="0" smtClean="0">
                        <a:ln>
                          <a:noFill/>
                        </a:ln>
                        <a:solidFill>
                          <a:schemeClr val="tx1"/>
                        </a:solidFill>
                        <a:effectLst/>
                        <a:latin typeface="Times New Roman" pitchFamily="18" charset="0"/>
                      </a:endParaRPr>
                    </a:p>
                  </a:txBody>
                  <a:tcPr anchor="b" horzOverflow="overflow">
                    <a:lnL>
                      <a:noFill/>
                    </a:lnL>
                    <a:lnR cap="flat">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Fifth sponsor ballot</a:t>
                      </a:r>
                      <a:endParaRPr kumimoji="0" lang="en-US" sz="4400" b="0" i="0" u="none" strike="noStrike" cap="none" normalizeH="0" baseline="0" dirty="0" smtClean="0">
                        <a:ln>
                          <a:noFill/>
                        </a:ln>
                        <a:solidFill>
                          <a:schemeClr val="tx1"/>
                        </a:solidFill>
                        <a:effectLst/>
                        <a:latin typeface="Times New Roman" pitchFamily="18"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Arial" charset="0"/>
                          <a:cs typeface="Arial" charset="0"/>
                        </a:rPr>
                        <a:t>Feb-14</a:t>
                      </a:r>
                      <a:endParaRPr kumimoji="0" lang="en-US" sz="4400" b="0" i="1" u="none" strike="noStrike" cap="none" normalizeH="0" baseline="0" dirty="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Arial" charset="0"/>
                          <a:cs typeface="Arial" charset="0"/>
                        </a:rPr>
                        <a:t>Feb-14</a:t>
                      </a:r>
                      <a:endParaRPr kumimoji="0" lang="en-US" sz="4400" b="0" i="1" u="none" strike="noStrike" cap="none" normalizeH="0" baseline="0" dirty="0" smtClean="0">
                        <a:ln>
                          <a:noFill/>
                        </a:ln>
                        <a:solidFill>
                          <a:schemeClr val="tx1"/>
                        </a:solidFill>
                        <a:effectLst/>
                        <a:latin typeface="Times New Roman" pitchFamily="18" charset="0"/>
                      </a:endParaRPr>
                    </a:p>
                  </a:txBody>
                  <a:tcPr anchor="b" horzOverflow="overflow">
                    <a:lnL>
                      <a:noFill/>
                    </a:lnL>
                    <a:lnR cap="flat">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EC to </a:t>
                      </a:r>
                      <a:r>
                        <a:rPr kumimoji="0" lang="en-US" sz="2000" b="0" i="0" u="none" strike="noStrike" cap="none" normalizeH="0" baseline="0" dirty="0" err="1" smtClean="0">
                          <a:ln>
                            <a:noFill/>
                          </a:ln>
                          <a:solidFill>
                            <a:schemeClr val="tx1"/>
                          </a:solidFill>
                          <a:effectLst/>
                          <a:latin typeface="Arial" charset="0"/>
                          <a:cs typeface="Arial" charset="0"/>
                        </a:rPr>
                        <a:t>RevCom</a:t>
                      </a:r>
                      <a:r>
                        <a:rPr kumimoji="0" lang="en-US" sz="2000" b="0" i="0" u="none" strike="noStrike" cap="none" normalizeH="0" baseline="0" dirty="0" smtClean="0">
                          <a:ln>
                            <a:noFill/>
                          </a:ln>
                          <a:solidFill>
                            <a:schemeClr val="tx1"/>
                          </a:solidFill>
                          <a:effectLst/>
                          <a:latin typeface="Arial" charset="0"/>
                          <a:cs typeface="Arial" charset="0"/>
                        </a:rPr>
                        <a:t> Jan-14</a:t>
                      </a:r>
                      <a:endParaRPr kumimoji="0" lang="en-US" sz="4400" b="0" i="0" u="none" strike="noStrike" cap="none" normalizeH="0" baseline="0" dirty="0" smtClean="0">
                        <a:ln>
                          <a:noFill/>
                        </a:ln>
                        <a:solidFill>
                          <a:schemeClr val="tx1"/>
                        </a:solidFill>
                        <a:effectLst/>
                        <a:latin typeface="Times New Roman" pitchFamily="18"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 </a:t>
                      </a:r>
                      <a:endParaRPr kumimoji="0" lang="en-US" sz="4400" b="0" i="0" u="none" strike="noStrike" cap="none" normalizeH="0" baseline="0" dirty="0" smtClean="0">
                        <a:ln>
                          <a:noFill/>
                        </a:ln>
                        <a:solidFill>
                          <a:schemeClr val="tx1"/>
                        </a:solidFill>
                        <a:effectLst/>
                        <a:latin typeface="Times New Roman" pitchFamily="18"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 </a:t>
                      </a:r>
                      <a:endParaRPr kumimoji="0" lang="en-US" sz="4400" b="0" i="0" u="none" strike="noStrike" cap="none" normalizeH="0" baseline="0" dirty="0" smtClean="0">
                        <a:ln>
                          <a:noFill/>
                        </a:ln>
                        <a:solidFill>
                          <a:schemeClr val="tx1"/>
                        </a:solidFill>
                        <a:effectLst/>
                        <a:latin typeface="Times New Roman" pitchFamily="18" charset="0"/>
                      </a:endParaRPr>
                    </a:p>
                  </a:txBody>
                  <a:tcPr anchor="b" horzOverflow="overflow">
                    <a:lnL>
                      <a:noFill/>
                    </a:lnL>
                    <a:lnR cap="flat">
                      <a:noFill/>
                    </a:lnR>
                    <a:lnT>
                      <a:noFill/>
                    </a:lnT>
                    <a:lnB>
                      <a:noFill/>
                    </a:lnB>
                    <a:lnTlToBr>
                      <a:noFill/>
                    </a:lnTlToBr>
                    <a:lnBlToTr>
                      <a:noFill/>
                    </a:lnBlToTr>
                    <a:noFill/>
                  </a:tcPr>
                </a:tc>
              </a:tr>
              <a:tr h="457200">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tx1"/>
                          </a:solidFill>
                          <a:effectLst/>
                          <a:latin typeface="Arial" charset="0"/>
                          <a:cs typeface="Arial" charset="0"/>
                        </a:rPr>
                        <a:t>RevCom</a:t>
                      </a:r>
                      <a:r>
                        <a:rPr kumimoji="0" lang="en-US" sz="2000" b="0" i="0" u="none" strike="noStrike" cap="none" normalizeH="0" baseline="0" dirty="0" smtClean="0">
                          <a:ln>
                            <a:noFill/>
                          </a:ln>
                          <a:solidFill>
                            <a:schemeClr val="tx1"/>
                          </a:solidFill>
                          <a:effectLst/>
                          <a:latin typeface="Arial" charset="0"/>
                          <a:cs typeface="Arial" charset="0"/>
                        </a:rPr>
                        <a:t> to </a:t>
                      </a:r>
                      <a:r>
                        <a:rPr kumimoji="0" lang="en-US" sz="2000" b="0" i="0" u="none" strike="noStrike" cap="none" normalizeH="0" baseline="0" dirty="0" smtClean="0">
                          <a:ln>
                            <a:noFill/>
                          </a:ln>
                          <a:solidFill>
                            <a:schemeClr val="tx1"/>
                          </a:solidFill>
                          <a:effectLst/>
                          <a:latin typeface="Arial" charset="0"/>
                          <a:cs typeface="Arial" charset="0"/>
                        </a:rPr>
                        <a:t>SASB </a:t>
                      </a:r>
                      <a:r>
                        <a:rPr kumimoji="0" lang="en-US" sz="2000" b="0" i="0" u="none" strike="noStrike" cap="none" normalizeH="0" baseline="0" dirty="0" smtClean="0">
                          <a:ln>
                            <a:noFill/>
                          </a:ln>
                          <a:solidFill>
                            <a:schemeClr val="tx1"/>
                          </a:solidFill>
                          <a:effectLst/>
                          <a:latin typeface="Arial" charset="0"/>
                          <a:cs typeface="Arial" charset="0"/>
                        </a:rPr>
                        <a:t>Feb-14 </a:t>
                      </a:r>
                      <a:endParaRPr kumimoji="0" lang="en-US" sz="4400" b="0" i="0" u="none" strike="noStrike" cap="none" normalizeH="0" baseline="0" dirty="0" smtClean="0">
                        <a:ln>
                          <a:noFill/>
                        </a:ln>
                        <a:solidFill>
                          <a:schemeClr val="tx1"/>
                        </a:solidFill>
                        <a:effectLst/>
                        <a:latin typeface="Times New Roman" pitchFamily="18" charset="0"/>
                      </a:endParaRPr>
                    </a:p>
                  </a:txBody>
                  <a:tcPr anchor="b" horzOverflow="overflow">
                    <a:lnL cap="flat">
                      <a:noFill/>
                    </a:lnL>
                    <a:lnR>
                      <a:noFill/>
                    </a:lnR>
                    <a:lnT>
                      <a:noFill/>
                    </a:lnT>
                    <a:lnB cap="flat">
                      <a:noFill/>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 </a:t>
                      </a:r>
                      <a:endParaRPr kumimoji="0" lang="en-US" sz="4400" b="0" i="0" u="none" strike="noStrike" cap="none" normalizeH="0" baseline="0" dirty="0" smtClean="0">
                        <a:ln>
                          <a:noFill/>
                        </a:ln>
                        <a:solidFill>
                          <a:schemeClr val="tx1"/>
                        </a:solidFill>
                        <a:effectLst/>
                        <a:latin typeface="Times New Roman" pitchFamily="18" charset="0"/>
                      </a:endParaRPr>
                    </a:p>
                  </a:txBody>
                  <a:tcPr anchor="b" horzOverflow="overflow">
                    <a:lnL>
                      <a:noFill/>
                    </a:lnL>
                    <a:lnR>
                      <a:noFill/>
                    </a:lnR>
                    <a:lnT>
                      <a:noFill/>
                    </a:lnT>
                    <a:lnB cap="flat">
                      <a:noFill/>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  </a:t>
                      </a:r>
                    </a:p>
                  </a:txBody>
                  <a:tcPr anchor="b"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70645402"/>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76228</TotalTime>
  <Words>811</Words>
  <Application>Microsoft Office PowerPoint</Application>
  <PresentationFormat>On-screen Show (4:3)</PresentationFormat>
  <Paragraphs>257</Paragraphs>
  <Slides>14</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Default Design</vt:lpstr>
      <vt:lpstr>Document</vt:lpstr>
      <vt:lpstr>802.11 July 2013 Motions to 802 EC</vt:lpstr>
      <vt:lpstr>Abstract</vt:lpstr>
      <vt:lpstr>IEEE Standards Board and Sponsor Ballot Items</vt:lpstr>
      <vt:lpstr>(5.08.1) P802.11af PAR Extension</vt:lpstr>
      <vt:lpstr>P802.11af PAR extension supporting data</vt:lpstr>
      <vt:lpstr>(5.08.2) P802.11af to Sponsor Ballot (Conditional)</vt:lpstr>
      <vt:lpstr>802.11 WG Letter Ballot Results – P802.11af</vt:lpstr>
      <vt:lpstr>Unsatisfied Technical comments by commenter</vt:lpstr>
      <vt:lpstr>TGaf Timeline</vt:lpstr>
      <vt:lpstr>Executive Committee Study Groups, Working Groups, TAGs</vt:lpstr>
      <vt:lpstr>(6.10.1) 802.11 HEW SG Extension Motion</vt:lpstr>
      <vt:lpstr>Timeline</vt:lpstr>
      <vt:lpstr>LMSC Liaisons and External Interface</vt:lpstr>
      <vt:lpstr>(7.08.1) 802.11 HEW SG WFA Liaison Letter</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Closing Plenary Motions</dc:title>
  <dc:creator>Adrian Stephens</dc:creator>
  <cp:lastModifiedBy>Adrian Stephens, 208</cp:lastModifiedBy>
  <cp:revision>1382</cp:revision>
  <cp:lastPrinted>1998-02-10T13:28:06Z</cp:lastPrinted>
  <dcterms:created xsi:type="dcterms:W3CDTF">1998-02-10T13:07:52Z</dcterms:created>
  <dcterms:modified xsi:type="dcterms:W3CDTF">2013-07-19T10:36:27Z</dcterms:modified>
</cp:coreProperties>
</file>