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3"/>
  </p:notesMasterIdLst>
  <p:handoutMasterIdLst>
    <p:handoutMasterId r:id="rId14"/>
  </p:handoutMasterIdLst>
  <p:sldIdLst>
    <p:sldId id="269" r:id="rId5"/>
    <p:sldId id="257" r:id="rId6"/>
    <p:sldId id="282" r:id="rId7"/>
    <p:sldId id="281" r:id="rId8"/>
    <p:sldId id="279" r:id="rId9"/>
    <p:sldId id="278" r:id="rId10"/>
    <p:sldId id="280" r:id="rId11"/>
    <p:sldId id="277" r:id="rId12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80" d="100"/>
          <a:sy n="80" d="100"/>
        </p:scale>
        <p:origin x="-204" y="6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2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3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4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5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6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7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5F348C83-9B11-4C7B-B765-BB95660D5123}" type="slidenum">
              <a:rPr lang="en-CA"/>
              <a:pPr/>
              <a:t>8</a:t>
            </a:fld>
            <a:endParaRPr lang="en-CA"/>
          </a:p>
        </p:txBody>
      </p:sp>
      <p:sp>
        <p:nvSpPr>
          <p:cNvPr id="61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 cap="flat"/>
        </p:spPr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ln/>
        </p:spPr>
        <p:txBody>
          <a:bodyPr lIns="101822" rIns="101822"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CA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CA" smtClean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4963"/>
            <a:ext cx="10668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 smtClean="0"/>
              <a:t>January 2013</a:t>
            </a:r>
            <a:endParaRPr lang="en-CA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 smtClean="0"/>
              <a:t>Osama Aboul-Magd (Huawei Technologies)</a:t>
            </a:r>
            <a:endParaRPr lang="en-CA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</a:t>
            </a:r>
            <a:r>
              <a:rPr lang="en-CA" sz="1800" b="1" dirty="0" smtClean="0"/>
              <a:t>802.11-13/0616r0</a:t>
            </a:r>
            <a:endParaRPr lang="en-CA" sz="1800" b="1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/>
          <a:p>
            <a:r>
              <a:rPr lang="en-US" dirty="0" smtClean="0"/>
              <a:t>May 2013</a:t>
            </a:r>
            <a:endParaRPr lang="en-CA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 dirty="0" smtClean="0"/>
              <a:t>HEW Project Plan Discussion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</a:t>
            </a:r>
            <a:r>
              <a:rPr lang="en-CA" sz="2000" b="0" dirty="0" smtClean="0"/>
              <a:t>2013-05-16</a:t>
            </a:r>
            <a:endParaRPr lang="en-CA" sz="2000" b="0" dirty="0"/>
          </a:p>
        </p:txBody>
      </p:sp>
      <p:graphicFrame>
        <p:nvGraphicFramePr>
          <p:cNvPr id="30731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76585642"/>
              </p:ext>
            </p:extLst>
          </p:nvPr>
        </p:nvGraphicFramePr>
        <p:xfrm>
          <a:off x="508000" y="2708920"/>
          <a:ext cx="8128000" cy="266518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0" name="Document" r:id="rId4" imgW="9635617" imgH="3147666" progId="Word.Document.8">
                  <p:embed/>
                </p:oleObj>
              </mc:Choice>
              <mc:Fallback>
                <p:oleObj name="Document" r:id="rId4" imgW="9635617" imgH="3147666" progId="Word.Document.8">
                  <p:embed/>
                  <p:pic>
                    <p:nvPicPr>
                      <p:cNvPr id="0" name="Picture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708920"/>
                        <a:ext cx="8128000" cy="2665189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2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CA"/>
              <a:t>Abstract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2132856"/>
            <a:ext cx="7990656" cy="3536032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	Slides to provoke discussion on HEW Study Group project plan and timeline </a:t>
            </a:r>
            <a:endParaRPr lang="en-C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3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Objective of HEW SG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936104"/>
          </a:xfrm>
          <a:noFill/>
          <a:ln/>
        </p:spPr>
        <p:txBody>
          <a:bodyPr/>
          <a:lstStyle/>
          <a:p>
            <a:r>
              <a:rPr lang="en-US" sz="2000" dirty="0" smtClean="0"/>
              <a:t>Per 802 P&amp;P rules, objective is to develop PAR and 5C</a:t>
            </a:r>
          </a:p>
        </p:txBody>
      </p:sp>
      <p:sp>
        <p:nvSpPr>
          <p:cNvPr id="7" name="Rectangle 2"/>
          <p:cNvSpPr txBox="1">
            <a:spLocks noChangeArrowheads="1"/>
          </p:cNvSpPr>
          <p:nvPr/>
        </p:nvSpPr>
        <p:spPr bwMode="auto">
          <a:xfrm>
            <a:off x="683568" y="2204864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 b="1">
                <a:solidFill>
                  <a:schemeClr val="tx2"/>
                </a:solidFill>
                <a:latin typeface="Times New Roman" pitchFamily="18" charset="0"/>
              </a:defRPr>
            </a:lvl9pPr>
          </a:lstStyle>
          <a:p>
            <a:pPr algn="l"/>
            <a:r>
              <a:rPr lang="en-US" altLang="zh-CN" kern="0" dirty="0" smtClean="0"/>
              <a:t>Plan to Achieve Objective</a:t>
            </a:r>
            <a:endParaRPr lang="en-CA" kern="0" dirty="0"/>
          </a:p>
        </p:txBody>
      </p:sp>
      <p:sp>
        <p:nvSpPr>
          <p:cNvPr id="8" name="Rectangle 3"/>
          <p:cNvSpPr txBox="1">
            <a:spLocks noChangeArrowheads="1"/>
          </p:cNvSpPr>
          <p:nvPr/>
        </p:nvSpPr>
        <p:spPr bwMode="auto">
          <a:xfrm>
            <a:off x="685800" y="3212976"/>
            <a:ext cx="7990656" cy="10801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r>
              <a:rPr lang="en-US" sz="2000" kern="0" dirty="0" smtClean="0"/>
              <a:t>Plan must identify steps and timeline to complete PAR and 5C</a:t>
            </a:r>
          </a:p>
          <a:p>
            <a:r>
              <a:rPr lang="en-US" sz="2000" kern="0" dirty="0" smtClean="0"/>
              <a:t>Focused on deliverables</a:t>
            </a:r>
          </a:p>
          <a:p>
            <a:r>
              <a:rPr lang="en-US" sz="2000" kern="0" dirty="0" smtClean="0"/>
              <a:t>Answer ‘Topicality’ and ‘Viability’ and you complete PAR and 5C</a:t>
            </a:r>
          </a:p>
        </p:txBody>
      </p:sp>
    </p:spTree>
    <p:extLst>
      <p:ext uri="{BB962C8B-B14F-4D97-AF65-F5344CB8AC3E}">
        <p14:creationId xmlns:p14="http://schemas.microsoft.com/office/powerpoint/2010/main" val="2769088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4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Terms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628800"/>
            <a:ext cx="7990656" cy="4248472"/>
          </a:xfrm>
          <a:noFill/>
          <a:ln/>
        </p:spPr>
        <p:txBody>
          <a:bodyPr/>
          <a:lstStyle/>
          <a:p>
            <a:r>
              <a:rPr lang="en-US" sz="2000" dirty="0" smtClean="0"/>
              <a:t>Topicality: the ability to concisely define the topic </a:t>
            </a:r>
          </a:p>
          <a:p>
            <a:pPr lvl="1"/>
            <a:r>
              <a:rPr lang="en-US" sz="1600" dirty="0" smtClean="0"/>
              <a:t>Concisely define the topic</a:t>
            </a:r>
          </a:p>
          <a:p>
            <a:pPr lvl="2"/>
            <a:r>
              <a:rPr lang="en-US" sz="1400" dirty="0" smtClean="0"/>
              <a:t>Can we identify a focused problem to solve? Can we write concise text that accurately describes the problem?</a:t>
            </a:r>
          </a:p>
          <a:p>
            <a:pPr lvl="2"/>
            <a:r>
              <a:rPr lang="en-US" sz="1400" dirty="0" smtClean="0"/>
              <a:t>Precursor to PAR Scope and Purpose</a:t>
            </a:r>
          </a:p>
          <a:p>
            <a:pPr lvl="1"/>
            <a:r>
              <a:rPr lang="en-US" sz="1600" dirty="0" smtClean="0"/>
              <a:t>Value of the topic to the industry</a:t>
            </a:r>
          </a:p>
          <a:p>
            <a:pPr lvl="2"/>
            <a:r>
              <a:rPr lang="en-US" sz="1400" dirty="0" smtClean="0"/>
              <a:t>Is the problem worth solving? Does solving the problem provide meaningful improvement in the marketplace? Is the problem and its solution distinct?</a:t>
            </a:r>
          </a:p>
          <a:p>
            <a:pPr lvl="2"/>
            <a:r>
              <a:rPr lang="en-US" sz="1400" dirty="0" smtClean="0"/>
              <a:t>Assessment of 5C broad market potential and distinct identity</a:t>
            </a:r>
          </a:p>
          <a:p>
            <a:r>
              <a:rPr lang="en-US" sz="2000" dirty="0" smtClean="0"/>
              <a:t>Viability: assessment of technical feasibility</a:t>
            </a:r>
          </a:p>
          <a:p>
            <a:pPr lvl="1"/>
            <a:r>
              <a:rPr lang="en-US" sz="1600" dirty="0" smtClean="0"/>
              <a:t>Make tentative assessment of ability to solve identified problem using technology</a:t>
            </a:r>
          </a:p>
          <a:p>
            <a:pPr lvl="1"/>
            <a:r>
              <a:rPr lang="en-US" sz="1600" dirty="0" smtClean="0"/>
              <a:t>Evaluation of sample technologies; non-exhaustive</a:t>
            </a:r>
          </a:p>
          <a:p>
            <a:pPr lvl="1"/>
            <a:r>
              <a:rPr lang="en-US" sz="1600" dirty="0" smtClean="0"/>
              <a:t>Complexity? Cost to performance? Proven technology? Possible to test? Reliability?</a:t>
            </a:r>
          </a:p>
          <a:p>
            <a:pPr lvl="1"/>
            <a:r>
              <a:rPr lang="en-US" sz="1600" dirty="0" smtClean="0"/>
              <a:t>Assessment of 5C technical feasibility and economic feasibility</a:t>
            </a:r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1895898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5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altLang="zh-CN" dirty="0" smtClean="0"/>
              <a:t>Sequence of Activities needed for HEW SG to complete work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981200"/>
            <a:ext cx="7990656" cy="4328120"/>
          </a:xfrm>
          <a:noFill/>
          <a:ln/>
        </p:spPr>
        <p:txBody>
          <a:bodyPr/>
          <a:lstStyle/>
          <a:p>
            <a:r>
              <a:rPr lang="en-US" sz="2000" dirty="0" smtClean="0"/>
              <a:t>Organization and Planning</a:t>
            </a:r>
            <a:endParaRPr lang="en-US" sz="2000" dirty="0"/>
          </a:p>
          <a:p>
            <a:r>
              <a:rPr lang="en-US" sz="2000" dirty="0" smtClean="0"/>
              <a:t>Topicality1: Presentations/Discussions to explore the breadth of the contemplated scope-of-work</a:t>
            </a:r>
            <a:endParaRPr lang="en-US" sz="2000" dirty="0"/>
          </a:p>
          <a:p>
            <a:r>
              <a:rPr lang="en-US" sz="2000" dirty="0" smtClean="0"/>
              <a:t>Topicality2: Presentations/Discussions for refinement and to gain common understanding on contemplated scope-of-work</a:t>
            </a:r>
            <a:endParaRPr lang="en-US" sz="2000" dirty="0"/>
          </a:p>
          <a:p>
            <a:r>
              <a:rPr lang="en-US" sz="2000" dirty="0" smtClean="0"/>
              <a:t>Start PAR: Initial </a:t>
            </a:r>
            <a:r>
              <a:rPr lang="en-US" sz="2000" dirty="0"/>
              <a:t>draft of PAR(s) and 5C; discuss and refine language on PAR(s) and </a:t>
            </a:r>
            <a:r>
              <a:rPr lang="en-US" sz="2000" dirty="0" smtClean="0"/>
              <a:t>5C; initial drafts of supplemental documents, if any </a:t>
            </a:r>
            <a:r>
              <a:rPr lang="en-US" sz="1800" dirty="0" smtClean="0"/>
              <a:t>(</a:t>
            </a:r>
            <a:r>
              <a:rPr lang="fr-FR" sz="1800" dirty="0"/>
              <a:t>simulation scenarios, </a:t>
            </a:r>
            <a:r>
              <a:rPr lang="fr-FR" sz="1800" dirty="0" err="1"/>
              <a:t>requirements</a:t>
            </a:r>
            <a:r>
              <a:rPr lang="fr-FR" sz="1800" dirty="0"/>
              <a:t> document, </a:t>
            </a:r>
            <a:r>
              <a:rPr lang="fr-FR" sz="1800" dirty="0" err="1"/>
              <a:t>channel</a:t>
            </a:r>
            <a:r>
              <a:rPr lang="fr-FR" sz="1800" dirty="0"/>
              <a:t> </a:t>
            </a:r>
            <a:r>
              <a:rPr lang="fr-FR" sz="1800" dirty="0" err="1" smtClean="0"/>
              <a:t>models</a:t>
            </a:r>
            <a:r>
              <a:rPr lang="fr-FR" sz="1800" dirty="0" smtClean="0"/>
              <a:t>, </a:t>
            </a:r>
            <a:r>
              <a:rPr lang="fr-FR" sz="1800" dirty="0" err="1" smtClean="0"/>
              <a:t>others</a:t>
            </a:r>
            <a:r>
              <a:rPr lang="fr-FR" sz="1800" dirty="0" smtClean="0"/>
              <a:t>?)</a:t>
            </a:r>
            <a:endParaRPr lang="en-US" sz="2000" dirty="0"/>
          </a:p>
          <a:p>
            <a:r>
              <a:rPr lang="en-US" sz="2000" dirty="0" smtClean="0"/>
              <a:t>Viability: High </a:t>
            </a:r>
            <a:r>
              <a:rPr lang="en-US" sz="2000" dirty="0"/>
              <a:t>level </a:t>
            </a:r>
            <a:r>
              <a:rPr lang="en-US" sz="2000" dirty="0" smtClean="0"/>
              <a:t>discussions of technologies, to </a:t>
            </a:r>
            <a:r>
              <a:rPr lang="en-US" sz="2000" dirty="0"/>
              <a:t>provide confidence of our ability to solve identified problem(s)</a:t>
            </a:r>
          </a:p>
          <a:p>
            <a:r>
              <a:rPr lang="en-US" sz="2000" dirty="0" smtClean="0"/>
              <a:t>Finish PAR: Finalize and approve PAR(s) and 5C; supplemental documents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01000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6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4077072"/>
            <a:ext cx="7990656" cy="187220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dirty="0" smtClean="0"/>
              <a:t>Focus of work</a:t>
            </a:r>
          </a:p>
          <a:p>
            <a:pPr>
              <a:buNone/>
            </a:pPr>
            <a:r>
              <a:rPr lang="en-CA" dirty="0" smtClean="0"/>
              <a:t>May Interim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smtClean="0"/>
              <a:t>: Organization, Topicality1</a:t>
            </a:r>
          </a:p>
          <a:p>
            <a:pPr>
              <a:buNone/>
            </a:pPr>
            <a:r>
              <a:rPr lang="en-CA" dirty="0" smtClean="0"/>
              <a:t>July Plenary</a:t>
            </a:r>
            <a:r>
              <a:rPr lang="en-CA" dirty="0" smtClean="0">
                <a:sym typeface="Wingdings" pitchFamily="2" charset="2"/>
              </a:rPr>
              <a:t> </a:t>
            </a:r>
            <a:r>
              <a:rPr lang="en-CA" dirty="0" smtClean="0"/>
              <a:t>: Topicality2, Start PAR, Viability</a:t>
            </a:r>
          </a:p>
          <a:p>
            <a:pPr>
              <a:buNone/>
            </a:pPr>
            <a:r>
              <a:rPr lang="en-CA" dirty="0" smtClean="0"/>
              <a:t>Sept Interim (hard stop)</a:t>
            </a:r>
            <a:r>
              <a:rPr lang="en-CA" dirty="0" smtClean="0">
                <a:sym typeface="Wingdings" pitchFamily="2" charset="2"/>
              </a:rPr>
              <a:t> </a:t>
            </a:r>
            <a:r>
              <a:rPr lang="en-CA" dirty="0"/>
              <a:t>: </a:t>
            </a:r>
            <a:r>
              <a:rPr lang="en-CA" dirty="0" smtClean="0"/>
              <a:t>Viability, Finish PAR</a:t>
            </a:r>
          </a:p>
          <a:p>
            <a:pPr>
              <a:buNone/>
            </a:pPr>
            <a:r>
              <a:rPr lang="en-CA" dirty="0" smtClean="0"/>
              <a:t>Nov Plenary (hard stop) : pending 802 EC approval</a:t>
            </a:r>
          </a:p>
        </p:txBody>
      </p:sp>
      <p:sp>
        <p:nvSpPr>
          <p:cNvPr id="7" name="Rounded Rectangle 3"/>
          <p:cNvSpPr/>
          <p:nvPr/>
        </p:nvSpPr>
        <p:spPr>
          <a:xfrm>
            <a:off x="1043608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703639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Nov 2013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1331640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1336818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>
            <a:off x="3419872" y="3429199"/>
            <a:ext cx="2952328" cy="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2339752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6372200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97160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1187624" y="1935663"/>
            <a:ext cx="6624736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1333364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83727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234118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637248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87639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7380312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7009916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84510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334901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85292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435683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86074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536466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86857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2123728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3131840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4139952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5135002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6115998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90770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92392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94015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89959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91581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94826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93204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6372200" y="3429199"/>
            <a:ext cx="100811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738031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2339752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2339752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612013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3349013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5364518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4356836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9556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7</a:t>
            </a:fld>
            <a:endParaRPr lang="en-CA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3933056"/>
            <a:ext cx="7990656" cy="2592288"/>
          </a:xfrm>
          <a:noFill/>
          <a:ln/>
        </p:spPr>
        <p:txBody>
          <a:bodyPr/>
          <a:lstStyle/>
          <a:p>
            <a:pPr>
              <a:buNone/>
            </a:pPr>
            <a:r>
              <a:rPr lang="en-CA" sz="2000" dirty="0" smtClean="0"/>
              <a:t>Focus of work</a:t>
            </a:r>
          </a:p>
          <a:p>
            <a:pPr>
              <a:buNone/>
            </a:pPr>
            <a:r>
              <a:rPr lang="en-CA" sz="2000" dirty="0" smtClean="0"/>
              <a:t>May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Organization, Topicality1</a:t>
            </a:r>
          </a:p>
          <a:p>
            <a:pPr>
              <a:buNone/>
            </a:pPr>
            <a:r>
              <a:rPr lang="en-CA" sz="2000" dirty="0" smtClean="0"/>
              <a:t>July Plenary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 smtClean="0"/>
              <a:t>: Topicality1,2</a:t>
            </a:r>
          </a:p>
          <a:p>
            <a:pPr>
              <a:buNone/>
            </a:pPr>
            <a:r>
              <a:rPr lang="en-CA" sz="2000" dirty="0" smtClean="0"/>
              <a:t>Sept Interim</a:t>
            </a:r>
            <a:r>
              <a:rPr lang="en-CA" sz="2000" dirty="0" smtClean="0">
                <a:sym typeface="Wingdings" pitchFamily="2" charset="2"/>
              </a:rPr>
              <a:t> </a:t>
            </a:r>
            <a:r>
              <a:rPr lang="en-CA" sz="2000" dirty="0"/>
              <a:t>: </a:t>
            </a:r>
            <a:r>
              <a:rPr lang="en-CA" sz="2000" dirty="0" smtClean="0"/>
              <a:t>Topicality2, </a:t>
            </a:r>
            <a:r>
              <a:rPr lang="en-CA" sz="2000" dirty="0"/>
              <a:t>Start PAR, Viability</a:t>
            </a:r>
            <a:endParaRPr lang="en-CA" sz="2000" dirty="0" smtClean="0"/>
          </a:p>
          <a:p>
            <a:pPr>
              <a:buNone/>
            </a:pPr>
            <a:r>
              <a:rPr lang="en-CA" sz="2000" dirty="0" smtClean="0"/>
              <a:t>Nov </a:t>
            </a:r>
            <a:r>
              <a:rPr lang="en-CA" sz="2000" dirty="0"/>
              <a:t>Plenary</a:t>
            </a:r>
            <a:r>
              <a:rPr lang="en-CA" sz="2000" dirty="0">
                <a:sym typeface="Wingdings" pitchFamily="2" charset="2"/>
              </a:rPr>
              <a:t> </a:t>
            </a:r>
            <a:r>
              <a:rPr lang="en-CA" sz="2000" dirty="0"/>
              <a:t>: </a:t>
            </a:r>
            <a:r>
              <a:rPr lang="en-CA" sz="2000" dirty="0" smtClean="0"/>
              <a:t>Start </a:t>
            </a:r>
            <a:r>
              <a:rPr lang="en-CA" sz="2000" dirty="0"/>
              <a:t>PAR, </a:t>
            </a:r>
            <a:r>
              <a:rPr lang="en-CA" sz="2000" dirty="0" smtClean="0"/>
              <a:t>Viability</a:t>
            </a:r>
          </a:p>
          <a:p>
            <a:pPr>
              <a:buNone/>
            </a:pPr>
            <a:r>
              <a:rPr lang="en-CA" sz="2000" dirty="0" smtClean="0"/>
              <a:t>Jan Interim </a:t>
            </a:r>
            <a:r>
              <a:rPr lang="en-CA" sz="2000" dirty="0"/>
              <a:t>(hard stop)</a:t>
            </a:r>
            <a:r>
              <a:rPr lang="en-CA" sz="2000" dirty="0">
                <a:sym typeface="Wingdings" pitchFamily="2" charset="2"/>
              </a:rPr>
              <a:t> </a:t>
            </a:r>
            <a:r>
              <a:rPr lang="en-CA" sz="2000" dirty="0"/>
              <a:t>: </a:t>
            </a:r>
            <a:r>
              <a:rPr lang="en-CA" sz="2000" dirty="0" smtClean="0"/>
              <a:t>Finish </a:t>
            </a:r>
            <a:r>
              <a:rPr lang="en-CA" sz="2000" dirty="0"/>
              <a:t>PAR</a:t>
            </a:r>
          </a:p>
          <a:p>
            <a:pPr>
              <a:buNone/>
            </a:pPr>
            <a:r>
              <a:rPr lang="en-CA" sz="2000" dirty="0" smtClean="0"/>
              <a:t>Mar </a:t>
            </a:r>
            <a:r>
              <a:rPr lang="en-CA" sz="2000" dirty="0"/>
              <a:t>Plenary (hard stop) : pending 802 EC </a:t>
            </a:r>
            <a:r>
              <a:rPr lang="en-CA" sz="2000" dirty="0" smtClean="0"/>
              <a:t>approval</a:t>
            </a:r>
            <a:endParaRPr lang="en-CA" sz="2000" dirty="0"/>
          </a:p>
        </p:txBody>
      </p:sp>
      <p:sp>
        <p:nvSpPr>
          <p:cNvPr id="7" name="Rounded Rectangle 3"/>
          <p:cNvSpPr/>
          <p:nvPr/>
        </p:nvSpPr>
        <p:spPr>
          <a:xfrm>
            <a:off x="539552" y="2636912"/>
            <a:ext cx="1440159" cy="355228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Pre-SG Phase</a:t>
            </a:r>
          </a:p>
        </p:txBody>
      </p:sp>
      <p:sp>
        <p:nvSpPr>
          <p:cNvPr id="8" name="Rounded Rectangle 3"/>
          <p:cNvSpPr/>
          <p:nvPr/>
        </p:nvSpPr>
        <p:spPr>
          <a:xfrm>
            <a:off x="1199583" y="908720"/>
            <a:ext cx="5665508" cy="576263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2400" b="1" kern="0" dirty="0" smtClean="0">
                <a:solidFill>
                  <a:prstClr val="black"/>
                </a:solidFill>
                <a:latin typeface="Calibri"/>
                <a:ea typeface="宋体"/>
              </a:rPr>
              <a:t>HEW SG Timeline and Plan: Mar 2014 finish</a:t>
            </a:r>
            <a:endParaRPr lang="en-US" altLang="zh-CN" sz="2400" b="1" kern="0" dirty="0">
              <a:solidFill>
                <a:prstClr val="black"/>
              </a:solidFill>
              <a:latin typeface="Calibri"/>
              <a:ea typeface="宋体"/>
            </a:endParaRPr>
          </a:p>
        </p:txBody>
      </p:sp>
      <p:cxnSp>
        <p:nvCxnSpPr>
          <p:cNvPr id="9" name="直接连接符 45"/>
          <p:cNvCxnSpPr/>
          <p:nvPr/>
        </p:nvCxnSpPr>
        <p:spPr bwMode="auto">
          <a:xfrm>
            <a:off x="827584" y="2240264"/>
            <a:ext cx="1452" cy="1332951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0" name="直接箭头连接符 46"/>
          <p:cNvCxnSpPr/>
          <p:nvPr/>
        </p:nvCxnSpPr>
        <p:spPr bwMode="auto">
          <a:xfrm>
            <a:off x="832762" y="2600304"/>
            <a:ext cx="1004604" cy="0"/>
          </a:xfrm>
          <a:prstGeom prst="straightConnector1">
            <a:avLst/>
          </a:prstGeom>
          <a:ln w="28575">
            <a:solidFill>
              <a:schemeClr val="tx1"/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2" name="直接箭头连接符 49"/>
          <p:cNvCxnSpPr/>
          <p:nvPr/>
        </p:nvCxnSpPr>
        <p:spPr bwMode="auto">
          <a:xfrm flipV="1">
            <a:off x="2915816" y="3416429"/>
            <a:ext cx="4464496" cy="12770"/>
          </a:xfrm>
          <a:prstGeom prst="straightConnector1">
            <a:avLst/>
          </a:prstGeom>
          <a:ln w="28575">
            <a:solidFill>
              <a:schemeClr val="tx1"/>
            </a:solidFill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3" name="直接连接符 50"/>
          <p:cNvCxnSpPr/>
          <p:nvPr/>
        </p:nvCxnSpPr>
        <p:spPr bwMode="auto">
          <a:xfrm>
            <a:off x="1835696" y="2565103"/>
            <a:ext cx="1670" cy="1044919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直接连接符 51"/>
          <p:cNvCxnSpPr/>
          <p:nvPr/>
        </p:nvCxnSpPr>
        <p:spPr bwMode="auto">
          <a:xfrm flipH="1">
            <a:off x="7377438" y="2312272"/>
            <a:ext cx="2874" cy="1246875"/>
          </a:xfrm>
          <a:prstGeom prst="line">
            <a:avLst/>
          </a:prstGeom>
          <a:ln>
            <a:solidFill>
              <a:schemeClr val="tx1"/>
            </a:solidFill>
            <a:prstDash val="lgDash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5" name="Text Box 116"/>
          <p:cNvSpPr txBox="1">
            <a:spLocks noChangeArrowheads="1"/>
          </p:cNvSpPr>
          <p:nvPr/>
        </p:nvSpPr>
        <p:spPr bwMode="auto">
          <a:xfrm>
            <a:off x="467544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2013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16" name="Line 112"/>
          <p:cNvSpPr>
            <a:spLocks noChangeShapeType="1"/>
          </p:cNvSpPr>
          <p:nvPr/>
        </p:nvSpPr>
        <p:spPr bwMode="auto">
          <a:xfrm flipV="1">
            <a:off x="683568" y="1935663"/>
            <a:ext cx="7200800" cy="0"/>
          </a:xfrm>
          <a:prstGeom prst="line">
            <a:avLst/>
          </a:prstGeom>
          <a:noFill/>
          <a:ln w="19050">
            <a:solidFill>
              <a:srgbClr val="000000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zh-CN" altLang="en-US" b="0"/>
          </a:p>
        </p:txBody>
      </p:sp>
      <p:sp>
        <p:nvSpPr>
          <p:cNvPr id="17" name="Line 117"/>
          <p:cNvSpPr>
            <a:spLocks noChangeShapeType="1"/>
          </p:cNvSpPr>
          <p:nvPr/>
        </p:nvSpPr>
        <p:spPr bwMode="auto">
          <a:xfrm>
            <a:off x="829308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8" name="Line 150"/>
          <p:cNvSpPr>
            <a:spLocks noChangeShapeType="1"/>
          </p:cNvSpPr>
          <p:nvPr/>
        </p:nvSpPr>
        <p:spPr bwMode="auto">
          <a:xfrm>
            <a:off x="133322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19" name="Line 150"/>
          <p:cNvSpPr>
            <a:spLocks noChangeShapeType="1"/>
          </p:cNvSpPr>
          <p:nvPr/>
        </p:nvSpPr>
        <p:spPr bwMode="auto">
          <a:xfrm>
            <a:off x="1837132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0" name="Line 150"/>
          <p:cNvSpPr>
            <a:spLocks noChangeShapeType="1"/>
          </p:cNvSpPr>
          <p:nvPr/>
        </p:nvSpPr>
        <p:spPr bwMode="auto">
          <a:xfrm>
            <a:off x="5868428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1" name="Line 150"/>
          <p:cNvSpPr>
            <a:spLocks noChangeShapeType="1"/>
          </p:cNvSpPr>
          <p:nvPr/>
        </p:nvSpPr>
        <p:spPr bwMode="auto">
          <a:xfrm>
            <a:off x="6372340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2" name="Line 117"/>
          <p:cNvSpPr>
            <a:spLocks noChangeShapeType="1"/>
          </p:cNvSpPr>
          <p:nvPr/>
        </p:nvSpPr>
        <p:spPr bwMode="auto">
          <a:xfrm>
            <a:off x="6876256" y="1734051"/>
            <a:ext cx="0" cy="201612"/>
          </a:xfrm>
          <a:prstGeom prst="line">
            <a:avLst/>
          </a:prstGeom>
          <a:noFill/>
          <a:ln w="38100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3" name="Text Box 116"/>
          <p:cNvSpPr txBox="1">
            <a:spLocks noChangeArrowheads="1"/>
          </p:cNvSpPr>
          <p:nvPr/>
        </p:nvSpPr>
        <p:spPr bwMode="auto">
          <a:xfrm>
            <a:off x="6505860" y="1548320"/>
            <a:ext cx="6951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Jan 2014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24" name="Line 150"/>
          <p:cNvSpPr>
            <a:spLocks noChangeShapeType="1"/>
          </p:cNvSpPr>
          <p:nvPr/>
        </p:nvSpPr>
        <p:spPr bwMode="auto">
          <a:xfrm>
            <a:off x="2341044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5" name="Line 150"/>
          <p:cNvSpPr>
            <a:spLocks noChangeShapeType="1"/>
          </p:cNvSpPr>
          <p:nvPr/>
        </p:nvSpPr>
        <p:spPr bwMode="auto">
          <a:xfrm>
            <a:off x="2844956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6" name="Line 150"/>
          <p:cNvSpPr>
            <a:spLocks noChangeShapeType="1"/>
          </p:cNvSpPr>
          <p:nvPr/>
        </p:nvSpPr>
        <p:spPr bwMode="auto">
          <a:xfrm>
            <a:off x="3348868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7" name="Line 150"/>
          <p:cNvSpPr>
            <a:spLocks noChangeShapeType="1"/>
          </p:cNvSpPr>
          <p:nvPr/>
        </p:nvSpPr>
        <p:spPr bwMode="auto">
          <a:xfrm>
            <a:off x="3852780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8" name="Line 150"/>
          <p:cNvSpPr>
            <a:spLocks noChangeShapeType="1"/>
          </p:cNvSpPr>
          <p:nvPr/>
        </p:nvSpPr>
        <p:spPr bwMode="auto">
          <a:xfrm>
            <a:off x="4356692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29" name="Line 150"/>
          <p:cNvSpPr>
            <a:spLocks noChangeShapeType="1"/>
          </p:cNvSpPr>
          <p:nvPr/>
        </p:nvSpPr>
        <p:spPr bwMode="auto">
          <a:xfrm>
            <a:off x="4860604" y="1769522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0" name="Line 150"/>
          <p:cNvSpPr>
            <a:spLocks noChangeShapeType="1"/>
          </p:cNvSpPr>
          <p:nvPr/>
        </p:nvSpPr>
        <p:spPr bwMode="auto">
          <a:xfrm>
            <a:off x="5364516" y="1841530"/>
            <a:ext cx="0" cy="94133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31" name="Text Box 116"/>
          <p:cNvSpPr txBox="1">
            <a:spLocks noChangeArrowheads="1"/>
          </p:cNvSpPr>
          <p:nvPr/>
        </p:nvSpPr>
        <p:spPr bwMode="auto">
          <a:xfrm>
            <a:off x="1619672" y="1548320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2" name="Text Box 116"/>
          <p:cNvSpPr txBox="1">
            <a:spLocks noChangeArrowheads="1"/>
          </p:cNvSpPr>
          <p:nvPr/>
        </p:nvSpPr>
        <p:spPr bwMode="auto">
          <a:xfrm>
            <a:off x="2627784" y="1548320"/>
            <a:ext cx="40663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3" name="Text Box 116"/>
          <p:cNvSpPr txBox="1">
            <a:spLocks noChangeArrowheads="1"/>
          </p:cNvSpPr>
          <p:nvPr/>
        </p:nvSpPr>
        <p:spPr bwMode="auto">
          <a:xfrm>
            <a:off x="3635896" y="1548320"/>
            <a:ext cx="413042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July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4" name="Text Box 116"/>
          <p:cNvSpPr txBox="1">
            <a:spLocks noChangeArrowheads="1"/>
          </p:cNvSpPr>
          <p:nvPr/>
        </p:nvSpPr>
        <p:spPr bwMode="auto">
          <a:xfrm>
            <a:off x="4630946" y="1548320"/>
            <a:ext cx="435484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Sept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5" name="Text Box 116"/>
          <p:cNvSpPr txBox="1">
            <a:spLocks noChangeArrowheads="1"/>
          </p:cNvSpPr>
          <p:nvPr/>
        </p:nvSpPr>
        <p:spPr bwMode="auto">
          <a:xfrm>
            <a:off x="5611942" y="1548320"/>
            <a:ext cx="400218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Nov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36" name="Rounded Rectangle 6"/>
          <p:cNvSpPr/>
          <p:nvPr/>
        </p:nvSpPr>
        <p:spPr>
          <a:xfrm>
            <a:off x="140364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7" name="Rounded Rectangle 6"/>
          <p:cNvSpPr/>
          <p:nvPr/>
        </p:nvSpPr>
        <p:spPr>
          <a:xfrm>
            <a:off x="3419872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8" name="Rounded Rectangle 6"/>
          <p:cNvSpPr/>
          <p:nvPr/>
        </p:nvSpPr>
        <p:spPr>
          <a:xfrm>
            <a:off x="543609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Plenary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39" name="Rounded Rectangle 6"/>
          <p:cNvSpPr/>
          <p:nvPr/>
        </p:nvSpPr>
        <p:spPr>
          <a:xfrm>
            <a:off x="395536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0" name="Rounded Rectangle 6"/>
          <p:cNvSpPr/>
          <p:nvPr/>
        </p:nvSpPr>
        <p:spPr>
          <a:xfrm>
            <a:off x="2411760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1" name="Rounded Rectangle 6"/>
          <p:cNvSpPr/>
          <p:nvPr/>
        </p:nvSpPr>
        <p:spPr>
          <a:xfrm>
            <a:off x="6444208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sp>
        <p:nvSpPr>
          <p:cNvPr id="42" name="Rounded Rectangle 6"/>
          <p:cNvSpPr/>
          <p:nvPr/>
        </p:nvSpPr>
        <p:spPr>
          <a:xfrm>
            <a:off x="4427984" y="1908360"/>
            <a:ext cx="864096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200" b="0" kern="0" dirty="0" smtClean="0">
                <a:latin typeface="Calibri"/>
                <a:ea typeface="宋体"/>
              </a:rPr>
              <a:t>Interim</a:t>
            </a:r>
            <a:endParaRPr lang="en-US" altLang="zh-CN" sz="1200" b="0" kern="0" dirty="0">
              <a:latin typeface="Calibri"/>
              <a:ea typeface="宋体"/>
            </a:endParaRPr>
          </a:p>
        </p:txBody>
      </p:sp>
      <p:cxnSp>
        <p:nvCxnSpPr>
          <p:cNvPr id="44" name="直接连接符 125"/>
          <p:cNvCxnSpPr/>
          <p:nvPr/>
        </p:nvCxnSpPr>
        <p:spPr bwMode="auto">
          <a:xfrm>
            <a:off x="7452320" y="3429199"/>
            <a:ext cx="648072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6" name="直接连接符 130"/>
          <p:cNvCxnSpPr/>
          <p:nvPr/>
        </p:nvCxnSpPr>
        <p:spPr bwMode="auto">
          <a:xfrm>
            <a:off x="8100392" y="3429199"/>
            <a:ext cx="288032" cy="0"/>
          </a:xfrm>
          <a:prstGeom prst="line">
            <a:avLst/>
          </a:prstGeom>
          <a:ln w="28575">
            <a:solidFill>
              <a:schemeClr val="tx1"/>
            </a:solidFill>
            <a:prstDash val="sysDot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7" name="直接连接符 125"/>
          <p:cNvCxnSpPr/>
          <p:nvPr/>
        </p:nvCxnSpPr>
        <p:spPr bwMode="auto">
          <a:xfrm>
            <a:off x="1835696" y="3429199"/>
            <a:ext cx="1080120" cy="0"/>
          </a:xfrm>
          <a:prstGeom prst="line">
            <a:avLst/>
          </a:prstGeom>
          <a:ln w="28575">
            <a:solidFill>
              <a:schemeClr val="tx1"/>
            </a:solidFill>
            <a:prstDash val="dash"/>
            <a:tailEnd type="none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8" name="Rounded Rectangle 6"/>
          <p:cNvSpPr/>
          <p:nvPr/>
        </p:nvSpPr>
        <p:spPr>
          <a:xfrm>
            <a:off x="1835696" y="3501008"/>
            <a:ext cx="996023" cy="360040"/>
          </a:xfrm>
          <a:prstGeom prst="roundRect">
            <a:avLst/>
          </a:prstGeom>
          <a:noFill/>
          <a:ln w="9525" cap="flat" cmpd="sng" algn="ctr">
            <a:noFill/>
            <a:prstDash val="solid"/>
          </a:ln>
          <a:effectLst>
            <a:outerShdw blurRad="40000" dist="20000" dir="5400000" rotWithShape="0">
              <a:srgbClr val="000000">
                <a:alpha val="38000"/>
              </a:srgbClr>
            </a:outerShdw>
          </a:effectLst>
        </p:spPr>
        <p:txBody>
          <a:bodyPr lIns="36000" tIns="36000" rIns="36000" bIns="36000"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altLang="zh-CN" sz="1000" kern="0" dirty="0" smtClean="0">
                <a:latin typeface="Calibri"/>
                <a:ea typeface="宋体"/>
              </a:rPr>
              <a:t>Study Group approved but pending start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2107957" y="2402133"/>
            <a:ext cx="190674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Start</a:t>
            </a:r>
            <a:endParaRPr lang="en-US" b="1" dirty="0">
              <a:solidFill>
                <a:srgbClr val="00B050"/>
              </a:solidFill>
            </a:endParaRPr>
          </a:p>
        </p:txBody>
      </p:sp>
      <p:cxnSp>
        <p:nvCxnSpPr>
          <p:cNvPr id="50" name="直接箭头连接符 118"/>
          <p:cNvCxnSpPr>
            <a:stCxn id="49" idx="2"/>
          </p:cNvCxnSpPr>
          <p:nvPr/>
        </p:nvCxnSpPr>
        <p:spPr bwMode="auto">
          <a:xfrm flipH="1">
            <a:off x="2844957" y="2679132"/>
            <a:ext cx="216370" cy="750067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51" name="直接箭头连接符 118"/>
          <p:cNvCxnSpPr>
            <a:stCxn id="52" idx="2"/>
          </p:cNvCxnSpPr>
          <p:nvPr/>
        </p:nvCxnSpPr>
        <p:spPr bwMode="auto">
          <a:xfrm>
            <a:off x="6372630" y="3130639"/>
            <a:ext cx="1002965" cy="285790"/>
          </a:xfrm>
          <a:prstGeom prst="straightConnector1">
            <a:avLst/>
          </a:prstGeom>
          <a:ln w="28575">
            <a:solidFill>
              <a:srgbClr val="00B050">
                <a:alpha val="70000"/>
              </a:srgbClr>
            </a:solidFill>
            <a:tailEnd type="arrow"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2" name="TextBox 51"/>
          <p:cNvSpPr txBox="1"/>
          <p:nvPr/>
        </p:nvSpPr>
        <p:spPr>
          <a:xfrm>
            <a:off x="5364948" y="2853640"/>
            <a:ext cx="201536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>
                <a:solidFill>
                  <a:srgbClr val="00B050"/>
                </a:solidFill>
              </a:rPr>
              <a:t>Milestone: HEW SG Finish</a:t>
            </a:r>
            <a:endParaRPr lang="en-US" b="1" dirty="0">
              <a:solidFill>
                <a:srgbClr val="00B050"/>
              </a:solidFill>
            </a:endParaRPr>
          </a:p>
        </p:txBody>
      </p:sp>
      <p:sp>
        <p:nvSpPr>
          <p:cNvPr id="53" name="Line 150"/>
          <p:cNvSpPr>
            <a:spLocks noChangeShapeType="1"/>
          </p:cNvSpPr>
          <p:nvPr/>
        </p:nvSpPr>
        <p:spPr bwMode="auto">
          <a:xfrm>
            <a:off x="7380312" y="1755781"/>
            <a:ext cx="0" cy="166141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</p:spPr>
        <p:txBody>
          <a:bodyPr/>
          <a:lstStyle/>
          <a:p>
            <a:endParaRPr lang="zh-CN" altLang="en-US"/>
          </a:p>
        </p:txBody>
      </p:sp>
      <p:sp>
        <p:nvSpPr>
          <p:cNvPr id="54" name="Text Box 116"/>
          <p:cNvSpPr txBox="1">
            <a:spLocks noChangeArrowheads="1"/>
          </p:cNvSpPr>
          <p:nvPr/>
        </p:nvSpPr>
        <p:spPr bwMode="auto">
          <a:xfrm>
            <a:off x="7112877" y="1556792"/>
            <a:ext cx="534870" cy="2329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78317" tIns="39159" rIns="78317" bIns="39159">
            <a:spAutoFit/>
          </a:bodyPr>
          <a:lstStyle/>
          <a:p>
            <a:pPr defTabSz="784225"/>
            <a:r>
              <a:rPr lang="en-US" altLang="zh-CN" sz="1000" b="1" dirty="0" smtClean="0">
                <a:solidFill>
                  <a:srgbClr val="000000"/>
                </a:solidFill>
                <a:latin typeface="Arial" charset="0"/>
              </a:rPr>
              <a:t>March</a:t>
            </a:r>
            <a:endParaRPr lang="en-US" altLang="zh-CN" sz="1000" b="1" dirty="0">
              <a:solidFill>
                <a:srgbClr val="000000"/>
              </a:solidFill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630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1182055" cy="276999"/>
          </a:xfrm>
        </p:spPr>
        <p:txBody>
          <a:bodyPr/>
          <a:lstStyle/>
          <a:p>
            <a:r>
              <a:rPr lang="en-US" dirty="0" smtClean="0"/>
              <a:t>March 2013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196231" y="6475413"/>
            <a:ext cx="2347694" cy="184666"/>
          </a:xfrm>
        </p:spPr>
        <p:txBody>
          <a:bodyPr/>
          <a:lstStyle/>
          <a:p>
            <a:r>
              <a:rPr lang="en-CA" dirty="0" smtClean="0"/>
              <a:t>Phillip Barber (Huawei Technologies)</a:t>
            </a:r>
            <a:endParaRPr lang="en-CA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5754A3E8-371D-417B-9D40-4450DFC8F105}" type="slidenum">
              <a:rPr lang="en-CA"/>
              <a:pPr/>
              <a:t>8</a:t>
            </a:fld>
            <a:endParaRPr lang="en-CA"/>
          </a:p>
        </p:txBody>
      </p:sp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pPr algn="l"/>
            <a:r>
              <a:rPr lang="en-US" dirty="0" smtClean="0"/>
              <a:t>Options Discussion</a:t>
            </a:r>
            <a:endParaRPr lang="en-CA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3568" y="1772816"/>
            <a:ext cx="7990656" cy="3536032"/>
          </a:xfrm>
          <a:noFill/>
          <a:ln/>
        </p:spPr>
        <p:txBody>
          <a:bodyPr/>
          <a:lstStyle/>
          <a:p>
            <a:r>
              <a:rPr lang="en-US" dirty="0" smtClean="0"/>
              <a:t>Nov 2013 option gives only two remaining meetings, July and September, to complete all work of the SG</a:t>
            </a:r>
          </a:p>
          <a:p>
            <a:r>
              <a:rPr lang="en-US" dirty="0" smtClean="0"/>
              <a:t>Mar 2014 option gives four remaining meetings, Jul, Sept, Nov, Jan, to complete all work of SG</a:t>
            </a:r>
          </a:p>
          <a:p>
            <a:r>
              <a:rPr lang="en-US" dirty="0" smtClean="0"/>
              <a:t>What is our achievable plan? How do we focus work during and between meetings to achieve plan?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06235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schemas.microsoft.com/office/2006/documentManagement/types"/>
    <ds:schemaRef ds:uri="http://purl.org/dc/elements/1.1/"/>
    <ds:schemaRef ds:uri="http://purl.org/dc/terms/"/>
    <ds:schemaRef ds:uri="http://purl.org/dc/dcmitype/"/>
    <ds:schemaRef ds:uri="http://www.w3.org/XML/1998/namespace"/>
    <ds:schemaRef ds:uri="http://schemas.microsoft.com/office/2006/metadata/properties"/>
    <ds:schemaRef ds:uri="http://schemas.microsoft.com/sharepoint/v3"/>
    <ds:schemaRef ds:uri="http://schemas.openxmlformats.org/package/2006/metadata/core-properties"/>
  </ds:schemaRefs>
</ds:datastoreItem>
</file>

<file path=customXml/itemProps2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customXml/itemProps3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5587</TotalTime>
  <Words>724</Words>
  <Application>Microsoft Office PowerPoint</Application>
  <PresentationFormat>On-screen Show (4:3)</PresentationFormat>
  <Paragraphs>142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0" baseType="lpstr">
      <vt:lpstr>802-11-Submission</vt:lpstr>
      <vt:lpstr>Document</vt:lpstr>
      <vt:lpstr>HEW Project Plan Discussion</vt:lpstr>
      <vt:lpstr>Abstract</vt:lpstr>
      <vt:lpstr>Objective of HEW SG</vt:lpstr>
      <vt:lpstr>Terms</vt:lpstr>
      <vt:lpstr>Sequence of Activities needed for HEW SG to complete work</vt:lpstr>
      <vt:lpstr>PowerPoint Presentation</vt:lpstr>
      <vt:lpstr>PowerPoint Presentation</vt:lpstr>
      <vt:lpstr>Options Discussion</vt:lpstr>
    </vt:vector>
  </TitlesOfParts>
  <Company>Huawei Technologies Co.,Ltd.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lastModifiedBy>Phillip Barber</cp:lastModifiedBy>
  <cp:revision>250</cp:revision>
  <cp:lastPrinted>1998-02-10T13:28:06Z</cp:lastPrinted>
  <dcterms:created xsi:type="dcterms:W3CDTF">2013-01-06T12:40:29Z</dcterms:created>
  <dcterms:modified xsi:type="dcterms:W3CDTF">2013-05-16T19:10:28Z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sflag">
    <vt:lpwstr>1357914560</vt:lpwstr>
  </property>
  <property fmtid="{D5CDD505-2E9C-101B-9397-08002B2CF9AE}" pid="5" name="_NewReviewCycle">
    <vt:lpwstr/>
  </property>
  <property fmtid="{D5CDD505-2E9C-101B-9397-08002B2CF9AE}" pid="6" name="ContentTypeId">
    <vt:lpwstr>0x010100A74A6532D8EFC04BAE1B45E68A1C7708</vt:lpwstr>
  </property>
</Properties>
</file>