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5" r:id="rId3"/>
    <p:sldId id="298" r:id="rId4"/>
    <p:sldId id="299" r:id="rId5"/>
    <p:sldId id="300" r:id="rId6"/>
    <p:sldId id="302" r:id="rId7"/>
    <p:sldId id="304" r:id="rId8"/>
    <p:sldId id="303" r:id="rId9"/>
    <p:sldId id="301" r:id="rId10"/>
    <p:sldId id="307" r:id="rId11"/>
    <p:sldId id="305" r:id="rId12"/>
    <p:sldId id="306" r:id="rId13"/>
    <p:sldId id="296" r:id="rId14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94573" autoAdjust="0"/>
  </p:normalViewPr>
  <p:slideViewPr>
    <p:cSldViewPr snapToGrid="0">
      <p:cViewPr>
        <p:scale>
          <a:sx n="80" d="100"/>
          <a:sy n="8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310" y="-96"/>
      </p:cViewPr>
      <p:guideLst>
        <p:guide orient="horz" pos="2820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565" y="161387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802.11-11/9999r0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52" y="161387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341" y="8667104"/>
            <a:ext cx="16510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1073" y="8667104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DF3FADDC-46C0-4A37-85CE-40F3520A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33" y="373767"/>
            <a:ext cx="566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32" y="8667104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32" y="8656381"/>
            <a:ext cx="5818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13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802.11-11/9999r0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526" y="8479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62" y="4253897"/>
            <a:ext cx="5191151" cy="40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412" y="8670168"/>
            <a:ext cx="21127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4585" y="8670168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2BD3C97A-5987-4F81-8473-2DBC52489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815" y="8670168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816" y="8668636"/>
            <a:ext cx="5599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1046" y="286453"/>
            <a:ext cx="5754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2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177" y="8670168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E83DFF3-A98C-4F1F-9345-F515E3B6EACF}" type="slidenum">
              <a:rPr lang="en-US"/>
              <a:pPr/>
              <a:t>1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 dirty="0"/>
              <a:t>doc.: IEEE 802.11-yy/xxxxr0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177" y="8670168"/>
            <a:ext cx="415177" cy="184666"/>
          </a:xfrm>
          <a:noFill/>
        </p:spPr>
        <p:txBody>
          <a:bodyPr/>
          <a:lstStyle/>
          <a:p>
            <a:r>
              <a:rPr lang="en-US" dirty="0" smtClean="0"/>
              <a:t>Page </a:t>
            </a:r>
            <a:fld id="{F0BEBD79-9592-4A52-90DC-3BF1A155CCE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19DD83-AF02-4CFB-812F-4B6AD963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4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F94243-8117-41BD-B021-81C5B462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5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E51415-DD8D-4C75-8D2B-7558E9DE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99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431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0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01415-BC8E-4485-855B-A00839AF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091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844E50E-0FEC-428F-A65E-6BAA3355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9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41C751-5EAF-4FD7-974A-DE2DDE12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7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C228C2-48AD-4DF3-BC6A-E76A931B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54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231BD-531B-49AF-AA30-64F98DD9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C48A9-9636-4F46-9C50-C7656F5D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8F8CA2-6F99-4FC2-9AA2-6E139271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7004016" y="6475413"/>
            <a:ext cx="19469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43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2" y="332601"/>
            <a:ext cx="1817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96982" y="6475413"/>
            <a:ext cx="19469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5CF10EE3-E1EB-4A5E-ABF0-4528CF68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2717" y="332601"/>
            <a:ext cx="33727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11-13/0558-00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research.att.com/~slee/pubs/CAT-OBSS-icc09.pdf" TargetMode="External"/><Relationship Id="rId3" Type="http://schemas.openxmlformats.org/officeDocument/2006/relationships/hyperlink" Target="http://ieeexplore.ieee.org/stamp/stamp.jsp?tp=&amp;arnumber=1204066&amp;isnumber=27115" TargetMode="External"/><Relationship Id="rId7" Type="http://schemas.openxmlformats.org/officeDocument/2006/relationships/hyperlink" Target="http://www.cs.unibo.it/bononi/Publications/tr_bon03.pdf" TargetMode="External"/><Relationship Id="rId2" Type="http://schemas.openxmlformats.org/officeDocument/2006/relationships/hyperlink" Target="http://ieeexplore.ieee.org/stamp/stamp.jsp?tp=&amp;arnumber=5649661&amp;isnumber=56488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ferences.sigcomm.org/co-next/2012/eproceedings/conext/p217.pdf" TargetMode="External"/><Relationship Id="rId5" Type="http://schemas.openxmlformats.org/officeDocument/2006/relationships/hyperlink" Target="http://users.ece.utexas.edu/~jandrews/publications/SheHea_Globecom04.pdf" TargetMode="External"/><Relationship Id="rId4" Type="http://schemas.openxmlformats.org/officeDocument/2006/relationships/hyperlink" Target="http://ieeexplore.ieee.org/stamp/stamp.jsp?tp=&amp;arnumber=1188165&amp;isnumber=266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28367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May 2013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1F1CC709-979F-435B-9B54-3CBC01E22EE0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85800"/>
            <a:ext cx="8153400" cy="1066800"/>
          </a:xfrm>
          <a:noFill/>
        </p:spPr>
        <p:txBody>
          <a:bodyPr/>
          <a:lstStyle/>
          <a:p>
            <a:r>
              <a:rPr lang="en-US" sz="2800" dirty="0" smtClean="0"/>
              <a:t>Coexistence and Optimization of Wireless LAN: Time, Frequency, Space, Power, and Load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5535141"/>
              </p:ext>
            </p:extLst>
          </p:nvPr>
        </p:nvGraphicFramePr>
        <p:xfrm>
          <a:off x="914400" y="2732088"/>
          <a:ext cx="7445375" cy="2492375"/>
        </p:xfrm>
        <a:graphic>
          <a:graphicData uri="http://schemas.openxmlformats.org/presentationml/2006/ole">
            <p:oleObj spid="_x0000_s2298" name="Document" r:id="rId4" imgW="9355424" imgH="3125111" progId="Word.Document.8">
              <p:embed/>
            </p:oleObj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265" y="1194975"/>
            <a:ext cx="7932717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Managed environments are not as chaotic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With a controller, frequency and load can be managed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If controllers had more information, could manage space and power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Manufacturers can and do use proprietary management algorithms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Multi-vendor interoperability is preferable, however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Non-managed environments are a challenge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Interference (</a:t>
            </a:r>
            <a:r>
              <a:rPr lang="en-US" dirty="0" err="1" smtClean="0"/>
              <a:t>OBSS</a:t>
            </a:r>
            <a:r>
              <a:rPr lang="en-US" dirty="0" smtClean="0"/>
              <a:t> or other) isn’t easily managed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Antenna pattern </a:t>
            </a:r>
            <a:r>
              <a:rPr lang="en-US" dirty="0" err="1" smtClean="0"/>
              <a:t>nulling</a:t>
            </a:r>
            <a:r>
              <a:rPr lang="en-US" dirty="0" smtClean="0"/>
              <a:t> </a:t>
            </a:r>
            <a:r>
              <a:rPr lang="en-US" dirty="0" smtClean="0"/>
              <a:t>helps (CU student capstone project)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Load balancing may not be possible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Apartments and public spaces have multiple independent AP/BSS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Interference management, spatial beam coordination, channel cannot be coordinated between </a:t>
            </a:r>
            <a:r>
              <a:rPr lang="en-US" dirty="0" err="1" smtClean="0"/>
              <a:t>APs</a:t>
            </a:r>
            <a:r>
              <a:rPr lang="en-US" dirty="0" smtClean="0"/>
              <a:t> today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RTS</a:t>
            </a:r>
            <a:r>
              <a:rPr lang="en-US" dirty="0" smtClean="0"/>
              <a:t>/CTS is a sledgehammer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P2P is also a major issue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STAs</a:t>
            </a:r>
            <a:r>
              <a:rPr lang="en-US" dirty="0" smtClean="0"/>
              <a:t> that report more than 11k (PER, </a:t>
            </a:r>
            <a:r>
              <a:rPr lang="en-US" dirty="0" err="1" smtClean="0"/>
              <a:t>SINR</a:t>
            </a:r>
            <a:r>
              <a:rPr lang="en-US" dirty="0" smtClean="0"/>
              <a:t>, etc) would be helpful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7982"/>
          </a:xfrm>
        </p:spPr>
        <p:txBody>
          <a:bodyPr/>
          <a:lstStyle/>
          <a:p>
            <a:r>
              <a:rPr lang="en-US" dirty="0" smtClean="0"/>
              <a:t>Managed </a:t>
            </a:r>
            <a:r>
              <a:rPr lang="en-US" dirty="0" err="1" smtClean="0"/>
              <a:t>vs</a:t>
            </a:r>
            <a:r>
              <a:rPr lang="en-US" dirty="0" smtClean="0"/>
              <a:t> non-managed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0187" y="1045032"/>
            <a:ext cx="2303813" cy="4916384"/>
          </a:xfrm>
        </p:spPr>
        <p:txBody>
          <a:bodyPr/>
          <a:lstStyle/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high density environment could have:</a:t>
            </a: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HEW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Non-HEW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1" indent="-91440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802.11ac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(MU-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MIMO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beamforming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Non-HEW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can’t adapt in frequency-space-time-power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Security may not allow roaming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HEW systems must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waterfill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but still serve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-91440">
              <a:spcBef>
                <a:spcPts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can help AP “learn” interference map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P2P connections will complicate this!</a:t>
            </a:r>
          </a:p>
          <a:p>
            <a:pPr marL="0" indent="-9144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This is just one floor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29392"/>
            <a:ext cx="7772400" cy="368135"/>
          </a:xfrm>
        </p:spPr>
        <p:txBody>
          <a:bodyPr/>
          <a:lstStyle/>
          <a:p>
            <a:r>
              <a:rPr lang="en-US" dirty="0" smtClean="0"/>
              <a:t>An example – apartment building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8435" name="Picture 3" descr="C:\Documents and Settings\jl22\My Documents\CSR\802\HE_WLAN\HEW_background\apartment_floor_plans_and_de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900"/>
            <a:ext cx="6580092" cy="499514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0" y="1781299"/>
            <a:ext cx="2553195" cy="2553195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28057" y="722416"/>
            <a:ext cx="2553195" cy="2553195"/>
          </a:xfrm>
          <a:prstGeom prst="ellipse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51116" y="3831772"/>
            <a:ext cx="2553195" cy="2553195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-102919" y="3576452"/>
            <a:ext cx="2145475" cy="2293917"/>
          </a:xfrm>
          <a:custGeom>
            <a:avLst/>
            <a:gdLst>
              <a:gd name="connsiteX0" fmla="*/ 1419101 w 2214748"/>
              <a:gd name="connsiteY0" fmla="*/ 657102 h 2335481"/>
              <a:gd name="connsiteX1" fmla="*/ 2095995 w 2214748"/>
              <a:gd name="connsiteY1" fmla="*/ 668977 h 2335481"/>
              <a:gd name="connsiteX2" fmla="*/ 2131621 w 2214748"/>
              <a:gd name="connsiteY2" fmla="*/ 1250868 h 2335481"/>
              <a:gd name="connsiteX3" fmla="*/ 2060369 w 2214748"/>
              <a:gd name="connsiteY3" fmla="*/ 1927761 h 2335481"/>
              <a:gd name="connsiteX4" fmla="*/ 1359724 w 2214748"/>
              <a:gd name="connsiteY4" fmla="*/ 2284021 h 2335481"/>
              <a:gd name="connsiteX5" fmla="*/ 599704 w 2214748"/>
              <a:gd name="connsiteY5" fmla="*/ 2236520 h 2335481"/>
              <a:gd name="connsiteX6" fmla="*/ 338447 w 2214748"/>
              <a:gd name="connsiteY6" fmla="*/ 1785257 h 2335481"/>
              <a:gd name="connsiteX7" fmla="*/ 207818 w 2214748"/>
              <a:gd name="connsiteY7" fmla="*/ 989611 h 2335481"/>
              <a:gd name="connsiteX8" fmla="*/ 172192 w 2214748"/>
              <a:gd name="connsiteY8" fmla="*/ 134587 h 2335481"/>
              <a:gd name="connsiteX9" fmla="*/ 1240971 w 2214748"/>
              <a:gd name="connsiteY9" fmla="*/ 182089 h 2335481"/>
              <a:gd name="connsiteX10" fmla="*/ 1419101 w 2214748"/>
              <a:gd name="connsiteY10" fmla="*/ 657102 h 2335481"/>
              <a:gd name="connsiteX0" fmla="*/ 1349828 w 2145475"/>
              <a:gd name="connsiteY0" fmla="*/ 615538 h 2293917"/>
              <a:gd name="connsiteX1" fmla="*/ 2026722 w 2145475"/>
              <a:gd name="connsiteY1" fmla="*/ 627413 h 2293917"/>
              <a:gd name="connsiteX2" fmla="*/ 2062348 w 2145475"/>
              <a:gd name="connsiteY2" fmla="*/ 1209304 h 2293917"/>
              <a:gd name="connsiteX3" fmla="*/ 1991096 w 2145475"/>
              <a:gd name="connsiteY3" fmla="*/ 1886197 h 2293917"/>
              <a:gd name="connsiteX4" fmla="*/ 1290451 w 2145475"/>
              <a:gd name="connsiteY4" fmla="*/ 2242457 h 2293917"/>
              <a:gd name="connsiteX5" fmla="*/ 530431 w 2145475"/>
              <a:gd name="connsiteY5" fmla="*/ 2194956 h 2293917"/>
              <a:gd name="connsiteX6" fmla="*/ 269174 w 2145475"/>
              <a:gd name="connsiteY6" fmla="*/ 1743693 h 2293917"/>
              <a:gd name="connsiteX7" fmla="*/ 138545 w 2145475"/>
              <a:gd name="connsiteY7" fmla="*/ 948047 h 2293917"/>
              <a:gd name="connsiteX8" fmla="*/ 102919 w 2145475"/>
              <a:gd name="connsiteY8" fmla="*/ 93023 h 2293917"/>
              <a:gd name="connsiteX9" fmla="*/ 756062 w 2145475"/>
              <a:gd name="connsiteY9" fmla="*/ 389907 h 2293917"/>
              <a:gd name="connsiteX10" fmla="*/ 1349828 w 2145475"/>
              <a:gd name="connsiteY10" fmla="*/ 615538 h 22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5475" h="2293917">
                <a:moveTo>
                  <a:pt x="1349828" y="615538"/>
                </a:moveTo>
                <a:cubicBezTo>
                  <a:pt x="1561605" y="655122"/>
                  <a:pt x="1907969" y="528452"/>
                  <a:pt x="2026722" y="627413"/>
                </a:cubicBezTo>
                <a:cubicBezTo>
                  <a:pt x="2145475" y="726374"/>
                  <a:pt x="2068286" y="999507"/>
                  <a:pt x="2062348" y="1209304"/>
                </a:cubicBezTo>
                <a:cubicBezTo>
                  <a:pt x="2056410" y="1419101"/>
                  <a:pt x="2119746" y="1714005"/>
                  <a:pt x="1991096" y="1886197"/>
                </a:cubicBezTo>
                <a:cubicBezTo>
                  <a:pt x="1862447" y="2058389"/>
                  <a:pt x="1533895" y="2190997"/>
                  <a:pt x="1290451" y="2242457"/>
                </a:cubicBezTo>
                <a:cubicBezTo>
                  <a:pt x="1047007" y="2293917"/>
                  <a:pt x="700644" y="2278083"/>
                  <a:pt x="530431" y="2194956"/>
                </a:cubicBezTo>
                <a:cubicBezTo>
                  <a:pt x="360218" y="2111829"/>
                  <a:pt x="334488" y="1951511"/>
                  <a:pt x="269174" y="1743693"/>
                </a:cubicBezTo>
                <a:cubicBezTo>
                  <a:pt x="203860" y="1535875"/>
                  <a:pt x="166254" y="1223159"/>
                  <a:pt x="138545" y="948047"/>
                </a:cubicBezTo>
                <a:cubicBezTo>
                  <a:pt x="110836" y="672935"/>
                  <a:pt x="0" y="186046"/>
                  <a:pt x="102919" y="93023"/>
                </a:cubicBezTo>
                <a:cubicBezTo>
                  <a:pt x="205838" y="0"/>
                  <a:pt x="550223" y="302821"/>
                  <a:pt x="756062" y="389907"/>
                </a:cubicBezTo>
                <a:cubicBezTo>
                  <a:pt x="961901" y="476993"/>
                  <a:pt x="1138051" y="575954"/>
                  <a:pt x="1349828" y="61553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4846" y="1741714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5921" y="4896485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168239" y="214943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>
            <a:off x="2612572" y="251756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>
            <a:off x="1541813" y="249183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880260" y="3950524"/>
            <a:ext cx="1403268" cy="2408713"/>
          </a:xfrm>
          <a:custGeom>
            <a:avLst/>
            <a:gdLst>
              <a:gd name="connsiteX0" fmla="*/ 862940 w 1403268"/>
              <a:gd name="connsiteY0" fmla="*/ 300842 h 2408713"/>
              <a:gd name="connsiteX1" fmla="*/ 209797 w 1403268"/>
              <a:gd name="connsiteY1" fmla="*/ 300842 h 2408713"/>
              <a:gd name="connsiteX2" fmla="*/ 174171 w 1403268"/>
              <a:gd name="connsiteY2" fmla="*/ 2105892 h 2408713"/>
              <a:gd name="connsiteX3" fmla="*/ 1254826 w 1403268"/>
              <a:gd name="connsiteY3" fmla="*/ 2117767 h 2408713"/>
              <a:gd name="connsiteX4" fmla="*/ 1064821 w 1403268"/>
              <a:gd name="connsiteY4" fmla="*/ 1333995 h 2408713"/>
              <a:gd name="connsiteX5" fmla="*/ 934192 w 1403268"/>
              <a:gd name="connsiteY5" fmla="*/ 277092 h 2408713"/>
              <a:gd name="connsiteX6" fmla="*/ 862940 w 1403268"/>
              <a:gd name="connsiteY6" fmla="*/ 300842 h 24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268" h="2408713">
                <a:moveTo>
                  <a:pt x="862940" y="300842"/>
                </a:moveTo>
                <a:cubicBezTo>
                  <a:pt x="742208" y="304800"/>
                  <a:pt x="324592" y="0"/>
                  <a:pt x="209797" y="300842"/>
                </a:cubicBezTo>
                <a:cubicBezTo>
                  <a:pt x="95002" y="601684"/>
                  <a:pt x="0" y="1803071"/>
                  <a:pt x="174171" y="2105892"/>
                </a:cubicBezTo>
                <a:cubicBezTo>
                  <a:pt x="348342" y="2408713"/>
                  <a:pt x="1106384" y="2246416"/>
                  <a:pt x="1254826" y="2117767"/>
                </a:cubicBezTo>
                <a:cubicBezTo>
                  <a:pt x="1403268" y="1989118"/>
                  <a:pt x="1118260" y="1640774"/>
                  <a:pt x="1064821" y="1333995"/>
                </a:cubicBezTo>
                <a:cubicBezTo>
                  <a:pt x="1011382" y="1027216"/>
                  <a:pt x="961901" y="451263"/>
                  <a:pt x="934192" y="277092"/>
                </a:cubicBezTo>
                <a:cubicBezTo>
                  <a:pt x="906483" y="102921"/>
                  <a:pt x="983672" y="296884"/>
                  <a:pt x="862940" y="300842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55328" y="5027667"/>
            <a:ext cx="11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47506" y="5235039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89860" y="2026722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276597" y="3010395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92779" y="514597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18358" y="4682837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51368" y="5927772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34" y="4463143"/>
            <a:ext cx="11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3121232" y="1470561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245424" y="334587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1763487" y="429293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29590" y="3958442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2080161" y="5595256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724395" y="4892634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4417621" y="4405744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3631870" y="563879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3475511" y="153983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6097979" y="2214747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919351" y="1021278"/>
            <a:ext cx="2555175" cy="2343397"/>
          </a:xfrm>
          <a:custGeom>
            <a:avLst/>
            <a:gdLst>
              <a:gd name="connsiteX0" fmla="*/ 1611086 w 2561113"/>
              <a:gd name="connsiteY0" fmla="*/ 593766 h 2315688"/>
              <a:gd name="connsiteX1" fmla="*/ 1231076 w 2561113"/>
              <a:gd name="connsiteY1" fmla="*/ 142504 h 2315688"/>
              <a:gd name="connsiteX2" fmla="*/ 506681 w 2561113"/>
              <a:gd name="connsiteY2" fmla="*/ 118753 h 2315688"/>
              <a:gd name="connsiteX3" fmla="*/ 79169 w 2561113"/>
              <a:gd name="connsiteY3" fmla="*/ 855023 h 2315688"/>
              <a:gd name="connsiteX4" fmla="*/ 981694 w 2561113"/>
              <a:gd name="connsiteY4" fmla="*/ 1686296 h 2315688"/>
              <a:gd name="connsiteX5" fmla="*/ 1456707 w 2561113"/>
              <a:gd name="connsiteY5" fmla="*/ 2149434 h 2315688"/>
              <a:gd name="connsiteX6" fmla="*/ 2537362 w 2561113"/>
              <a:gd name="connsiteY6" fmla="*/ 688769 h 2315688"/>
              <a:gd name="connsiteX7" fmla="*/ 1611086 w 2561113"/>
              <a:gd name="connsiteY7" fmla="*/ 593766 h 2315688"/>
              <a:gd name="connsiteX0" fmla="*/ 1670463 w 2572988"/>
              <a:gd name="connsiteY0" fmla="*/ 130628 h 2315688"/>
              <a:gd name="connsiteX1" fmla="*/ 1231076 w 2572988"/>
              <a:gd name="connsiteY1" fmla="*/ 142504 h 2315688"/>
              <a:gd name="connsiteX2" fmla="*/ 506681 w 2572988"/>
              <a:gd name="connsiteY2" fmla="*/ 118753 h 2315688"/>
              <a:gd name="connsiteX3" fmla="*/ 79169 w 2572988"/>
              <a:gd name="connsiteY3" fmla="*/ 855023 h 2315688"/>
              <a:gd name="connsiteX4" fmla="*/ 981694 w 2572988"/>
              <a:gd name="connsiteY4" fmla="*/ 1686296 h 2315688"/>
              <a:gd name="connsiteX5" fmla="*/ 1456707 w 2572988"/>
              <a:gd name="connsiteY5" fmla="*/ 2149434 h 2315688"/>
              <a:gd name="connsiteX6" fmla="*/ 2537362 w 2572988"/>
              <a:gd name="connsiteY6" fmla="*/ 688769 h 2315688"/>
              <a:gd name="connsiteX7" fmla="*/ 1670463 w 2572988"/>
              <a:gd name="connsiteY7" fmla="*/ 130628 h 2315688"/>
              <a:gd name="connsiteX0" fmla="*/ 1652650 w 2555175"/>
              <a:gd name="connsiteY0" fmla="*/ 130628 h 2343397"/>
              <a:gd name="connsiteX1" fmla="*/ 1213263 w 2555175"/>
              <a:gd name="connsiteY1" fmla="*/ 142504 h 2343397"/>
              <a:gd name="connsiteX2" fmla="*/ 488868 w 2555175"/>
              <a:gd name="connsiteY2" fmla="*/ 118753 h 2343397"/>
              <a:gd name="connsiteX3" fmla="*/ 61356 w 2555175"/>
              <a:gd name="connsiteY3" fmla="*/ 855023 h 2343397"/>
              <a:gd name="connsiteX4" fmla="*/ 857003 w 2555175"/>
              <a:gd name="connsiteY4" fmla="*/ 1852550 h 2343397"/>
              <a:gd name="connsiteX5" fmla="*/ 1438894 w 2555175"/>
              <a:gd name="connsiteY5" fmla="*/ 2149434 h 2343397"/>
              <a:gd name="connsiteX6" fmla="*/ 2519549 w 2555175"/>
              <a:gd name="connsiteY6" fmla="*/ 688769 h 2343397"/>
              <a:gd name="connsiteX7" fmla="*/ 1652650 w 2555175"/>
              <a:gd name="connsiteY7" fmla="*/ 130628 h 23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5175" h="2343397">
                <a:moveTo>
                  <a:pt x="1652650" y="130628"/>
                </a:moveTo>
                <a:cubicBezTo>
                  <a:pt x="1434936" y="39584"/>
                  <a:pt x="1407227" y="144483"/>
                  <a:pt x="1213263" y="142504"/>
                </a:cubicBezTo>
                <a:cubicBezTo>
                  <a:pt x="1019299" y="140525"/>
                  <a:pt x="680852" y="0"/>
                  <a:pt x="488868" y="118753"/>
                </a:cubicBezTo>
                <a:cubicBezTo>
                  <a:pt x="296884" y="237506"/>
                  <a:pt x="0" y="566057"/>
                  <a:pt x="61356" y="855023"/>
                </a:cubicBezTo>
                <a:cubicBezTo>
                  <a:pt x="122712" y="1143989"/>
                  <a:pt x="627413" y="1636815"/>
                  <a:pt x="857003" y="1852550"/>
                </a:cubicBezTo>
                <a:cubicBezTo>
                  <a:pt x="1086593" y="2068285"/>
                  <a:pt x="1161803" y="2343397"/>
                  <a:pt x="1438894" y="2149434"/>
                </a:cubicBezTo>
                <a:cubicBezTo>
                  <a:pt x="1715985" y="1955471"/>
                  <a:pt x="2483923" y="1025237"/>
                  <a:pt x="2519549" y="688769"/>
                </a:cubicBezTo>
                <a:cubicBezTo>
                  <a:pt x="2555175" y="352301"/>
                  <a:pt x="1870364" y="221672"/>
                  <a:pt x="1652650" y="1306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69474" y="184056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11ac-AP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4494810" y="170212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4160322" y="281841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6202878" y="3685307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4775860" y="4217719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26674" y="3200400"/>
            <a:ext cx="2553195" cy="2553195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55772" y="4263244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9500" y="3883622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6000998" y="458783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447310" y="1377538"/>
            <a:ext cx="2339438" cy="2553194"/>
          </a:xfrm>
          <a:custGeom>
            <a:avLst/>
            <a:gdLst>
              <a:gd name="connsiteX0" fmla="*/ 1098467 w 2339438"/>
              <a:gd name="connsiteY0" fmla="*/ 261257 h 2553194"/>
              <a:gd name="connsiteX1" fmla="*/ 2190996 w 2339438"/>
              <a:gd name="connsiteY1" fmla="*/ 380010 h 2553194"/>
              <a:gd name="connsiteX2" fmla="*/ 1989116 w 2339438"/>
              <a:gd name="connsiteY2" fmla="*/ 2291937 h 2553194"/>
              <a:gd name="connsiteX3" fmla="*/ 148441 w 2339438"/>
              <a:gd name="connsiteY3" fmla="*/ 1947553 h 2553194"/>
              <a:gd name="connsiteX4" fmla="*/ 1098467 w 2339438"/>
              <a:gd name="connsiteY4" fmla="*/ 261257 h 255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38" h="2553194">
                <a:moveTo>
                  <a:pt x="1098467" y="261257"/>
                </a:moveTo>
                <a:cubicBezTo>
                  <a:pt x="1438893" y="0"/>
                  <a:pt x="2042555" y="41563"/>
                  <a:pt x="2190996" y="380010"/>
                </a:cubicBezTo>
                <a:cubicBezTo>
                  <a:pt x="2339438" y="718457"/>
                  <a:pt x="2329542" y="2030680"/>
                  <a:pt x="1989116" y="2291937"/>
                </a:cubicBezTo>
                <a:cubicBezTo>
                  <a:pt x="1648690" y="2553194"/>
                  <a:pt x="296883" y="2286000"/>
                  <a:pt x="148441" y="1947553"/>
                </a:cubicBezTo>
                <a:cubicBezTo>
                  <a:pt x="0" y="1609106"/>
                  <a:pt x="758041" y="522514"/>
                  <a:pt x="1098467" y="261257"/>
                </a:cubicBez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17029" y="2731325"/>
            <a:ext cx="142504" cy="15437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6706" y="2381003"/>
            <a:ext cx="1010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HEW-AP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253372" y="6202876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022769" y="3345873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4904509" y="2327560"/>
            <a:ext cx="154379" cy="166254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98" y="2797575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Non-HEW-AP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514" y="5842666"/>
            <a:ext cx="581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 AP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0538" y="6149444"/>
            <a:ext cx="6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STA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961919"/>
            <a:ext cx="7772400" cy="44666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Techniques for distributed optimization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AP-AP communication via DS, </a:t>
            </a:r>
            <a:r>
              <a:rPr lang="en-US" dirty="0" err="1" smtClean="0"/>
              <a:t>IAPP</a:t>
            </a:r>
            <a:r>
              <a:rPr lang="en-US" dirty="0" smtClean="0"/>
              <a:t> [</a:t>
            </a:r>
            <a:r>
              <a:rPr lang="en-US" dirty="0" smtClean="0">
                <a:sym typeface="Wingdings" pitchFamily="2" charset="2"/>
              </a:rPr>
              <a:t>], or 802.11aa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Algorithms that globally (and autonomously) optimize: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Antenna patterns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Power levels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Channel assignments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Load (if </a:t>
            </a:r>
            <a:r>
              <a:rPr lang="en-US" dirty="0" err="1" smtClean="0">
                <a:sym typeface="Wingdings" pitchFamily="2" charset="2"/>
              </a:rPr>
              <a:t>STA</a:t>
            </a:r>
            <a:r>
              <a:rPr lang="en-US" dirty="0" smtClean="0">
                <a:sym typeface="Wingdings" pitchFamily="2" charset="2"/>
              </a:rPr>
              <a:t> is allowed to get packets from adjacent BSS)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Making sure P2P doesn’t massively disrupt the optimization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Smarter access points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Learn interference environment from other </a:t>
            </a:r>
            <a:r>
              <a:rPr lang="en-US" dirty="0" err="1" smtClean="0"/>
              <a:t>APs</a:t>
            </a:r>
            <a:r>
              <a:rPr lang="en-US" dirty="0" smtClean="0"/>
              <a:t> and </a:t>
            </a:r>
            <a:r>
              <a:rPr lang="en-US" dirty="0" err="1" smtClean="0"/>
              <a:t>STAs</a:t>
            </a:r>
            <a:r>
              <a:rPr lang="en-US" dirty="0" smtClean="0"/>
              <a:t> that report position, </a:t>
            </a:r>
            <a:r>
              <a:rPr lang="en-US" dirty="0" err="1" smtClean="0"/>
              <a:t>RSSI</a:t>
            </a:r>
            <a:r>
              <a:rPr lang="en-US" dirty="0" smtClean="0"/>
              <a:t>, </a:t>
            </a:r>
            <a:r>
              <a:rPr lang="en-US" dirty="0" err="1" smtClean="0"/>
              <a:t>SINR</a:t>
            </a:r>
            <a:r>
              <a:rPr lang="en-US" dirty="0" smtClean="0"/>
              <a:t>, and other parameters from that AP as well as other </a:t>
            </a:r>
            <a:r>
              <a:rPr lang="en-US" dirty="0" err="1" smtClean="0"/>
              <a:t>APs</a:t>
            </a:r>
            <a:r>
              <a:rPr lang="en-US" dirty="0" smtClean="0"/>
              <a:t> the </a:t>
            </a:r>
            <a:r>
              <a:rPr lang="en-US" dirty="0" err="1" smtClean="0"/>
              <a:t>STA</a:t>
            </a:r>
            <a:r>
              <a:rPr lang="en-US" dirty="0" smtClean="0"/>
              <a:t> can hear (enhanced 802.11k, including position reporting)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Manage their own traffic loads more efficiently (</a:t>
            </a:r>
            <a:r>
              <a:rPr lang="en-US" dirty="0" err="1" smtClean="0"/>
              <a:t>WiFox</a:t>
            </a:r>
            <a:r>
              <a:rPr lang="en-US" dirty="0" smtClean="0"/>
              <a:t>?)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Shields itself and members of its BSS from interference (antenna pattern </a:t>
            </a:r>
            <a:r>
              <a:rPr lang="en-US" dirty="0" err="1" smtClean="0"/>
              <a:t>nulling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14550"/>
            <a:ext cx="7772400" cy="489857"/>
          </a:xfrm>
        </p:spPr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020" y="5866408"/>
            <a:ext cx="78852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 we globally optimize Time, Frequency, Space, Power, and Load, especially in non-managed environments? 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159350"/>
            <a:ext cx="7772400" cy="4114800"/>
          </a:xfrm>
        </p:spPr>
        <p:txBody>
          <a:bodyPr/>
          <a:lstStyle/>
          <a:p>
            <a:pPr marL="449263" indent="-449263">
              <a:buNone/>
              <a:tabLst>
                <a:tab pos="449263" algn="l"/>
              </a:tabLst>
            </a:pPr>
            <a:r>
              <a:rPr lang="en-US" sz="1800" dirty="0" err="1" smtClean="0"/>
              <a:t>Waterfilling</a:t>
            </a:r>
            <a:endParaRPr lang="en-US" sz="180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[1] “A Theoretical Framework for Capacity-Achieving Multi-User </a:t>
            </a:r>
            <a:r>
              <a:rPr lang="en-US" sz="1600" b="0" dirty="0" err="1" smtClean="0"/>
              <a:t>Waterfilling</a:t>
            </a:r>
            <a:r>
              <a:rPr lang="en-US" sz="1600" b="0" dirty="0" smtClean="0"/>
              <a:t> in </a:t>
            </a:r>
            <a:r>
              <a:rPr lang="en-US" sz="1600" b="0" dirty="0" err="1" smtClean="0"/>
              <a:t>OFDMA</a:t>
            </a:r>
            <a:r>
              <a:rPr lang="en-US" sz="1600" b="0" dirty="0" smtClean="0"/>
              <a:t>,” [from </a:t>
            </a:r>
            <a:r>
              <a:rPr lang="en-US" sz="1600" b="0" dirty="0" err="1" smtClean="0"/>
              <a:t>IEEExplore</a:t>
            </a:r>
            <a:r>
              <a:rPr lang="en-US" sz="1600" b="0" dirty="0" smtClean="0"/>
              <a:t>] </a:t>
            </a:r>
            <a:r>
              <a:rPr lang="en-US" sz="1400" b="0" dirty="0" smtClean="0">
                <a:hlinkClick r:id="rId2"/>
              </a:rPr>
              <a:t>http://ieeexplore.ieee.org/stamp/stamp.jsp?tp=&amp;arnumber=5649661&amp;isnumber=5648872</a:t>
            </a:r>
            <a:endParaRPr lang="en-US" sz="1600" b="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[2] “Multi-dimensional adaptation and multi-user scheduling techniques for wireless </a:t>
            </a:r>
            <a:r>
              <a:rPr lang="en-US" sz="1600" b="0" dirty="0" err="1" smtClean="0"/>
              <a:t>OFDM</a:t>
            </a:r>
            <a:r>
              <a:rPr lang="en-US" sz="1600" b="0" dirty="0" smtClean="0"/>
              <a:t> systems, </a:t>
            </a:r>
            <a:r>
              <a:rPr lang="en-US" sz="1400" b="0" dirty="0" smtClean="0"/>
              <a:t>[from </a:t>
            </a:r>
            <a:r>
              <a:rPr lang="en-US" sz="1400" b="0" dirty="0" err="1" smtClean="0"/>
              <a:t>IEEExplore</a:t>
            </a:r>
            <a:r>
              <a:rPr lang="en-US" sz="1400" b="0" dirty="0" smtClean="0"/>
              <a:t>] </a:t>
            </a:r>
            <a:r>
              <a:rPr lang="en-US" sz="1400" b="0" dirty="0" smtClean="0">
                <a:hlinkClick r:id="rId3"/>
              </a:rPr>
              <a:t>http://ieeexplore.ieee.org/stamp/stamp.jsp?tp=&amp;arnumber=1204066&amp;isnumber=27115</a:t>
            </a:r>
            <a:endParaRPr lang="en-US" sz="1600" b="0" dirty="0" smtClean="0"/>
          </a:p>
          <a:p>
            <a:pPr marL="449263" indent="-449263">
              <a:buNone/>
              <a:tabLst>
                <a:tab pos="449263" algn="l"/>
              </a:tabLst>
            </a:pPr>
            <a:r>
              <a:rPr lang="en-AU" sz="1600" b="0" dirty="0" smtClean="0">
                <a:solidFill>
                  <a:schemeClr val="tx2"/>
                </a:solidFill>
              </a:rPr>
              <a:t>[3] 	“</a:t>
            </a:r>
            <a:r>
              <a:rPr lang="en-US" sz="1600" b="0" dirty="0" smtClean="0">
                <a:solidFill>
                  <a:schemeClr val="tx2"/>
                </a:solidFill>
              </a:rPr>
              <a:t>An efficient </a:t>
            </a:r>
            <a:r>
              <a:rPr lang="en-US" sz="1600" b="0" dirty="0" err="1" smtClean="0">
                <a:solidFill>
                  <a:schemeClr val="tx2"/>
                </a:solidFill>
              </a:rPr>
              <a:t>waterfilling</a:t>
            </a:r>
            <a:r>
              <a:rPr lang="en-US" sz="1600" b="0" dirty="0" smtClean="0">
                <a:solidFill>
                  <a:schemeClr val="tx2"/>
                </a:solidFill>
              </a:rPr>
              <a:t> algorithm for multiple access </a:t>
            </a:r>
            <a:r>
              <a:rPr lang="en-US" sz="1600" b="0" dirty="0" err="1" smtClean="0">
                <a:solidFill>
                  <a:schemeClr val="tx2"/>
                </a:solidFill>
              </a:rPr>
              <a:t>OFDM</a:t>
            </a:r>
            <a:r>
              <a:rPr lang="en-US" sz="1600" b="0" dirty="0" smtClean="0">
                <a:solidFill>
                  <a:schemeClr val="tx2"/>
                </a:solidFill>
              </a:rPr>
              <a:t>,” </a:t>
            </a:r>
            <a:r>
              <a:rPr lang="en-AU" sz="1400" b="0" dirty="0" smtClean="0">
                <a:solidFill>
                  <a:schemeClr val="tx2"/>
                </a:solidFill>
                <a:hlinkClick r:id="rId4"/>
              </a:rPr>
              <a:t>http://ieeexplore.ieee.org/stamp/stamp.jsp?tp=&amp;arnumber=1188165&amp;isnumber=26632</a:t>
            </a:r>
            <a:r>
              <a:rPr lang="en-AU" sz="1400" b="0" dirty="0" smtClean="0">
                <a:solidFill>
                  <a:schemeClr val="tx2"/>
                </a:solidFill>
              </a:rPr>
              <a:t> </a:t>
            </a:r>
            <a:endParaRPr lang="en-AU" sz="1600" b="0" dirty="0" smtClean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AU" sz="1600" b="0" dirty="0" smtClean="0">
                <a:solidFill>
                  <a:schemeClr val="tx2"/>
                </a:solidFill>
              </a:rPr>
              <a:t>[4] 	</a:t>
            </a:r>
            <a:r>
              <a:rPr lang="en-US" sz="1600" b="0" dirty="0" smtClean="0"/>
              <a:t>“Comparison of Space-Time Water-filling and Spatial Water-filling for </a:t>
            </a:r>
            <a:r>
              <a:rPr lang="en-US" sz="1600" b="0" dirty="0" err="1" smtClean="0"/>
              <a:t>MIMO</a:t>
            </a:r>
            <a:r>
              <a:rPr lang="en-US" sz="1600" b="0" dirty="0" smtClean="0"/>
              <a:t> Fading Channels,” </a:t>
            </a:r>
            <a:r>
              <a:rPr lang="en-US" sz="1400" b="0" dirty="0" smtClean="0">
                <a:hlinkClick r:id="rId5"/>
              </a:rPr>
              <a:t>http://users.ece.utexas.edu/~jandrews/publications/SheHea_Globecom04.pdf</a:t>
            </a:r>
            <a:r>
              <a:rPr lang="en-US" sz="1400" b="0" dirty="0" smtClean="0"/>
              <a:t> </a:t>
            </a:r>
            <a:endParaRPr lang="en-US" sz="1600" b="0" dirty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400" b="0" dirty="0" smtClean="0"/>
              <a:t>[5]	</a:t>
            </a:r>
            <a:r>
              <a:rPr lang="en-US" sz="1400" b="0" i="1" dirty="0" err="1" smtClean="0"/>
              <a:t>OFDM</a:t>
            </a:r>
            <a:r>
              <a:rPr lang="en-US" sz="1400" b="0" i="1" dirty="0" smtClean="0"/>
              <a:t> Wireless LANs: A Theoretical and Practical Guide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Heiskala</a:t>
            </a:r>
            <a:r>
              <a:rPr lang="en-US" sz="1400" b="0" dirty="0" smtClean="0"/>
              <a:t> and Terry, pp. 154-159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800" dirty="0" smtClean="0"/>
              <a:t>Time scheduling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[6] “</a:t>
            </a:r>
            <a:r>
              <a:rPr lang="en-US" sz="1600" b="0" dirty="0" err="1" smtClean="0"/>
              <a:t>WiFox</a:t>
            </a:r>
            <a:r>
              <a:rPr lang="en-US" sz="1600" b="0" dirty="0" smtClean="0"/>
              <a:t>: Scaling </a:t>
            </a:r>
            <a:r>
              <a:rPr lang="en-US" sz="1600" b="0" dirty="0" err="1" smtClean="0"/>
              <a:t>WiFi</a:t>
            </a:r>
            <a:r>
              <a:rPr lang="en-US" sz="1600" b="0" dirty="0" smtClean="0"/>
              <a:t> Performance for Large Audience Environments,” </a:t>
            </a:r>
            <a:r>
              <a:rPr lang="en-US" sz="1600" b="0" dirty="0" smtClean="0">
                <a:hlinkClick r:id="rId6"/>
              </a:rPr>
              <a:t>http://conferences.sigcomm.org/co-next/2012/eproceedings/conext/p217.pdf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[7] “Runtime Optimization of IEEE 802.11 Wireless LANs Performance,” </a:t>
            </a:r>
            <a:r>
              <a:rPr lang="en-US" sz="1600" b="0" dirty="0" smtClean="0">
                <a:hlinkClick r:id="rId7"/>
              </a:rPr>
              <a:t>http://www.cs.unibo.it/bononi/Publications/tr_bon03.pdf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 [8] “Channel Access Throttling for Overlapping BSS Management,” </a:t>
            </a:r>
            <a:r>
              <a:rPr lang="en-US" sz="1600" b="0" dirty="0" smtClean="0">
                <a:hlinkClick r:id="rId8"/>
              </a:rPr>
              <a:t>http://www2.research.att.com/~slee/pubs/CAT-OBSS-icc09.pdf</a:t>
            </a:r>
            <a:r>
              <a:rPr lang="en-US" sz="1600" b="0" dirty="0" smtClean="0"/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7982"/>
          </a:xfrm>
        </p:spPr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5686" y="6475413"/>
            <a:ext cx="1998239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86740"/>
          </a:xfrm>
          <a:noFill/>
        </p:spPr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1015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This presentation addresses some issues in “Technical Feasibility” in the 5C</a:t>
            </a:r>
          </a:p>
          <a:p>
            <a:r>
              <a:rPr lang="en-US" dirty="0" smtClean="0"/>
              <a:t>A review of space-time-frequency </a:t>
            </a:r>
            <a:r>
              <a:rPr lang="en-US" dirty="0" err="1" smtClean="0"/>
              <a:t>waterfilling</a:t>
            </a:r>
            <a:r>
              <a:rPr lang="en-US" dirty="0" smtClean="0"/>
              <a:t> techniques</a:t>
            </a:r>
          </a:p>
          <a:p>
            <a:pPr lvl="1"/>
            <a:r>
              <a:rPr lang="en-US" dirty="0" smtClean="0"/>
              <a:t>Current time-frequency-space optimization techniques</a:t>
            </a:r>
          </a:p>
          <a:p>
            <a:pPr lvl="1"/>
            <a:r>
              <a:rPr lang="en-US" dirty="0" smtClean="0"/>
              <a:t>Some recent research</a:t>
            </a:r>
          </a:p>
          <a:p>
            <a:pPr lvl="2"/>
            <a:r>
              <a:rPr lang="en-US" dirty="0" err="1" smtClean="0"/>
              <a:t>WiFox</a:t>
            </a:r>
            <a:endParaRPr lang="en-US" dirty="0" smtClean="0"/>
          </a:p>
          <a:p>
            <a:pPr lvl="1"/>
            <a:r>
              <a:rPr lang="en-US" dirty="0" smtClean="0"/>
              <a:t>In HEW, we will want to optimize </a:t>
            </a:r>
          </a:p>
          <a:p>
            <a:pPr lvl="2"/>
            <a:r>
              <a:rPr lang="en-US" dirty="0" smtClean="0"/>
              <a:t>Distribution of bits/packets across space-time-frequency-power-load</a:t>
            </a:r>
          </a:p>
          <a:p>
            <a:pPr lvl="2"/>
            <a:r>
              <a:rPr lang="en-US" dirty="0" smtClean="0"/>
              <a:t>Across multiple </a:t>
            </a:r>
            <a:r>
              <a:rPr lang="en-US" dirty="0" err="1" smtClean="0"/>
              <a:t>APs</a:t>
            </a:r>
            <a:endParaRPr lang="en-US" dirty="0" smtClean="0"/>
          </a:p>
          <a:p>
            <a:pPr lvl="1"/>
            <a:r>
              <a:rPr lang="en-US" dirty="0" smtClean="0"/>
              <a:t>Issues of managed vs. unmanaged environments</a:t>
            </a:r>
          </a:p>
          <a:p>
            <a:r>
              <a:rPr lang="en-US" dirty="0" smtClean="0"/>
              <a:t>Technical issues in developing Feasible HEW Solutions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35BE394B-D5B3-4651-955A-D4679DFCAB9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6982" y="6475413"/>
            <a:ext cx="19469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Jim Lansford, CSR Technology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4 Technical Feasibility </a:t>
            </a:r>
          </a:p>
          <a:p>
            <a:pPr lvl="1">
              <a:buNone/>
            </a:pPr>
            <a:r>
              <a:rPr lang="en-US" dirty="0" smtClean="0"/>
              <a:t>For a project to be authorized, it shall be able to show its technical feasibility. At a minimum, the proposed project shall show: </a:t>
            </a:r>
          </a:p>
          <a:p>
            <a:pPr lvl="1">
              <a:buNone/>
            </a:pPr>
            <a:r>
              <a:rPr lang="en-US" dirty="0" smtClean="0"/>
              <a:t>a) Demonstrated system feasibility. </a:t>
            </a:r>
          </a:p>
          <a:p>
            <a:pPr lvl="1">
              <a:buNone/>
            </a:pPr>
            <a:r>
              <a:rPr lang="en-US" dirty="0" smtClean="0"/>
              <a:t>b) Proven technology, reasonable testing. </a:t>
            </a:r>
          </a:p>
          <a:p>
            <a:pPr lvl="1">
              <a:buNone/>
            </a:pPr>
            <a:r>
              <a:rPr lang="en-US" dirty="0" smtClean="0"/>
              <a:t>c) Confidence in reliability.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Feasibility – Criterion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681850"/>
            <a:ext cx="7772400" cy="4114800"/>
          </a:xfrm>
        </p:spPr>
        <p:txBody>
          <a:bodyPr/>
          <a:lstStyle/>
          <a:p>
            <a:r>
              <a:rPr lang="en-US" dirty="0" smtClean="0"/>
              <a:t>Robustness with high densities of </a:t>
            </a:r>
            <a:r>
              <a:rPr lang="en-US" dirty="0" err="1" smtClean="0"/>
              <a:t>APs</a:t>
            </a:r>
            <a:r>
              <a:rPr lang="en-US" dirty="0" smtClean="0"/>
              <a:t> and </a:t>
            </a:r>
            <a:r>
              <a:rPr lang="en-US" dirty="0" err="1" smtClean="0"/>
              <a:t>STAs</a:t>
            </a:r>
            <a:endParaRPr lang="en-US" dirty="0" smtClean="0"/>
          </a:p>
          <a:p>
            <a:r>
              <a:rPr lang="en-US" dirty="0" smtClean="0"/>
              <a:t>Two ways to view the problem:</a:t>
            </a:r>
          </a:p>
          <a:p>
            <a:pPr lvl="1"/>
            <a:r>
              <a:rPr lang="en-US" dirty="0" smtClean="0"/>
              <a:t>We’re trying to replicate the wired experience in a wireless environment - “Wireless is a noisy, unreliable, insecure piece of wire”</a:t>
            </a:r>
          </a:p>
          <a:p>
            <a:pPr lvl="1"/>
            <a:r>
              <a:rPr lang="en-US" dirty="0" smtClean="0"/>
              <a:t>What we are trying to do is space-frequency-time-power </a:t>
            </a:r>
            <a:r>
              <a:rPr lang="en-US" b="1" dirty="0" err="1" smtClean="0"/>
              <a:t>waterfilling</a:t>
            </a:r>
            <a:endParaRPr lang="en-US" dirty="0" smtClean="0"/>
          </a:p>
          <a:p>
            <a:r>
              <a:rPr lang="en-US" dirty="0" smtClean="0"/>
              <a:t>In either case, we are trying to deliver a specified bandwidth (bits/sec) to a point in space in the presence of passive channel impairments, interference (non-802.11) and congestion (802.11), where we </a:t>
            </a:r>
            <a:r>
              <a:rPr lang="en-US" u="sng" dirty="0" smtClean="0"/>
              <a:t>may</a:t>
            </a:r>
            <a:r>
              <a:rPr lang="en-US" dirty="0" smtClean="0"/>
              <a:t> care how long it takes to deliver a good packet (latency)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62" y="685800"/>
            <a:ext cx="8134598" cy="1066800"/>
          </a:xfrm>
        </p:spPr>
        <p:txBody>
          <a:bodyPr/>
          <a:lstStyle/>
          <a:p>
            <a:r>
              <a:rPr lang="en-US" dirty="0" smtClean="0"/>
              <a:t>What problem are we really trying to solve?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5488"/>
          </a:xfrm>
        </p:spPr>
        <p:txBody>
          <a:bodyPr/>
          <a:lstStyle/>
          <a:p>
            <a:r>
              <a:rPr lang="en-US" dirty="0" smtClean="0"/>
              <a:t>Channel impairments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77" t="1662"/>
          <a:stretch>
            <a:fillRect/>
          </a:stretch>
        </p:blipFill>
        <p:spPr bwMode="auto">
          <a:xfrm>
            <a:off x="334651" y="1330036"/>
            <a:ext cx="5201256" cy="4335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6894" y="5890167"/>
            <a:ext cx="85509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Optimally loading this 2-D space with signal energy is a </a:t>
            </a:r>
            <a:r>
              <a:rPr lang="en-US" sz="2000" b="1" dirty="0" err="1" smtClean="0">
                <a:solidFill>
                  <a:srgbClr val="FFFF00"/>
                </a:solidFill>
              </a:rPr>
              <a:t>waterfilling</a:t>
            </a:r>
            <a:r>
              <a:rPr lang="en-US" sz="2000" b="1" dirty="0" smtClean="0">
                <a:solidFill>
                  <a:srgbClr val="FFFF00"/>
                </a:solidFill>
              </a:rPr>
              <a:t> problem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450773" y="1365662"/>
            <a:ext cx="3313217" cy="42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kern="0" dirty="0" smtClean="0">
                <a:latin typeface="+mn-lt"/>
              </a:rPr>
              <a:t>We have a lot of tools in our toolbox to combat fading in frequency and space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Equalization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Diversity techniques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err="1" smtClean="0">
                <a:latin typeface="+mn-lt"/>
              </a:rPr>
              <a:t>OFDM</a:t>
            </a:r>
            <a:endParaRPr lang="en-US" sz="2000" b="1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latin typeface="+mn-lt"/>
              </a:rPr>
              <a:t>And of course </a:t>
            </a:r>
            <a:r>
              <a:rPr lang="en-US" sz="2000" b="1" kern="0" dirty="0" err="1" smtClean="0">
                <a:latin typeface="+mn-lt"/>
              </a:rPr>
              <a:t>MIMO</a:t>
            </a:r>
            <a:endParaRPr lang="en-US" sz="2000" b="1" kern="0" dirty="0" smtClean="0"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kern="0" dirty="0" smtClean="0">
                <a:latin typeface="+mn-lt"/>
              </a:rPr>
              <a:t>MU-</a:t>
            </a:r>
            <a:r>
              <a:rPr lang="en-US" sz="2400" b="1" kern="0" dirty="0" err="1" smtClean="0">
                <a:latin typeface="+mn-lt"/>
              </a:rPr>
              <a:t>MIMO</a:t>
            </a:r>
            <a:r>
              <a:rPr lang="en-US" sz="2400" b="1" kern="0" dirty="0" smtClean="0">
                <a:latin typeface="+mn-lt"/>
              </a:rPr>
              <a:t> extends this concept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2984"/>
          </a:xfrm>
        </p:spPr>
        <p:txBody>
          <a:bodyPr/>
          <a:lstStyle/>
          <a:p>
            <a:r>
              <a:rPr lang="en-US" dirty="0" smtClean="0"/>
              <a:t>Space-frequency techniques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0590" y="5296395"/>
            <a:ext cx="7927768" cy="1128156"/>
          </a:xfrm>
        </p:spPr>
        <p:txBody>
          <a:bodyPr/>
          <a:lstStyle/>
          <a:p>
            <a:r>
              <a:rPr lang="en-US" dirty="0" smtClean="0"/>
              <a:t>With multiple antennas, we have lots of new options for space and frequency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344970"/>
            <a:ext cx="7455725" cy="38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7885215" y="3290500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Aruba white paper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</a:t>
            </a:r>
            <a:r>
              <a:rPr lang="en-US" dirty="0" err="1" smtClean="0"/>
              <a:t>MIMO</a:t>
            </a:r>
            <a:r>
              <a:rPr lang="en-US" dirty="0" smtClean="0"/>
              <a:t>, </a:t>
            </a:r>
            <a:r>
              <a:rPr lang="en-US" dirty="0" err="1" smtClean="0"/>
              <a:t>beamforming</a:t>
            </a:r>
            <a:r>
              <a:rPr lang="en-US" dirty="0" smtClean="0"/>
              <a:t>, and </a:t>
            </a:r>
            <a:r>
              <a:rPr lang="en-US" dirty="0" err="1" smtClean="0"/>
              <a:t>OFDMA</a:t>
            </a:r>
            <a:r>
              <a:rPr lang="en-US" dirty="0" smtClean="0"/>
              <a:t> add additional </a:t>
            </a:r>
            <a:r>
              <a:rPr lang="en-US" dirty="0" err="1" smtClean="0"/>
              <a:t>waterfilling</a:t>
            </a:r>
            <a:r>
              <a:rPr lang="en-US" dirty="0" smtClean="0"/>
              <a:t> capability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44E50E-0FEC-428F-A65E-6BAA3355F8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7516" y="2992582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Cisco white paper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8086" y="4275122"/>
            <a:ext cx="4103914" cy="1856509"/>
          </a:xfrm>
        </p:spPr>
        <p:txBody>
          <a:bodyPr/>
          <a:lstStyle/>
          <a:p>
            <a:pPr marL="0" indent="-91440">
              <a:spcBef>
                <a:spcPts val="0"/>
              </a:spcBef>
            </a:pPr>
            <a:r>
              <a:rPr lang="en-US" sz="2000" dirty="0" smtClean="0"/>
              <a:t>DL-MU-</a:t>
            </a:r>
            <a:r>
              <a:rPr lang="en-US" sz="2000" dirty="0" err="1" smtClean="0"/>
              <a:t>MIMO</a:t>
            </a:r>
            <a:r>
              <a:rPr lang="en-US" sz="2000" dirty="0" smtClean="0"/>
              <a:t> shapes the transmit stream</a:t>
            </a:r>
          </a:p>
          <a:p>
            <a:pPr marL="0" indent="-91440">
              <a:spcBef>
                <a:spcPts val="0"/>
              </a:spcBef>
            </a:pPr>
            <a:r>
              <a:rPr lang="en-US" sz="2000" dirty="0" err="1" smtClean="0"/>
              <a:t>Beamforming</a:t>
            </a:r>
            <a:r>
              <a:rPr lang="en-US" sz="2000" dirty="0" smtClean="0"/>
              <a:t> can also null interference and “rogue” (non-managed) </a:t>
            </a:r>
            <a:r>
              <a:rPr lang="en-US" sz="2000" dirty="0" err="1" smtClean="0"/>
              <a:t>APs</a:t>
            </a:r>
            <a:endParaRPr lang="en-US" sz="2000" dirty="0" smtClean="0"/>
          </a:p>
          <a:p>
            <a:pPr marL="0" indent="-91440">
              <a:spcBef>
                <a:spcPts val="0"/>
              </a:spcBef>
            </a:pPr>
            <a:r>
              <a:rPr lang="en-US" sz="2000" dirty="0" smtClean="0"/>
              <a:t>Both are forms of spatial </a:t>
            </a:r>
            <a:r>
              <a:rPr lang="en-US" sz="2000" dirty="0" err="1" smtClean="0"/>
              <a:t>waterfilling</a:t>
            </a:r>
            <a:endParaRPr lang="en-US" sz="20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4536373"/>
            <a:ext cx="3902034" cy="1678379"/>
          </a:xfrm>
        </p:spPr>
        <p:txBody>
          <a:bodyPr/>
          <a:lstStyle/>
          <a:p>
            <a:r>
              <a:rPr lang="en-US" dirty="0" err="1" smtClean="0"/>
              <a:t>OFDMA</a:t>
            </a:r>
            <a:r>
              <a:rPr lang="en-US" dirty="0" smtClean="0"/>
              <a:t> allows fine grained frequency-time </a:t>
            </a:r>
            <a:r>
              <a:rPr lang="en-US" dirty="0" err="1" smtClean="0"/>
              <a:t>waterfilling</a:t>
            </a:r>
            <a:endParaRPr lang="en-US" dirty="0"/>
          </a:p>
        </p:txBody>
      </p:sp>
      <p:pic>
        <p:nvPicPr>
          <p:cNvPr id="15" name="Content Placeholder 11" descr="msc_radi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2950" y="2024743"/>
            <a:ext cx="3524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www.cisco.com/en/US/prod/collateral/wireless/ps5678/ps11983/images/white_paper_c11-713103-0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3875" y="1850722"/>
            <a:ext cx="3453740" cy="234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7929091" y="3049981"/>
            <a:ext cx="126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TU</a:t>
            </a:r>
            <a:r>
              <a:rPr lang="en-US" dirty="0" smtClean="0"/>
              <a:t>-Delft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88475"/>
            <a:ext cx="7772400" cy="4114800"/>
          </a:xfrm>
        </p:spPr>
        <p:txBody>
          <a:bodyPr/>
          <a:lstStyle/>
          <a:p>
            <a:r>
              <a:rPr lang="en-US" dirty="0" smtClean="0"/>
              <a:t>Numerous papers have been published on improving fairness, </a:t>
            </a:r>
            <a:r>
              <a:rPr lang="en-US" dirty="0" err="1" smtClean="0"/>
              <a:t>backoff</a:t>
            </a:r>
            <a:r>
              <a:rPr lang="en-US" dirty="0" smtClean="0"/>
              <a:t>, load </a:t>
            </a:r>
            <a:r>
              <a:rPr lang="en-US" dirty="0" smtClean="0"/>
              <a:t>balancing, and optimizing uplink-downlink traffic (see references for samples)</a:t>
            </a:r>
          </a:p>
          <a:p>
            <a:r>
              <a:rPr lang="en-US" dirty="0" smtClean="0"/>
              <a:t>Most recent publication: “</a:t>
            </a:r>
            <a:r>
              <a:rPr lang="en-US" dirty="0" err="1" smtClean="0"/>
              <a:t>WiFox</a:t>
            </a:r>
            <a:r>
              <a:rPr lang="en-US" dirty="0" smtClean="0"/>
              <a:t>” from NC State [6]</a:t>
            </a:r>
          </a:p>
          <a:p>
            <a:pPr lvl="1"/>
            <a:r>
              <a:rPr lang="en-US" dirty="0" smtClean="0"/>
              <a:t>Prioritizes traffic at an AP based on queue depth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2984"/>
          </a:xfrm>
        </p:spPr>
        <p:txBody>
          <a:bodyPr/>
          <a:lstStyle/>
          <a:p>
            <a:r>
              <a:rPr lang="en-US" dirty="0" smtClean="0"/>
              <a:t>Time optimization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44E50E-0FEC-428F-A65E-6BAA3355F8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745" y="3345875"/>
            <a:ext cx="3190998" cy="31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929" y="3429000"/>
            <a:ext cx="3429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18805" y="6237074"/>
            <a:ext cx="1524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WiFox</a:t>
            </a:r>
            <a:r>
              <a:rPr lang="en-US" sz="1000" dirty="0" smtClean="0"/>
              <a:t> paper [6]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6307" y="6223220"/>
            <a:ext cx="1524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WiFox</a:t>
            </a:r>
            <a:r>
              <a:rPr lang="en-US" sz="1000" dirty="0" smtClean="0"/>
              <a:t> paper [6]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8773" y="1686294"/>
            <a:ext cx="7433954" cy="4393871"/>
          </a:xfrm>
        </p:spPr>
        <p:txBody>
          <a:bodyPr/>
          <a:lstStyle/>
          <a:p>
            <a:r>
              <a:rPr lang="en-US" dirty="0" smtClean="0"/>
              <a:t>Almost all the techniques we use or in the literature are designed to optimize performance around an access point or within a BSS</a:t>
            </a:r>
          </a:p>
          <a:p>
            <a:pPr lvl="1"/>
            <a:r>
              <a:rPr lang="en-US" dirty="0" smtClean="0"/>
              <a:t>Managed </a:t>
            </a:r>
            <a:r>
              <a:rPr lang="en-US" dirty="0" err="1" smtClean="0"/>
              <a:t>ESS</a:t>
            </a:r>
            <a:r>
              <a:rPr lang="en-US" dirty="0" smtClean="0"/>
              <a:t> is done by vendors</a:t>
            </a:r>
          </a:p>
          <a:p>
            <a:pPr lvl="1"/>
            <a:r>
              <a:rPr lang="en-US" dirty="0" smtClean="0"/>
              <a:t>Non-managed “sea of </a:t>
            </a:r>
            <a:r>
              <a:rPr lang="en-US" dirty="0" err="1" smtClean="0"/>
              <a:t>APs</a:t>
            </a:r>
            <a:r>
              <a:rPr lang="en-US" dirty="0" smtClean="0"/>
              <a:t>“ like an apartment building is generally not addressed</a:t>
            </a:r>
          </a:p>
          <a:p>
            <a:r>
              <a:rPr lang="en-US" dirty="0" smtClean="0"/>
              <a:t>The lack of time-frequency-space-power-load optimization in non-managed environments is our biggest scaling problem</a:t>
            </a:r>
          </a:p>
          <a:p>
            <a:pPr lvl="1"/>
            <a:r>
              <a:rPr lang="en-US" dirty="0" smtClean="0"/>
              <a:t>“Tragedy of the Commons”</a:t>
            </a:r>
          </a:p>
          <a:p>
            <a:pPr lvl="1"/>
            <a:r>
              <a:rPr lang="en-US" dirty="0" smtClean="0"/>
              <a:t>Billions of devices that will never have any way to modify their behavior for HEW enhancements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about HEW?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Lansford, CSR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1027</Words>
  <Application>Microsoft Office PowerPoint</Application>
  <PresentationFormat>On-screen Show (4:3)</PresentationFormat>
  <Paragraphs>162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place presentation subject title text here]</vt:lpstr>
      <vt:lpstr>Document</vt:lpstr>
      <vt:lpstr>Coexistence and Optimization of Wireless LAN: Time, Frequency, Space, Power, and Load</vt:lpstr>
      <vt:lpstr>Abstract</vt:lpstr>
      <vt:lpstr>Technical Feasibility – Criterion 4</vt:lpstr>
      <vt:lpstr>What problem are we really trying to solve?</vt:lpstr>
      <vt:lpstr>Channel impairments</vt:lpstr>
      <vt:lpstr>Space-frequency techniques</vt:lpstr>
      <vt:lpstr>MU-MIMO, beamforming, and OFDMA add additional waterfilling capability</vt:lpstr>
      <vt:lpstr>Time optimization</vt:lpstr>
      <vt:lpstr>What’s different about HEW? </vt:lpstr>
      <vt:lpstr>Managed vs non-managed environments</vt:lpstr>
      <vt:lpstr>An example – apartment building</vt:lpstr>
      <vt:lpstr>What is needed?</vt:lpstr>
      <vt:lpstr>Some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2011-11-05T12:47:06Z</dcterms:created>
  <dcterms:modified xsi:type="dcterms:W3CDTF">2013-05-16T09:25:48Z</dcterms:modified>
</cp:coreProperties>
</file>