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6"/>
  </p:notesMasterIdLst>
  <p:handoutMasterIdLst>
    <p:handoutMasterId r:id="rId77"/>
  </p:handoutMasterIdLst>
  <p:sldIdLst>
    <p:sldId id="269" r:id="rId2"/>
    <p:sldId id="278" r:id="rId3"/>
    <p:sldId id="354" r:id="rId4"/>
    <p:sldId id="355" r:id="rId5"/>
    <p:sldId id="356" r:id="rId6"/>
    <p:sldId id="357" r:id="rId7"/>
    <p:sldId id="358" r:id="rId8"/>
    <p:sldId id="359" r:id="rId9"/>
    <p:sldId id="287" r:id="rId10"/>
    <p:sldId id="1075" r:id="rId11"/>
    <p:sldId id="343" r:id="rId12"/>
    <p:sldId id="998" r:id="rId13"/>
    <p:sldId id="344" r:id="rId14"/>
    <p:sldId id="345" r:id="rId15"/>
    <p:sldId id="342" r:id="rId16"/>
    <p:sldId id="1037" r:id="rId17"/>
    <p:sldId id="1046" r:id="rId18"/>
    <p:sldId id="856" r:id="rId19"/>
    <p:sldId id="1055" r:id="rId20"/>
    <p:sldId id="1056" r:id="rId21"/>
    <p:sldId id="1057" r:id="rId22"/>
    <p:sldId id="1059" r:id="rId23"/>
    <p:sldId id="1058" r:id="rId24"/>
    <p:sldId id="1060" r:id="rId25"/>
    <p:sldId id="1061" r:id="rId26"/>
    <p:sldId id="1050" r:id="rId27"/>
    <p:sldId id="1053" r:id="rId28"/>
    <p:sldId id="1054" r:id="rId29"/>
    <p:sldId id="1047" r:id="rId30"/>
    <p:sldId id="1048" r:id="rId31"/>
    <p:sldId id="1049" r:id="rId32"/>
    <p:sldId id="931" r:id="rId33"/>
    <p:sldId id="978" r:id="rId34"/>
    <p:sldId id="977" r:id="rId35"/>
    <p:sldId id="1064" r:id="rId36"/>
    <p:sldId id="987" r:id="rId37"/>
    <p:sldId id="989" r:id="rId38"/>
    <p:sldId id="990" r:id="rId39"/>
    <p:sldId id="991" r:id="rId40"/>
    <p:sldId id="992" r:id="rId41"/>
    <p:sldId id="993" r:id="rId42"/>
    <p:sldId id="1015" r:id="rId43"/>
    <p:sldId id="994" r:id="rId44"/>
    <p:sldId id="995" r:id="rId45"/>
    <p:sldId id="944" r:id="rId46"/>
    <p:sldId id="1062" r:id="rId47"/>
    <p:sldId id="1066" r:id="rId48"/>
    <p:sldId id="943" r:id="rId49"/>
    <p:sldId id="1063" r:id="rId50"/>
    <p:sldId id="945" r:id="rId51"/>
    <p:sldId id="1067" r:id="rId52"/>
    <p:sldId id="949" r:id="rId53"/>
    <p:sldId id="1068" r:id="rId54"/>
    <p:sldId id="1071" r:id="rId55"/>
    <p:sldId id="1073" r:id="rId56"/>
    <p:sldId id="1072" r:id="rId57"/>
    <p:sldId id="985" r:id="rId58"/>
    <p:sldId id="1030" r:id="rId59"/>
    <p:sldId id="1031" r:id="rId60"/>
    <p:sldId id="1032" r:id="rId61"/>
    <p:sldId id="1033" r:id="rId62"/>
    <p:sldId id="1034" r:id="rId63"/>
    <p:sldId id="1036" r:id="rId64"/>
    <p:sldId id="952" r:id="rId65"/>
    <p:sldId id="1074" r:id="rId66"/>
    <p:sldId id="1043" r:id="rId67"/>
    <p:sldId id="1042" r:id="rId68"/>
    <p:sldId id="1069" r:id="rId69"/>
    <p:sldId id="1070" r:id="rId70"/>
    <p:sldId id="891" r:id="rId71"/>
    <p:sldId id="1040" r:id="rId72"/>
    <p:sldId id="967" r:id="rId73"/>
    <p:sldId id="619" r:id="rId74"/>
    <p:sldId id="621" r:id="rId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12"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802.11-12/0537r0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802.11-13/0537r0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10</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4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802.11-13/0537r0</a:t>
            </a:r>
            <a:endParaRPr lang="en-US" sz="1600" b="1" dirty="0" smtClean="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54.xml.rels><?xml version="1.0" encoding="UTF-8" standalone="yes"?>
<Relationships xmlns="http://schemas.openxmlformats.org/package/2006/relationships"><Relationship Id="rId3" Type="http://schemas.openxmlformats.org/officeDocument/2006/relationships/hyperlink" Target="http://www.chinagci.com/eng/product_index.asp" TargetMode="Externa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ww.boomsense.com/"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7.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0"/>
          <p:cNvSpPr>
            <a:spLocks noGrp="1" noChangeArrowheads="1"/>
          </p:cNvSpPr>
          <p:nvPr>
            <p:ph type="title"/>
          </p:nvPr>
        </p:nvSpPr>
        <p:spPr/>
        <p:txBody>
          <a:bodyPr/>
          <a:lstStyle/>
          <a:p>
            <a:r>
              <a:rPr lang="en-US" dirty="0" smtClean="0"/>
              <a:t>The IEEE 802 JTC1 SC has </a:t>
            </a:r>
            <a:r>
              <a:rPr lang="en-US" dirty="0" smtClean="0"/>
              <a:t>one “special” slot </a:t>
            </a:r>
            <a:r>
              <a:rPr lang="en-US" dirty="0" smtClean="0"/>
              <a:t>at the </a:t>
            </a:r>
            <a:r>
              <a:rPr lang="en-US" dirty="0" smtClean="0"/>
              <a:t>Hawaii interim </a:t>
            </a:r>
            <a:r>
              <a:rPr lang="en-US" dirty="0" smtClean="0"/>
              <a:t>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Q&amp;A resulting from  </a:t>
            </a:r>
            <a:r>
              <a:rPr lang="en-US" sz="1600" dirty="0" err="1" smtClean="0">
                <a:latin typeface="+mj-lt"/>
              </a:rPr>
              <a:t>Nufront</a:t>
            </a:r>
            <a:r>
              <a:rPr lang="en-US" sz="1600" dirty="0" smtClean="0">
                <a:latin typeface="+mj-lt"/>
              </a:rPr>
              <a:t> </a:t>
            </a:r>
            <a:r>
              <a:rPr lang="en-US" sz="1600" dirty="0" err="1" smtClean="0">
                <a:latin typeface="+mj-lt"/>
              </a:rPr>
              <a:t>preso</a:t>
            </a:r>
            <a:r>
              <a:rPr lang="en-US" sz="1600" dirty="0" smtClean="0">
                <a:latin typeface="+mj-lt"/>
              </a:rPr>
              <a:t> on EUHT to mid session plenary</a:t>
            </a:r>
            <a:endParaRPr lang="en-US" sz="1600" dirty="0">
              <a:latin typeface="+mj-lt"/>
            </a:endParaRPr>
          </a:p>
          <a:p>
            <a:pPr marL="180975" indent="-180975">
              <a:spcBef>
                <a:spcPts val="800"/>
              </a:spcBef>
              <a:buFont typeface="Arial" pitchFamily="34" charset="0"/>
              <a:buChar char="•"/>
              <a:defRPr/>
            </a:pPr>
            <a:r>
              <a:rPr lang="en-US" sz="1600" dirty="0">
                <a:latin typeface="+mj-lt"/>
              </a:rPr>
              <a:t>Adjourn</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smtClean="0">
                <a:latin typeface="+mj-lt"/>
              </a:rPr>
              <a:t>AM</a:t>
            </a:r>
            <a:r>
              <a:rPr lang="en-US" sz="1600" b="1" dirty="0" smtClean="0">
                <a:latin typeface="+mj-lt"/>
              </a:rPr>
              <a:t>1</a:t>
            </a:r>
            <a:endParaRPr lang="en-US" sz="1600" b="1" dirty="0">
              <a:latin typeface="+mj-lt"/>
            </a:endParaRPr>
          </a:p>
        </p:txBody>
      </p:sp>
    </p:spTree>
    <p:extLst>
      <p:ext uri="{BB962C8B-B14F-4D97-AF65-F5344CB8AC3E}">
        <p14:creationId xmlns:p14="http://schemas.microsoft.com/office/powerpoint/2010/main" val="247647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March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latest liaisons of </a:t>
            </a:r>
            <a:r>
              <a:rPr lang="en-AU" dirty="0" smtClean="0"/>
              <a:t> 802..11 Sponsor </a:t>
            </a:r>
            <a:r>
              <a:rPr lang="en-AU" dirty="0" smtClean="0"/>
              <a:t>Ballot drafts</a:t>
            </a:r>
          </a:p>
          <a:p>
            <a:pPr lvl="2"/>
            <a:r>
              <a:rPr lang="en-AU" dirty="0" smtClean="0"/>
              <a:t>Review </a:t>
            </a:r>
            <a:r>
              <a:rPr lang="en-AU" dirty="0" smtClean="0"/>
              <a:t>status of SC6 pre-ballots on IEEE </a:t>
            </a:r>
            <a:r>
              <a:rPr lang="en-AU" dirty="0" smtClean="0"/>
              <a:t>802.11aa/ad/</a:t>
            </a:r>
            <a:r>
              <a:rPr lang="en-AU" dirty="0" err="1" smtClean="0"/>
              <a:t>ae</a:t>
            </a:r>
            <a:endParaRPr lang="en-AU" dirty="0" smtClean="0"/>
          </a:p>
          <a:p>
            <a:pPr lvl="2"/>
            <a:r>
              <a:rPr lang="en-AU" dirty="0"/>
              <a:t>Review status of SC6  ballots on IEEE </a:t>
            </a:r>
            <a:r>
              <a:rPr lang="en-AU" dirty="0" smtClean="0"/>
              <a:t>802.1X/AE</a:t>
            </a:r>
            <a:endParaRPr lang="en-AU" dirty="0" smtClean="0"/>
          </a:p>
          <a:p>
            <a:pPr lvl="2"/>
            <a:r>
              <a:rPr lang="en-AU" dirty="0"/>
              <a:t>Review status of SC6 pre-ballots </a:t>
            </a:r>
            <a:r>
              <a:rPr lang="en-AU" dirty="0" smtClean="0"/>
              <a:t>on IEEE 802.1AS/AB/AR</a:t>
            </a:r>
          </a:p>
          <a:p>
            <a:pPr lvl="2"/>
            <a:r>
              <a:rPr lang="en-AU" dirty="0"/>
              <a:t>Review status of SC6 pre-ballots on IEEE </a:t>
            </a:r>
            <a:r>
              <a:rPr lang="en-AU" dirty="0" smtClean="0"/>
              <a:t>802.3-2012</a:t>
            </a:r>
          </a:p>
          <a:p>
            <a:pPr lvl="2"/>
            <a:r>
              <a:rPr lang="en-AU" dirty="0"/>
              <a:t>Review status of </a:t>
            </a:r>
            <a:r>
              <a:rPr lang="en-AU" dirty="0" smtClean="0"/>
              <a:t>proposed </a:t>
            </a:r>
            <a:r>
              <a:rPr lang="en-AU" dirty="0"/>
              <a:t>collaboration agreement</a:t>
            </a:r>
          </a:p>
          <a:p>
            <a:pPr marL="184150" lvl="2" indent="0">
              <a:buNone/>
            </a:pP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Review final agenda </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wireless management  and infrastructure sharing proposals</a:t>
            </a:r>
            <a:endParaRPr lang="en-US" dirty="0" smtClean="0"/>
          </a:p>
          <a:p>
            <a:pPr lvl="2"/>
            <a:r>
              <a:rPr lang="en-US" dirty="0" smtClean="0"/>
              <a:t>Discuss Swiss NB report comparing 802.1X and TEPA-AC</a:t>
            </a:r>
          </a:p>
          <a:p>
            <a:pPr lvl="2"/>
            <a:r>
              <a:rPr lang="en-US" dirty="0"/>
              <a:t>Discuss Swiss NB “Explanatory Report</a:t>
            </a:r>
            <a:r>
              <a:rPr lang="en-US" dirty="0" smtClean="0"/>
              <a:t>”</a:t>
            </a:r>
          </a:p>
          <a:p>
            <a:pPr lvl="2"/>
            <a:r>
              <a:rPr lang="en-AU" dirty="0" smtClean="0"/>
              <a:t>Develop </a:t>
            </a:r>
            <a:r>
              <a:rPr lang="en-AU" dirty="0"/>
              <a:t>status information about 802.1/3/11 for </a:t>
            </a:r>
            <a:r>
              <a:rPr lang="en-AU" dirty="0" smtClean="0"/>
              <a:t>SC6</a:t>
            </a:r>
          </a:p>
          <a:p>
            <a:pPr lvl="2"/>
            <a:r>
              <a:rPr lang="en-AU" dirty="0"/>
              <a:t>Update table of status of IEEE 802 contributed ISO/IEC </a:t>
            </a:r>
            <a:r>
              <a:rPr lang="en-AU" dirty="0" smtClean="0"/>
              <a:t>documents</a:t>
            </a:r>
            <a:endParaRPr lang="en-AU" dirty="0" smtClean="0"/>
          </a:p>
          <a:p>
            <a:pPr lvl="1"/>
            <a:r>
              <a:rPr lang="en-AU" dirty="0" smtClean="0"/>
              <a:t>Discuss </a:t>
            </a:r>
            <a:r>
              <a:rPr lang="en-AU" dirty="0" smtClean="0"/>
              <a:t>IEEE 802 sponsoring next SC6 meeting in March </a:t>
            </a:r>
            <a:r>
              <a:rPr lang="en-AU" dirty="0" smtClean="0"/>
              <a:t>2014</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12</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13</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2013, as documented on pages </a:t>
            </a:r>
            <a:r>
              <a:rPr lang="en-AU" i="1" dirty="0" smtClean="0"/>
              <a:t>11-12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err="1" smtClean="0"/>
              <a:t>Orlando</a:t>
            </a:r>
            <a:r>
              <a:rPr lang="en-AU" i="1" dirty="0" smtClean="0"/>
              <a:t> in Mar 2013, as documented in </a:t>
            </a:r>
            <a:r>
              <a:rPr lang="en-AU" i="1" dirty="0" smtClean="0">
                <a:solidFill>
                  <a:srgbClr val="FF0000"/>
                </a:solidFill>
              </a:rPr>
              <a:t>11-13-0xxx-r0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15</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8858123"/>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86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1013446"/>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86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will be confirmed for the next SC6 meeting in June 2013 in Korea</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next SC6 meeting will be held in Korea in 17-21 June </a:t>
            </a:r>
          </a:p>
          <a:p>
            <a:pPr lvl="2"/>
            <a:r>
              <a:rPr lang="en-AU" dirty="0"/>
              <a:t>Seoul Palace </a:t>
            </a:r>
            <a:r>
              <a:rPr lang="en-AU" dirty="0" smtClean="0"/>
              <a:t>Hotel</a:t>
            </a:r>
          </a:p>
          <a:p>
            <a:pPr lvl="1"/>
            <a:r>
              <a:rPr lang="en-AU" dirty="0" smtClean="0"/>
              <a:t>Bruce Kraemer will be </a:t>
            </a:r>
            <a:r>
              <a:rPr lang="en-AU" dirty="0" err="1" smtClean="0"/>
              <a:t>HoD</a:t>
            </a:r>
            <a:r>
              <a:rPr lang="en-AU" dirty="0" smtClean="0"/>
              <a:t> again</a:t>
            </a:r>
          </a:p>
          <a:p>
            <a:pPr lvl="1"/>
            <a:r>
              <a:rPr lang="en-AU" dirty="0" smtClean="0"/>
              <a:t>Known possible delegates include:</a:t>
            </a:r>
          </a:p>
          <a:p>
            <a:pPr lvl="2"/>
            <a:r>
              <a:rPr lang="en-AU" dirty="0" smtClean="0"/>
              <a:t>Dan Harkins (802.11)</a:t>
            </a:r>
          </a:p>
          <a:p>
            <a:pPr lvl="2"/>
            <a:r>
              <a:rPr lang="en-AU" dirty="0" smtClean="0"/>
              <a:t>Bill Carney (802.11)</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Jeffree</a:t>
            </a:r>
            <a:r>
              <a:rPr lang="en-AU" dirty="0" smtClean="0"/>
              <a:t> (802.1)</a:t>
            </a:r>
          </a:p>
          <a:p>
            <a:pPr lvl="2"/>
            <a:r>
              <a:rPr lang="en-AU" dirty="0" smtClean="0"/>
              <a:t>Karen Randall (802.1)</a:t>
            </a:r>
          </a:p>
          <a:p>
            <a:pPr lvl="2"/>
            <a:r>
              <a:rPr lang="en-AU" dirty="0" err="1" smtClean="0"/>
              <a:t>Meng</a:t>
            </a:r>
            <a:r>
              <a:rPr lang="en-AU" dirty="0" smtClean="0"/>
              <a:t> Zhao (IEEE staff)</a:t>
            </a:r>
          </a:p>
          <a:p>
            <a:pPr lvl="1"/>
            <a:r>
              <a:rPr lang="en-AU" dirty="0" smtClean="0"/>
              <a:t>The SC will hear who is actually attending the meeting</a:t>
            </a:r>
          </a:p>
          <a:p>
            <a:pPr lvl="1"/>
            <a:r>
              <a:rPr lang="en-AU" dirty="0" smtClean="0"/>
              <a:t>Andrew Myles (Cisco) will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55537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51430102"/>
              </p:ext>
            </p:extLst>
          </p:nvPr>
        </p:nvGraphicFramePr>
        <p:xfrm>
          <a:off x="152398" y="2057400"/>
          <a:ext cx="8839203" cy="266710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a:t>
                      </a:r>
                      <a:r>
                        <a:rPr lang="en-AU" sz="1400" baseline="0" dirty="0" err="1" smtClean="0"/>
                        <a:t>Orlando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c>
                  <a:txBody>
                    <a:bodyPr/>
                    <a:lstStyle/>
                    <a:p>
                      <a:pPr algn="ctr"/>
                      <a:r>
                        <a:rPr lang="en-AU" sz="1400" dirty="0" smtClean="0">
                          <a:solidFill>
                            <a:schemeClr val="bg1"/>
                          </a:solidFill>
                        </a:rPr>
                        <a:t>Mar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TGaf</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started the process of ratification by ISO/IEC in Feb 2013</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a:t>The first step is a 60 day ballot (majority required) of SC6 NBs to confirm:</a:t>
            </a:r>
          </a:p>
          <a:p>
            <a:pPr lvl="2"/>
            <a:r>
              <a:rPr lang="en-AU" dirty="0"/>
              <a:t>There is a need for an ISO International Standard on the subject</a:t>
            </a:r>
          </a:p>
          <a:p>
            <a:pPr lvl="2"/>
            <a:r>
              <a:rPr lang="en-AU" dirty="0"/>
              <a:t>The particular proposals should be submitted for FDIS ballot</a:t>
            </a:r>
          </a:p>
          <a:p>
            <a:pPr lvl="1"/>
            <a:r>
              <a:rPr lang="en-AU" dirty="0"/>
              <a:t>The 60 day ballots closed on </a:t>
            </a:r>
            <a:r>
              <a:rPr lang="en-AU" dirty="0" smtClean="0"/>
              <a:t>6 April 2013</a:t>
            </a:r>
            <a:endParaRPr lang="en-AU" dirty="0"/>
          </a:p>
          <a:p>
            <a:pPr lvl="2"/>
            <a:r>
              <a:rPr lang="en-AU" dirty="0"/>
              <a:t>Ballots on </a:t>
            </a:r>
            <a:r>
              <a:rPr lang="en-AU" dirty="0" smtClean="0"/>
              <a:t>the three amendment all passed</a:t>
            </a:r>
            <a:endParaRPr lang="en-AU" dirty="0"/>
          </a:p>
          <a:p>
            <a:pPr lvl="1"/>
            <a:r>
              <a:rPr lang="en-AU" dirty="0"/>
              <a:t>The second step will be a five month FDIS ballot of JTC1 </a:t>
            </a:r>
            <a:r>
              <a:rPr lang="en-AU" dirty="0" smtClean="0"/>
              <a:t>NBs</a:t>
            </a:r>
          </a:p>
          <a:p>
            <a:pPr lvl="2"/>
            <a:r>
              <a:rPr lang="en-AU" dirty="0" smtClean="0"/>
              <a:t>Not yet started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6319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May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802.11aa/ad/</a:t>
            </a:r>
            <a:r>
              <a:rPr lang="en-AU" dirty="0" err="1" smtClean="0"/>
              <a:t>ae</a:t>
            </a:r>
            <a:r>
              <a:rPr lang="en-AU" dirty="0" smtClean="0"/>
              <a:t> all passed in Apr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t>
            </a:r>
            <a:r>
              <a:rPr lang="en-AU" dirty="0"/>
              <a:t>on all three amendments asked </a:t>
            </a:r>
            <a:r>
              <a:rPr lang="en-AU" dirty="0" smtClean="0"/>
              <a:t>two questions</a:t>
            </a:r>
          </a:p>
          <a:p>
            <a:pPr lvl="2"/>
            <a:r>
              <a:rPr lang="en-AU" i="1" dirty="0" smtClean="0"/>
              <a:t>Do </a:t>
            </a:r>
            <a:r>
              <a:rPr lang="en-AU" i="1" dirty="0"/>
              <a:t>you support the need for an ISO International Standard on the subject? </a:t>
            </a:r>
            <a:endParaRPr lang="en-AU" i="1" dirty="0" smtClean="0"/>
          </a:p>
          <a:p>
            <a:pPr lvl="2"/>
            <a:r>
              <a:rPr lang="en-AU" i="1" dirty="0" smtClean="0"/>
              <a:t>Do </a:t>
            </a:r>
            <a:r>
              <a:rPr lang="en-AU" i="1" dirty="0"/>
              <a:t>you support the submission of this proposal for FDIS ballot? </a:t>
            </a:r>
          </a:p>
          <a:p>
            <a:pPr lvl="1"/>
            <a:r>
              <a:rPr lang="en-AU" dirty="0" smtClean="0"/>
              <a:t>Both questions were approved on all three amendments (7/1/5/7)</a:t>
            </a:r>
          </a:p>
          <a:p>
            <a:pPr lvl="2"/>
            <a:r>
              <a:rPr lang="en-AU" b="1" dirty="0" smtClean="0"/>
              <a:t>Yes</a:t>
            </a:r>
            <a:r>
              <a:rPr lang="en-AU" dirty="0"/>
              <a:t>: </a:t>
            </a:r>
            <a:r>
              <a:rPr lang="en-AU" dirty="0" smtClean="0"/>
              <a:t>Germany, Japan (with procedural comment), Korea</a:t>
            </a:r>
            <a:r>
              <a:rPr lang="en-AU" dirty="0"/>
              <a:t>, </a:t>
            </a:r>
            <a:r>
              <a:rPr lang="en-AU" dirty="0" smtClean="0"/>
              <a:t>Netherlands, Spain, Switzerland, US </a:t>
            </a:r>
          </a:p>
          <a:p>
            <a:pPr lvl="2"/>
            <a:r>
              <a:rPr lang="en-AU" b="1" dirty="0" smtClean="0"/>
              <a:t>No</a:t>
            </a:r>
            <a:r>
              <a:rPr lang="en-AU" dirty="0" smtClean="0"/>
              <a:t>: China (with comment)</a:t>
            </a:r>
          </a:p>
          <a:p>
            <a:pPr lvl="2"/>
            <a:r>
              <a:rPr lang="en-AU" b="1" dirty="0" smtClean="0"/>
              <a:t>Abstain</a:t>
            </a:r>
            <a:r>
              <a:rPr lang="en-AU" dirty="0" smtClean="0"/>
              <a:t>: Belgium, Canada, Finland, Russia, UK</a:t>
            </a:r>
          </a:p>
          <a:p>
            <a:pPr lvl="2"/>
            <a:r>
              <a:rPr lang="en-AU" dirty="0" smtClean="0"/>
              <a:t>Other: </a:t>
            </a:r>
            <a:r>
              <a:rPr lang="en-AU" b="0" dirty="0" smtClean="0"/>
              <a:t>Austria, Czech Republic, Greece, Kazakhstan, Kenya, Luxembourg, Tunisia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87833659"/>
              </p:ext>
            </p:extLst>
          </p:nvPr>
        </p:nvGraphicFramePr>
        <p:xfrm>
          <a:off x="1219200" y="5181600"/>
          <a:ext cx="914400" cy="771525"/>
        </p:xfrm>
        <a:graphic>
          <a:graphicData uri="http://schemas.openxmlformats.org/presentationml/2006/ole">
            <mc:AlternateContent xmlns:mc="http://schemas.openxmlformats.org/markup-compatibility/2006">
              <mc:Choice xmlns:v="urn:schemas-microsoft-com:vml" Requires="v">
                <p:oleObj spid="_x0000_s11984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2192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49443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China NB justified “no” vote because they have concerns related to 802.11-2012 </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China NB comments on pre-ballots on 802.11aa/ad/</a:t>
            </a:r>
            <a:r>
              <a:rPr lang="en-AU" dirty="0" err="1" smtClean="0"/>
              <a:t>ae</a:t>
            </a:r>
            <a:endParaRPr lang="en-AU" dirty="0" smtClean="0"/>
          </a:p>
          <a:p>
            <a:pPr lvl="1"/>
            <a:r>
              <a:rPr lang="en-AU" b="0" i="1" dirty="0" smtClean="0"/>
              <a:t>China </a:t>
            </a:r>
            <a:r>
              <a:rPr lang="en-AU" b="0" i="1" dirty="0"/>
              <a:t>NB does not support the submission of IEEE 802.11ae/ad/</a:t>
            </a:r>
            <a:r>
              <a:rPr lang="en-AU" b="0" i="1" dirty="0" err="1"/>
              <a:t>aa</a:t>
            </a:r>
            <a:r>
              <a:rPr lang="en-AU" b="0" i="1" dirty="0"/>
              <a:t> for FDIS ballot </a:t>
            </a:r>
            <a:r>
              <a:rPr lang="en-AU" b="0" i="1" dirty="0" smtClean="0"/>
              <a:t>for the </a:t>
            </a:r>
            <a:r>
              <a:rPr lang="en-AU" b="0" i="1" dirty="0"/>
              <a:t>following reasons:</a:t>
            </a:r>
          </a:p>
          <a:p>
            <a:pPr lvl="1"/>
            <a:r>
              <a:rPr lang="en-AU" b="0" i="1" dirty="0"/>
              <a:t>IEEE 802.11ae/ad/</a:t>
            </a:r>
            <a:r>
              <a:rPr lang="en-AU" b="0" i="1" dirty="0" err="1"/>
              <a:t>aa</a:t>
            </a:r>
            <a:r>
              <a:rPr lang="en-AU" b="0" i="1" dirty="0"/>
              <a:t> (6N15552, 6N15553, and 6N15554) are the amendments of </a:t>
            </a:r>
            <a:r>
              <a:rPr lang="en-AU" b="0" i="1" dirty="0" smtClean="0"/>
              <a:t>the base </a:t>
            </a:r>
            <a:r>
              <a:rPr lang="en-AU" b="0" i="1" dirty="0"/>
              <a:t>standard IEEE 802.11-2012. China NB has pointed out many technical </a:t>
            </a:r>
            <a:r>
              <a:rPr lang="en-AU" b="0" i="1" dirty="0" smtClean="0"/>
              <a:t>problems and </a:t>
            </a:r>
            <a:r>
              <a:rPr lang="en-AU" b="0" i="1" dirty="0"/>
              <a:t>voted with detailed comments against the base standard. IEEE has not </a:t>
            </a:r>
            <a:r>
              <a:rPr lang="en-AU" b="0" i="1" dirty="0" smtClean="0"/>
              <a:t>provided satisfactory </a:t>
            </a:r>
            <a:r>
              <a:rPr lang="en-AU" b="0" i="1" dirty="0"/>
              <a:t>comment resolution to China and therefore we have retained </a:t>
            </a:r>
            <a:r>
              <a:rPr lang="en-AU" b="0" i="1" dirty="0" smtClean="0"/>
              <a:t>our opposition </a:t>
            </a:r>
            <a:r>
              <a:rPr lang="en-AU" b="0" i="1" dirty="0"/>
              <a:t>to the base standard.</a:t>
            </a:r>
          </a:p>
          <a:p>
            <a:pPr lvl="1"/>
            <a:r>
              <a:rPr lang="en-AU" b="0" i="1" dirty="0"/>
              <a:t>Based on the above concerns, China votes against 6N15552, 6N15553, and </a:t>
            </a:r>
            <a:r>
              <a:rPr lang="en-AU" b="0" i="1" dirty="0" smtClean="0"/>
              <a:t>6N 15554</a:t>
            </a:r>
            <a:r>
              <a:rPr lang="en-AU" b="0" i="1" dirty="0"/>
              <a:t>. Such opposition stands until problems with the base standard are </a:t>
            </a:r>
            <a:r>
              <a:rPr lang="en-AU" b="0" i="1" dirty="0" smtClean="0"/>
              <a:t>completely and </a:t>
            </a:r>
            <a:r>
              <a:rPr lang="en-AU" b="0" i="1" dirty="0"/>
              <a:t>satisfactorily resolved.</a:t>
            </a:r>
          </a:p>
          <a:p>
            <a:pPr lvl="1"/>
            <a:r>
              <a:rPr lang="en-AU" b="0" i="1" dirty="0"/>
              <a:t>Furthermore, China NB wishes to state for the record that because of the </a:t>
            </a:r>
            <a:r>
              <a:rPr lang="en-AU" b="0" i="1" dirty="0" smtClean="0"/>
              <a:t>concerns stated </a:t>
            </a:r>
            <a:r>
              <a:rPr lang="en-AU" b="0" i="1" dirty="0"/>
              <a:t>above and China’s negative vote, China will not have any obligation to </a:t>
            </a:r>
            <a:r>
              <a:rPr lang="en-AU" b="0" i="1" dirty="0" smtClean="0"/>
              <a:t>comply with </a:t>
            </a:r>
            <a:r>
              <a:rPr lang="en-AU" b="0" i="1" dirty="0"/>
              <a:t>and adoption of the standards mentioned in this document even if they </a:t>
            </a:r>
            <a:r>
              <a:rPr lang="en-AU" b="0" i="1" dirty="0" smtClean="0"/>
              <a:t>are admitted </a:t>
            </a:r>
            <a:r>
              <a:rPr lang="en-AU" b="0" i="1" dirty="0"/>
              <a:t>into ISO/IEC standards.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25910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for the SC to respond in detail to the China NB  comments on 802.11aa/ad/</a:t>
            </a:r>
            <a:r>
              <a:rPr lang="en-AU" dirty="0" err="1" smtClean="0"/>
              <a:t>ae</a:t>
            </a:r>
            <a:endParaRPr lang="en-AU" dirty="0"/>
          </a:p>
        </p:txBody>
      </p:sp>
      <p:sp>
        <p:nvSpPr>
          <p:cNvPr id="3" name="Content Placeholder 2"/>
          <p:cNvSpPr>
            <a:spLocks noGrp="1"/>
          </p:cNvSpPr>
          <p:nvPr>
            <p:ph idx="1"/>
          </p:nvPr>
        </p:nvSpPr>
        <p:spPr/>
        <p:txBody>
          <a:bodyPr/>
          <a:lstStyle/>
          <a:p>
            <a:pPr lvl="1"/>
            <a:r>
              <a:rPr lang="en-AU" dirty="0" smtClean="0"/>
              <a:t>IEEE 802.11 WG has agreed in the past that it should respond to all comments from NBs during ballots</a:t>
            </a:r>
          </a:p>
          <a:p>
            <a:pPr lvl="1"/>
            <a:r>
              <a:rPr lang="en-AU" dirty="0" smtClean="0"/>
              <a:t>In this case the China NB has essentially repeated the comments it made against IEEE 802.11-2012</a:t>
            </a:r>
          </a:p>
          <a:p>
            <a:pPr lvl="1"/>
            <a:r>
              <a:rPr lang="en-AU" dirty="0" smtClean="0"/>
              <a:t>The IEEE 802.11 WG provided response to the China NB comments in January 2013</a:t>
            </a:r>
          </a:p>
          <a:p>
            <a:pPr lvl="2"/>
            <a:r>
              <a:rPr lang="en-AU" dirty="0" smtClean="0"/>
              <a:t>Processed </a:t>
            </a:r>
            <a:r>
              <a:rPr lang="en-AU" dirty="0"/>
              <a:t>as </a:t>
            </a:r>
            <a:r>
              <a:rPr lang="en-AU" dirty="0">
                <a:hlinkClick r:id="rId3"/>
              </a:rPr>
              <a:t>11-13-0123r1</a:t>
            </a:r>
            <a:endParaRPr lang="en-AU" dirty="0"/>
          </a:p>
          <a:p>
            <a:pPr lvl="2"/>
            <a:r>
              <a:rPr lang="en-AU" dirty="0" smtClean="0"/>
              <a:t>Liaised as N15586</a:t>
            </a:r>
          </a:p>
          <a:p>
            <a:pPr lvl="1"/>
            <a:r>
              <a:rPr lang="en-AU" dirty="0" smtClean="0"/>
              <a:t>It is probably unnecessary to provide any further response beyond referring SC and the China NB to the previous liaison in N15586</a:t>
            </a:r>
          </a:p>
          <a:p>
            <a:pPr lvl="1"/>
            <a:r>
              <a:rPr lang="en-AU" dirty="0" smtClean="0"/>
              <a:t>Comments?</a:t>
            </a:r>
            <a:r>
              <a:rPr lang="en-AU" dirty="0"/>
              <a:t/>
            </a:r>
            <a:br>
              <a:rPr lang="en-AU" dirty="0"/>
            </a:b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93459215"/>
              </p:ext>
            </p:extLst>
          </p:nvPr>
        </p:nvGraphicFramePr>
        <p:xfrm>
          <a:off x="76200" y="4181475"/>
          <a:ext cx="914400" cy="771525"/>
        </p:xfrm>
        <a:graphic>
          <a:graphicData uri="http://schemas.openxmlformats.org/presentationml/2006/ole">
            <mc:AlternateContent xmlns:mc="http://schemas.openxmlformats.org/markup-compatibility/2006">
              <mc:Choice xmlns:v="urn:schemas-microsoft-com:vml" Requires="v">
                <p:oleObj spid="_x0000_s120861"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srcRect/>
                      <a:stretch>
                        <a:fillRect/>
                      </a:stretch>
                    </p:blipFill>
                    <p:spPr bwMode="auto">
                      <a:xfrm>
                        <a:off x="76200" y="41814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841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made procedural comments on 802.11aa/ad/</a:t>
            </a:r>
            <a:r>
              <a:rPr lang="en-AU" dirty="0" err="1" smtClean="0"/>
              <a:t>ae</a:t>
            </a:r>
            <a:r>
              <a:rPr lang="en-AU" dirty="0" smtClean="0"/>
              <a:t> despite voting “yes”</a:t>
            </a:r>
            <a:endParaRPr lang="en-AU" dirty="0"/>
          </a:p>
        </p:txBody>
      </p:sp>
      <p:sp>
        <p:nvSpPr>
          <p:cNvPr id="3" name="Content Placeholder 2"/>
          <p:cNvSpPr>
            <a:spLocks noGrp="1"/>
          </p:cNvSpPr>
          <p:nvPr>
            <p:ph idx="1"/>
          </p:nvPr>
        </p:nvSpPr>
        <p:spPr/>
        <p:txBody>
          <a:bodyPr/>
          <a:lstStyle/>
          <a:p>
            <a:r>
              <a:rPr lang="en-AU" dirty="0" smtClean="0"/>
              <a:t>Japan NB comments on 802.11ae (for example)</a:t>
            </a:r>
          </a:p>
          <a:p>
            <a:pPr lvl="1"/>
            <a:r>
              <a:rPr lang="en-AU" b="0" i="1" dirty="0" smtClean="0"/>
              <a:t>Since </a:t>
            </a:r>
            <a:r>
              <a:rPr lang="en-AU" b="0" i="1" dirty="0"/>
              <a:t>this text (6N15553) is the third amendment of current International Standard (ISO/IEC 8802-11), </a:t>
            </a:r>
            <a:r>
              <a:rPr lang="en-AU" b="0" i="1" dirty="0" smtClean="0"/>
              <a:t>even though </a:t>
            </a:r>
            <a:r>
              <a:rPr lang="en-AU" b="0" i="1" dirty="0"/>
              <a:t>Clause 2.10.4 of ISO/IEC Directives Part 1 Ninth Edition states "No more than 2 separate </a:t>
            </a:r>
            <a:r>
              <a:rPr lang="en-AU" b="0" i="1" dirty="0" smtClean="0"/>
              <a:t>documents in the </a:t>
            </a:r>
            <a:r>
              <a:rPr lang="en-AU" b="0" i="1" dirty="0"/>
              <a:t>form of technical corrigenda or amendments shall be published modifying a current International </a:t>
            </a:r>
            <a:r>
              <a:rPr lang="en-AU" b="0" i="1" dirty="0" smtClean="0"/>
              <a:t>Standard. The </a:t>
            </a:r>
            <a:r>
              <a:rPr lang="en-AU" b="0" i="1" dirty="0"/>
              <a:t>development of a third such document shall result in publication of a new edition of the </a:t>
            </a:r>
            <a:r>
              <a:rPr lang="en-AU" b="0" i="1" dirty="0" smtClean="0"/>
              <a:t>International Standard</a:t>
            </a:r>
            <a:r>
              <a:rPr lang="en-AU" b="0" i="1" dirty="0"/>
              <a:t>.". Therefore, it shall result in the publication of the new edition of International Standard (</a:t>
            </a:r>
            <a:r>
              <a:rPr lang="en-AU" b="0" i="1" dirty="0" smtClean="0"/>
              <a:t>ISO/IEC 8802-11</a:t>
            </a:r>
            <a:r>
              <a:rPr lang="en-AU" b="0" i="1" dirty="0"/>
              <a:t>).</a:t>
            </a:r>
          </a:p>
          <a:p>
            <a:pPr lvl="1"/>
            <a:r>
              <a:rPr lang="en-AU" b="0" i="1" dirty="0"/>
              <a:t>And since three amendments (6N15552, 6N15553, and 6N15554) of current International Standard (</a:t>
            </a:r>
            <a:r>
              <a:rPr lang="en-AU" b="0" i="1" dirty="0" smtClean="0"/>
              <a:t>ISO/IEC 8802-11</a:t>
            </a:r>
            <a:r>
              <a:rPr lang="en-AU" b="0" i="1" dirty="0"/>
              <a:t>) are proposed, those </a:t>
            </a:r>
            <a:r>
              <a:rPr lang="en-AU" b="0" i="1" dirty="0" smtClean="0"/>
              <a:t>three </a:t>
            </a:r>
            <a:r>
              <a:rPr lang="en-AU" b="0" i="1" dirty="0"/>
              <a:t>amendments shall result in the publication of the new edition of </a:t>
            </a:r>
            <a:r>
              <a:rPr lang="en-AU" b="0" i="1" dirty="0" smtClean="0"/>
              <a:t>ISO/IEC 8802-11</a:t>
            </a:r>
            <a:r>
              <a:rPr lang="en-AU" b="0" i="1" dirty="0"/>
              <a:t>. See Clause 2.10.4 of ISO/IEC Directives, Part 1 Ninth Edition.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93257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decide on how to deal with the Japan NB comment on </a:t>
            </a:r>
            <a:r>
              <a:rPr lang="en-AU" dirty="0"/>
              <a:t>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It is true that the ISO Directives provide limits on the number of amendments that can be made to an ISO/IEC standard, as noted by the Japan NB</a:t>
            </a:r>
          </a:p>
          <a:p>
            <a:pPr lvl="2"/>
            <a:r>
              <a:rPr lang="en-AU" dirty="0" smtClean="0"/>
              <a:t>Although the Japan NB also voted “yes” on all questions</a:t>
            </a:r>
          </a:p>
          <a:p>
            <a:pPr lvl="1"/>
            <a:r>
              <a:rPr lang="en-AU" dirty="0" smtClean="0"/>
              <a:t>In this case, it is not clear that the ISO Directives need apply, because SC6 has delegated all maintenance to IEEE 802.11 WG under the provisions of the PSDO</a:t>
            </a:r>
          </a:p>
          <a:p>
            <a:pPr lvl="1"/>
            <a:r>
              <a:rPr lang="en-AU" dirty="0" smtClean="0"/>
              <a:t>It is also worthwhile noting it is reported the “rule” in the ISO Directives is treated as more of a guideline by a number of ISO Committees – it is not a “hard and fast” rule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3841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needs to decide on how to deal with the Japan NB comment on 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IEEE 802.11 has a number of choices</a:t>
            </a:r>
          </a:p>
          <a:p>
            <a:pPr lvl="2"/>
            <a:r>
              <a:rPr lang="en-AU" dirty="0" smtClean="0"/>
              <a:t>Do nothing</a:t>
            </a:r>
          </a:p>
          <a:p>
            <a:pPr lvl="2"/>
            <a:r>
              <a:rPr lang="en-AU" dirty="0" smtClean="0"/>
              <a:t>Respond just to Japan NB</a:t>
            </a:r>
          </a:p>
          <a:p>
            <a:pPr lvl="2"/>
            <a:r>
              <a:rPr lang="en-AU" dirty="0" smtClean="0"/>
              <a:t>Respond to the SC6</a:t>
            </a:r>
          </a:p>
          <a:p>
            <a:pPr lvl="2"/>
            <a:r>
              <a:rPr lang="en-AU" dirty="0" smtClean="0"/>
              <a:t>Request a ruling from ISO staff</a:t>
            </a:r>
          </a:p>
          <a:p>
            <a:pPr lvl="1"/>
            <a:r>
              <a:rPr lang="en-AU" dirty="0" smtClean="0"/>
              <a:t>Comments?</a:t>
            </a:r>
          </a:p>
          <a:p>
            <a:pPr lvl="2"/>
            <a:r>
              <a:rPr lang="en-AU" dirty="0" smtClean="0"/>
              <a:t>How should we respond?</a:t>
            </a:r>
          </a:p>
          <a:p>
            <a:pPr lvl="2"/>
            <a:r>
              <a:rPr lang="en-AU" dirty="0" smtClean="0"/>
              <a:t>What should be in the response?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51623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467745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in Feb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49082579"/>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884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2128718"/>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8843"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389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decided in Mar 2013 to respond to the </a:t>
            </a:r>
            <a:r>
              <a:rPr lang="en-AU" dirty="0"/>
              <a:t>China </a:t>
            </a:r>
            <a:r>
              <a:rPr lang="en-AU" dirty="0" smtClean="0"/>
              <a:t>NB’s </a:t>
            </a:r>
            <a:r>
              <a:rPr lang="en-AU" dirty="0"/>
              <a:t>comments </a:t>
            </a:r>
            <a:r>
              <a:rPr lang="en-AU" dirty="0" smtClean="0"/>
              <a:t>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was not technically required under the PSDO process, best practice is to respond fully to all legitimate comments, no matter when they are received</a:t>
            </a:r>
          </a:p>
          <a:p>
            <a:pPr lvl="1"/>
            <a:r>
              <a:rPr lang="en-AU" dirty="0" smtClean="0"/>
              <a:t>The SC decided by consensus to respond to the China NB comments, and 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338606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pPr lvl="2"/>
            <a:r>
              <a:rPr lang="en-AU" dirty="0" smtClean="0"/>
              <a:t>The ballots on 802.1X/AE will start soon,  after 802 filed responses to the China NB’s comments in April 2013</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In March 2013, the SC developed responses to the China NB’s comments on 802.1X/AE during the SC6 pre-ballot</a:t>
            </a:r>
          </a:p>
          <a:p>
            <a:pPr lvl="1"/>
            <a:r>
              <a:rPr lang="en-AU" dirty="0" smtClean="0"/>
              <a:t>These responses were approved by 802.1 WG and the 802 EC before in March 2013</a:t>
            </a:r>
          </a:p>
          <a:p>
            <a:pPr lvl="1"/>
            <a:r>
              <a:rPr lang="en-AU" dirty="0" smtClean="0"/>
              <a:t>They were subsequently submitted to SC6 in April 2012</a:t>
            </a:r>
          </a:p>
          <a:p>
            <a:pPr lvl="2"/>
            <a:r>
              <a:rPr lang="en-AU" dirty="0" smtClean="0"/>
              <a:t>802.1X response as N15608</a:t>
            </a:r>
          </a:p>
          <a:p>
            <a:pPr lvl="2"/>
            <a:r>
              <a:rPr lang="en-AU" dirty="0" smtClean="0"/>
              <a:t>802.1AE response as N15607</a:t>
            </a:r>
          </a:p>
          <a:p>
            <a:pPr lvl="1"/>
            <a:r>
              <a:rPr lang="en-AU" dirty="0" smtClean="0"/>
              <a:t>The 5 month ballots should have started</a:t>
            </a:r>
          </a:p>
          <a:p>
            <a:pPr lvl="2"/>
            <a:r>
              <a:rPr lang="en-AU" dirty="0"/>
              <a:t>Will start around the end of this week</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1138679"/>
              </p:ext>
            </p:extLst>
          </p:nvPr>
        </p:nvGraphicFramePr>
        <p:xfrm>
          <a:off x="3886200" y="3733800"/>
          <a:ext cx="914400" cy="771525"/>
        </p:xfrm>
        <a:graphic>
          <a:graphicData uri="http://schemas.openxmlformats.org/presentationml/2006/ole">
            <mc:AlternateContent xmlns:mc="http://schemas.openxmlformats.org/markup-compatibility/2006">
              <mc:Choice xmlns:v="urn:schemas-microsoft-com:vml" Requires="v">
                <p:oleObj spid="_x0000_s12190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886200" y="3733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4604177"/>
              </p:ext>
            </p:extLst>
          </p:nvPr>
        </p:nvGraphicFramePr>
        <p:xfrm>
          <a:off x="4495800" y="3733800"/>
          <a:ext cx="914400" cy="771525"/>
        </p:xfrm>
        <a:graphic>
          <a:graphicData uri="http://schemas.openxmlformats.org/presentationml/2006/ole">
            <mc:AlternateContent xmlns:mc="http://schemas.openxmlformats.org/markup-compatibility/2006">
              <mc:Choice xmlns:v="urn:schemas-microsoft-com:vml" Requires="v">
                <p:oleObj spid="_x0000_s12190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44958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043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802.1AS/AB/AR</a:t>
            </a:r>
          </a:p>
        </p:txBody>
      </p:sp>
      <p:sp>
        <p:nvSpPr>
          <p:cNvPr id="3" name="Content Placeholder 2"/>
          <p:cNvSpPr>
            <a:spLocks noGrp="1"/>
          </p:cNvSpPr>
          <p:nvPr>
            <p:ph idx="1"/>
          </p:nvPr>
        </p:nvSpPr>
        <p:spPr/>
        <p:txBody>
          <a:bodyPr/>
          <a:lstStyle/>
          <a:p>
            <a:pPr lvl="1"/>
            <a:r>
              <a:rPr lang="en-AU" dirty="0" smtClean="0"/>
              <a:t>At the </a:t>
            </a:r>
            <a:r>
              <a:rPr lang="en-AU" dirty="0" err="1" smtClean="0"/>
              <a:t>Orlando</a:t>
            </a:r>
            <a:r>
              <a:rPr lang="en-AU" dirty="0" smtClean="0"/>
              <a:t> meeting, IEEE 802.1 WG and IEEE 802 EC decided to submit three 802.1 standards to ISO/IEC under the PSDO</a:t>
            </a:r>
          </a:p>
          <a:p>
            <a:pPr lvl="2"/>
            <a:r>
              <a:rPr lang="en-AU" dirty="0" smtClean="0"/>
              <a:t>802.1AS</a:t>
            </a:r>
          </a:p>
          <a:p>
            <a:pPr lvl="2"/>
            <a:r>
              <a:rPr lang="en-AU" dirty="0" smtClean="0"/>
              <a:t>802.1AB</a:t>
            </a:r>
          </a:p>
          <a:p>
            <a:pPr lvl="2"/>
            <a:r>
              <a:rPr lang="en-AU" dirty="0" smtClean="0"/>
              <a:t>802.1AR</a:t>
            </a:r>
          </a:p>
          <a:p>
            <a:pPr lvl="1"/>
            <a:r>
              <a:rPr lang="en-AU" dirty="0" smtClean="0"/>
              <a:t>These standards have all been sent to 60 day pre-ballots in SC6</a:t>
            </a:r>
          </a:p>
          <a:p>
            <a:pPr lvl="2"/>
            <a:r>
              <a:rPr lang="en-AU" dirty="0" smtClean="0"/>
              <a:t>All three close on 25 May 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32189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802.3-2012</a:t>
            </a:r>
          </a:p>
        </p:txBody>
      </p:sp>
      <p:sp>
        <p:nvSpPr>
          <p:cNvPr id="3" name="Content Placeholder 2"/>
          <p:cNvSpPr>
            <a:spLocks noGrp="1"/>
          </p:cNvSpPr>
          <p:nvPr>
            <p:ph idx="1"/>
          </p:nvPr>
        </p:nvSpPr>
        <p:spPr/>
        <p:txBody>
          <a:bodyPr/>
          <a:lstStyle/>
          <a:p>
            <a:pPr lvl="1"/>
            <a:r>
              <a:rPr lang="en-AU" dirty="0"/>
              <a:t>At the </a:t>
            </a:r>
            <a:r>
              <a:rPr lang="en-AU" dirty="0" err="1"/>
              <a:t>Orlando</a:t>
            </a:r>
            <a:r>
              <a:rPr lang="en-AU" dirty="0"/>
              <a:t> meeting, IEEE 802.1 WG and IEEE 802 EC decided to submit </a:t>
            </a:r>
            <a:r>
              <a:rPr lang="en-AU" dirty="0" smtClean="0"/>
              <a:t>IEEE 802.3-2012 to ISO/IEC under </a:t>
            </a:r>
            <a:r>
              <a:rPr lang="en-AU" dirty="0"/>
              <a:t>the PSDO</a:t>
            </a:r>
          </a:p>
          <a:p>
            <a:pPr lvl="1"/>
            <a:r>
              <a:rPr lang="en-AU" dirty="0" smtClean="0"/>
              <a:t>This standard has </a:t>
            </a:r>
            <a:r>
              <a:rPr lang="en-AU" dirty="0"/>
              <a:t>all been </a:t>
            </a:r>
            <a:r>
              <a:rPr lang="en-AU" dirty="0" smtClean="0"/>
              <a:t>sent to a 60 </a:t>
            </a:r>
            <a:r>
              <a:rPr lang="en-AU" dirty="0"/>
              <a:t>day </a:t>
            </a:r>
            <a:r>
              <a:rPr lang="en-AU" dirty="0" smtClean="0"/>
              <a:t>pre-ballot </a:t>
            </a:r>
            <a:r>
              <a:rPr lang="en-AU" dirty="0"/>
              <a:t>in </a:t>
            </a:r>
            <a:r>
              <a:rPr lang="en-AU" dirty="0" smtClean="0"/>
              <a:t>SC6</a:t>
            </a:r>
            <a:endParaRPr lang="en-AU" dirty="0"/>
          </a:p>
          <a:p>
            <a:pPr lvl="2"/>
            <a:r>
              <a:rPr lang="en-AU" dirty="0" smtClean="0"/>
              <a:t>Pre-ballot </a:t>
            </a:r>
            <a:r>
              <a:rPr lang="en-AU" dirty="0" smtClean="0"/>
              <a:t>loses on 2 June 2013</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06012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March 2013, IEEE 802 liaised a proposed collaboration and revision process to SC6</a:t>
            </a:r>
            <a:endParaRPr lang="en-AU" dirty="0"/>
          </a:p>
        </p:txBody>
      </p:sp>
      <p:sp>
        <p:nvSpPr>
          <p:cNvPr id="3" name="Content Placeholder 2"/>
          <p:cNvSpPr>
            <a:spLocks noGrp="1"/>
          </p:cNvSpPr>
          <p:nvPr>
            <p:ph idx="1"/>
          </p:nvPr>
        </p:nvSpPr>
        <p:spPr/>
        <p:txBody>
          <a:bodyPr/>
          <a:lstStyle/>
          <a:p>
            <a:pPr lvl="1"/>
            <a:r>
              <a:rPr lang="en-AU" dirty="0" smtClean="0"/>
              <a:t>IEEE 802 agreed on a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was approved in March 2013 and subsequently liaised to SC6</a:t>
            </a:r>
          </a:p>
          <a:p>
            <a:pPr lvl="2"/>
            <a:r>
              <a:rPr lang="en-AU" dirty="0" smtClean="0"/>
              <a:t>See N15606</a:t>
            </a:r>
            <a:endParaRPr lang="en-AU" dirty="0" smtClean="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85411971"/>
              </p:ext>
            </p:extLst>
          </p:nvPr>
        </p:nvGraphicFramePr>
        <p:xfrm>
          <a:off x="2362200" y="5486400"/>
          <a:ext cx="914400" cy="771525"/>
        </p:xfrm>
        <a:graphic>
          <a:graphicData uri="http://schemas.openxmlformats.org/presentationml/2006/ole">
            <mc:AlternateContent xmlns:mc="http://schemas.openxmlformats.org/markup-compatibility/2006">
              <mc:Choice xmlns:v="urn:schemas-microsoft-com:vml" Requires="v">
                <p:oleObj spid="_x0000_s12290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362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82122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73546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Swiss NB likes the proposed collaboration process and wants to start using it</a:t>
            </a:r>
            <a:endParaRPr lang="en-AU" dirty="0"/>
          </a:p>
        </p:txBody>
      </p:sp>
      <p:sp>
        <p:nvSpPr>
          <p:cNvPr id="3" name="Content Placeholder 2"/>
          <p:cNvSpPr>
            <a:spLocks noGrp="1"/>
          </p:cNvSpPr>
          <p:nvPr>
            <p:ph idx="1"/>
          </p:nvPr>
        </p:nvSpPr>
        <p:spPr/>
        <p:txBody>
          <a:bodyPr/>
          <a:lstStyle/>
          <a:p>
            <a:pPr lvl="1"/>
            <a:r>
              <a:rPr lang="en-AU" dirty="0" smtClean="0"/>
              <a:t>The Swiss NB has provided a positive response (in N15623) to IEEE 802’s collaboration proposal in </a:t>
            </a:r>
            <a:r>
              <a:rPr lang="en-AU" dirty="0"/>
              <a:t>N15606</a:t>
            </a:r>
            <a:endParaRPr lang="en-AU" dirty="0" smtClean="0"/>
          </a:p>
          <a:p>
            <a:pPr lvl="2"/>
            <a:r>
              <a:rPr lang="en-AU" b="0" i="1" dirty="0"/>
              <a:t>The Swiss Mirror Group to JTC1/Sc6 thanks the </a:t>
            </a:r>
            <a:r>
              <a:rPr lang="en-AU" b="0" i="1" dirty="0" smtClean="0"/>
              <a:t>IEEE 802 </a:t>
            </a:r>
            <a:r>
              <a:rPr lang="en-AU" b="0" i="1" dirty="0"/>
              <a:t>JTC1 Standing Committee for their proposal found </a:t>
            </a:r>
            <a:r>
              <a:rPr lang="en-AU" b="0" i="1" dirty="0" smtClean="0"/>
              <a:t>in 6N15606 </a:t>
            </a:r>
            <a:r>
              <a:rPr lang="en-AU" b="0" i="1" dirty="0"/>
              <a:t>and appreciate the proposed implementation </a:t>
            </a:r>
            <a:r>
              <a:rPr lang="en-AU" b="0" i="1" dirty="0" smtClean="0"/>
              <a:t>of Sc6 </a:t>
            </a:r>
            <a:r>
              <a:rPr lang="en-AU" b="0" i="1" dirty="0"/>
              <a:t>Graz resolutions </a:t>
            </a:r>
            <a:r>
              <a:rPr lang="en-AU" b="0" i="1" dirty="0" smtClean="0"/>
              <a:t>6.19-12</a:t>
            </a:r>
          </a:p>
          <a:p>
            <a:pPr lvl="1"/>
            <a:r>
              <a:rPr lang="en-AU" b="0" dirty="0" smtClean="0"/>
              <a:t>They went on to thank the </a:t>
            </a:r>
            <a:r>
              <a:rPr lang="en-AU" dirty="0"/>
              <a:t>IEEE 802.11 WG </a:t>
            </a:r>
            <a:r>
              <a:rPr lang="en-AU" dirty="0" smtClean="0"/>
              <a:t> for inviting comments</a:t>
            </a:r>
            <a:endParaRPr lang="en-AU" b="0" dirty="0"/>
          </a:p>
          <a:p>
            <a:pPr lvl="2"/>
            <a:r>
              <a:rPr lang="en-AU" b="0" i="1" dirty="0"/>
              <a:t>We also thank the IEEE 802.11 WG for their </a:t>
            </a:r>
            <a:r>
              <a:rPr lang="en-AU" b="0" i="1" dirty="0" smtClean="0"/>
              <a:t>liaison statement </a:t>
            </a:r>
            <a:r>
              <a:rPr lang="en-AU" b="0" i="1" dirty="0"/>
              <a:t>found in 6N15586, inviting comments from </a:t>
            </a:r>
            <a:r>
              <a:rPr lang="en-AU" b="0" i="1" dirty="0" smtClean="0"/>
              <a:t>SC6 members </a:t>
            </a:r>
            <a:r>
              <a:rPr lang="en-AU" b="0" i="1" dirty="0"/>
              <a:t>without specific deadline on their receipt </a:t>
            </a:r>
            <a:r>
              <a:rPr lang="en-AU" b="0" i="1" dirty="0" smtClean="0"/>
              <a:t>and assuring </a:t>
            </a:r>
            <a:r>
              <a:rPr lang="en-AU" b="0" i="1" dirty="0"/>
              <a:t>their immediate processing in the course of </a:t>
            </a:r>
            <a:r>
              <a:rPr lang="en-AU" b="0" i="1" dirty="0" smtClean="0"/>
              <a:t>the revision </a:t>
            </a:r>
            <a:r>
              <a:rPr lang="en-AU" b="0" i="1" dirty="0"/>
              <a:t>process now underway expected to produce </a:t>
            </a:r>
            <a:r>
              <a:rPr lang="en-AU" b="0" i="1" dirty="0" smtClean="0"/>
              <a:t>a new </a:t>
            </a:r>
            <a:r>
              <a:rPr lang="en-AU" b="0" i="1" dirty="0"/>
              <a:t>revision designated 802.11-2015.</a:t>
            </a:r>
          </a:p>
          <a:p>
            <a:pPr lvl="1"/>
            <a:r>
              <a:rPr lang="en-AU" b="0" dirty="0" smtClean="0"/>
              <a:t>They followed up with eleven comments related to IEEE 802.11</a:t>
            </a:r>
          </a:p>
          <a:p>
            <a:pPr lvl="1"/>
            <a:r>
              <a:rPr lang="en-AU" b="0" dirty="0" smtClean="0"/>
              <a:t>It  is suggested that:</a:t>
            </a:r>
          </a:p>
          <a:p>
            <a:pPr lvl="2"/>
            <a:r>
              <a:rPr lang="en-AU" b="0" dirty="0" smtClean="0"/>
              <a:t>The comments be passed to </a:t>
            </a:r>
            <a:r>
              <a:rPr lang="en-AU" b="0" dirty="0" err="1" smtClean="0"/>
              <a:t>TGmc</a:t>
            </a:r>
            <a:r>
              <a:rPr lang="en-AU" b="0" dirty="0" smtClean="0"/>
              <a:t> for processing</a:t>
            </a:r>
          </a:p>
          <a:p>
            <a:pPr lvl="2"/>
            <a:r>
              <a:rPr lang="en-AU" b="0" dirty="0" smtClean="0"/>
              <a:t>A liaison be sent to SC6 stating this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75626545"/>
              </p:ext>
            </p:extLst>
          </p:nvPr>
        </p:nvGraphicFramePr>
        <p:xfrm>
          <a:off x="6096000" y="5638800"/>
          <a:ext cx="914400" cy="771525"/>
        </p:xfrm>
        <a:graphic>
          <a:graphicData uri="http://schemas.openxmlformats.org/presentationml/2006/ole">
            <mc:AlternateContent xmlns:mc="http://schemas.openxmlformats.org/markup-compatibility/2006">
              <mc:Choice xmlns:v="urn:schemas-microsoft-com:vml" Requires="v">
                <p:oleObj spid="_x0000_s12392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0960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29452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dirty="0" smtClean="0"/>
              <a:t>The “WAPI story” has been going on for a very, very, very long time ...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37</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885"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886"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887"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dirty="0" smtClean="0"/>
              <a:t>It is unclear what is next for WAPI, from either a regulatory or standards perspective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38</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a:t>
            </a:r>
            <a:r>
              <a:rPr lang="en-AU" sz="1600" dirty="0" smtClean="0">
                <a:latin typeface="+mj-lt"/>
              </a:rPr>
              <a:t>hoped (somewhat blindly) </a:t>
            </a:r>
            <a:r>
              <a:rPr lang="en-AU" sz="1600" dirty="0">
                <a:latin typeface="+mj-lt"/>
              </a:rPr>
              <a:t>any requirement for WAPI in devices will be repealed </a:t>
            </a:r>
            <a:r>
              <a:rPr lang="en-AU" sz="1600" dirty="0" smtClean="0">
                <a:latin typeface="+mj-lt"/>
              </a:rPr>
              <a:t>given </a:t>
            </a:r>
            <a:r>
              <a:rPr lang="en-AU" sz="1600" dirty="0">
                <a:latin typeface="+mj-lt"/>
              </a:rPr>
              <a:t>that WAPI will not become an ISO/IEC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a:t>
            </a:r>
            <a:r>
              <a:rPr lang="en-AU" sz="1600" dirty="0" smtClean="0">
                <a:latin typeface="+mj-lt"/>
              </a:rPr>
              <a:t>reappointed</a:t>
            </a:r>
          </a:p>
          <a:p>
            <a:pPr marL="180975" lvl="2" indent="-180975">
              <a:spcBef>
                <a:spcPts val="800"/>
              </a:spcBef>
              <a:buFont typeface="Arial" pitchFamily="34" charset="0"/>
              <a:buChar char="•"/>
              <a:defRPr/>
            </a:pPr>
            <a:r>
              <a:rPr lang="en-AU" sz="1600" b="1" dirty="0" smtClean="0">
                <a:latin typeface="+mj-lt"/>
              </a:rPr>
              <a:t>There is no discussion about WAPI scheduled for the SC6 meeting in Korea</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40</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41</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a:t>
            </a:r>
            <a:r>
              <a:rPr lang="en-AU" dirty="0" smtClean="0"/>
              <a:t>licensed</a:t>
            </a:r>
          </a:p>
          <a:p>
            <a:pPr lvl="2"/>
            <a:r>
              <a:rPr lang="en-AU" b="1" dirty="0" smtClean="0"/>
              <a:t>Indeed it appears that it might be likely</a:t>
            </a:r>
            <a:endParaRPr lang="en-AU" b="1"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ISO/IEC</a:t>
            </a:r>
          </a:p>
          <a:p>
            <a:pPr lvl="2"/>
            <a:r>
              <a:rPr lang="en-AU" b="1" dirty="0" smtClean="0"/>
              <a:t>EUHT is </a:t>
            </a:r>
            <a:r>
              <a:rPr lang="en-AU" b="1" dirty="0" smtClean="0"/>
              <a:t>not on the SC6 agenda in Korea</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are planning to attend the IEEE 802.11 WG meeting in May</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This was subsequently postponed to this week</a:t>
            </a:r>
          </a:p>
          <a:p>
            <a:pPr lvl="2"/>
            <a:r>
              <a:rPr lang="en-US" dirty="0"/>
              <a:t>Lei </a:t>
            </a:r>
            <a:r>
              <a:rPr lang="en-US" dirty="0" smtClean="0"/>
              <a:t>Jun (</a:t>
            </a:r>
            <a:r>
              <a:rPr lang="en-US" dirty="0" err="1" smtClean="0"/>
              <a:t>Nufront</a:t>
            </a:r>
            <a:r>
              <a:rPr lang="en-US" dirty="0" smtClean="0"/>
              <a:t>)  will be presenting on EUHT/802.11 </a:t>
            </a:r>
            <a:r>
              <a:rPr lang="en-US" dirty="0" smtClean="0"/>
              <a:t>coexistence at the mid session plenary</a:t>
            </a:r>
          </a:p>
          <a:p>
            <a:pPr lvl="2"/>
            <a:r>
              <a:rPr lang="en-US" dirty="0" smtClean="0"/>
              <a:t>Discussion will held on Thursday AM1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45</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have submitted a paper claiming that </a:t>
            </a:r>
            <a:r>
              <a:rPr lang="en-AU" dirty="0" smtClean="0"/>
              <a:t>an </a:t>
            </a:r>
            <a:r>
              <a:rPr lang="en-AU" dirty="0" smtClean="0"/>
              <a:t>attack on 802.1X </a:t>
            </a:r>
            <a:r>
              <a:rPr lang="en-AU" dirty="0" smtClean="0"/>
              <a:t>possible, which is  </a:t>
            </a:r>
            <a:r>
              <a:rPr lang="en-AU" dirty="0" smtClean="0"/>
              <a:t>not true!</a:t>
            </a:r>
            <a:endParaRPr lang="en-AU" dirty="0"/>
          </a:p>
        </p:txBody>
      </p:sp>
      <p:sp>
        <p:nvSpPr>
          <p:cNvPr id="3" name="Content Placeholder 2"/>
          <p:cNvSpPr>
            <a:spLocks noGrp="1"/>
          </p:cNvSpPr>
          <p:nvPr>
            <p:ph idx="1"/>
          </p:nvPr>
        </p:nvSpPr>
        <p:spPr/>
        <p:txBody>
          <a:bodyPr/>
          <a:lstStyle/>
          <a:p>
            <a:pPr lvl="1"/>
            <a:r>
              <a:rPr lang="en-AU" dirty="0" smtClean="0"/>
              <a:t>The China NB have claimed an attack on 802.1X is possible</a:t>
            </a:r>
          </a:p>
          <a:p>
            <a:pPr lvl="2"/>
            <a:r>
              <a:rPr lang="en-AU" dirty="0" smtClean="0"/>
              <a:t>See N15513 – “</a:t>
            </a:r>
            <a:r>
              <a:rPr lang="en-AU" dirty="0"/>
              <a:t>Effective Attack on IEEE </a:t>
            </a:r>
            <a:r>
              <a:rPr lang="en-AU" dirty="0" smtClean="0"/>
              <a:t>802.1X”</a:t>
            </a:r>
          </a:p>
          <a:p>
            <a:pPr lvl="1"/>
            <a:r>
              <a:rPr lang="en-AU" dirty="0" smtClean="0"/>
              <a:t>Hopefully this paper will be discussed at the 802.1 WG meeting in Victoria this week and a response developed, ready for the SC6 meeting</a:t>
            </a:r>
          </a:p>
          <a:p>
            <a:pPr lvl="2"/>
            <a:r>
              <a:rPr lang="en-AU" dirty="0" smtClean="0"/>
              <a:t>Note that Bruce Kraemer has been empowered to approve such documents</a:t>
            </a:r>
          </a:p>
          <a:p>
            <a:pPr lvl="1"/>
            <a:r>
              <a:rPr lang="en-AU" dirty="0" smtClean="0"/>
              <a:t>The basic response will be along the lines that an attack on a protocol is not an attack if a fundamental assumption of the attack is that the protocol is not properly implemented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39360977"/>
              </p:ext>
            </p:extLst>
          </p:nvPr>
        </p:nvGraphicFramePr>
        <p:xfrm>
          <a:off x="7162800" y="1981200"/>
          <a:ext cx="914400" cy="771525"/>
        </p:xfrm>
        <a:graphic>
          <a:graphicData uri="http://schemas.openxmlformats.org/presentationml/2006/ole">
            <mc:AlternateContent xmlns:mc="http://schemas.openxmlformats.org/markup-compatibility/2006">
              <mc:Choice xmlns:v="urn:schemas-microsoft-com:vml" Requires="v">
                <p:oleObj spid="_x0000_s12494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1628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8265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pPr lvl="1"/>
            <a:r>
              <a:rPr lang="en-AU" dirty="0" smtClean="0"/>
              <a:t>An </a:t>
            </a:r>
            <a:r>
              <a:rPr lang="en-AU" dirty="0"/>
              <a:t>attack </a:t>
            </a:r>
            <a:r>
              <a:rPr lang="en-AU" dirty="0" smtClean="0"/>
              <a:t>is </a:t>
            </a:r>
            <a:r>
              <a:rPr lang="en-AU" dirty="0"/>
              <a:t>not an attack if </a:t>
            </a:r>
            <a:r>
              <a:rPr lang="en-AU" dirty="0" smtClean="0"/>
              <a:t>it assumes </a:t>
            </a:r>
            <a:r>
              <a:rPr lang="en-AU" dirty="0"/>
              <a:t>the </a:t>
            </a:r>
            <a:r>
              <a:rPr lang="en-AU" dirty="0" smtClean="0"/>
              <a:t>protocol </a:t>
            </a:r>
            <a:r>
              <a:rPr lang="en-AU" dirty="0"/>
              <a:t>is not properly implemented</a:t>
            </a:r>
          </a:p>
        </p:txBody>
      </p:sp>
      <p:sp>
        <p:nvSpPr>
          <p:cNvPr id="3" name="Content Placeholder 2"/>
          <p:cNvSpPr>
            <a:spLocks noGrp="1"/>
          </p:cNvSpPr>
          <p:nvPr>
            <p:ph idx="1"/>
          </p:nvPr>
        </p:nvSpPr>
        <p:spPr/>
        <p:txBody>
          <a:bodyPr/>
          <a:lstStyle/>
          <a:p>
            <a:r>
              <a:rPr lang="en-AU" dirty="0" smtClean="0"/>
              <a:t>Some anonymous initial responses</a:t>
            </a:r>
          </a:p>
          <a:p>
            <a:pPr lvl="1"/>
            <a:r>
              <a:rPr lang="en-AU" i="1" dirty="0" smtClean="0"/>
              <a:t>The "attack" has nothing to do with 802.1X, and doesn't result in a supplicant gaining unauthorized access, elevated privilege or any other advantage. Rather, the "attack" involves a RADIUS/EAP server with an expired or revoked cert that is still trusted by the switch/AP fooling a supplicant into getting access to the network, until it checks cert validity.</a:t>
            </a:r>
          </a:p>
          <a:p>
            <a:pPr lvl="1"/>
            <a:r>
              <a:rPr lang="en-AU" i="1" dirty="0" smtClean="0"/>
              <a:t>N15613 is full of "...if the certificate is not checked" and "...if the nonce is not checked". Well, you know what? They are checked. That's part of the protocol. It is not a valid attack against a protocol if the attack requires the </a:t>
            </a:r>
            <a:r>
              <a:rPr lang="en-AU" i="1" dirty="0" err="1" smtClean="0"/>
              <a:t>attackee</a:t>
            </a:r>
            <a:r>
              <a:rPr lang="en-AU" i="1" dirty="0" smtClean="0"/>
              <a:t> to not implement the protocol correctly.</a:t>
            </a:r>
          </a:p>
          <a:p>
            <a:pPr lvl="2"/>
            <a:endParaRPr lang="en-AU" i="1" dirty="0"/>
          </a:p>
          <a:p>
            <a:pPr lvl="2"/>
            <a:endParaRPr lang="en-AU" dirty="0" smtClean="0"/>
          </a:p>
          <a:p>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773917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85800"/>
            <a:ext cx="8077200" cy="1066800"/>
          </a:xfrm>
        </p:spPr>
        <p:txBody>
          <a:bodyPr/>
          <a:lstStyle/>
          <a:p>
            <a:r>
              <a:rPr lang="en-AU" dirty="0" smtClean="0"/>
              <a:t>There is no further standardisation news </a:t>
            </a:r>
            <a:r>
              <a:rPr lang="en-AU" dirty="0" smtClean="0"/>
              <a:t>in </a:t>
            </a:r>
            <a:r>
              <a:rPr lang="en-AU" dirty="0" smtClean="0"/>
              <a:t>China </a:t>
            </a:r>
            <a:r>
              <a:rPr lang="en-AU" dirty="0" smtClean="0"/>
              <a:t>related </a:t>
            </a:r>
            <a:r>
              <a:rPr lang="en-AU" dirty="0" smtClean="0"/>
              <a:t>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48</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 paper documenting implementation &amp; verification of </a:t>
            </a:r>
            <a:r>
              <a:rPr lang="en-AU" dirty="0" err="1" smtClean="0"/>
              <a:t>TLSec</a:t>
            </a:r>
            <a:endParaRPr lang="en-AU" dirty="0"/>
          </a:p>
        </p:txBody>
      </p:sp>
      <p:sp>
        <p:nvSpPr>
          <p:cNvPr id="3" name="Content Placeholder 2"/>
          <p:cNvSpPr>
            <a:spLocks noGrp="1"/>
          </p:cNvSpPr>
          <p:nvPr>
            <p:ph idx="1"/>
          </p:nvPr>
        </p:nvSpPr>
        <p:spPr/>
        <p:txBody>
          <a:bodyPr/>
          <a:lstStyle/>
          <a:p>
            <a:pPr lvl="1"/>
            <a:r>
              <a:rPr lang="en-AU" dirty="0" smtClean="0"/>
              <a:t>The China NB has </a:t>
            </a:r>
            <a:r>
              <a:rPr lang="en-AU" dirty="0"/>
              <a:t>submitted a paper documenting implementation &amp; verification of </a:t>
            </a:r>
            <a:r>
              <a:rPr lang="en-AU" dirty="0" err="1" smtClean="0"/>
              <a:t>TLSec</a:t>
            </a:r>
            <a:endParaRPr lang="en-AU" dirty="0" smtClean="0"/>
          </a:p>
          <a:p>
            <a:pPr lvl="2"/>
            <a:r>
              <a:rPr lang="en-AU" dirty="0" smtClean="0"/>
              <a:t>See N15617</a:t>
            </a:r>
          </a:p>
          <a:p>
            <a:pPr lvl="1"/>
            <a:r>
              <a:rPr lang="en-AU" dirty="0" smtClean="0"/>
              <a:t>It contains insufficient detail to comment much</a:t>
            </a:r>
          </a:p>
          <a:p>
            <a:pPr lvl="1"/>
            <a:r>
              <a:rPr lang="en-AU"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52443145"/>
              </p:ext>
            </p:extLst>
          </p:nvPr>
        </p:nvGraphicFramePr>
        <p:xfrm>
          <a:off x="3200400" y="2438400"/>
          <a:ext cx="914400" cy="771525"/>
        </p:xfrm>
        <a:graphic>
          <a:graphicData uri="http://schemas.openxmlformats.org/presentationml/2006/ole">
            <mc:AlternateContent xmlns:mc="http://schemas.openxmlformats.org/markup-compatibility/2006">
              <mc:Choice xmlns:v="urn:schemas-microsoft-com:vml" Requires="v">
                <p:oleObj spid="_x0000_s12597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697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a:t>
            </a:r>
            <a:r>
              <a:rPr lang="en-AU" dirty="0" smtClean="0"/>
              <a:t>standardisation </a:t>
            </a:r>
            <a:r>
              <a:rPr lang="en-AU" dirty="0"/>
              <a:t>news related to </a:t>
            </a:r>
            <a:r>
              <a:rPr lang="en-AU" dirty="0" smtClean="0"/>
              <a:t>TAAA in China, </a:t>
            </a:r>
            <a:r>
              <a:rPr lang="en-AU" dirty="0" smtClean="0"/>
              <a:t>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50</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has submitted a paper documenting implementation &amp; verification of </a:t>
            </a:r>
            <a:r>
              <a:rPr lang="en-AU" dirty="0" smtClean="0"/>
              <a:t>TAAA</a:t>
            </a:r>
            <a:endParaRPr lang="en-AU" dirty="0"/>
          </a:p>
        </p:txBody>
      </p:sp>
      <p:sp>
        <p:nvSpPr>
          <p:cNvPr id="3" name="Content Placeholder 2"/>
          <p:cNvSpPr>
            <a:spLocks noGrp="1"/>
          </p:cNvSpPr>
          <p:nvPr>
            <p:ph idx="1"/>
          </p:nvPr>
        </p:nvSpPr>
        <p:spPr/>
        <p:txBody>
          <a:bodyPr/>
          <a:lstStyle/>
          <a:p>
            <a:pPr lvl="1"/>
            <a:r>
              <a:rPr lang="en-AU" dirty="0"/>
              <a:t>The China NB has submitted a paper documenting implementation &amp; verification of </a:t>
            </a:r>
            <a:r>
              <a:rPr lang="en-AU" dirty="0" smtClean="0"/>
              <a:t>TAAA</a:t>
            </a:r>
            <a:endParaRPr lang="en-AU" dirty="0"/>
          </a:p>
          <a:p>
            <a:pPr lvl="2"/>
            <a:r>
              <a:rPr lang="en-AU" dirty="0"/>
              <a:t>See </a:t>
            </a:r>
            <a:r>
              <a:rPr lang="en-AU" dirty="0" smtClean="0"/>
              <a:t>N15615</a:t>
            </a:r>
            <a:endParaRPr lang="en-AU" dirty="0"/>
          </a:p>
          <a:p>
            <a:pPr lvl="1"/>
            <a:r>
              <a:rPr lang="en-AU" dirty="0"/>
              <a:t>It contains insufficient detail to comment much</a:t>
            </a:r>
          </a:p>
          <a:p>
            <a:pPr lvl="1"/>
            <a:r>
              <a:rPr lang="en-AU" dirty="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0089478"/>
              </p:ext>
            </p:extLst>
          </p:nvPr>
        </p:nvGraphicFramePr>
        <p:xfrm>
          <a:off x="2971800" y="2362200"/>
          <a:ext cx="914400" cy="771525"/>
        </p:xfrm>
        <a:graphic>
          <a:graphicData uri="http://schemas.openxmlformats.org/presentationml/2006/ole">
            <mc:AlternateContent xmlns:mc="http://schemas.openxmlformats.org/markup-compatibility/2006">
              <mc:Choice xmlns:v="urn:schemas-microsoft-com:vml" Requires="v">
                <p:oleObj spid="_x0000_s12699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9718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30192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72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72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China NB are promoting the standardisation of </a:t>
            </a:r>
            <a:r>
              <a:rPr lang="en-AU" dirty="0" err="1" smtClean="0"/>
              <a:t>TISec</a:t>
            </a:r>
            <a:r>
              <a:rPr lang="en-AU" dirty="0" smtClean="0"/>
              <a:t> in WG7</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 IETF sent a liaison to SC6 in relation to </a:t>
            </a:r>
            <a:r>
              <a:rPr lang="en-AU" dirty="0" err="1" smtClean="0"/>
              <a:t>TISec</a:t>
            </a:r>
            <a:r>
              <a:rPr lang="en-AU" dirty="0" smtClean="0"/>
              <a:t>, the </a:t>
            </a:r>
            <a:r>
              <a:rPr lang="en-AU" dirty="0"/>
              <a:t>proposed replacement for </a:t>
            </a:r>
            <a:r>
              <a:rPr lang="en-AU" dirty="0" err="1"/>
              <a:t>IPSEc</a:t>
            </a:r>
            <a:endParaRPr lang="en-AU" dirty="0"/>
          </a:p>
          <a:p>
            <a:pPr lvl="2"/>
            <a:r>
              <a:rPr lang="en-AU" dirty="0" smtClean="0"/>
              <a:t>See N15596</a:t>
            </a:r>
            <a:endParaRPr lang="en-AU" dirty="0"/>
          </a:p>
          <a:p>
            <a:pPr lvl="1"/>
            <a:r>
              <a:rPr lang="en-AU" dirty="0" smtClean="0"/>
              <a:t>The China NB has submitted a response</a:t>
            </a:r>
          </a:p>
          <a:p>
            <a:pPr lvl="2"/>
            <a:r>
              <a:rPr lang="en-AU" dirty="0" smtClean="0"/>
              <a:t>See N15618</a:t>
            </a:r>
          </a:p>
          <a:p>
            <a:pPr lvl="1"/>
            <a:r>
              <a:rPr lang="en-AU" dirty="0" smtClean="0"/>
              <a:t>The China NB’s paper’s conclusion is</a:t>
            </a:r>
          </a:p>
          <a:p>
            <a:pPr lvl="2"/>
            <a:r>
              <a:rPr lang="en-AU" i="1" dirty="0" err="1" smtClean="0"/>
              <a:t>TISec</a:t>
            </a:r>
            <a:r>
              <a:rPr lang="en-AU" i="1" dirty="0" smtClean="0"/>
              <a:t> is a new IP layer security protocol based on tri-element peer authentication.</a:t>
            </a:r>
          </a:p>
          <a:p>
            <a:pPr lvl="3"/>
            <a:r>
              <a:rPr lang="en-AU" i="1" dirty="0" err="1" smtClean="0"/>
              <a:t>TISec</a:t>
            </a:r>
            <a:r>
              <a:rPr lang="en-AU" i="1" dirty="0" smtClean="0"/>
              <a:t> focuses on authentication method and data relay technology in VPN applications.</a:t>
            </a:r>
          </a:p>
          <a:p>
            <a:pPr lvl="3"/>
            <a:r>
              <a:rPr lang="en-AU" i="1" dirty="0" smtClean="0"/>
              <a:t>We propose to start a PWI in SC6/WG7, and welcome the experts from IETF WG to have a discussion here</a:t>
            </a:r>
          </a:p>
          <a:p>
            <a:pPr lvl="1"/>
            <a:r>
              <a:rPr lang="en-AU" dirty="0" smtClean="0"/>
              <a:t>This, strictly speaking, is an IETF issue but we may want to have a brief discussion to determine if there are any issues of relevance to IEEE 802</a:t>
            </a:r>
          </a:p>
          <a:p>
            <a:pPr lvl="1"/>
            <a:r>
              <a:rPr lang="en-AU" dirty="0" smtClean="0"/>
              <a:t>Discussion?</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14702926"/>
              </p:ext>
            </p:extLst>
          </p:nvPr>
        </p:nvGraphicFramePr>
        <p:xfrm>
          <a:off x="76200" y="3114675"/>
          <a:ext cx="914400" cy="771525"/>
        </p:xfrm>
        <a:graphic>
          <a:graphicData uri="http://schemas.openxmlformats.org/presentationml/2006/ole">
            <mc:AlternateContent xmlns:mc="http://schemas.openxmlformats.org/markup-compatibility/2006">
              <mc:Choice xmlns:v="urn:schemas-microsoft-com:vml" Requires="v">
                <p:oleObj spid="_x0000_s12803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6200" y="3114675"/>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61144823"/>
              </p:ext>
            </p:extLst>
          </p:nvPr>
        </p:nvGraphicFramePr>
        <p:xfrm>
          <a:off x="76200" y="2362200"/>
          <a:ext cx="914400" cy="771525"/>
        </p:xfrm>
        <a:graphic>
          <a:graphicData uri="http://schemas.openxmlformats.org/presentationml/2006/ole">
            <mc:AlternateContent xmlns:mc="http://schemas.openxmlformats.org/markup-compatibility/2006">
              <mc:Choice xmlns:v="urn:schemas-microsoft-com:vml" Requires="v">
                <p:oleObj spid="_x0000_s128031"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762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55705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a:t>
            </a:r>
            <a:r>
              <a:rPr lang="en-AU" dirty="0" smtClean="0"/>
              <a:t>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In Sept 2012 at the SC6 meeting in Graz, the China NB gave a presentation on “WLAN Network Optimization Technology Requirements”</a:t>
            </a:r>
          </a:p>
          <a:p>
            <a:pPr lvl="2"/>
            <a:r>
              <a:rPr lang="en-AU" dirty="0" smtClean="0"/>
              <a:t>See N15367</a:t>
            </a:r>
          </a:p>
          <a:p>
            <a:pPr lvl="2"/>
            <a:r>
              <a:rPr lang="en-AU" dirty="0" smtClean="0"/>
              <a:t>Author is  </a:t>
            </a:r>
            <a:r>
              <a:rPr lang="en-AU" dirty="0">
                <a:hlinkClick r:id="rId3"/>
              </a:rPr>
              <a:t>GCI Science &amp; Technology</a:t>
            </a:r>
            <a:endParaRPr lang="en-AU" dirty="0" smtClean="0"/>
          </a:p>
          <a:p>
            <a:pPr lvl="1"/>
            <a:r>
              <a:rPr lang="en-AU" dirty="0" smtClean="0"/>
              <a:t>The China NB have updated the presentation for the SC6 meeting in June 2013 in Korea</a:t>
            </a:r>
          </a:p>
          <a:p>
            <a:pPr lvl="2"/>
            <a:r>
              <a:rPr lang="en-AU" dirty="0" smtClean="0"/>
              <a:t>See N15614</a:t>
            </a:r>
          </a:p>
          <a:p>
            <a:pPr lvl="2"/>
            <a:r>
              <a:rPr lang="en-AU" dirty="0" smtClean="0"/>
              <a:t>It appears they are proposing a data capture unit sends data </a:t>
            </a:r>
            <a:r>
              <a:rPr lang="en-AU" dirty="0"/>
              <a:t>about WLANs </a:t>
            </a:r>
            <a:r>
              <a:rPr lang="en-AU" dirty="0" smtClean="0"/>
              <a:t>via the cellular network to a central location for analysis</a:t>
            </a:r>
          </a:p>
          <a:p>
            <a:pPr lvl="2"/>
            <a:r>
              <a:rPr lang="en-AU" dirty="0"/>
              <a:t>It concludes by proposing a study period project in SC6 and “</a:t>
            </a:r>
            <a:r>
              <a:rPr lang="en-AU" i="1" dirty="0"/>
              <a:t>doing more research on WLAN optimization technology</a:t>
            </a:r>
            <a:r>
              <a:rPr lang="en-AU" dirty="0"/>
              <a:t>”</a:t>
            </a:r>
          </a:p>
          <a:p>
            <a:pPr lvl="2"/>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050283248"/>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29051"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20013382"/>
              </p:ext>
            </p:extLst>
          </p:nvPr>
        </p:nvGraphicFramePr>
        <p:xfrm>
          <a:off x="0" y="4114800"/>
          <a:ext cx="914400" cy="771525"/>
        </p:xfrm>
        <a:graphic>
          <a:graphicData uri="http://schemas.openxmlformats.org/presentationml/2006/ole">
            <mc:AlternateContent xmlns:mc="http://schemas.openxmlformats.org/markup-compatibility/2006">
              <mc:Choice xmlns:v="urn:schemas-microsoft-com:vml" Requires="v">
                <p:oleObj spid="_x0000_s129052" name="Acrobat Document" showAsIcon="1" r:id="rId6" imgW="914400" imgH="771480" progId="AcroExch.Document.7">
                  <p:embed/>
                </p:oleObj>
              </mc:Choice>
              <mc:Fallback>
                <p:oleObj name="Acrobat Document" showAsIcon="1" r:id="rId6" imgW="914400" imgH="771480" progId="AcroExch.Document.7">
                  <p:embed/>
                  <p:pic>
                    <p:nvPicPr>
                      <p:cNvPr id="0" name=""/>
                      <p:cNvPicPr/>
                      <p:nvPr/>
                    </p:nvPicPr>
                    <p:blipFill>
                      <a:blip r:embed="rId7"/>
                      <a:stretch>
                        <a:fillRect/>
                      </a:stretch>
                    </p:blipFill>
                    <p:spPr>
                      <a:xfrm>
                        <a:off x="0" y="4114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5279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a:t>
            </a:r>
            <a:r>
              <a:rPr lang="en-AU" dirty="0" smtClean="0"/>
              <a:t>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Discussion?</a:t>
            </a:r>
          </a:p>
          <a:p>
            <a:pPr lvl="2"/>
            <a:r>
              <a:rPr lang="en-AU" dirty="0"/>
              <a:t>It seem they confused 802.11z and 802.11v </a:t>
            </a:r>
            <a:r>
              <a:rPr lang="en-AU" dirty="0" smtClean="0">
                <a:sym typeface="Wingdings" pitchFamily="2" charset="2"/>
              </a:rPr>
              <a:t></a:t>
            </a:r>
          </a:p>
          <a:p>
            <a:pPr lvl="2"/>
            <a:r>
              <a:rPr lang="en-AU" dirty="0" smtClean="0">
                <a:sym typeface="Wingdings" pitchFamily="2" charset="2"/>
              </a:rPr>
              <a:t>Not clear that any standardisation work is needed – it could be done today</a:t>
            </a:r>
            <a:endParaRPr lang="en-AU" dirty="0"/>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405558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proposing a WLAN infrastructure sharing mechanis</a:t>
            </a:r>
            <a:r>
              <a:rPr lang="en-AU" dirty="0"/>
              <a:t>m</a:t>
            </a:r>
            <a:endParaRPr lang="en-AU" dirty="0"/>
          </a:p>
        </p:txBody>
      </p:sp>
      <p:sp>
        <p:nvSpPr>
          <p:cNvPr id="3" name="Content Placeholder 2"/>
          <p:cNvSpPr>
            <a:spLocks noGrp="1"/>
          </p:cNvSpPr>
          <p:nvPr>
            <p:ph idx="1"/>
          </p:nvPr>
        </p:nvSpPr>
        <p:spPr/>
        <p:txBody>
          <a:bodyPr/>
          <a:lstStyle/>
          <a:p>
            <a:pPr lvl="1"/>
            <a:r>
              <a:rPr lang="en-AU" dirty="0" smtClean="0"/>
              <a:t>The China NB has made a proposal for a standard that allows service providers to share WLAN infrastructure</a:t>
            </a:r>
          </a:p>
          <a:p>
            <a:pPr lvl="2"/>
            <a:r>
              <a:rPr lang="en-AU" dirty="0" smtClean="0"/>
              <a:t>See 15620</a:t>
            </a:r>
          </a:p>
          <a:p>
            <a:pPr lvl="2"/>
            <a:r>
              <a:rPr lang="en-AU" dirty="0" smtClean="0"/>
              <a:t>Author is </a:t>
            </a:r>
            <a:r>
              <a:rPr lang="en-AU" dirty="0" smtClean="0">
                <a:hlinkClick r:id="rId3"/>
              </a:rPr>
              <a:t>Boomsense</a:t>
            </a:r>
            <a:endParaRPr lang="en-AU" dirty="0" smtClean="0"/>
          </a:p>
          <a:p>
            <a:pPr lvl="1"/>
            <a:r>
              <a:rPr lang="en-AU" dirty="0" smtClean="0"/>
              <a:t>Discussion?</a:t>
            </a:r>
          </a:p>
          <a:p>
            <a:pPr lvl="2"/>
            <a:r>
              <a:rPr lang="en-AU" dirty="0" smtClean="0"/>
              <a:t>It is sort of similar in some ways to HS2.0 from the WFA</a:t>
            </a:r>
          </a:p>
          <a:p>
            <a:pPr lvl="2"/>
            <a:r>
              <a:rPr lang="en-AU" dirty="0" smtClean="0"/>
              <a:t>One of the big picture issues with these last two proposals is that these standards are being proposed in an organisation with very few of the relevant stakeholders taking part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11647119"/>
              </p:ext>
            </p:extLst>
          </p:nvPr>
        </p:nvGraphicFramePr>
        <p:xfrm>
          <a:off x="13447" y="2667000"/>
          <a:ext cx="914400" cy="771525"/>
        </p:xfrm>
        <a:graphic>
          <a:graphicData uri="http://schemas.openxmlformats.org/presentationml/2006/ole">
            <mc:AlternateContent xmlns:mc="http://schemas.openxmlformats.org/markup-compatibility/2006">
              <mc:Choice xmlns:v="urn:schemas-microsoft-com:vml" Requires="v">
                <p:oleObj spid="_x0000_s130059"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3447" y="2667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96787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 N15523</a:t>
            </a:r>
            <a:endParaRPr lang="en-AU" dirty="0" smtClean="0"/>
          </a:p>
          <a:p>
            <a:pPr lvl="1"/>
            <a:r>
              <a:rPr lang="en-AU" dirty="0" smtClean="0"/>
              <a:t>Dan Harkins will lead a technical review</a:t>
            </a:r>
          </a:p>
          <a:p>
            <a:pPr lvl="2"/>
            <a:r>
              <a:rPr lang="en-AU" dirty="0" smtClean="0"/>
              <a:t>See </a:t>
            </a:r>
            <a:r>
              <a:rPr lang="en-AU" dirty="0" smtClean="0"/>
              <a:t>attached</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088806"/>
              </p:ext>
            </p:extLst>
          </p:nvPr>
        </p:nvGraphicFramePr>
        <p:xfrm>
          <a:off x="-17929" y="2505075"/>
          <a:ext cx="914400" cy="771525"/>
        </p:xfrm>
        <a:graphic>
          <a:graphicData uri="http://schemas.openxmlformats.org/presentationml/2006/ole">
            <mc:AlternateContent xmlns:mc="http://schemas.openxmlformats.org/markup-compatibility/2006">
              <mc:Choice xmlns:v="urn:schemas-microsoft-com:vml" Requires="v">
                <p:oleObj spid="_x0000_s111715"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7929"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35091613"/>
              </p:ext>
            </p:extLst>
          </p:nvPr>
        </p:nvGraphicFramePr>
        <p:xfrm>
          <a:off x="13447" y="3276600"/>
          <a:ext cx="914400" cy="771525"/>
        </p:xfrm>
        <a:graphic>
          <a:graphicData uri="http://schemas.openxmlformats.org/presentationml/2006/ole">
            <mc:AlternateContent xmlns:mc="http://schemas.openxmlformats.org/markup-compatibility/2006">
              <mc:Choice xmlns:v="urn:schemas-microsoft-com:vml" Requires="v">
                <p:oleObj spid="_x0000_s11171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13447" y="3276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The document in not in the agenda in </a:t>
            </a:r>
            <a:r>
              <a:rPr lang="en-AU" dirty="0" smtClean="0"/>
              <a:t>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81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87013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1497379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886745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1780981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a:t>
            </a:r>
            <a:r>
              <a:rPr lang="en-AU" dirty="0" smtClean="0"/>
              <a:t>on </a:t>
            </a:r>
            <a:r>
              <a:rPr lang="en-AU" dirty="0" smtClean="0"/>
              <a:t>basis:</a:t>
            </a:r>
          </a:p>
          <a:p>
            <a:pPr lvl="2"/>
            <a:r>
              <a:rPr lang="en-AU" dirty="0"/>
              <a:t>O</a:t>
            </a:r>
            <a:r>
              <a:rPr lang="en-AU" dirty="0" smtClean="0"/>
              <a:t>f ISO staffer comments and fact it is</a:t>
            </a:r>
          </a:p>
          <a:p>
            <a:pPr lvl="2"/>
            <a:r>
              <a:rPr lang="en-AU" dirty="0" smtClean="0"/>
              <a:t>Noting the document is not </a:t>
            </a:r>
            <a:r>
              <a:rPr lang="en-AU" dirty="0" smtClean="0"/>
              <a:t>on </a:t>
            </a:r>
            <a:r>
              <a:rPr lang="en-AU" dirty="0" smtClean="0"/>
              <a:t>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Tree>
    <p:extLst>
      <p:ext uri="{BB962C8B-B14F-4D97-AF65-F5344CB8AC3E}">
        <p14:creationId xmlns:p14="http://schemas.microsoft.com/office/powerpoint/2010/main" val="4276855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a:t>
            </a:r>
            <a:r>
              <a:rPr lang="en-AU" dirty="0" smtClean="0"/>
              <a:t>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62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liaison will be pulling together an IEEE 802 status presentation for the SC6 meeting</a:t>
            </a:r>
            <a:endParaRPr lang="en-AU" dirty="0"/>
          </a:p>
        </p:txBody>
      </p:sp>
      <p:sp>
        <p:nvSpPr>
          <p:cNvPr id="3" name="Content Placeholder 2"/>
          <p:cNvSpPr>
            <a:spLocks noGrp="1"/>
          </p:cNvSpPr>
          <p:nvPr>
            <p:ph idx="1"/>
          </p:nvPr>
        </p:nvSpPr>
        <p:spPr/>
        <p:txBody>
          <a:bodyPr/>
          <a:lstStyle/>
          <a:p>
            <a:pPr lvl="1"/>
            <a:r>
              <a:rPr lang="en-AU" dirty="0" smtClean="0"/>
              <a:t>Bruce Kraemer is empowered to approve an IEEE 802 presentations</a:t>
            </a:r>
          </a:p>
          <a:p>
            <a:pPr lvl="1"/>
            <a:r>
              <a:rPr lang="en-AU" dirty="0" smtClean="0"/>
              <a:t>Known needed presentations include</a:t>
            </a:r>
          </a:p>
          <a:p>
            <a:pPr lvl="2"/>
            <a:r>
              <a:rPr lang="en-AU" dirty="0" smtClean="0"/>
              <a:t>Status of 802.1</a:t>
            </a:r>
          </a:p>
          <a:p>
            <a:pPr lvl="2"/>
            <a:r>
              <a:rPr lang="en-AU" dirty="0" smtClean="0"/>
              <a:t>Status of 802.3</a:t>
            </a:r>
          </a:p>
          <a:p>
            <a:pPr lvl="2"/>
            <a:r>
              <a:rPr lang="en-AU" dirty="0" smtClean="0"/>
              <a:t>Status of 802.11</a:t>
            </a:r>
          </a:p>
          <a:p>
            <a:pPr lvl="2"/>
            <a:r>
              <a:rPr lang="en-AU" dirty="0" smtClean="0"/>
              <a:t>Status of 802.15/16/18/19/21/22/24 </a:t>
            </a:r>
            <a:r>
              <a:rPr lang="en-AU" dirty="0" err="1" smtClean="0"/>
              <a:t>etc</a:t>
            </a:r>
            <a:endParaRPr lang="en-AU" dirty="0" smtClean="0"/>
          </a:p>
          <a:p>
            <a:pPr lvl="2"/>
            <a:r>
              <a:rPr lang="en-AU" dirty="0" smtClean="0"/>
              <a:t>Update of table of IEEE 802 documents in ISO/IEC (see next two pages)</a:t>
            </a:r>
          </a:p>
          <a:p>
            <a:pPr lvl="1"/>
            <a:r>
              <a:rPr lang="en-AU" dirty="0" smtClean="0"/>
              <a:t>Does Bruce need assistance?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536495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66</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075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 IEEE 802.1 WG has provided an update of the table specifying plans for existing 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pic>
        <p:nvPicPr>
          <p:cNvPr id="118786" name="Picture 2" descr="7786D2A8BADA294299CBFCBC3AB29CEA@eric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38325"/>
            <a:ext cx="8439150" cy="49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976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China NB rep has declined an IEEE 802 invitation to present TePA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smtClean="0"/>
              <a:t> </a:t>
            </a:r>
            <a:r>
              <a:rPr lang="en-US" dirty="0" err="1" smtClean="0"/>
              <a:t>Yanan</a:t>
            </a:r>
            <a:r>
              <a:rPr lang="en-US" dirty="0" smtClean="0"/>
              <a:t> (IWNCOMM) </a:t>
            </a:r>
            <a:endParaRPr lang="en-AU" dirty="0" smtClean="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dirty="0" smtClean="0"/>
              <a:t>…</a:t>
            </a:r>
            <a:r>
              <a:rPr lang="en-US" dirty="0" smtClean="0"/>
              <a:t> . It is pity that I would not take part in the IEEE meetings in the next year, because we have finished arranging the meetings (not in China) plan …</a:t>
            </a:r>
          </a:p>
          <a:p>
            <a:pPr lvl="1"/>
            <a:r>
              <a:rPr lang="en-US" dirty="0" smtClean="0"/>
              <a:t>Maybe a presentation can occur in March 2014 if the SC6 meeting is held in conjunction with IEEE 802  in Beijing (see later discussion)</a:t>
            </a:r>
            <a:endParaRPr lang="en-AU" dirty="0" smtClean="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8602952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a:t>
            </a:r>
            <a:r>
              <a:rPr lang="en-AU" dirty="0" smtClean="0"/>
              <a:t>ossibility </a:t>
            </a:r>
            <a:r>
              <a:rPr lang="en-AU" dirty="0" smtClean="0"/>
              <a:t>of </a:t>
            </a:r>
            <a:r>
              <a:rPr lang="en-AU" dirty="0" smtClean="0"/>
              <a:t>IEEE 802 sponsoring a meeting of SC6 in March 2014 in Beijing</a:t>
            </a:r>
            <a:endParaRPr lang="en-AU" dirty="0"/>
          </a:p>
        </p:txBody>
      </p:sp>
      <p:sp>
        <p:nvSpPr>
          <p:cNvPr id="3" name="Content Placeholder 2"/>
          <p:cNvSpPr>
            <a:spLocks noGrp="1"/>
          </p:cNvSpPr>
          <p:nvPr>
            <p:ph idx="1"/>
          </p:nvPr>
        </p:nvSpPr>
        <p:spPr/>
        <p:txBody>
          <a:bodyPr/>
          <a:lstStyle/>
          <a:p>
            <a:pPr lvl="1"/>
            <a:r>
              <a:rPr lang="en-AU" dirty="0" smtClean="0"/>
              <a:t>SC6 was planning to meet in January 2014 in Geneva</a:t>
            </a:r>
          </a:p>
          <a:p>
            <a:pPr lvl="1"/>
            <a:r>
              <a:rPr lang="en-AU" dirty="0" smtClean="0"/>
              <a:t>However, it appears this no longer possible</a:t>
            </a:r>
          </a:p>
          <a:p>
            <a:pPr lvl="1"/>
            <a:r>
              <a:rPr lang="en-AU" dirty="0" smtClean="0"/>
              <a:t>The suggestion has been made that IEEE 802 sponsor the SC6 meeting</a:t>
            </a:r>
          </a:p>
          <a:p>
            <a:pPr lvl="1"/>
            <a:r>
              <a:rPr lang="en-AU" dirty="0" smtClean="0"/>
              <a:t>Bruce Kraemer has had some preliminary  discussions with the Chair of SC6</a:t>
            </a:r>
          </a:p>
          <a:p>
            <a:pPr lvl="1"/>
            <a:r>
              <a:rPr lang="en-AU" dirty="0" smtClean="0"/>
              <a:t>Update from Bruce?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3525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a:t>
            </a:r>
            <a:r>
              <a:rPr lang="en-AU" dirty="0" smtClean="0"/>
              <a:t>week</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comparison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71</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July plenary</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Plans for IEEE 802 plenary in July 2013</a:t>
            </a:r>
          </a:p>
          <a:p>
            <a:pPr lvl="1"/>
            <a:r>
              <a:rPr lang="en-AU" dirty="0" smtClean="0"/>
              <a:t>Report on SC6 meeting in Korea</a:t>
            </a:r>
          </a:p>
          <a:p>
            <a:pPr lvl="1"/>
            <a:r>
              <a:rPr lang="en-AU" dirty="0" smtClean="0"/>
              <a:t>Hear updates on pre-ballots/ballots on 802.3, 802.1X/.AE/AS/AB/AR, 802.11aa/ad/</a:t>
            </a:r>
            <a:r>
              <a:rPr lang="en-AU" dirty="0" err="1" smtClean="0"/>
              <a:t>ae</a:t>
            </a:r>
            <a:endParaRPr lang="en-AU" dirty="0" smtClean="0"/>
          </a:p>
          <a:p>
            <a:pPr lvl="1"/>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a:t>
            </a:r>
            <a:r>
              <a:rPr lang="en-US" dirty="0" smtClean="0"/>
              <a:t>normal slots </a:t>
            </a:r>
            <a:r>
              <a:rPr lang="en-US" dirty="0" smtClean="0"/>
              <a:t>at the </a:t>
            </a:r>
            <a:r>
              <a:rPr lang="en-US" dirty="0" smtClean="0"/>
              <a:t>Hawaii interim </a:t>
            </a:r>
            <a:r>
              <a:rPr lang="en-US" dirty="0" smtClean="0"/>
              <a:t>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May,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15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8211</Words>
  <Application>Microsoft Office PowerPoint</Application>
  <PresentationFormat>On-screen Show (4:3)</PresentationFormat>
  <Paragraphs>921</Paragraphs>
  <Slides>74</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802-11-Submission</vt:lpstr>
      <vt:lpstr>Adobe Acrobat Document</vt:lpstr>
      <vt:lpstr>Acrobat Document</vt:lpstr>
      <vt:lpstr>IEEE 802 JTC1 Standing Committee May 2013 agenda</vt:lpstr>
      <vt:lpstr>This presentation will be used to run the IEEE 802 JTC1 SC meetings in Hawaii in May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normal slots at the Hawaii interim meeting</vt:lpstr>
      <vt:lpstr>The IEEE 802 JTC1 SC has one “special” slot at the Hawaii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will be confirmed for the next SC6 meeting in June 2013 in Korea</vt:lpstr>
      <vt:lpstr>The IEEE 802.11 WG has liaised various Sponsor Ballot drafts to ISO/IEC JTC1/SC6</vt:lpstr>
      <vt:lpstr>IEEE 802.11aa/ad/ae started the process of ratification by ISO/IEC in Feb 2013</vt:lpstr>
      <vt:lpstr>The pre-ballots on 802.11aa/ad/ae all passed in Apr 2013 with one “no” vote from the China NB</vt:lpstr>
      <vt:lpstr>The China NB justified “no” vote because they have concerns related to 802.11-2012 </vt:lpstr>
      <vt:lpstr>There is probably no need for the SC to respond in detail to the China NB  comments on 802.11aa/ad/ae</vt:lpstr>
      <vt:lpstr>The Japan NB made procedural comments on 802.11aa/ad/ae despite voting “yes”</vt:lpstr>
      <vt:lpstr>The SC needs to decide on how to deal with the Japan NB comment on 802.11aa/ad/ae</vt:lpstr>
      <vt:lpstr>The SC needs to decide on how to deal with the Japan NB comment on 802.11aa/ad/ae</vt:lpstr>
      <vt:lpstr>IEEE 802.1X &amp; IEEE 802.1AE started the process of ISO/IEC ratification in Dec 2012</vt:lpstr>
      <vt:lpstr>The pre-ballots on 802.1X and 802.1AE both passed in Feb 2013 with one “no” vote from the China NB</vt:lpstr>
      <vt:lpstr>The SC decided in Mar 2013 to respond to the China NB’s comments before the next stage of balloting</vt:lpstr>
      <vt:lpstr>The ballots on 802.1X/AE will start soon,  after 802 filed responses to the China NB’s comments in April 2013 </vt:lpstr>
      <vt:lpstr>The SC will review the status of SC6 pre-ballots on IEEE 802.1AS/AB/AR</vt:lpstr>
      <vt:lpstr>The SC will review the status of SC6 pre-ballots on IEEE 802.3-2012</vt:lpstr>
      <vt:lpstr>In Sept 2012, SC6 agreed to give IEEE 802 WGs responsibility for revision of ISO/IEC 8802 standards </vt:lpstr>
      <vt:lpstr>In March 2013, IEEE 802 liaised a proposed collaboration and revision process to SC6</vt:lpstr>
      <vt:lpstr>IEEE 802 will need to develop supporting material for the SC6 collaboration over time</vt:lpstr>
      <vt:lpstr>The Swiss NB likes the proposed collaboration process and wants to start using it</vt:lpstr>
      <vt:lpstr>The “WAPI story” has been going on for a very, very, very long time ... </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are planning to attend the IEEE 802.11 WG meeting in May</vt:lpstr>
      <vt:lpstr>TePA-AC, the 802.1X replacement, was approved as a Chinese National Standard in Oct 12</vt:lpstr>
      <vt:lpstr>The China NB have submitted a paper claiming that an attack on 802.1X possible, which is  not true!</vt:lpstr>
      <vt:lpstr>An attack is not an attack if it assumes the protocol is not properly implemented</vt:lpstr>
      <vt:lpstr>There is no further standardisation news in China related to TLSec, the proposed 802.1AE replacement </vt:lpstr>
      <vt:lpstr>The China NB has submitted a paper documenting implementation &amp; verification of TLSec</vt:lpstr>
      <vt:lpstr>There is no standardisation news related to TAAA in China, the proposed LRWN security replacement</vt:lpstr>
      <vt:lpstr>The China NB has submitted a paper documenting implementation &amp; verification of TAAA</vt:lpstr>
      <vt:lpstr>There is no further standardisation news in relation to TISec, a proposed IPSec replacement</vt:lpstr>
      <vt:lpstr>It appears the China NB are promoting the standardisation of TISec in WG7</vt:lpstr>
      <vt:lpstr>The China NB is now proposing a study period on WLAN optimization technology</vt:lpstr>
      <vt:lpstr>The China NB is now proposing a study period on WLAN optimization technology</vt:lpstr>
      <vt:lpstr>The China NB is proposing a WLAN infrastructure sharing mechanism</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 – no update</vt:lpstr>
      <vt:lpstr>The IEEE 802 liaison will be pulling together an IEEE 802 status presentation for the SC6 meeting</vt:lpstr>
      <vt:lpstr>In Feb 12, SC6 approved a table with proposed dispositions for various ISO/IEC 8802 standards</vt:lpstr>
      <vt:lpstr>The IEEE 802.1 WG has provided an update of the table specifying plans for existing ISO/IEC standards</vt:lpstr>
      <vt:lpstr>A China NB rep has declined an IEEE 802 invitation to present TePA to IEEE 802.1 WG in 2013</vt:lpstr>
      <vt:lpstr>There is a possibility of IEEE 802 sponsoring a meeting of SC6 in March 2014 in Beijing</vt:lpstr>
      <vt:lpstr>IEEE 802 JTC1 SC will consider any motions</vt:lpstr>
      <vt:lpstr>The IEEE 802 JTC1 SC will consider approving a response to the Swiss NB comparison of 802.1X </vt:lpstr>
      <vt:lpstr>The IEEE 802 JTC1 SC will prepare for the next SC6 meeting at the July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2013-05-13T05:17:28Z</dcterms:modified>
</cp:coreProperties>
</file>