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9"/>
  </p:notesMasterIdLst>
  <p:handoutMasterIdLst>
    <p:handoutMasterId r:id="rId40"/>
  </p:handoutMasterIdLst>
  <p:sldIdLst>
    <p:sldId id="269" r:id="rId5"/>
    <p:sldId id="257"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9" r:id="rId27"/>
    <p:sldId id="297" r:id="rId28"/>
    <p:sldId id="298" r:id="rId29"/>
    <p:sldId id="275" r:id="rId30"/>
    <p:sldId id="270" r:id="rId31"/>
    <p:sldId id="305" r:id="rId32"/>
    <p:sldId id="301" r:id="rId33"/>
    <p:sldId id="302" r:id="rId34"/>
    <p:sldId id="303" r:id="rId35"/>
    <p:sldId id="306" r:id="rId36"/>
    <p:sldId id="307" r:id="rId37"/>
    <p:sldId id="308" r:id="rId38"/>
  </p:sldIdLst>
  <p:sldSz cx="9144000" cy="6858000" type="screen4x3"/>
  <p:notesSz cx="7099300" cy="10234613"/>
  <p:defaultTextStyle>
    <a:defPPr>
      <a:defRPr lang="en-CA"/>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diatek" initials="M" lastIdx="4" clrIdx="0"/>
  <p:cmAuthor id="1" name="mtk30123"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1074"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36840" y="199841"/>
            <a:ext cx="2350580"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97858">
              <a:defRPr sz="1500" b="1"/>
            </a:lvl1pPr>
          </a:lstStyle>
          <a:p>
            <a:r>
              <a:rPr lang="en-CA"/>
              <a:t>doc.: IEEE 802.11-yy/xxxxr0</a:t>
            </a:r>
          </a:p>
        </p:txBody>
      </p:sp>
      <p:sp>
        <p:nvSpPr>
          <p:cNvPr id="3075" name="Rectangle 3"/>
          <p:cNvSpPr>
            <a:spLocks noGrp="1" noChangeArrowheads="1"/>
          </p:cNvSpPr>
          <p:nvPr>
            <p:ph type="dt" sz="quarter" idx="1"/>
          </p:nvPr>
        </p:nvSpPr>
        <p:spPr bwMode="auto">
          <a:xfrm>
            <a:off x="711880" y="199841"/>
            <a:ext cx="981423"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97858">
              <a:defRPr sz="1500" b="1"/>
            </a:lvl1pPr>
          </a:lstStyle>
          <a:p>
            <a:r>
              <a:rPr lang="en-CA"/>
              <a:t>Month Year</a:t>
            </a:r>
          </a:p>
        </p:txBody>
      </p:sp>
      <p:sp>
        <p:nvSpPr>
          <p:cNvPr id="3076" name="Rectangle 4"/>
          <p:cNvSpPr>
            <a:spLocks noGrp="1" noChangeArrowheads="1"/>
          </p:cNvSpPr>
          <p:nvPr>
            <p:ph type="ftr" sz="quarter" idx="2"/>
          </p:nvPr>
        </p:nvSpPr>
        <p:spPr bwMode="auto">
          <a:xfrm>
            <a:off x="4817592" y="9905482"/>
            <a:ext cx="16510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97858">
              <a:defRPr/>
            </a:lvl1pPr>
          </a:lstStyle>
          <a:p>
            <a:r>
              <a:rPr lang="en-CA"/>
              <a:t>John Doe, Some Company</a:t>
            </a:r>
          </a:p>
        </p:txBody>
      </p:sp>
      <p:sp>
        <p:nvSpPr>
          <p:cNvPr id="3077" name="Rectangle 5"/>
          <p:cNvSpPr>
            <a:spLocks noGrp="1" noChangeArrowheads="1"/>
          </p:cNvSpPr>
          <p:nvPr>
            <p:ph type="sldNum" sz="quarter" idx="3"/>
          </p:nvPr>
        </p:nvSpPr>
        <p:spPr bwMode="auto">
          <a:xfrm>
            <a:off x="3211939" y="9905482"/>
            <a:ext cx="5177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97858">
              <a:defRPr/>
            </a:lvl1pPr>
          </a:lstStyle>
          <a:p>
            <a:r>
              <a:rPr lang="en-CA"/>
              <a:t>Page </a:t>
            </a:r>
            <a:fld id="{AB7C97AC-AEAF-4E2E-8E67-E6E35D24FC2E}" type="slidenum">
              <a:rPr lang="en-CA"/>
              <a:pPr/>
              <a:t>‹#›</a:t>
            </a:fld>
            <a:endParaRPr lang="en-CA"/>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
        <p:nvSpPr>
          <p:cNvPr id="3079" name="Rectangle 7"/>
          <p:cNvSpPr>
            <a:spLocks noChangeArrowheads="1"/>
          </p:cNvSpPr>
          <p:nvPr/>
        </p:nvSpPr>
        <p:spPr bwMode="auto">
          <a:xfrm>
            <a:off x="710256" y="9905482"/>
            <a:ext cx="718145" cy="184666"/>
          </a:xfrm>
          <a:prstGeom prst="rect">
            <a:avLst/>
          </a:prstGeom>
          <a:noFill/>
          <a:ln w="9525">
            <a:noFill/>
            <a:miter lim="800000"/>
            <a:headEnd/>
            <a:tailEnd/>
          </a:ln>
          <a:effectLst/>
        </p:spPr>
        <p:txBody>
          <a:bodyPr wrap="none" lIns="0" tIns="0" rIns="0" bIns="0">
            <a:spAutoFit/>
          </a:bodyPr>
          <a:lstStyle/>
          <a:p>
            <a:pPr defTabSz="997858"/>
            <a:r>
              <a:rPr lang="en-CA"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Tree>
    <p:extLst>
      <p:ext uri="{BB962C8B-B14F-4D97-AF65-F5344CB8AC3E}">
        <p14:creationId xmlns="" xmlns:p14="http://schemas.microsoft.com/office/powerpoint/2010/main" val="427597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0723" y="112306"/>
            <a:ext cx="2350580"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97858">
              <a:defRPr sz="1500" b="1"/>
            </a:lvl1pPr>
          </a:lstStyle>
          <a:p>
            <a:r>
              <a:rPr lang="en-CA"/>
              <a:t>doc.: IEEE 802.11-yy/xxxxr0</a:t>
            </a:r>
          </a:p>
        </p:txBody>
      </p:sp>
      <p:sp>
        <p:nvSpPr>
          <p:cNvPr id="2051" name="Rectangle 3"/>
          <p:cNvSpPr>
            <a:spLocks noGrp="1" noChangeArrowheads="1"/>
          </p:cNvSpPr>
          <p:nvPr>
            <p:ph type="dt" idx="1"/>
          </p:nvPr>
        </p:nvSpPr>
        <p:spPr bwMode="auto">
          <a:xfrm>
            <a:off x="669622" y="112306"/>
            <a:ext cx="981423"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97858">
              <a:defRPr sz="1500" b="1"/>
            </a:lvl1pPr>
          </a:lstStyle>
          <a:p>
            <a:r>
              <a:rPr lang="en-CA"/>
              <a:t>Month Year</a:t>
            </a:r>
          </a:p>
        </p:txBody>
      </p:sp>
      <p:sp>
        <p:nvSpPr>
          <p:cNvPr id="205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2054" name="Rectangle 6"/>
          <p:cNvSpPr>
            <a:spLocks noGrp="1" noChangeArrowheads="1"/>
          </p:cNvSpPr>
          <p:nvPr>
            <p:ph type="ftr" sz="quarter" idx="4"/>
          </p:nvPr>
        </p:nvSpPr>
        <p:spPr bwMode="auto">
          <a:xfrm>
            <a:off x="4286486" y="9908983"/>
            <a:ext cx="21448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88747" lvl="4" algn="r" defTabSz="997858">
              <a:defRPr/>
            </a:lvl5pPr>
          </a:lstStyle>
          <a:p>
            <a:pPr lvl="4"/>
            <a:r>
              <a:rPr lang="en-CA"/>
              <a:t>John Doe, Some Company</a:t>
            </a:r>
          </a:p>
        </p:txBody>
      </p:sp>
      <p:sp>
        <p:nvSpPr>
          <p:cNvPr id="2055" name="Rectangle 7"/>
          <p:cNvSpPr>
            <a:spLocks noGrp="1" noChangeArrowheads="1"/>
          </p:cNvSpPr>
          <p:nvPr>
            <p:ph type="sldNum" sz="quarter" idx="5"/>
          </p:nvPr>
        </p:nvSpPr>
        <p:spPr bwMode="auto">
          <a:xfrm>
            <a:off x="3306558" y="9908983"/>
            <a:ext cx="5177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97858">
              <a:defRPr/>
            </a:lvl1pPr>
          </a:lstStyle>
          <a:p>
            <a:r>
              <a:rPr lang="en-CA"/>
              <a:t>Page </a:t>
            </a:r>
            <a:fld id="{D7BBE521-9050-4CCC-AD4E-E8F28ADB7B94}" type="slidenum">
              <a:rPr lang="en-CA"/>
              <a:pPr/>
              <a:t>‹#›</a:t>
            </a:fld>
            <a:endParaRPr lang="en-CA"/>
          </a:p>
        </p:txBody>
      </p:sp>
      <p:sp>
        <p:nvSpPr>
          <p:cNvPr id="2056" name="Rectangle 8"/>
          <p:cNvSpPr>
            <a:spLocks noChangeArrowheads="1"/>
          </p:cNvSpPr>
          <p:nvPr/>
        </p:nvSpPr>
        <p:spPr bwMode="auto">
          <a:xfrm>
            <a:off x="741136" y="9908983"/>
            <a:ext cx="718145" cy="184666"/>
          </a:xfrm>
          <a:prstGeom prst="rect">
            <a:avLst/>
          </a:prstGeom>
          <a:noFill/>
          <a:ln w="9525">
            <a:noFill/>
            <a:miter lim="800000"/>
            <a:headEnd/>
            <a:tailEnd/>
          </a:ln>
          <a:effectLst/>
        </p:spPr>
        <p:txBody>
          <a:bodyPr wrap="none" lIns="0" tIns="0" rIns="0" bIns="0">
            <a:spAutoFit/>
          </a:bodyPr>
          <a:lstStyle/>
          <a:p>
            <a:r>
              <a:rPr lang="en-CA"/>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Tree>
    <p:extLst>
      <p:ext uri="{BB962C8B-B14F-4D97-AF65-F5344CB8AC3E}">
        <p14:creationId xmlns="" xmlns:p14="http://schemas.microsoft.com/office/powerpoint/2010/main" val="1074021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3B0B417B-7E77-4527-A78A-722D3B0A809E}" type="slidenum">
              <a:rPr lang="en-CA"/>
              <a:pPr/>
              <a:t>1</a:t>
            </a:fld>
            <a:endParaRPr lang="en-CA"/>
          </a:p>
        </p:txBody>
      </p:sp>
      <p:sp>
        <p:nvSpPr>
          <p:cNvPr id="31746" name="Rectangle 2"/>
          <p:cNvSpPr>
            <a:spLocks noGrp="1" noRot="1" noChangeAspect="1" noChangeArrowheads="1" noTextEdit="1"/>
          </p:cNvSpPr>
          <p:nvPr>
            <p:ph type="sldImg"/>
          </p:nvPr>
        </p:nvSpPr>
        <p:spPr>
          <a:xfrm>
            <a:off x="1000125" y="773113"/>
            <a:ext cx="5099050" cy="3825875"/>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10</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7912" y="9908983"/>
            <a:ext cx="486415" cy="184666"/>
          </a:xfrm>
          <a:ln/>
        </p:spPr>
        <p:txBody>
          <a:bodyPr/>
          <a:lstStyle/>
          <a:p>
            <a:r>
              <a:rPr lang="en-CA"/>
              <a:t>Page </a:t>
            </a:r>
            <a:fld id="{5F348C83-9B11-4C7B-B765-BB95660D5123}" type="slidenum">
              <a:rPr lang="en-CA"/>
              <a:pPr/>
              <a:t>11</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12</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13</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14</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15</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16</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17</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18</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19</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2</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20</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21</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22</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23</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24</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25</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3</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4</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5</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6</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7</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8</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9</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950E1B80-1137-4CD8-B711-9BD30C9C028B}"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A6C6C1AD-AC61-4C0F-9776-CB69EC346EA3}"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137C3055-0FD7-48D3-B938-4E7B5FDBD745}"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02FDE5AF-557C-4D9E-9BE3-8A50977121B0}" type="slidenum">
              <a:rPr lang="en-CA"/>
              <a:pPr/>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10790EDF-FA07-41D0-B3E5-924908572160}"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B9FF250A-B65A-444E-9C06-3DCAD7C68C63}"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8" name="Footer Placeholder 7"/>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9" name="Slide Number Placeholder 8"/>
          <p:cNvSpPr>
            <a:spLocks noGrp="1"/>
          </p:cNvSpPr>
          <p:nvPr>
            <p:ph type="sldNum" sz="quarter" idx="12"/>
          </p:nvPr>
        </p:nvSpPr>
        <p:spPr/>
        <p:txBody>
          <a:bodyPr/>
          <a:lstStyle>
            <a:lvl1pPr>
              <a:defRPr/>
            </a:lvl1pPr>
          </a:lstStyle>
          <a:p>
            <a:r>
              <a:rPr lang="en-CA"/>
              <a:t>Slide </a:t>
            </a:r>
            <a:fld id="{A0539E92-7ADD-4BA4-97A1-231ED78958E5}"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4" name="Footer Placeholder 3"/>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5" name="Slide Number Placeholder 4"/>
          <p:cNvSpPr>
            <a:spLocks noGrp="1"/>
          </p:cNvSpPr>
          <p:nvPr>
            <p:ph type="sldNum" sz="quarter" idx="12"/>
          </p:nvPr>
        </p:nvSpPr>
        <p:spPr/>
        <p:txBody>
          <a:bodyPr/>
          <a:lstStyle>
            <a:lvl1pPr>
              <a:defRPr/>
            </a:lvl1pPr>
          </a:lstStyle>
          <a:p>
            <a:r>
              <a:rPr lang="en-CA"/>
              <a:t>Slide </a:t>
            </a:r>
            <a:fld id="{D17D1661-6B3F-4764-B842-0D10F53BE4C4}"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3" name="Footer Placeholder 2"/>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4" name="Slide Number Placeholder 3"/>
          <p:cNvSpPr>
            <a:spLocks noGrp="1"/>
          </p:cNvSpPr>
          <p:nvPr>
            <p:ph type="sldNum" sz="quarter" idx="12"/>
          </p:nvPr>
        </p:nvSpPr>
        <p:spPr/>
        <p:txBody>
          <a:bodyPr/>
          <a:lstStyle>
            <a:lvl1pPr>
              <a:defRPr/>
            </a:lvl1pPr>
          </a:lstStyle>
          <a:p>
            <a:r>
              <a:rPr lang="en-CA"/>
              <a:t>Slide </a:t>
            </a:r>
            <a:fld id="{86207338-6D17-4C33-B1C7-C4329894A8A0}"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5C1B3BE6-3529-46B9-A25A-C5F787C14109}"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CB58CADE-F4C1-4118-B10B-4EA3909AB3BF}"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CA"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28" name="Rectangle 4"/>
          <p:cNvSpPr>
            <a:spLocks noGrp="1" noChangeArrowheads="1"/>
          </p:cNvSpPr>
          <p:nvPr>
            <p:ph type="dt" sz="half" idx="2"/>
          </p:nvPr>
        </p:nvSpPr>
        <p:spPr bwMode="auto">
          <a:xfrm>
            <a:off x="696913" y="332601"/>
            <a:ext cx="91050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r>
              <a:rPr lang="en-US" dirty="0" smtClean="0"/>
              <a:t>May2013</a:t>
            </a:r>
            <a:endParaRPr lang="en-CA"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r>
              <a:rPr lang="en-CA" smtClean="0"/>
              <a:t>Osama Aboul-Magd (Huawei Technologies)</a:t>
            </a:r>
            <a:endParaRPr lang="en-CA"/>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CA"/>
              <a:t>Slide </a:t>
            </a:r>
            <a:fld id="{D6883C6F-FA36-47F5-88FE-969F9408B6F7}" type="slidenum">
              <a:rPr lang="en-CA"/>
              <a:pPr/>
              <a:t>‹#›</a:t>
            </a:fld>
            <a:endParaRPr lang="en-CA"/>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CA" sz="1800" b="1" dirty="0"/>
              <a:t>doc.: IEEE </a:t>
            </a:r>
            <a:r>
              <a:rPr lang="en-CA" sz="1800" b="1" dirty="0" smtClean="0"/>
              <a:t>802.11-13/0527r1</a:t>
            </a:r>
            <a:endParaRPr lang="en-CA"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CA"/>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r>
              <a:rPr lang="en-CA"/>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ikr.uni-stuttgart.de/Content/Publications/%20Archive/Fa_netgames2002%2034662.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696913" y="332601"/>
            <a:ext cx="968214" cy="276999"/>
          </a:xfrm>
        </p:spPr>
        <p:txBody>
          <a:bodyPr/>
          <a:lstStyle/>
          <a:p>
            <a:r>
              <a:rPr lang="en-US" dirty="0" smtClean="0"/>
              <a:t>M</a:t>
            </a:r>
            <a:r>
              <a:rPr lang="en-US" altLang="zh-CN" dirty="0" smtClean="0"/>
              <a:t>ay</a:t>
            </a:r>
            <a:r>
              <a:rPr lang="en-US" dirty="0" smtClean="0"/>
              <a:t> 2013</a:t>
            </a:r>
            <a:endParaRPr lang="en-CA" dirty="0"/>
          </a:p>
        </p:txBody>
      </p:sp>
      <p:sp>
        <p:nvSpPr>
          <p:cNvPr id="7" name="Footer Placeholder 4"/>
          <p:cNvSpPr>
            <a:spLocks noGrp="1"/>
          </p:cNvSpPr>
          <p:nvPr>
            <p:ph type="ftr" sz="quarter" idx="11"/>
          </p:nvPr>
        </p:nvSpPr>
        <p:spPr/>
        <p:txBody>
          <a:bodyPr/>
          <a:lstStyle/>
          <a:p>
            <a:r>
              <a:rPr lang="en-CA" smtClean="0"/>
              <a:t>Osama Aboul-Magd (Huawei Technologies)</a:t>
            </a:r>
            <a:endParaRPr lang="en-CA"/>
          </a:p>
        </p:txBody>
      </p:sp>
      <p:sp>
        <p:nvSpPr>
          <p:cNvPr id="8" name="Slide Number Placeholder 5"/>
          <p:cNvSpPr>
            <a:spLocks noGrp="1"/>
          </p:cNvSpPr>
          <p:nvPr>
            <p:ph type="sldNum" sz="quarter" idx="12"/>
          </p:nvPr>
        </p:nvSpPr>
        <p:spPr/>
        <p:txBody>
          <a:bodyPr/>
          <a:lstStyle/>
          <a:p>
            <a:r>
              <a:rPr lang="en-CA"/>
              <a:t>Slide </a:t>
            </a:r>
            <a:fld id="{48A76A33-492B-4794-AA09-478639124AC1}" type="slidenum">
              <a:rPr lang="en-CA"/>
              <a:pPr/>
              <a:t>1</a:t>
            </a:fld>
            <a:endParaRPr lang="en-CA"/>
          </a:p>
        </p:txBody>
      </p:sp>
      <p:sp>
        <p:nvSpPr>
          <p:cNvPr id="30722" name="Rectangle 2"/>
          <p:cNvSpPr>
            <a:spLocks noGrp="1" noChangeArrowheads="1"/>
          </p:cNvSpPr>
          <p:nvPr>
            <p:ph type="title"/>
          </p:nvPr>
        </p:nvSpPr>
        <p:spPr>
          <a:noFill/>
          <a:ln/>
        </p:spPr>
        <p:txBody>
          <a:bodyPr/>
          <a:lstStyle/>
          <a:p>
            <a:r>
              <a:rPr lang="en-CA" dirty="0" smtClean="0"/>
              <a:t>Usage Models for Next Generation WLAN</a:t>
            </a:r>
            <a:endParaRPr lang="en-CA" dirty="0"/>
          </a:p>
        </p:txBody>
      </p:sp>
      <p:sp>
        <p:nvSpPr>
          <p:cNvPr id="30726" name="Rectangle 6"/>
          <p:cNvSpPr>
            <a:spLocks noGrp="1" noChangeArrowheads="1"/>
          </p:cNvSpPr>
          <p:nvPr>
            <p:ph type="body" idx="1"/>
          </p:nvPr>
        </p:nvSpPr>
        <p:spPr>
          <a:xfrm>
            <a:off x="685800" y="1679848"/>
            <a:ext cx="7772400" cy="381000"/>
          </a:xfrm>
          <a:noFill/>
          <a:ln/>
        </p:spPr>
        <p:txBody>
          <a:bodyPr/>
          <a:lstStyle/>
          <a:p>
            <a:pPr algn="ctr">
              <a:buFontTx/>
              <a:buNone/>
            </a:pPr>
            <a:r>
              <a:rPr lang="en-CA" sz="2000" dirty="0"/>
              <a:t>Date:</a:t>
            </a:r>
            <a:r>
              <a:rPr lang="en-CA" sz="2000" b="0" dirty="0"/>
              <a:t> </a:t>
            </a:r>
            <a:r>
              <a:rPr lang="en-CA" sz="2000" b="0" dirty="0" smtClean="0"/>
              <a:t>2013-05-13</a:t>
            </a:r>
            <a:endParaRPr lang="en-CA" sz="2000" b="0" dirty="0"/>
          </a:p>
        </p:txBody>
      </p:sp>
      <p:graphicFrame>
        <p:nvGraphicFramePr>
          <p:cNvPr id="30731" name="Object 11"/>
          <p:cNvGraphicFramePr>
            <a:graphicFrameLocks noChangeAspect="1"/>
          </p:cNvGraphicFramePr>
          <p:nvPr/>
        </p:nvGraphicFramePr>
        <p:xfrm>
          <a:off x="508000" y="2634952"/>
          <a:ext cx="7758113" cy="3962400"/>
        </p:xfrm>
        <a:graphic>
          <a:graphicData uri="http://schemas.openxmlformats.org/presentationml/2006/ole">
            <p:oleObj spid="_x0000_s30739" name="Document" r:id="rId4" imgW="9631850" imgH="4922509" progId="Word.Document.8">
              <p:embed/>
            </p:oleObj>
          </a:graphicData>
        </a:graphic>
      </p:graphicFrame>
      <p:sp>
        <p:nvSpPr>
          <p:cNvPr id="30732" name="Rectangle 12"/>
          <p:cNvSpPr>
            <a:spLocks noChangeArrowheads="1"/>
          </p:cNvSpPr>
          <p:nvPr/>
        </p:nvSpPr>
        <p:spPr bwMode="auto">
          <a:xfrm>
            <a:off x="611560" y="2204864"/>
            <a:ext cx="1447800" cy="381000"/>
          </a:xfrm>
          <a:prstGeom prst="rect">
            <a:avLst/>
          </a:prstGeom>
          <a:noFill/>
          <a:ln w="9525">
            <a:noFill/>
            <a:miter lim="800000"/>
            <a:headEnd/>
            <a:tailEnd/>
          </a:ln>
          <a:effectLst/>
        </p:spPr>
        <p:txBody>
          <a:bodyPr lIns="92075" tIns="46038" rIns="92075" bIns="46038"/>
          <a:lstStyle/>
          <a:p>
            <a:pPr marL="342900" indent="-342900">
              <a:spcBef>
                <a:spcPct val="20000"/>
              </a:spcBef>
            </a:pPr>
            <a:r>
              <a:rPr lang="en-CA" sz="2000" b="1" dirty="0"/>
              <a:t>Authors:</a:t>
            </a:r>
            <a:endParaRPr lang="en-CA"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10</a:t>
            </a:fld>
            <a:endParaRPr lang="en-CA"/>
          </a:p>
        </p:txBody>
      </p:sp>
      <p:sp>
        <p:nvSpPr>
          <p:cNvPr id="5122" name="Rectangle 2"/>
          <p:cNvSpPr>
            <a:spLocks noGrp="1" noChangeArrowheads="1"/>
          </p:cNvSpPr>
          <p:nvPr>
            <p:ph type="title"/>
          </p:nvPr>
        </p:nvSpPr>
        <p:spPr>
          <a:noFill/>
          <a:ln/>
        </p:spPr>
        <p:txBody>
          <a:bodyPr/>
          <a:lstStyle/>
          <a:p>
            <a:pPr algn="l"/>
            <a:r>
              <a:rPr lang="en-US" altLang="zh-CN" dirty="0"/>
              <a:t>Terminology</a:t>
            </a:r>
            <a:endParaRPr lang="en-CA" dirty="0"/>
          </a:p>
        </p:txBody>
      </p:sp>
      <p:sp>
        <p:nvSpPr>
          <p:cNvPr id="5123" name="Rectangle 3"/>
          <p:cNvSpPr>
            <a:spLocks noGrp="1" noChangeArrowheads="1"/>
          </p:cNvSpPr>
          <p:nvPr>
            <p:ph type="body" idx="1"/>
          </p:nvPr>
        </p:nvSpPr>
        <p:spPr>
          <a:xfrm>
            <a:off x="683568" y="1700808"/>
            <a:ext cx="7990656" cy="4680520"/>
          </a:xfrm>
          <a:noFill/>
          <a:ln/>
        </p:spPr>
        <p:txBody>
          <a:bodyPr/>
          <a:lstStyle/>
          <a:p>
            <a:pPr marL="0" indent="0">
              <a:buNone/>
            </a:pPr>
            <a:r>
              <a:rPr lang="en-US" sz="2000" dirty="0"/>
              <a:t>Usage Model – A usage model is the combination of all the </a:t>
            </a:r>
            <a:r>
              <a:rPr lang="en-US" sz="2000" dirty="0" smtClean="0"/>
              <a:t>things below; </a:t>
            </a:r>
            <a:r>
              <a:rPr lang="en-US" sz="2000" dirty="0"/>
              <a:t>not to be confused with a use case which is the specific set of steps to accomplish a particular task. </a:t>
            </a:r>
          </a:p>
          <a:p>
            <a:r>
              <a:rPr lang="en-US" sz="1800" dirty="0"/>
              <a:t>Pre-Conditions </a:t>
            </a:r>
            <a:r>
              <a:rPr lang="en-US" sz="1800" b="0" dirty="0"/>
              <a:t>– Initial conditions before the </a:t>
            </a:r>
            <a:r>
              <a:rPr lang="en-US" sz="1800" b="0" dirty="0" smtClean="0"/>
              <a:t>use case </a:t>
            </a:r>
            <a:r>
              <a:rPr lang="en-US" sz="1800" b="0" dirty="0"/>
              <a:t>begins.</a:t>
            </a:r>
          </a:p>
          <a:p>
            <a:r>
              <a:rPr lang="en-US" sz="1800" dirty="0"/>
              <a:t>Application </a:t>
            </a:r>
            <a:r>
              <a:rPr lang="en-US" sz="1800" b="0" dirty="0"/>
              <a:t>– A source and/or sink of wireless data that relates to a particular type of user activity. Examples are streaming video and VoIP.</a:t>
            </a:r>
          </a:p>
          <a:p>
            <a:r>
              <a:rPr lang="en-US" sz="1800" dirty="0"/>
              <a:t>Environment </a:t>
            </a:r>
            <a:r>
              <a:rPr lang="en-US" sz="1800" b="0" dirty="0"/>
              <a:t>– The type of place in which </a:t>
            </a:r>
            <a:r>
              <a:rPr lang="en-US" sz="1800" b="0" dirty="0" smtClean="0"/>
              <a:t>the </a:t>
            </a:r>
            <a:r>
              <a:rPr lang="en-US" sz="1800" b="0" dirty="0"/>
              <a:t>network </a:t>
            </a:r>
            <a:r>
              <a:rPr lang="en-US" sz="1800" b="0" dirty="0" smtClean="0"/>
              <a:t>of the use case is </a:t>
            </a:r>
            <a:r>
              <a:rPr lang="en-US" sz="1800" b="0" dirty="0"/>
              <a:t>deployed, such as home, outdoor, hot spot, enterprise, metropolitan area, etc.</a:t>
            </a:r>
          </a:p>
          <a:p>
            <a:r>
              <a:rPr lang="en-US" sz="1800" dirty="0"/>
              <a:t>Traffic Conditions </a:t>
            </a:r>
            <a:r>
              <a:rPr lang="en-US" sz="1800" b="0" dirty="0"/>
              <a:t>– General background traffic or interference that is expected while the </a:t>
            </a:r>
            <a:r>
              <a:rPr lang="en-US" sz="1800" b="0" dirty="0" smtClean="0"/>
              <a:t>use case steps </a:t>
            </a:r>
            <a:r>
              <a:rPr lang="en-US" sz="1800" b="0" dirty="0"/>
              <a:t>are occurring. Overlapping BSSs, existing video streams, and interference from cordless phones are all examples of traffic conditions.</a:t>
            </a:r>
          </a:p>
          <a:p>
            <a:r>
              <a:rPr lang="en-US" sz="1800" dirty="0"/>
              <a:t>Use case </a:t>
            </a:r>
            <a:r>
              <a:rPr lang="en-US" sz="1800" b="0" dirty="0"/>
              <a:t>– A use case is task oriented. It describes the </a:t>
            </a:r>
            <a:r>
              <a:rPr lang="en-US" sz="1800" b="0" dirty="0" smtClean="0"/>
              <a:t>specific step-by-step </a:t>
            </a:r>
            <a:r>
              <a:rPr lang="en-US" sz="1800" b="0" dirty="0"/>
              <a:t>actions performed by a user or device. One use case example is a user starting and stopping a video stream.</a:t>
            </a:r>
          </a:p>
        </p:txBody>
      </p:sp>
    </p:spTree>
    <p:extLst>
      <p:ext uri="{BB962C8B-B14F-4D97-AF65-F5344CB8AC3E}">
        <p14:creationId xmlns="" xmlns:p14="http://schemas.microsoft.com/office/powerpoint/2010/main" val="425107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11</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CA" dirty="0" smtClean="0"/>
              <a:t>Usage Model </a:t>
            </a:r>
            <a:r>
              <a:rPr lang="en-CA" dirty="0"/>
              <a:t>Environments</a:t>
            </a:r>
          </a:p>
        </p:txBody>
      </p:sp>
    </p:spTree>
    <p:extLst>
      <p:ext uri="{BB962C8B-B14F-4D97-AF65-F5344CB8AC3E}">
        <p14:creationId xmlns="" xmlns:p14="http://schemas.microsoft.com/office/powerpoint/2010/main" val="2357863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12</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Environments</a:t>
            </a:r>
            <a:endParaRPr lang="en-CA" dirty="0"/>
          </a:p>
        </p:txBody>
      </p:sp>
      <p:sp>
        <p:nvSpPr>
          <p:cNvPr id="5123" name="Rectangle 3"/>
          <p:cNvSpPr>
            <a:spLocks noGrp="1" noChangeArrowheads="1"/>
          </p:cNvSpPr>
          <p:nvPr>
            <p:ph type="body" idx="1"/>
          </p:nvPr>
        </p:nvSpPr>
        <p:spPr>
          <a:xfrm>
            <a:off x="683568" y="1556792"/>
            <a:ext cx="7990656" cy="4680520"/>
          </a:xfrm>
          <a:noFill/>
          <a:ln/>
        </p:spPr>
        <p:txBody>
          <a:bodyPr/>
          <a:lstStyle/>
          <a:p>
            <a:r>
              <a:rPr lang="en-US" sz="1800" dirty="0"/>
              <a:t>Enterprise</a:t>
            </a:r>
          </a:p>
          <a:p>
            <a:pPr lvl="1"/>
            <a:r>
              <a:rPr lang="en-US" sz="1400" dirty="0"/>
              <a:t>On </a:t>
            </a:r>
            <a:r>
              <a:rPr lang="en-US" sz="1400" dirty="0" smtClean="0"/>
              <a:t>desk and in cubicle </a:t>
            </a:r>
            <a:r>
              <a:rPr lang="en-US" sz="1400" dirty="0"/>
              <a:t>(short range, line of sight)</a:t>
            </a:r>
          </a:p>
          <a:p>
            <a:pPr lvl="1"/>
            <a:r>
              <a:rPr lang="en-US" sz="1400" dirty="0"/>
              <a:t>Conference room (medium range, mostly line of sight)</a:t>
            </a:r>
          </a:p>
          <a:p>
            <a:pPr lvl="1"/>
            <a:r>
              <a:rPr lang="en-US" sz="1400" dirty="0"/>
              <a:t>Dense deployment </a:t>
            </a:r>
          </a:p>
          <a:p>
            <a:r>
              <a:rPr lang="en-US" sz="1800" dirty="0"/>
              <a:t>Small Office </a:t>
            </a:r>
          </a:p>
          <a:p>
            <a:pPr lvl="1"/>
            <a:r>
              <a:rPr lang="en-US" sz="1400" dirty="0"/>
              <a:t>Single BSS with unmanageable interferences </a:t>
            </a:r>
            <a:r>
              <a:rPr lang="en-US" sz="1400" dirty="0" smtClean="0"/>
              <a:t>and limited </a:t>
            </a:r>
            <a:r>
              <a:rPr lang="en-US" sz="1400" dirty="0"/>
              <a:t>number of users</a:t>
            </a:r>
          </a:p>
          <a:p>
            <a:r>
              <a:rPr lang="en-US" sz="1800" dirty="0"/>
              <a:t>Outdoor</a:t>
            </a:r>
          </a:p>
          <a:p>
            <a:pPr lvl="1"/>
            <a:r>
              <a:rPr lang="en-US" sz="1400" dirty="0" smtClean="0"/>
              <a:t>Stadium, Cellular offloading with large number of densely positioned users</a:t>
            </a:r>
            <a:endParaRPr lang="en-US" sz="1400" dirty="0"/>
          </a:p>
          <a:p>
            <a:r>
              <a:rPr lang="en-US" sz="1800" dirty="0"/>
              <a:t>Campus (</a:t>
            </a:r>
            <a:r>
              <a:rPr lang="en-US" sz="1800" dirty="0" smtClean="0"/>
              <a:t>Educational </a:t>
            </a:r>
            <a:r>
              <a:rPr lang="en-US" sz="1800" dirty="0"/>
              <a:t>s</a:t>
            </a:r>
            <a:r>
              <a:rPr lang="en-US" sz="1800" dirty="0" smtClean="0"/>
              <a:t>pace</a:t>
            </a:r>
            <a:r>
              <a:rPr lang="en-US" sz="1800" dirty="0"/>
              <a:t>, Hospital)</a:t>
            </a:r>
          </a:p>
          <a:p>
            <a:pPr lvl="1"/>
            <a:r>
              <a:rPr lang="en-US" sz="1400" dirty="0"/>
              <a:t>Auditorium/lecture halls in the </a:t>
            </a:r>
            <a:r>
              <a:rPr lang="en-US" sz="1400" dirty="0" smtClean="0"/>
              <a:t>educational </a:t>
            </a:r>
            <a:r>
              <a:rPr lang="en-US" sz="1400" dirty="0"/>
              <a:t>space for video demos </a:t>
            </a:r>
          </a:p>
          <a:p>
            <a:pPr lvl="1"/>
            <a:r>
              <a:rPr lang="en-US" sz="1400" dirty="0"/>
              <a:t>Video </a:t>
            </a:r>
            <a:r>
              <a:rPr lang="en-US" sz="1400" dirty="0" smtClean="0"/>
              <a:t>conferencing/</a:t>
            </a:r>
            <a:r>
              <a:rPr lang="en-US" sz="1400" dirty="0" err="1" smtClean="0"/>
              <a:t>tele</a:t>
            </a:r>
            <a:r>
              <a:rPr lang="en-US" sz="1400" dirty="0" smtClean="0"/>
              <a:t>-presence</a:t>
            </a:r>
            <a:endParaRPr lang="en-US" sz="1400" dirty="0"/>
          </a:p>
          <a:p>
            <a:pPr lvl="1"/>
            <a:r>
              <a:rPr lang="en-US" sz="1400" dirty="0"/>
              <a:t>Hospitals where Remote Medical Assistance for Operations is via Wireless Networks</a:t>
            </a:r>
          </a:p>
          <a:p>
            <a:r>
              <a:rPr lang="en-US" sz="1800" dirty="0" smtClean="0"/>
              <a:t>Airplane/Bus/Train/Ship </a:t>
            </a:r>
          </a:p>
          <a:p>
            <a:pPr lvl="1"/>
            <a:r>
              <a:rPr lang="en-US" sz="1400" dirty="0" smtClean="0"/>
              <a:t>Intra-large-vehicle communication, where a large vehicle can be an airplane</a:t>
            </a:r>
            <a:r>
              <a:rPr lang="en-US" sz="1400" dirty="0"/>
              <a:t>, bus, train or ship</a:t>
            </a:r>
          </a:p>
          <a:p>
            <a:r>
              <a:rPr lang="en-US" sz="1800" dirty="0"/>
              <a:t>Transportation Hub </a:t>
            </a:r>
            <a:endParaRPr lang="en-US" sz="1800" dirty="0" smtClean="0"/>
          </a:p>
          <a:p>
            <a:pPr lvl="1"/>
            <a:r>
              <a:rPr lang="en-US" sz="1400" dirty="0" smtClean="0"/>
              <a:t>Airport</a:t>
            </a:r>
            <a:r>
              <a:rPr lang="en-US" sz="1400" dirty="0"/>
              <a:t>, Train Station, Bus </a:t>
            </a:r>
            <a:r>
              <a:rPr lang="en-US" sz="1400" dirty="0" smtClean="0"/>
              <a:t>Station</a:t>
            </a:r>
            <a:endParaRPr lang="en-US" sz="1200" dirty="0"/>
          </a:p>
        </p:txBody>
      </p:sp>
    </p:spTree>
    <p:extLst>
      <p:ext uri="{BB962C8B-B14F-4D97-AF65-F5344CB8AC3E}">
        <p14:creationId xmlns="" xmlns:p14="http://schemas.microsoft.com/office/powerpoint/2010/main" val="338384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13</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Multimedia Requirements Summary</a:t>
            </a:r>
            <a:endParaRPr lang="en-CA" dirty="0"/>
          </a:p>
        </p:txBody>
      </p:sp>
    </p:spTree>
    <p:extLst>
      <p:ext uri="{BB962C8B-B14F-4D97-AF65-F5344CB8AC3E}">
        <p14:creationId xmlns="" xmlns:p14="http://schemas.microsoft.com/office/powerpoint/2010/main" val="1869740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14</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Key Requirements on Major Traffic Types</a:t>
            </a:r>
            <a:endParaRPr lang="en-CA" dirty="0"/>
          </a:p>
        </p:txBody>
      </p:sp>
      <p:graphicFrame>
        <p:nvGraphicFramePr>
          <p:cNvPr id="3" name="Table 2"/>
          <p:cNvGraphicFramePr>
            <a:graphicFrameLocks noGrp="1"/>
          </p:cNvGraphicFramePr>
          <p:nvPr>
            <p:extLst>
              <p:ext uri="{D42A27DB-BD31-4B8C-83A1-F6EECF244321}">
                <p14:modId xmlns="" xmlns:p14="http://schemas.microsoft.com/office/powerpoint/2010/main" val="2852637159"/>
              </p:ext>
            </p:extLst>
          </p:nvPr>
        </p:nvGraphicFramePr>
        <p:xfrm>
          <a:off x="539552" y="1700808"/>
          <a:ext cx="8280920" cy="4678680"/>
        </p:xfrm>
        <a:graphic>
          <a:graphicData uri="http://schemas.openxmlformats.org/drawingml/2006/table">
            <a:tbl>
              <a:tblPr/>
              <a:tblGrid>
                <a:gridCol w="1152128"/>
                <a:gridCol w="1584176"/>
                <a:gridCol w="2088232"/>
                <a:gridCol w="792088"/>
                <a:gridCol w="1008112"/>
                <a:gridCol w="792088"/>
                <a:gridCol w="864096"/>
              </a:tblGrid>
              <a:tr h="2160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Traffic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cs typeface="Times New Roman" pitchFamily="18" charset="0"/>
                        </a:rPr>
                        <a:t>Subtype</a:t>
                      </a:r>
                      <a:endParaRPr kumimoji="0" lang="zh-CN" altLang="zh-CN"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Description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Rate, Mbps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Packet Error Rate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Jitter,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Delay,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21216">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Cloud Desktop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Office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9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Printing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Flash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5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SD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Gaming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First-person Shooter</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Like CS and games in Xbox 360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Real-time strategy</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endParaRPr lang="zh-CN" altLang="en-US"/>
                    </a:p>
                  </a:txBody>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Turn based games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Interactive real-time gaming (assumption)</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Access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FTP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200</a:t>
                      </a:r>
                      <a:endParaRPr kumimoji="0" lang="en-US" altLang="zh-CN" sz="900" b="1" i="0" u="none" strike="sngStrike" cap="none" normalizeH="0" baseline="0" dirty="0" smtClean="0">
                        <a:ln>
                          <a:noFill/>
                        </a:ln>
                        <a:solidFill>
                          <a:srgbClr val="FF0000"/>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Twitter &amp; </a:t>
                      </a:r>
                      <a:r>
                        <a:rPr kumimoji="0" lang="en-US" altLang="zh-CN" sz="900" b="1" i="0" u="none" strike="noStrike" cap="none" normalizeH="0" baseline="0" dirty="0" err="1" smtClean="0">
                          <a:ln>
                            <a:noFill/>
                          </a:ln>
                          <a:solidFill>
                            <a:schemeClr val="tx1"/>
                          </a:solidFill>
                          <a:effectLst/>
                          <a:latin typeface="Times New Roman" pitchFamily="18" charset="0"/>
                          <a:ea typeface="宋体" charset="-122"/>
                          <a:cs typeface="Times New Roman" pitchFamily="18" charset="0"/>
                        </a:rPr>
                        <a:t>Facebook</a:t>
                      </a: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endParaRPr kumimoji="0" lang="en-US" altLang="zh-CN" sz="900" b="1" i="0" u="none" strike="sngStrike" cap="none" normalizeH="0" baseline="0" dirty="0" smtClean="0">
                        <a:ln>
                          <a:noFill/>
                        </a:ln>
                        <a:solidFill>
                          <a:srgbClr val="FF0000"/>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IM</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High-def audio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Online Videos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57203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15</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Key Requirements on Major Traffic Types</a:t>
            </a:r>
            <a:endParaRPr lang="en-CA" dirty="0"/>
          </a:p>
        </p:txBody>
      </p:sp>
      <p:graphicFrame>
        <p:nvGraphicFramePr>
          <p:cNvPr id="7" name="Group 4"/>
          <p:cNvGraphicFramePr>
            <a:graphicFrameLocks noGrp="1"/>
          </p:cNvGraphicFramePr>
          <p:nvPr>
            <p:ph idx="4294967295"/>
            <p:extLst>
              <p:ext uri="{D42A27DB-BD31-4B8C-83A1-F6EECF244321}">
                <p14:modId xmlns="" xmlns:p14="http://schemas.microsoft.com/office/powerpoint/2010/main" val="427644738"/>
              </p:ext>
            </p:extLst>
          </p:nvPr>
        </p:nvGraphicFramePr>
        <p:xfrm>
          <a:off x="395536" y="1718280"/>
          <a:ext cx="8280920" cy="3988728"/>
        </p:xfrm>
        <a:graphic>
          <a:graphicData uri="http://schemas.openxmlformats.org/drawingml/2006/table">
            <a:tbl>
              <a:tblPr/>
              <a:tblGrid>
                <a:gridCol w="648072"/>
                <a:gridCol w="1224136"/>
                <a:gridCol w="2880320"/>
                <a:gridCol w="936104"/>
                <a:gridCol w="1008112"/>
                <a:gridCol w="792088"/>
                <a:gridCol w="792088"/>
              </a:tblGrid>
              <a:tr h="2160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Traffic</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rPr>
                        <a:t>Subtype</a:t>
                      </a:r>
                      <a:endParaRPr kumimoji="0" lang="zh-CN" altLang="zh-CN" sz="12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Description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Rate, Mbps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Packet Error Rate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Jitter,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Delay,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47464">
                <a:tc rowSpan="1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Videos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Uncompressed</a:t>
                      </a:r>
                      <a:r>
                        <a:rPr lang="en-US" altLang="zh-CN" sz="1000" b="0" baseline="30000" dirty="0" smtClean="0">
                          <a:latin typeface="Times New Roman" pitchFamily="18" charset="0"/>
                          <a:ea typeface="宋体" charset="-122"/>
                        </a:rPr>
                        <a:t>† </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1920x1080 pixels, 12bits/pixels,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60fps</a:t>
                      </a:r>
                      <a:r>
                        <a:rPr kumimoji="0" lang="en-US" altLang="zh-CN" sz="1000" b="1" i="0" u="none" strike="noStrike" cap="none" normalizeH="0" baseline="30000" dirty="0" smtClean="0">
                          <a:ln>
                            <a:noFill/>
                          </a:ln>
                          <a:solidFill>
                            <a:schemeClr val="tx1"/>
                          </a:solidFill>
                          <a:effectLst/>
                          <a:latin typeface="Times New Roman" pitchFamily="18" charset="0"/>
                          <a:ea typeface="宋体" charset="-122"/>
                        </a:rPr>
                        <a:t>[3]</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1500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608">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23000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3D VHD, 4k*2k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9000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3D UHD, 8k*4k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35000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Lightly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Compressed</a:t>
                      </a:r>
                      <a:r>
                        <a:rPr lang="en-US" altLang="zh-CN" sz="1000" b="0" baseline="30000" dirty="0" smtClean="0">
                          <a:latin typeface="Times New Roman" pitchFamily="18" charset="0"/>
                          <a:ea typeface="宋体" charset="-122"/>
                        </a:rPr>
                        <a:t>† </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1920x1080 pixels</a:t>
                      </a:r>
                      <a:r>
                        <a:rPr kumimoji="0" lang="en-US" altLang="zh-CN" sz="1000" b="1" i="0" u="none" strike="noStrike" cap="none" normalizeH="0" baseline="0" dirty="0" smtClean="0">
                          <a:ln>
                            <a:noFill/>
                          </a:ln>
                          <a:solidFill>
                            <a:schemeClr val="tx1"/>
                          </a:solidFill>
                          <a:effectLst/>
                          <a:latin typeface="Times New Roman" pitchFamily="18" charset="0"/>
                          <a:ea typeface="+mn-ea"/>
                        </a:rPr>
                        <a:t>,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JPEG2000</a:t>
                      </a:r>
                      <a:r>
                        <a:rPr kumimoji="0" lang="en-US" altLang="zh-CN" sz="1000" b="1" i="0" u="none" strike="noStrike" cap="none" normalizeH="0" baseline="30000" dirty="0" smtClean="0">
                          <a:ln>
                            <a:noFill/>
                          </a:ln>
                          <a:solidFill>
                            <a:schemeClr val="tx1"/>
                          </a:solidFill>
                          <a:effectLst/>
                          <a:latin typeface="Times New Roman" pitchFamily="18" charset="0"/>
                          <a:ea typeface="宋体" charset="-122"/>
                        </a:rPr>
                        <a:t>[3]</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600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a:t>
                      </a:r>
                      <a:r>
                        <a:rPr kumimoji="0" lang="en-US" altLang="zh-CN" sz="1000" b="1" i="0" u="none" strike="noStrike" cap="none" normalizeH="0" baseline="0" dirty="0" smtClean="0">
                          <a:ln>
                            <a:noFill/>
                          </a:ln>
                          <a:solidFill>
                            <a:schemeClr val="tx1"/>
                          </a:solidFill>
                          <a:effectLst/>
                          <a:latin typeface="Times New Roman" pitchFamily="18" charset="0"/>
                          <a:ea typeface="+mn-ea"/>
                        </a:rPr>
                        <a:t>,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rPr>
                        <a:t>3D VHD, 4kp,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900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rPr>
                        <a:t>3D UHD, 8kp,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3600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Compressed</a:t>
                      </a:r>
                      <a:r>
                        <a:rPr lang="en-US" altLang="zh-CN" sz="1000" b="0" baseline="30000" dirty="0" smtClean="0">
                          <a:latin typeface="Times New Roman" pitchFamily="18" charset="0"/>
                          <a:ea typeface="宋体" charset="-122"/>
                        </a:rPr>
                        <a:t>† </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err="1" smtClean="0">
                          <a:ln>
                            <a:noFill/>
                          </a:ln>
                          <a:solidFill>
                            <a:schemeClr val="tx1"/>
                          </a:solidFill>
                          <a:effectLst/>
                          <a:latin typeface="Times New Roman" pitchFamily="18" charset="0"/>
                          <a:ea typeface="宋体" charset="-122"/>
                        </a:rPr>
                        <a:t>Blu</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-ray™ </a:t>
                      </a:r>
                      <a:r>
                        <a:rPr kumimoji="0" lang="en-US" altLang="zh-CN" sz="1000" b="1" i="0" u="none" strike="noStrike" cap="none" normalizeH="0" baseline="30000" dirty="0" smtClean="0">
                          <a:ln>
                            <a:noFill/>
                          </a:ln>
                          <a:solidFill>
                            <a:schemeClr val="tx1"/>
                          </a:solidFill>
                          <a:effectLst/>
                          <a:latin typeface="Times New Roman" pitchFamily="18" charset="0"/>
                          <a:ea typeface="宋体" charset="-122"/>
                        </a:rPr>
                        <a:t>[3]</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9872">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MPEG2</a:t>
                      </a:r>
                      <a:r>
                        <a:rPr kumimoji="0" lang="en-US" altLang="zh-CN" sz="1000" b="1" i="0" u="none" strike="noStrike" cap="none" normalizeH="0" baseline="30000" dirty="0" smtClean="0">
                          <a:ln>
                            <a:noFill/>
                          </a:ln>
                          <a:solidFill>
                            <a:schemeClr val="tx1"/>
                          </a:solidFill>
                          <a:effectLst/>
                          <a:latin typeface="Times New Roman" pitchFamily="18" charset="0"/>
                          <a:ea typeface="宋体" charset="-122"/>
                        </a:rPr>
                        <a:t>[3]</a:t>
                      </a:r>
                      <a:endParaRPr kumimoji="0" lang="en-US" altLang="zh-CN" sz="1000" b="1" i="0" u="none" strike="noStrike" cap="none" normalizeH="0" baseline="30000" dirty="0" smtClean="0">
                        <a:ln>
                          <a:noFill/>
                        </a:ln>
                        <a:solidFill>
                          <a:schemeClr val="tx1"/>
                        </a:solidFill>
                        <a:effectLst/>
                        <a:latin typeface="Times New Roman" pitchFamily="18" charset="0"/>
                        <a:ea typeface="宋体"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itchFamily="18" charset="0"/>
                          <a:ea typeface="宋体" charset="-122"/>
                        </a:rPr>
                        <a:t>15</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9872">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056">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 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bwMode="auto">
          <a:xfrm>
            <a:off x="683568" y="5725616"/>
            <a:ext cx="7990656" cy="72772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altLang="zh-CN" sz="1400" b="0" baseline="30000" dirty="0" smtClean="0">
                <a:latin typeface="Times New Roman" pitchFamily="18" charset="0"/>
                <a:ea typeface="宋体" charset="-122"/>
              </a:rPr>
              <a:t>† </a:t>
            </a:r>
            <a:r>
              <a:rPr lang="en-US" sz="1400" b="0" kern="0" dirty="0" smtClean="0"/>
              <a:t> 1/10 </a:t>
            </a:r>
            <a:r>
              <a:rPr lang="en-US" sz="1400" b="0" kern="0" dirty="0"/>
              <a:t>compression rate for lightly compressed video and 1/100 for compressed video</a:t>
            </a:r>
          </a:p>
        </p:txBody>
      </p:sp>
    </p:spTree>
    <p:extLst>
      <p:ext uri="{BB962C8B-B14F-4D97-AF65-F5344CB8AC3E}">
        <p14:creationId xmlns="" xmlns:p14="http://schemas.microsoft.com/office/powerpoint/2010/main" val="4216208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16</a:t>
            </a:fld>
            <a:endParaRPr lang="en-CA"/>
          </a:p>
        </p:txBody>
      </p:sp>
      <p:sp>
        <p:nvSpPr>
          <p:cNvPr id="5122" name="Rectangle 2"/>
          <p:cNvSpPr>
            <a:spLocks noGrp="1" noChangeArrowheads="1"/>
          </p:cNvSpPr>
          <p:nvPr>
            <p:ph type="title"/>
          </p:nvPr>
        </p:nvSpPr>
        <p:spPr>
          <a:noFill/>
          <a:ln/>
        </p:spPr>
        <p:txBody>
          <a:bodyPr/>
          <a:lstStyle/>
          <a:p>
            <a:pPr algn="l"/>
            <a:r>
              <a:rPr lang="en-US" altLang="zh-CN" dirty="0"/>
              <a:t>Assumptions for Video Requirements</a:t>
            </a:r>
            <a:endParaRPr lang="en-CA" dirty="0"/>
          </a:p>
        </p:txBody>
      </p:sp>
      <p:sp>
        <p:nvSpPr>
          <p:cNvPr id="5123" name="Rectangle 3"/>
          <p:cNvSpPr>
            <a:spLocks noGrp="1" noChangeArrowheads="1"/>
          </p:cNvSpPr>
          <p:nvPr>
            <p:ph type="body" idx="1"/>
          </p:nvPr>
        </p:nvSpPr>
        <p:spPr>
          <a:xfrm>
            <a:off x="683568" y="1556792"/>
            <a:ext cx="7990656" cy="4680520"/>
          </a:xfrm>
          <a:noFill/>
          <a:ln/>
        </p:spPr>
        <p:txBody>
          <a:bodyPr/>
          <a:lstStyle/>
          <a:p>
            <a:r>
              <a:rPr lang="en-US" sz="1800" b="0" dirty="0"/>
              <a:t>Single frame is 1500 </a:t>
            </a:r>
            <a:r>
              <a:rPr lang="en-US" sz="1800" b="0" dirty="0" smtClean="0"/>
              <a:t>bytes</a:t>
            </a:r>
            <a:endParaRPr lang="en-US" sz="1800" b="0" dirty="0"/>
          </a:p>
          <a:p>
            <a:r>
              <a:rPr lang="en-US" sz="1800" b="0" dirty="0"/>
              <a:t>Packet Error Rate, Jitter, and Delay are measured at the upper MAC, not at the </a:t>
            </a:r>
            <a:r>
              <a:rPr lang="en-US" sz="1800" b="0" dirty="0" smtClean="0"/>
              <a:t>PHY.</a:t>
            </a:r>
            <a:endParaRPr lang="en-US" sz="1800" b="0" dirty="0"/>
          </a:p>
          <a:p>
            <a:r>
              <a:rPr lang="en-US" sz="1800" b="0" dirty="0"/>
              <a:t>Loss of single packet is noticeable by the renderer</a:t>
            </a:r>
          </a:p>
          <a:p>
            <a:r>
              <a:rPr lang="en-US" sz="1800" b="0" dirty="0"/>
              <a:t>Packet Error requirements are derived based on expectations of “error free viewing”</a:t>
            </a:r>
          </a:p>
          <a:p>
            <a:r>
              <a:rPr lang="en-US" sz="1800" b="0" dirty="0"/>
              <a:t>Below is a table deriving error-free interval from video rate and frame loss probability:</a:t>
            </a:r>
            <a:endParaRPr lang="en-US" sz="2000" b="0" dirty="0"/>
          </a:p>
        </p:txBody>
      </p:sp>
      <p:graphicFrame>
        <p:nvGraphicFramePr>
          <p:cNvPr id="7" name="Group 5"/>
          <p:cNvGraphicFramePr>
            <a:graphicFrameLocks noGrp="1"/>
          </p:cNvGraphicFramePr>
          <p:nvPr>
            <p:extLst>
              <p:ext uri="{D42A27DB-BD31-4B8C-83A1-F6EECF244321}">
                <p14:modId xmlns="" xmlns:p14="http://schemas.microsoft.com/office/powerpoint/2010/main" val="1667492213"/>
              </p:ext>
            </p:extLst>
          </p:nvPr>
        </p:nvGraphicFramePr>
        <p:xfrm>
          <a:off x="4442792" y="4284751"/>
          <a:ext cx="3657600" cy="1880553"/>
        </p:xfrm>
        <a:graphic>
          <a:graphicData uri="http://schemas.openxmlformats.org/drawingml/2006/table">
            <a:tbl>
              <a:tblPr/>
              <a:tblGrid>
                <a:gridCol w="849288"/>
                <a:gridCol w="1049362"/>
                <a:gridCol w="1758950"/>
              </a:tblGrid>
              <a:tr h="3587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rPr>
                        <a:t>Video Rate </a:t>
                      </a:r>
                      <a:r>
                        <a:rPr kumimoji="0" lang="en-US" sz="1000" b="0" i="0" u="none" strike="noStrike" cap="none" normalizeH="0" baseline="0" dirty="0" smtClean="0">
                          <a:ln>
                            <a:noFill/>
                          </a:ln>
                          <a:solidFill>
                            <a:schemeClr val="tx1"/>
                          </a:solidFill>
                          <a:effectLst/>
                          <a:latin typeface="Times New Roman" pitchFamily="18" charset="0"/>
                        </a:rPr>
                        <a:t>(Mbps)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rPr>
                        <a:t>Packet Error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rPr>
                        <a:t>Expected Error free interval,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51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3e-7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 xmlns:p14="http://schemas.microsoft.com/office/powerpoint/2010/main" val="1188716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17</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Descriptions of all Usage Models</a:t>
            </a:r>
            <a:endParaRPr lang="en-CA" dirty="0"/>
          </a:p>
        </p:txBody>
      </p:sp>
    </p:spTree>
    <p:extLst>
      <p:ext uri="{BB962C8B-B14F-4D97-AF65-F5344CB8AC3E}">
        <p14:creationId xmlns="" xmlns:p14="http://schemas.microsoft.com/office/powerpoint/2010/main" val="4165551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18</a:t>
            </a:fld>
            <a:endParaRPr lang="en-CA"/>
          </a:p>
        </p:txBody>
      </p:sp>
      <p:sp>
        <p:nvSpPr>
          <p:cNvPr id="5122" name="Rectangle 2"/>
          <p:cNvSpPr>
            <a:spLocks noGrp="1" noChangeArrowheads="1"/>
          </p:cNvSpPr>
          <p:nvPr>
            <p:ph type="title"/>
          </p:nvPr>
        </p:nvSpPr>
        <p:spPr>
          <a:noFill/>
          <a:ln/>
        </p:spPr>
        <p:txBody>
          <a:bodyPr/>
          <a:lstStyle/>
          <a:p>
            <a:pPr algn="l"/>
            <a:r>
              <a:rPr lang="en-US" altLang="zh-CN" dirty="0"/>
              <a:t>Wireless Office</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User has operational WLAN network for Internet and cloud access. User and devices are within a densely deployed </a:t>
            </a:r>
            <a:r>
              <a:rPr lang="en-US" sz="1400" b="0" dirty="0" smtClean="0"/>
              <a:t>WLAN access </a:t>
            </a:r>
            <a:r>
              <a:rPr lang="en-US" sz="1400" b="0" dirty="0"/>
              <a:t>network for a single or multiple administrative domains. The wireless network used for cloud desktop may or may not be part of the other operational WLAN network.</a:t>
            </a:r>
          </a:p>
          <a:p>
            <a:pPr marL="0" indent="0">
              <a:buNone/>
            </a:pPr>
            <a:r>
              <a:rPr lang="en-US" sz="1600" u="sng" dirty="0"/>
              <a:t>Environment </a:t>
            </a:r>
          </a:p>
          <a:p>
            <a:pPr marL="0" indent="0">
              <a:buNone/>
            </a:pPr>
            <a:r>
              <a:rPr lang="en-US" sz="1400" b="0" dirty="0"/>
              <a:t>Devices are operating in close proximity in a </a:t>
            </a:r>
            <a:r>
              <a:rPr lang="en-US" sz="1400" b="0" dirty="0" smtClean="0"/>
              <a:t>multi-cubicle </a:t>
            </a:r>
            <a:r>
              <a:rPr lang="en-US" sz="1400" b="0" dirty="0"/>
              <a:t>office. Transmissions are mostly LOS. Multiple APs per floor. Typical distances between STAs and AP in the room are &lt; 50m. </a:t>
            </a:r>
          </a:p>
          <a:p>
            <a:pPr marL="0" indent="0">
              <a:buNone/>
            </a:pPr>
            <a:r>
              <a:rPr lang="en-US" sz="1600" u="sng" dirty="0"/>
              <a:t>Applications</a:t>
            </a:r>
          </a:p>
          <a:p>
            <a:pPr marL="0" indent="0">
              <a:buNone/>
            </a:pPr>
            <a:r>
              <a:rPr lang="en-US" sz="1400" b="0" dirty="0"/>
              <a:t>Cloud based applications supporting VDI </a:t>
            </a:r>
            <a:r>
              <a:rPr lang="en-US" sz="1400" b="0" dirty="0" smtClean="0"/>
              <a:t>(Virtual Desktop Infrastructure) access </a:t>
            </a:r>
            <a:r>
              <a:rPr lang="en-US" sz="1400" b="0" dirty="0"/>
              <a:t>and VHD video streaming. </a:t>
            </a:r>
          </a:p>
          <a:p>
            <a:pPr marL="0" indent="0">
              <a:buNone/>
            </a:pPr>
            <a:r>
              <a:rPr lang="en-US" sz="1400" b="0" dirty="0"/>
              <a:t>Cloud-based VDI </a:t>
            </a:r>
            <a:r>
              <a:rPr lang="en-US" sz="1400" b="0" dirty="0" smtClean="0"/>
              <a:t>requirements </a:t>
            </a:r>
            <a:r>
              <a:rPr lang="en-US" sz="1400" b="0" dirty="0"/>
              <a:t>are: 100 Mbps, best effort.</a:t>
            </a:r>
          </a:p>
          <a:p>
            <a:pPr marL="0" indent="0">
              <a:buNone/>
            </a:pPr>
            <a:r>
              <a:rPr lang="en-US" sz="1400" b="0" dirty="0"/>
              <a:t>Video requirements are: ~600Mbps, jitter is &lt;20 </a:t>
            </a:r>
            <a:r>
              <a:rPr lang="en-US" sz="1400" b="0" dirty="0" err="1"/>
              <a:t>ms</a:t>
            </a:r>
            <a:r>
              <a:rPr lang="en-US" sz="1400" b="0" dirty="0"/>
              <a:t>, delay is &lt; 20ms, 1.0E-7 PER.</a:t>
            </a:r>
          </a:p>
          <a:p>
            <a:pPr marL="0" indent="0">
              <a:buNone/>
            </a:pPr>
            <a:r>
              <a:rPr lang="en-US" sz="1400" b="0" dirty="0" smtClean="0"/>
              <a:t>22 </a:t>
            </a:r>
            <a:r>
              <a:rPr lang="en-US" sz="1400" b="0" dirty="0"/>
              <a:t>combined media users result in an </a:t>
            </a:r>
            <a:r>
              <a:rPr lang="en-US" sz="1400" b="0" dirty="0" smtClean="0"/>
              <a:t>aggregate </a:t>
            </a:r>
            <a:r>
              <a:rPr lang="en-US" sz="1400" b="0" dirty="0"/>
              <a:t>bandwidth requirement of </a:t>
            </a:r>
            <a:r>
              <a:rPr lang="en-US" sz="1400" b="0" dirty="0" smtClean="0"/>
              <a:t>22*(100+600)Mbps=15.4Gbps</a:t>
            </a:r>
            <a:endParaRPr lang="en-US" sz="18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a:t>
            </a:r>
            <a:r>
              <a:rPr lang="en-US" sz="1400" b="0" kern="0" dirty="0" smtClean="0"/>
              <a:t>operating concurrently.</a:t>
            </a:r>
            <a:endParaRPr lang="en-US" sz="1400" b="0" kern="0" dirty="0"/>
          </a:p>
          <a:p>
            <a:pPr marL="0" indent="0">
              <a:buFontTx/>
              <a:buNone/>
            </a:pPr>
            <a:r>
              <a:rPr lang="en-US" sz="1600" u="sng" kern="0" dirty="0"/>
              <a:t>Use Case</a:t>
            </a:r>
          </a:p>
          <a:p>
            <a:pPr marL="0" indent="0">
              <a:buFontTx/>
              <a:buNone/>
            </a:pPr>
            <a:r>
              <a:rPr lang="en-US" sz="1400" b="0" kern="0" dirty="0" smtClean="0"/>
              <a:t>An user </a:t>
            </a:r>
            <a:r>
              <a:rPr lang="en-US" sz="1400" b="0" kern="0" dirty="0"/>
              <a:t>starts his online interactive video training on a fixed or mobile device with VHD display.</a:t>
            </a:r>
          </a:p>
          <a:p>
            <a:pPr marL="0" indent="0">
              <a:buFontTx/>
              <a:buNone/>
            </a:pPr>
            <a:r>
              <a:rPr lang="en-US" sz="1400" b="0" kern="0" dirty="0"/>
              <a:t>User connects to the training server in the cloud. </a:t>
            </a:r>
          </a:p>
          <a:p>
            <a:pPr marL="0" indent="0">
              <a:buFontTx/>
              <a:buNone/>
            </a:pPr>
            <a:r>
              <a:rPr lang="en-US" sz="1400" b="0" kern="0" dirty="0"/>
              <a:t>The server streams the video in VHD format with interactive content.</a:t>
            </a:r>
            <a:endParaRPr lang="en-US" sz="1600" b="0" kern="0" dirty="0"/>
          </a:p>
        </p:txBody>
      </p:sp>
    </p:spTree>
    <p:extLst>
      <p:ext uri="{BB962C8B-B14F-4D97-AF65-F5344CB8AC3E}">
        <p14:creationId xmlns="" xmlns:p14="http://schemas.microsoft.com/office/powerpoint/2010/main" val="1638160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19</a:t>
            </a:fld>
            <a:endParaRPr lang="en-CA"/>
          </a:p>
        </p:txBody>
      </p:sp>
      <p:sp>
        <p:nvSpPr>
          <p:cNvPr id="5122" name="Rectangle 2"/>
          <p:cNvSpPr>
            <a:spLocks noGrp="1" noChangeArrowheads="1"/>
          </p:cNvSpPr>
          <p:nvPr>
            <p:ph type="title"/>
          </p:nvPr>
        </p:nvSpPr>
        <p:spPr>
          <a:noFill/>
          <a:ln/>
        </p:spPr>
        <p:txBody>
          <a:bodyPr/>
          <a:lstStyle/>
          <a:p>
            <a:pPr algn="l"/>
            <a:r>
              <a:rPr lang="en-US" altLang="zh-CN" dirty="0"/>
              <a:t>Campus Network - Lecture Halls</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An operational WLAN network is used for mass “</a:t>
            </a:r>
            <a:r>
              <a:rPr lang="en-US" sz="1400" b="0" dirty="0" err="1"/>
              <a:t>tele</a:t>
            </a:r>
            <a:r>
              <a:rPr lang="en-US" sz="1400" b="0" dirty="0"/>
              <a:t>-presence” or interactive demo events. Lecture hall is connected remotely through a high speed link to the actual person/people doing the presentation. The WLAN also provides internet service to the users.</a:t>
            </a:r>
            <a:endParaRPr lang="en-US" sz="1600" b="0" dirty="0"/>
          </a:p>
          <a:p>
            <a:pPr marL="0" indent="0">
              <a:buNone/>
            </a:pPr>
            <a:r>
              <a:rPr lang="en-US" sz="1600" u="sng" dirty="0"/>
              <a:t>Environment </a:t>
            </a:r>
          </a:p>
          <a:p>
            <a:pPr marL="0" indent="0">
              <a:buNone/>
            </a:pPr>
            <a:r>
              <a:rPr lang="en-US" sz="1400" b="0" dirty="0"/>
              <a:t>Mostly open indoor space of ~100meters by 100meters. Mostly LOS with a few obstacles such as partitions and people. Max distance between end-points ~200 meters.</a:t>
            </a:r>
            <a:endParaRPr lang="en-US" sz="1600" b="0" dirty="0"/>
          </a:p>
          <a:p>
            <a:pPr marL="0" indent="0">
              <a:buNone/>
            </a:pPr>
            <a:r>
              <a:rPr lang="en-US" sz="1600" u="sng" dirty="0"/>
              <a:t>Applications</a:t>
            </a:r>
          </a:p>
          <a:p>
            <a:pPr marL="0" indent="0">
              <a:buNone/>
            </a:pPr>
            <a:r>
              <a:rPr lang="en-US" sz="1400" b="0" dirty="0"/>
              <a:t>Lecture is delivered remotely using </a:t>
            </a:r>
            <a:r>
              <a:rPr lang="en-US" sz="1400" b="0" dirty="0" err="1"/>
              <a:t>tele</a:t>
            </a:r>
            <a:r>
              <a:rPr lang="en-US" sz="1400" b="0" dirty="0"/>
              <a:t>-presence multimedia applications. The lecture is delivered to the projector in the lecture hall over the campus WLAN network. </a:t>
            </a:r>
            <a:r>
              <a:rPr lang="en-US" sz="1400" b="0" dirty="0" smtClean="0"/>
              <a:t>Reciprocal video </a:t>
            </a:r>
            <a:r>
              <a:rPr lang="en-US" sz="1400" b="0" dirty="0"/>
              <a:t>of the lecture hall is delivered to the remote lecturer over the campus WLAN network. Supplemental information is made available using internet access.</a:t>
            </a:r>
            <a:endParaRPr lang="en-US" sz="16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b="0" kern="0" dirty="0"/>
              <a:t>Tele-presence requires 2x3.6 </a:t>
            </a:r>
            <a:r>
              <a:rPr lang="en-US" sz="1400" b="0" kern="0" dirty="0" err="1"/>
              <a:t>Gbps</a:t>
            </a:r>
            <a:r>
              <a:rPr lang="en-US" sz="1400" b="0" kern="0" dirty="0"/>
              <a:t> for  3D UHD lightly compressed</a:t>
            </a:r>
          </a:p>
          <a:p>
            <a:pPr marL="0" indent="0">
              <a:buFontTx/>
              <a:buNone/>
            </a:pPr>
            <a:r>
              <a:rPr lang="en-US" sz="1400" b="0" kern="0" dirty="0"/>
              <a:t>Internet traffic requires 20 Mbps per student. 150 students require 3 </a:t>
            </a:r>
            <a:r>
              <a:rPr lang="en-US" sz="1400" b="0" kern="0" dirty="0" err="1"/>
              <a:t>Gbps</a:t>
            </a:r>
            <a:r>
              <a:rPr lang="en-US" sz="1400" b="0" kern="0" dirty="0"/>
              <a:t>.</a:t>
            </a:r>
            <a:endParaRPr lang="en-US" sz="1600" b="0" kern="0" dirty="0"/>
          </a:p>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endParaRPr lang="en-US" sz="1600" b="0" kern="0" dirty="0"/>
          </a:p>
          <a:p>
            <a:pPr marL="0" indent="0">
              <a:buFontTx/>
              <a:buNone/>
            </a:pPr>
            <a:r>
              <a:rPr lang="en-US" sz="1600" u="sng" kern="0" dirty="0"/>
              <a:t>Use Case</a:t>
            </a:r>
          </a:p>
          <a:p>
            <a:pPr marL="0" indent="0">
              <a:buFontTx/>
              <a:buNone/>
            </a:pPr>
            <a:r>
              <a:rPr lang="en-US" sz="1400" b="0" kern="0" dirty="0"/>
              <a:t>A professor remotely delivers a lecture to 300 students gathered in a lecture hall. The lecture includes both real-time video of the professor </a:t>
            </a:r>
            <a:r>
              <a:rPr lang="en-US" sz="1400" b="0" kern="0" dirty="0" smtClean="0"/>
              <a:t>and supplemental video content as she </a:t>
            </a:r>
            <a:r>
              <a:rPr lang="en-US" sz="1400" b="0" kern="0" dirty="0"/>
              <a:t>conducts the </a:t>
            </a:r>
            <a:r>
              <a:rPr lang="en-US" sz="1400" b="0" kern="0" dirty="0" smtClean="0"/>
              <a:t>lecture.</a:t>
            </a:r>
            <a:endParaRPr lang="en-US" sz="1400" b="0" kern="0" dirty="0"/>
          </a:p>
          <a:p>
            <a:pPr marL="0" indent="0">
              <a:buFontTx/>
              <a:buNone/>
            </a:pPr>
            <a:r>
              <a:rPr lang="en-US" sz="1400" b="0" kern="0" dirty="0"/>
              <a:t>The professor receives reciprocal video of the students gathered in the lecture hall and has the ability to pan and zoom to view the audience.</a:t>
            </a:r>
          </a:p>
          <a:p>
            <a:pPr marL="0" indent="0">
              <a:buFontTx/>
              <a:buNone/>
            </a:pPr>
            <a:r>
              <a:rPr lang="en-US" sz="1400" b="0" kern="0" dirty="0"/>
              <a:t>Students are simultaneously using wireless devices to access supplemental material via the internet.</a:t>
            </a:r>
            <a:endParaRPr lang="en-US" sz="1600" b="0" kern="0" dirty="0"/>
          </a:p>
          <a:p>
            <a:pPr marL="0" indent="0">
              <a:buFontTx/>
              <a:buNone/>
            </a:pPr>
            <a:endParaRPr lang="en-US" sz="1600" b="0" kern="0" dirty="0"/>
          </a:p>
        </p:txBody>
      </p:sp>
    </p:spTree>
    <p:extLst>
      <p:ext uri="{BB962C8B-B14F-4D97-AF65-F5344CB8AC3E}">
        <p14:creationId xmlns="" xmlns:p14="http://schemas.microsoft.com/office/powerpoint/2010/main" val="236565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a:t>
            </a:fld>
            <a:endParaRPr lang="en-CA"/>
          </a:p>
        </p:txBody>
      </p:sp>
      <p:sp>
        <p:nvSpPr>
          <p:cNvPr id="5122" name="Rectangle 2"/>
          <p:cNvSpPr>
            <a:spLocks noGrp="1" noChangeArrowheads="1"/>
          </p:cNvSpPr>
          <p:nvPr>
            <p:ph type="title"/>
          </p:nvPr>
        </p:nvSpPr>
        <p:spPr>
          <a:noFill/>
          <a:ln/>
        </p:spPr>
        <p:txBody>
          <a:bodyPr/>
          <a:lstStyle/>
          <a:p>
            <a:r>
              <a:rPr lang="en-CA"/>
              <a:t>Abstract</a:t>
            </a:r>
          </a:p>
        </p:txBody>
      </p:sp>
      <p:sp>
        <p:nvSpPr>
          <p:cNvPr id="5123" name="Rectangle 3"/>
          <p:cNvSpPr>
            <a:spLocks noGrp="1" noChangeArrowheads="1"/>
          </p:cNvSpPr>
          <p:nvPr>
            <p:ph type="body" idx="1"/>
          </p:nvPr>
        </p:nvSpPr>
        <p:spPr>
          <a:xfrm>
            <a:off x="683568" y="2132856"/>
            <a:ext cx="7990656" cy="3536032"/>
          </a:xfrm>
          <a:noFill/>
          <a:ln/>
        </p:spPr>
        <p:txBody>
          <a:bodyPr/>
          <a:lstStyle/>
          <a:p>
            <a:pPr>
              <a:buNone/>
            </a:pPr>
            <a:r>
              <a:rPr lang="en-CA" dirty="0" smtClean="0"/>
              <a:t>	Initial draft of Usage Models developed as a follow on to January 2013 call for initiating discussion on issues facing IEEE 802.11 WG to address the ever increasing volume of traffic. </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20</a:t>
            </a:fld>
            <a:endParaRPr lang="en-CA"/>
          </a:p>
        </p:txBody>
      </p:sp>
      <p:sp>
        <p:nvSpPr>
          <p:cNvPr id="5122" name="Rectangle 2"/>
          <p:cNvSpPr>
            <a:spLocks noGrp="1" noChangeArrowheads="1"/>
          </p:cNvSpPr>
          <p:nvPr>
            <p:ph type="title"/>
          </p:nvPr>
        </p:nvSpPr>
        <p:spPr>
          <a:noFill/>
          <a:ln/>
        </p:spPr>
        <p:txBody>
          <a:bodyPr/>
          <a:lstStyle/>
          <a:p>
            <a:pPr algn="l"/>
            <a:r>
              <a:rPr lang="en-US" altLang="zh-CN" dirty="0"/>
              <a:t>Health Care - Remote Surgery</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Remote diagnosis and treatment involving video, audio and data interaction. Video sourced from the surgery room and sent to the remote offices is uncompressed. Video sourced from the remote offices and sent to the surgery room is lightly compressed. </a:t>
            </a:r>
          </a:p>
          <a:p>
            <a:pPr marL="0" indent="0">
              <a:buNone/>
            </a:pPr>
            <a:r>
              <a:rPr lang="en-US" sz="1600" u="sng" dirty="0"/>
              <a:t>Environment </a:t>
            </a:r>
          </a:p>
          <a:p>
            <a:pPr marL="0" indent="0">
              <a:buNone/>
            </a:pPr>
            <a:r>
              <a:rPr lang="en-US" sz="1400" b="0" dirty="0"/>
              <a:t>Indoor hospital surgery room of 20 by 20 meter at one end, an office room of 10x10 meter to 40x40 meter coverage at the remote end. There are some unmanageable interference around both ends. </a:t>
            </a:r>
            <a:endParaRPr lang="en-US" sz="1600" b="0" dirty="0"/>
          </a:p>
          <a:p>
            <a:pPr marL="0" indent="0">
              <a:buNone/>
            </a:pPr>
            <a:r>
              <a:rPr lang="en-US" sz="1600" u="sng" dirty="0"/>
              <a:t>Applications</a:t>
            </a:r>
          </a:p>
          <a:p>
            <a:pPr marL="0" indent="0">
              <a:buNone/>
            </a:pPr>
            <a:r>
              <a:rPr lang="en-US" sz="1400" b="0" dirty="0"/>
              <a:t>Surgery is shared remotely using </a:t>
            </a:r>
            <a:r>
              <a:rPr lang="en-US" sz="1400" b="0" dirty="0" err="1"/>
              <a:t>tele</a:t>
            </a:r>
            <a:r>
              <a:rPr lang="en-US" sz="1400" b="0" dirty="0"/>
              <a:t>-presence multimedia applications. The remote doctors consultation is shared to the surgical theatre using </a:t>
            </a:r>
            <a:r>
              <a:rPr lang="en-US" sz="1400" b="0" dirty="0" err="1"/>
              <a:t>tele</a:t>
            </a:r>
            <a:r>
              <a:rPr lang="en-US" sz="1400" b="0" dirty="0"/>
              <a:t>-presence multimedia applications. Supplemental information is made available using cloud and internet access. The remote doctors exercise remote access and control of surgical theatre equipment via the Internet.</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b="0" kern="0" dirty="0"/>
              <a:t>Tele-presence requires 3.6 </a:t>
            </a:r>
            <a:r>
              <a:rPr lang="en-US" sz="1400" b="0" kern="0" dirty="0" err="1"/>
              <a:t>Gbps</a:t>
            </a:r>
            <a:r>
              <a:rPr lang="en-US" sz="1400" b="0" kern="0" dirty="0"/>
              <a:t> for 3D UHD lightly compressed; and 10x600 Mbps VHD.</a:t>
            </a:r>
          </a:p>
          <a:p>
            <a:pPr marL="0" indent="0">
              <a:buFontTx/>
              <a:buNone/>
            </a:pPr>
            <a:r>
              <a:rPr lang="en-US" sz="1400" b="0" kern="0" dirty="0"/>
              <a:t>10x100 Mbps internet connection, &lt; 20 </a:t>
            </a:r>
            <a:r>
              <a:rPr lang="en-US" sz="1400" b="0" kern="0" dirty="0" err="1"/>
              <a:t>ms</a:t>
            </a:r>
            <a:r>
              <a:rPr lang="en-US" sz="1400" b="0" kern="0" dirty="0"/>
              <a:t> jitter, and &lt;20 </a:t>
            </a:r>
            <a:r>
              <a:rPr lang="en-US" sz="1400" b="0" kern="0" dirty="0" err="1"/>
              <a:t>ms</a:t>
            </a:r>
            <a:r>
              <a:rPr lang="en-US" sz="1400" b="0" kern="0" dirty="0"/>
              <a:t> latency.</a:t>
            </a:r>
          </a:p>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A surgical team is performing surgery with consultative assistance and observation from doctors </a:t>
            </a:r>
            <a:r>
              <a:rPr lang="en-US" sz="1400" b="0" kern="0" dirty="0" smtClean="0"/>
              <a:t>at other </a:t>
            </a:r>
            <a:r>
              <a:rPr lang="en-US" sz="1400" b="0" kern="0" dirty="0"/>
              <a:t>locations.</a:t>
            </a:r>
          </a:p>
          <a:p>
            <a:pPr marL="0" indent="0">
              <a:buFontTx/>
              <a:buNone/>
            </a:pPr>
            <a:r>
              <a:rPr lang="en-US" sz="1400" b="0" kern="0" dirty="0"/>
              <a:t>The team interacts with the other doctors using multimedia </a:t>
            </a:r>
            <a:r>
              <a:rPr lang="en-US" sz="1400" b="0" kern="0" dirty="0" err="1"/>
              <a:t>tele</a:t>
            </a:r>
            <a:r>
              <a:rPr lang="en-US" sz="1400" b="0" kern="0" dirty="0"/>
              <a:t>-presence</a:t>
            </a:r>
          </a:p>
          <a:p>
            <a:pPr marL="0" indent="0">
              <a:buFontTx/>
              <a:buNone/>
            </a:pPr>
            <a:r>
              <a:rPr lang="en-US" sz="1400" b="0" kern="0" dirty="0"/>
              <a:t>The remote doctors also have access to real time patient diagnostic information and supplemental information.</a:t>
            </a:r>
          </a:p>
          <a:p>
            <a:pPr marL="0" indent="0">
              <a:buFontTx/>
              <a:buNone/>
            </a:pPr>
            <a:r>
              <a:rPr lang="en-US" sz="1400" b="0" kern="0" dirty="0"/>
              <a:t>The remote doctors have the ability to interact and operate in real time surgical theatre equipment.</a:t>
            </a:r>
          </a:p>
          <a:p>
            <a:pPr marL="0" indent="0">
              <a:buFontTx/>
              <a:buNone/>
            </a:pPr>
            <a:endParaRPr lang="en-US" sz="1600" b="0" kern="0" dirty="0"/>
          </a:p>
        </p:txBody>
      </p:sp>
    </p:spTree>
    <p:extLst>
      <p:ext uri="{BB962C8B-B14F-4D97-AF65-F5344CB8AC3E}">
        <p14:creationId xmlns="" xmlns:p14="http://schemas.microsoft.com/office/powerpoint/2010/main" val="17718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21</a:t>
            </a:fld>
            <a:endParaRPr lang="en-CA"/>
          </a:p>
        </p:txBody>
      </p:sp>
      <p:sp>
        <p:nvSpPr>
          <p:cNvPr id="5122" name="Rectangle 2"/>
          <p:cNvSpPr>
            <a:spLocks noGrp="1" noChangeArrowheads="1"/>
          </p:cNvSpPr>
          <p:nvPr>
            <p:ph type="title"/>
          </p:nvPr>
        </p:nvSpPr>
        <p:spPr>
          <a:noFill/>
          <a:ln/>
        </p:spPr>
        <p:txBody>
          <a:bodyPr/>
          <a:lstStyle/>
          <a:p>
            <a:pPr algn="l"/>
            <a:r>
              <a:rPr lang="en-US" altLang="zh-CN" dirty="0"/>
              <a:t>Usage in Stadium - Public Access</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 density users have operational WLAN network for Internet access. The traffic is </a:t>
            </a:r>
            <a:r>
              <a:rPr lang="en-US" sz="1400" b="0" dirty="0" err="1"/>
              <a:t>bursty</a:t>
            </a:r>
            <a:r>
              <a:rPr lang="en-US" sz="1400" b="0" dirty="0"/>
              <a:t> in time and is uneven according to different users' participation in physical space. </a:t>
            </a:r>
          </a:p>
          <a:p>
            <a:pPr marL="0" indent="0">
              <a:buNone/>
            </a:pPr>
            <a:r>
              <a:rPr lang="en-US" sz="1600" u="sng" dirty="0"/>
              <a:t>Environment </a:t>
            </a:r>
          </a:p>
          <a:p>
            <a:pPr marL="0" indent="0">
              <a:buNone/>
            </a:pPr>
            <a:r>
              <a:rPr lang="en-US" sz="1400" b="0" dirty="0"/>
              <a:t>Open area with few obstacles and single/multiple operators’ deployed multiple APs. Most of  the transmissions are LOS and the layout of APs are frequently changed. </a:t>
            </a:r>
          </a:p>
          <a:p>
            <a:pPr marL="0" indent="0">
              <a:buNone/>
            </a:pPr>
            <a:r>
              <a:rPr lang="en-US" sz="1600" u="sng" dirty="0"/>
              <a:t>Applications</a:t>
            </a:r>
          </a:p>
          <a:p>
            <a:pPr marL="0" indent="0">
              <a:buNone/>
            </a:pPr>
            <a:r>
              <a:rPr lang="en-US" sz="1400" b="0" dirty="0"/>
              <a:t>200 users at 20 Mbps best effort accessing the internet for recreational content 4 </a:t>
            </a:r>
            <a:r>
              <a:rPr lang="en-US" sz="1400" b="0" dirty="0" err="1"/>
              <a:t>Gbps</a:t>
            </a:r>
            <a:endParaRPr lang="en-US" sz="1400" b="0" dirty="0"/>
          </a:p>
          <a:p>
            <a:pPr marL="0" indent="0">
              <a:buNone/>
            </a:pPr>
            <a:r>
              <a:rPr lang="en-US" sz="1400" b="0" dirty="0"/>
              <a:t>20% of the users are following ESPN event or similar blog as supplemental event content. </a:t>
            </a:r>
          </a:p>
          <a:p>
            <a:pPr marL="0" indent="0">
              <a:buNone/>
            </a:pPr>
            <a:r>
              <a:rPr lang="en-US" sz="1400" b="0" dirty="0"/>
              <a:t>40% of the users are receiving VHD video feed highly compressed. 80 x 100 Mbps = 8 </a:t>
            </a:r>
            <a:r>
              <a:rPr lang="en-US" sz="1400" b="0" dirty="0" err="1"/>
              <a:t>Gbps</a:t>
            </a:r>
            <a:endParaRPr lang="en-US" sz="14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U</a:t>
            </a:r>
            <a:r>
              <a:rPr lang="en-US" sz="1400" b="0" kern="0" dirty="0" smtClean="0"/>
              <a:t>sers </a:t>
            </a:r>
            <a:r>
              <a:rPr lang="en-US" sz="1400" b="0" kern="0" dirty="0"/>
              <a:t>are attending an event in an outdoor stadium. </a:t>
            </a:r>
          </a:p>
          <a:p>
            <a:pPr marL="0" indent="0">
              <a:buFontTx/>
              <a:buNone/>
            </a:pPr>
            <a:r>
              <a:rPr lang="en-US" sz="1400" b="0" kern="0" dirty="0"/>
              <a:t>Users access the internet for recreational content, supplemental event </a:t>
            </a:r>
            <a:r>
              <a:rPr lang="en-US" sz="1400" b="0" kern="0" dirty="0" smtClean="0"/>
              <a:t>content (e.g., game stats), </a:t>
            </a:r>
            <a:r>
              <a:rPr lang="en-US" sz="1400" b="0" kern="0" dirty="0"/>
              <a:t>and live video and/or audio event </a:t>
            </a:r>
            <a:r>
              <a:rPr lang="en-US" sz="1400" b="0" kern="0" dirty="0" smtClean="0"/>
              <a:t>content (e.g., various live camera feeds). </a:t>
            </a:r>
            <a:endParaRPr lang="en-US" sz="1600" b="0" kern="0" dirty="0"/>
          </a:p>
          <a:p>
            <a:pPr marL="0" indent="0">
              <a:buFontTx/>
              <a:buNone/>
            </a:pPr>
            <a:endParaRPr lang="en-US" sz="1400" b="0" kern="0" dirty="0"/>
          </a:p>
          <a:p>
            <a:pPr marL="0" indent="0">
              <a:buFontTx/>
              <a:buNone/>
            </a:pPr>
            <a:endParaRPr lang="en-US" sz="1600" b="0" kern="0" dirty="0"/>
          </a:p>
        </p:txBody>
      </p:sp>
    </p:spTree>
    <p:extLst>
      <p:ext uri="{BB962C8B-B14F-4D97-AF65-F5344CB8AC3E}">
        <p14:creationId xmlns="" xmlns:p14="http://schemas.microsoft.com/office/powerpoint/2010/main" val="1643957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22</a:t>
            </a:fld>
            <a:endParaRPr lang="en-CA"/>
          </a:p>
        </p:txBody>
      </p:sp>
      <p:sp>
        <p:nvSpPr>
          <p:cNvPr id="5122" name="Rectangle 2"/>
          <p:cNvSpPr>
            <a:spLocks noGrp="1" noChangeArrowheads="1"/>
          </p:cNvSpPr>
          <p:nvPr>
            <p:ph type="title"/>
          </p:nvPr>
        </p:nvSpPr>
        <p:spPr>
          <a:noFill/>
          <a:ln/>
        </p:spPr>
        <p:txBody>
          <a:bodyPr/>
          <a:lstStyle/>
          <a:p>
            <a:pPr algn="l"/>
            <a:r>
              <a:rPr lang="en-US" altLang="zh-CN" dirty="0"/>
              <a:t>Usage in Stadium - Event Video Production</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Highly Controlled WLAN network for local Video distribution operations. </a:t>
            </a:r>
          </a:p>
          <a:p>
            <a:pPr marL="0" indent="0">
              <a:buNone/>
            </a:pPr>
            <a:r>
              <a:rPr lang="en-US" sz="1600" u="sng" dirty="0"/>
              <a:t>Environment </a:t>
            </a:r>
          </a:p>
          <a:p>
            <a:pPr marL="0" indent="0">
              <a:buNone/>
            </a:pPr>
            <a:r>
              <a:rPr lang="en-US" sz="1400" b="0" dirty="0"/>
              <a:t>Outdoor stadium equipped with 30 fixed and mobile cameras. Multiple operators’ WLAN networks.</a:t>
            </a:r>
            <a:endParaRPr lang="en-US" sz="1600" b="0" dirty="0"/>
          </a:p>
          <a:p>
            <a:pPr marL="0" indent="0">
              <a:buNone/>
            </a:pPr>
            <a:r>
              <a:rPr lang="en-US" sz="1600" u="sng" dirty="0"/>
              <a:t>Applications</a:t>
            </a:r>
          </a:p>
          <a:p>
            <a:pPr marL="0" indent="0">
              <a:buNone/>
            </a:pPr>
            <a:r>
              <a:rPr lang="en-US" sz="1400" b="0" dirty="0"/>
              <a:t>3 3D </a:t>
            </a:r>
            <a:r>
              <a:rPr lang="en-US" sz="1400" b="0" dirty="0" smtClean="0"/>
              <a:t>UHD </a:t>
            </a:r>
            <a:r>
              <a:rPr lang="en-US" sz="1400" b="0" dirty="0"/>
              <a:t>camera per AP lightly compressed: 3x3.6Gbps=10.8Gbps.</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a:t>
            </a:r>
            <a:r>
              <a:rPr lang="en-US" sz="1400" b="0" kern="0" dirty="0" smtClean="0"/>
              <a:t>be operating concurrently.</a:t>
            </a:r>
            <a:endParaRPr lang="en-US" sz="1400" b="0" kern="0" dirty="0"/>
          </a:p>
          <a:p>
            <a:pPr marL="0" indent="0">
              <a:buFontTx/>
              <a:buNone/>
            </a:pPr>
            <a:r>
              <a:rPr lang="en-US" sz="1600" u="sng" kern="0" dirty="0"/>
              <a:t>Use Case</a:t>
            </a:r>
          </a:p>
          <a:p>
            <a:pPr marL="0" indent="0">
              <a:buFontTx/>
              <a:buNone/>
            </a:pPr>
            <a:r>
              <a:rPr lang="en-US" sz="1400" b="0" kern="0" dirty="0"/>
              <a:t>Camera crew shoots the 3D UHD lightly compressed video and transmits over </a:t>
            </a:r>
            <a:r>
              <a:rPr lang="en-US" sz="1400" b="0" kern="0" dirty="0" smtClean="0"/>
              <a:t>WLAN to </a:t>
            </a:r>
            <a:r>
              <a:rPr lang="en-US" sz="1400" b="0" kern="0" dirty="0"/>
              <a:t>Video Editing Studio </a:t>
            </a:r>
          </a:p>
          <a:p>
            <a:pPr marL="0" indent="0">
              <a:buFontTx/>
              <a:buNone/>
            </a:pPr>
            <a:endParaRPr lang="en-US" sz="1600" b="0" kern="0" dirty="0"/>
          </a:p>
        </p:txBody>
      </p:sp>
    </p:spTree>
    <p:extLst>
      <p:ext uri="{BB962C8B-B14F-4D97-AF65-F5344CB8AC3E}">
        <p14:creationId xmlns="" xmlns:p14="http://schemas.microsoft.com/office/powerpoint/2010/main" val="491737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23</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solidFill>
                  <a:schemeClr val="tx1"/>
                </a:solidFill>
              </a:rPr>
              <a:t>Cellular Network – Co-site Offloading</a:t>
            </a:r>
            <a:endParaRPr lang="en-CA" dirty="0">
              <a:solidFill>
                <a:schemeClr val="tx1"/>
              </a:solidFill>
            </a:endParaRPr>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altLang="zh-CN" sz="1400" b="0" dirty="0" smtClean="0"/>
              <a:t>Offloading WLAN network deployed by the operator co-site with cellular base station for Internet access, because typical cellular coverage can be reached by AP. </a:t>
            </a:r>
          </a:p>
          <a:p>
            <a:pPr marL="0" indent="0">
              <a:buNone/>
            </a:pPr>
            <a:r>
              <a:rPr lang="en-US" altLang="zh-CN" sz="1400" b="0" dirty="0" smtClean="0"/>
              <a:t>User traffic mix is similar to cellular traffic mix.</a:t>
            </a:r>
            <a:endParaRPr lang="en-US" sz="1400" b="0" dirty="0">
              <a:solidFill>
                <a:srgbClr val="FF0000"/>
              </a:solidFill>
            </a:endParaRPr>
          </a:p>
          <a:p>
            <a:pPr marL="0" indent="0">
              <a:buNone/>
            </a:pPr>
            <a:r>
              <a:rPr lang="en-US" sz="1600" u="sng" dirty="0"/>
              <a:t>Environment </a:t>
            </a:r>
          </a:p>
          <a:p>
            <a:pPr marL="0" indent="0">
              <a:buNone/>
            </a:pPr>
            <a:r>
              <a:rPr lang="en-US" altLang="zh-CN" sz="1400" b="0" dirty="0" smtClean="0"/>
              <a:t>Outdoor area with antenna on rooftop or tower possibly with sector/tilt beam.  </a:t>
            </a:r>
          </a:p>
          <a:p>
            <a:pPr marL="0" indent="0">
              <a:buNone/>
            </a:pPr>
            <a:r>
              <a:rPr lang="en-US" altLang="zh-CN" sz="1400" b="0" dirty="0" smtClean="0"/>
              <a:t>Users </a:t>
            </a:r>
            <a:r>
              <a:rPr lang="en-US" altLang="zh-CN" sz="1400" b="0" dirty="0" smtClean="0"/>
              <a:t>randomly and uniformly distributed within the cell (sector). 20% of users are outdoor and 80% of users are indoor. Number of users is 180.</a:t>
            </a:r>
            <a:endParaRPr lang="en-US" sz="1600" b="0" dirty="0">
              <a:solidFill>
                <a:srgbClr val="FF0000"/>
              </a:solidFill>
            </a:endParaRPr>
          </a:p>
          <a:p>
            <a:pPr marL="0" indent="0">
              <a:buNone/>
            </a:pPr>
            <a:r>
              <a:rPr lang="en-US" sz="1600" u="sng" dirty="0"/>
              <a:t>Applications</a:t>
            </a:r>
          </a:p>
          <a:p>
            <a:pPr marL="0" indent="0">
              <a:buNone/>
            </a:pPr>
            <a:r>
              <a:rPr lang="en-US" sz="1400" b="0" dirty="0" smtClean="0"/>
              <a:t>VOIP: 30% users using voice phone. </a:t>
            </a:r>
            <a:endParaRPr lang="en-US" sz="1400" b="0" strike="sngStrike" dirty="0" smtClean="0"/>
          </a:p>
          <a:p>
            <a:pPr marL="0" indent="0">
              <a:buNone/>
            </a:pPr>
            <a:r>
              <a:rPr lang="en-US" sz="1400" b="0" dirty="0" smtClean="0"/>
              <a:t>Best effort FTP: 10% users. 18x200Mbps=3.6Gbps</a:t>
            </a:r>
          </a:p>
          <a:p>
            <a:pPr marL="0" indent="0">
              <a:buNone/>
            </a:pPr>
            <a:r>
              <a:rPr lang="en-US" altLang="zh-CN" sz="1400" b="0" dirty="0" smtClean="0"/>
              <a:t>Internet access: email, twitter, web surf, IM</a:t>
            </a:r>
            <a:r>
              <a:rPr lang="en-US" sz="1400" b="0" dirty="0" smtClean="0"/>
              <a:t>: 20% users. 36x20Mbps=0.72 </a:t>
            </a:r>
            <a:r>
              <a:rPr lang="en-US" sz="1400" b="0" dirty="0" err="1" smtClean="0"/>
              <a:t>Gbps</a:t>
            </a:r>
            <a:endParaRPr lang="en-US" sz="1400" b="0" dirty="0" smtClean="0"/>
          </a:p>
          <a:p>
            <a:pPr marL="0" indent="0">
              <a:buNone/>
            </a:pPr>
            <a:r>
              <a:rPr lang="en-US" sz="1400" b="0" dirty="0" smtClean="0"/>
              <a:t>Video conference with VHD compressed: 20% users. 36x100Mbps=3.6 </a:t>
            </a:r>
            <a:r>
              <a:rPr lang="en-US" sz="1400" b="0" dirty="0" err="1" smtClean="0"/>
              <a:t>Gbps</a:t>
            </a:r>
            <a:endParaRPr lang="en-US" sz="1400" b="0" dirty="0" smtClean="0"/>
          </a:p>
          <a:p>
            <a:pPr marL="0" indent="0">
              <a:buNone/>
            </a:pPr>
            <a:endParaRPr lang="en-US" sz="14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r>
              <a:rPr lang="en-US" altLang="zh-CN" sz="1400" b="0" kern="0" dirty="0" smtClean="0"/>
              <a:t>Interactive real-time gaming: 20% of users. 36 x100 Mbps=3.6 </a:t>
            </a:r>
            <a:r>
              <a:rPr lang="en-US" altLang="zh-CN" sz="1400" b="0" kern="0" dirty="0" err="1" smtClean="0"/>
              <a:t>Gbps</a:t>
            </a:r>
            <a:r>
              <a:rPr lang="en-US" altLang="zh-CN" sz="1400" b="0" kern="0" dirty="0" smtClean="0"/>
              <a:t>, &lt;100 ms jitter and &lt;100 ms latency</a:t>
            </a:r>
            <a:endParaRPr lang="en-US" sz="1600" u="sng" kern="0" dirty="0" smtClean="0"/>
          </a:p>
          <a:p>
            <a:pPr marL="0" indent="0">
              <a:buFontTx/>
              <a:buNone/>
            </a:pPr>
            <a:r>
              <a:rPr lang="en-US" sz="1600" u="sng" kern="0" dirty="0" smtClean="0"/>
              <a:t>Traffic </a:t>
            </a:r>
            <a:r>
              <a:rPr lang="en-US" sz="1600" u="sng" kern="0" dirty="0"/>
              <a:t>Conditions</a:t>
            </a:r>
          </a:p>
          <a:p>
            <a:pPr marL="0" indent="0">
              <a:buFontTx/>
              <a:buNone/>
            </a:pPr>
            <a:r>
              <a:rPr lang="en-US" altLang="zh-CN" sz="1400" b="0" kern="0" dirty="0" smtClean="0"/>
              <a:t>Potential interference from overlapping networks (e.g. neighbors, other WLANs). Mix of data traffic operates simultaneously. Potential interference between WLAN and cellular operates in proximity</a:t>
            </a:r>
            <a:endParaRPr lang="en-US" sz="1400" b="0" kern="0" dirty="0"/>
          </a:p>
          <a:p>
            <a:pPr marL="0" indent="0">
              <a:buFontTx/>
              <a:buNone/>
            </a:pPr>
            <a:r>
              <a:rPr lang="en-US" sz="1600" u="sng" kern="0" dirty="0"/>
              <a:t>Use Case</a:t>
            </a:r>
          </a:p>
          <a:p>
            <a:pPr marL="0" indent="0">
              <a:buNone/>
            </a:pPr>
            <a:r>
              <a:rPr lang="en-US" altLang="zh-CN" sz="1400" b="0" kern="0" dirty="0" smtClean="0"/>
              <a:t>Users perform a mixture of applications, including VOIP calls, FTP, Internet access, video conference, inter-active real-time gaming.</a:t>
            </a:r>
          </a:p>
          <a:p>
            <a:pPr marL="0" indent="0">
              <a:buNone/>
            </a:pPr>
            <a:r>
              <a:rPr lang="en-US" altLang="zh-CN" sz="1400" b="0" kern="0" dirty="0" smtClean="0"/>
              <a:t>Cellular BS offloads part/all of the traffic to the co-site WLAN AP for the specific users.</a:t>
            </a:r>
          </a:p>
          <a:p>
            <a:pPr marL="0" indent="0">
              <a:buFontTx/>
              <a:buNone/>
            </a:pPr>
            <a:r>
              <a:rPr lang="en-US" sz="1400" b="0" kern="0" dirty="0" smtClean="0">
                <a:solidFill>
                  <a:srgbClr val="FF0000"/>
                </a:solidFill>
              </a:rPr>
              <a:t> </a:t>
            </a:r>
            <a:endParaRPr lang="en-US" sz="1400" b="0" kern="0" dirty="0">
              <a:solidFill>
                <a:srgbClr val="FF0000"/>
              </a:solidFill>
            </a:endParaRPr>
          </a:p>
          <a:p>
            <a:pPr marL="0" indent="0">
              <a:buFontTx/>
              <a:buNone/>
            </a:pPr>
            <a:endParaRPr lang="en-US" sz="1600" b="0" kern="0" dirty="0"/>
          </a:p>
        </p:txBody>
      </p:sp>
    </p:spTree>
    <p:extLst>
      <p:ext uri="{BB962C8B-B14F-4D97-AF65-F5344CB8AC3E}">
        <p14:creationId xmlns="" xmlns:p14="http://schemas.microsoft.com/office/powerpoint/2010/main" val="491737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24</a:t>
            </a:fld>
            <a:endParaRPr lang="en-CA"/>
          </a:p>
        </p:txBody>
      </p:sp>
      <p:sp>
        <p:nvSpPr>
          <p:cNvPr id="5122" name="Rectangle 2"/>
          <p:cNvSpPr>
            <a:spLocks noGrp="1" noChangeArrowheads="1"/>
          </p:cNvSpPr>
          <p:nvPr>
            <p:ph type="title"/>
          </p:nvPr>
        </p:nvSpPr>
        <p:spPr>
          <a:noFill/>
          <a:ln/>
        </p:spPr>
        <p:txBody>
          <a:bodyPr/>
          <a:lstStyle/>
          <a:p>
            <a:pPr algn="l"/>
            <a:r>
              <a:rPr lang="en-US" altLang="zh-CN" dirty="0"/>
              <a:t>Public Transportation</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  </a:t>
            </a:r>
          </a:p>
          <a:p>
            <a:pPr marL="0" indent="0">
              <a:buNone/>
            </a:pPr>
            <a:r>
              <a:rPr lang="en-US" sz="1400" b="0" dirty="0"/>
              <a:t>High density users have operational WLAN network for Internet access. User can access the onboard entertainment </a:t>
            </a:r>
            <a:r>
              <a:rPr lang="en-US" sz="1400" b="0" dirty="0" smtClean="0"/>
              <a:t>system (</a:t>
            </a:r>
            <a:r>
              <a:rPr lang="en-US" sz="1400" b="0" dirty="0"/>
              <a:t>internal) and </a:t>
            </a:r>
            <a:r>
              <a:rPr lang="en-US" sz="1400" b="0" dirty="0" smtClean="0"/>
              <a:t>Internet </a:t>
            </a:r>
            <a:r>
              <a:rPr lang="en-US" sz="1400" b="0" dirty="0"/>
              <a:t>(external).</a:t>
            </a:r>
          </a:p>
          <a:p>
            <a:pPr marL="0" indent="0">
              <a:buNone/>
            </a:pPr>
            <a:endParaRPr lang="en-US" sz="1600" u="sng" dirty="0"/>
          </a:p>
          <a:p>
            <a:pPr marL="0" indent="0">
              <a:buNone/>
            </a:pPr>
            <a:r>
              <a:rPr lang="en-US" sz="1600" u="sng" dirty="0"/>
              <a:t>Environment: </a:t>
            </a:r>
          </a:p>
          <a:p>
            <a:pPr marL="0" indent="0">
              <a:buNone/>
            </a:pPr>
            <a:r>
              <a:rPr lang="en-US" sz="1400" b="0" dirty="0"/>
              <a:t>Indoor open area with few obstacles. Each </a:t>
            </a:r>
            <a:r>
              <a:rPr lang="en-US" sz="1400" b="0" dirty="0" smtClean="0"/>
              <a:t>cabin </a:t>
            </a:r>
            <a:r>
              <a:rPr lang="en-US" sz="1400" b="0" dirty="0"/>
              <a:t>has separate WLAN connectivity. </a:t>
            </a:r>
          </a:p>
          <a:p>
            <a:pPr marL="0" indent="0">
              <a:buNone/>
            </a:pPr>
            <a:endParaRPr lang="en-US" sz="1600" u="sng" dirty="0"/>
          </a:p>
          <a:p>
            <a:pPr marL="0" indent="0">
              <a:buNone/>
            </a:pPr>
            <a:r>
              <a:rPr lang="en-US" sz="1600" u="sng" dirty="0"/>
              <a:t>Application: </a:t>
            </a:r>
          </a:p>
          <a:p>
            <a:pPr marL="0" indent="0">
              <a:buNone/>
            </a:pPr>
            <a:r>
              <a:rPr lang="en-US" sz="1400" b="0" dirty="0"/>
              <a:t>Onboard entertainment: Broadcast and local </a:t>
            </a:r>
            <a:r>
              <a:rPr lang="en-US" sz="1400" b="0" dirty="0" err="1"/>
              <a:t>VoD</a:t>
            </a:r>
            <a:r>
              <a:rPr lang="en-US" sz="1400" b="0" dirty="0"/>
              <a:t> services, Internet Access, Gaming, public safety: </a:t>
            </a:r>
            <a:r>
              <a:rPr lang="en-US" sz="1400" b="0" dirty="0" smtClean="0"/>
              <a:t>Local </a:t>
            </a:r>
            <a:r>
              <a:rPr lang="en-US" sz="1400" b="0" dirty="0" err="1" smtClean="0"/>
              <a:t>VoD</a:t>
            </a:r>
            <a:r>
              <a:rPr lang="en-US" sz="1400" b="0" dirty="0" smtClean="0"/>
              <a:t> services, monitoring:50 </a:t>
            </a:r>
            <a:r>
              <a:rPr lang="en-US" sz="1400" b="0" dirty="0"/>
              <a:t>x 150 Mbps = 7.5 G</a:t>
            </a:r>
          </a:p>
          <a:p>
            <a:pPr marL="0" indent="0">
              <a:buNone/>
            </a:pPr>
            <a:r>
              <a:rPr lang="en-US" sz="1400" b="0" dirty="0"/>
              <a:t>25 users listening to HD audio </a:t>
            </a:r>
          </a:p>
          <a:p>
            <a:pPr marL="0" indent="0">
              <a:buNone/>
            </a:pPr>
            <a:r>
              <a:rPr lang="en-US" sz="1400" b="0" dirty="0"/>
              <a:t>25 users doing interactive gaming ; 25 x 100 Mbps = 2.5 </a:t>
            </a:r>
            <a:r>
              <a:rPr lang="en-US" sz="1400" b="0" dirty="0" err="1"/>
              <a:t>Gbps</a:t>
            </a:r>
            <a:r>
              <a:rPr lang="en-US" sz="1400" b="0" dirty="0"/>
              <a:t>, &lt;100 </a:t>
            </a:r>
            <a:r>
              <a:rPr lang="en-US" sz="1400" b="0" dirty="0" err="1"/>
              <a:t>ms</a:t>
            </a:r>
            <a:r>
              <a:rPr lang="en-US" sz="1400" b="0" dirty="0"/>
              <a:t> jitter and &lt;100 </a:t>
            </a:r>
            <a:r>
              <a:rPr lang="en-US" sz="1400" b="0" dirty="0" err="1"/>
              <a:t>ms</a:t>
            </a:r>
            <a:r>
              <a:rPr lang="en-US" sz="1400" b="0" dirty="0"/>
              <a:t> latency</a:t>
            </a:r>
          </a:p>
          <a:p>
            <a:pPr marL="0" indent="0">
              <a:buNone/>
            </a:pPr>
            <a:r>
              <a:rPr lang="en-US" sz="1600" u="sng" dirty="0"/>
              <a:t> </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a:t>
            </a:r>
            <a:r>
              <a:rPr lang="en-US" sz="1400" b="0" kern="0" dirty="0" smtClean="0"/>
              <a:t>operating concurrently.</a:t>
            </a:r>
            <a:endParaRPr lang="en-US" sz="1400" b="0" kern="0" dirty="0"/>
          </a:p>
          <a:p>
            <a:pPr marL="0" indent="0">
              <a:buFontTx/>
              <a:buNone/>
            </a:pPr>
            <a:r>
              <a:rPr lang="en-US" sz="1600" u="sng" kern="0" dirty="0"/>
              <a:t>Use Case</a:t>
            </a:r>
          </a:p>
          <a:p>
            <a:pPr marL="0" indent="0">
              <a:buFontTx/>
              <a:buNone/>
            </a:pPr>
            <a:r>
              <a:rPr lang="en-US" sz="1400" b="0" kern="0" dirty="0"/>
              <a:t>100 passengers in one </a:t>
            </a:r>
            <a:r>
              <a:rPr lang="en-US" sz="1400" b="0" kern="0" dirty="0" smtClean="0"/>
              <a:t>cabin (</a:t>
            </a:r>
            <a:r>
              <a:rPr lang="en-US" sz="1400" b="0" kern="0" dirty="0"/>
              <a:t>25m x 3m).</a:t>
            </a:r>
          </a:p>
          <a:p>
            <a:pPr marL="0" indent="0">
              <a:buFontTx/>
              <a:buNone/>
            </a:pPr>
            <a:r>
              <a:rPr lang="en-US" sz="1400" b="0" kern="0" dirty="0"/>
              <a:t>Passengers </a:t>
            </a:r>
            <a:r>
              <a:rPr lang="en-US" sz="1400" b="0" kern="0" dirty="0" smtClean="0"/>
              <a:t>access via WLAN the onboard the </a:t>
            </a:r>
            <a:r>
              <a:rPr lang="en-US" sz="1400" b="0" kern="0" dirty="0"/>
              <a:t>entertainment system for video </a:t>
            </a:r>
            <a:r>
              <a:rPr lang="en-US" sz="1400" b="0" kern="0" dirty="0" smtClean="0"/>
              <a:t>display, audio, </a:t>
            </a:r>
            <a:r>
              <a:rPr lang="en-US" sz="1400" b="0" kern="0" dirty="0"/>
              <a:t>and interactive </a:t>
            </a:r>
            <a:r>
              <a:rPr lang="en-US" sz="1400" b="0" kern="0" dirty="0" smtClean="0"/>
              <a:t>gaming activities. </a:t>
            </a:r>
          </a:p>
          <a:p>
            <a:pPr marL="0" indent="0">
              <a:buFontTx/>
              <a:buNone/>
            </a:pPr>
            <a:r>
              <a:rPr lang="en-US" sz="1400" b="0" kern="0" dirty="0" smtClean="0"/>
              <a:t>Passengers also access the Internet via the WLAN.</a:t>
            </a:r>
            <a:endParaRPr lang="en-US" sz="1400" b="0" kern="0" dirty="0"/>
          </a:p>
        </p:txBody>
      </p:sp>
    </p:spTree>
    <p:extLst>
      <p:ext uri="{BB962C8B-B14F-4D97-AF65-F5344CB8AC3E}">
        <p14:creationId xmlns="" xmlns:p14="http://schemas.microsoft.com/office/powerpoint/2010/main" val="4223079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25</a:t>
            </a:fld>
            <a:endParaRPr lang="en-CA"/>
          </a:p>
        </p:txBody>
      </p:sp>
      <p:sp>
        <p:nvSpPr>
          <p:cNvPr id="5122" name="Rectangle 2"/>
          <p:cNvSpPr>
            <a:spLocks noGrp="1" noChangeArrowheads="1"/>
          </p:cNvSpPr>
          <p:nvPr>
            <p:ph type="title"/>
          </p:nvPr>
        </p:nvSpPr>
        <p:spPr>
          <a:noFill/>
          <a:ln/>
        </p:spPr>
        <p:txBody>
          <a:bodyPr/>
          <a:lstStyle/>
          <a:p>
            <a:pPr algn="l"/>
            <a:r>
              <a:rPr lang="en-US" altLang="zh-CN" dirty="0"/>
              <a:t>Public Access in Airport</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 density users access internet through multiple operators’ WLAN network. Airport possibly manages or controls multiple operators’ </a:t>
            </a:r>
            <a:r>
              <a:rPr lang="en-US" sz="1400" b="0" dirty="0" smtClean="0"/>
              <a:t>WLAN networks </a:t>
            </a:r>
            <a:r>
              <a:rPr lang="en-US" sz="1400" b="0" dirty="0"/>
              <a:t>uniformly for the purpose of users’ </a:t>
            </a:r>
            <a:r>
              <a:rPr lang="en-US" sz="1400" b="0" dirty="0" err="1" smtClean="0"/>
              <a:t>QoS</a:t>
            </a:r>
            <a:r>
              <a:rPr lang="en-US" sz="1400" b="0" dirty="0" smtClean="0"/>
              <a:t>.</a:t>
            </a:r>
            <a:endParaRPr lang="en-US" sz="1400" b="0" dirty="0"/>
          </a:p>
          <a:p>
            <a:pPr marL="0" indent="0">
              <a:buNone/>
            </a:pPr>
            <a:r>
              <a:rPr lang="en-US" sz="1600" u="sng" dirty="0"/>
              <a:t>Environment </a:t>
            </a:r>
          </a:p>
          <a:p>
            <a:pPr marL="0" indent="0">
              <a:buNone/>
            </a:pPr>
            <a:r>
              <a:rPr lang="en-US" sz="1400" b="0" dirty="0"/>
              <a:t>The environment is very complex and may suffer severe </a:t>
            </a:r>
            <a:r>
              <a:rPr lang="en-US" sz="1400" b="0" dirty="0" smtClean="0"/>
              <a:t>interference.</a:t>
            </a:r>
            <a:endParaRPr lang="en-US" sz="1400" b="0" dirty="0"/>
          </a:p>
          <a:p>
            <a:pPr marL="0" indent="0">
              <a:buNone/>
            </a:pPr>
            <a:r>
              <a:rPr lang="en-US" sz="1400" b="0" dirty="0"/>
              <a:t>Each AP serves 120 users in a 200m</a:t>
            </a:r>
            <a:r>
              <a:rPr lang="en-US" sz="1400" b="0" baseline="30000" dirty="0"/>
              <a:t>2</a:t>
            </a:r>
            <a:r>
              <a:rPr lang="en-US" sz="1400" b="0" dirty="0"/>
              <a:t>  area. The inter-AP distance is in the range of </a:t>
            </a:r>
            <a:r>
              <a:rPr lang="en-US" sz="1400" b="0" dirty="0" smtClean="0"/>
              <a:t>15~20m. </a:t>
            </a:r>
            <a:r>
              <a:rPr lang="en-US" sz="1400" b="0" dirty="0"/>
              <a:t>Single/multiple operators.</a:t>
            </a:r>
          </a:p>
          <a:p>
            <a:pPr marL="0" indent="0">
              <a:buNone/>
            </a:pPr>
            <a:r>
              <a:rPr lang="en-US" sz="1600" u="sng" dirty="0"/>
              <a:t>Applications</a:t>
            </a:r>
          </a:p>
          <a:p>
            <a:pPr marL="0" indent="0">
              <a:buNone/>
            </a:pPr>
            <a:r>
              <a:rPr lang="en-US" sz="1400" b="0" dirty="0"/>
              <a:t>Video based applications: TV, VOD, Video conference; VHD highly compressed. 60 x 100 Mbps = 6 </a:t>
            </a:r>
            <a:r>
              <a:rPr lang="en-US" sz="1400" b="0" dirty="0" err="1"/>
              <a:t>Gbps</a:t>
            </a:r>
            <a:r>
              <a:rPr lang="en-US" sz="1400" b="0" dirty="0"/>
              <a:t> </a:t>
            </a:r>
          </a:p>
          <a:p>
            <a:pPr marL="0" indent="0">
              <a:buNone/>
            </a:pPr>
            <a:r>
              <a:rPr lang="en-US" sz="1400" b="0" dirty="0"/>
              <a:t>Game online; 100 Mbps, &lt; </a:t>
            </a:r>
            <a:r>
              <a:rPr lang="en-US" sz="1400" b="0" dirty="0" smtClean="0"/>
              <a:t>100 </a:t>
            </a:r>
            <a:r>
              <a:rPr lang="en-US" sz="1400" b="0" dirty="0"/>
              <a:t>ms jitter; &lt; </a:t>
            </a:r>
            <a:r>
              <a:rPr lang="en-US" sz="1400" b="0" dirty="0" smtClean="0"/>
              <a:t>100 </a:t>
            </a:r>
            <a:r>
              <a:rPr lang="en-US" sz="1400" b="0" dirty="0"/>
              <a:t>ms latency. 20 users x 100 =2 </a:t>
            </a:r>
            <a:r>
              <a:rPr lang="en-US" sz="1400" b="0" dirty="0" err="1"/>
              <a:t>Gbps</a:t>
            </a:r>
            <a:r>
              <a:rPr lang="en-US" sz="1400" b="0" dirty="0"/>
              <a:t> </a:t>
            </a:r>
          </a:p>
          <a:p>
            <a:pPr marL="0" indent="0">
              <a:buNone/>
            </a:pPr>
            <a:r>
              <a:rPr lang="en-US" sz="1400" b="0" dirty="0"/>
              <a:t>Internet access: email, twitter, web surf, IM. 40 users x 20 Mbps, best effort = 0.8 </a:t>
            </a:r>
            <a:r>
              <a:rPr lang="en-US" sz="1400" b="0" dirty="0" err="1"/>
              <a:t>Gbps</a:t>
            </a:r>
            <a:r>
              <a:rPr lang="en-US" sz="1400" b="0" dirty="0"/>
              <a:t> </a:t>
            </a:r>
          </a:p>
          <a:p>
            <a:pPr marL="0" indent="0">
              <a:buNone/>
            </a:pPr>
            <a:r>
              <a:rPr lang="en-US" sz="1600" u="sng" dirty="0" smtClean="0"/>
              <a:t> </a:t>
            </a:r>
            <a:endParaRPr lang="en-US" sz="1600" u="sng"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a:t>
            </a:r>
            <a:r>
              <a:rPr lang="en-US" sz="1400" b="0" kern="0" dirty="0" smtClean="0"/>
              <a:t>operating concurrently.</a:t>
            </a:r>
            <a:endParaRPr lang="en-US" sz="1400" b="0" kern="0" dirty="0"/>
          </a:p>
          <a:p>
            <a:pPr marL="0" indent="0">
              <a:buFontTx/>
              <a:buNone/>
            </a:pPr>
            <a:r>
              <a:rPr lang="en-US" sz="1600" u="sng" kern="0" dirty="0"/>
              <a:t>Use Case</a:t>
            </a:r>
          </a:p>
          <a:p>
            <a:pPr marL="0" indent="0">
              <a:buFontTx/>
              <a:buNone/>
            </a:pPr>
            <a:r>
              <a:rPr lang="en-US" sz="1400" b="0" kern="0" dirty="0"/>
              <a:t>Travelers are using the network to surf websites, watch movies, play online games and access cloud </a:t>
            </a:r>
            <a:r>
              <a:rPr lang="en-US" sz="1400" b="0" kern="0" dirty="0" smtClean="0"/>
              <a:t>services.</a:t>
            </a:r>
            <a:endParaRPr lang="en-US" sz="1400" b="0" kern="0" dirty="0"/>
          </a:p>
        </p:txBody>
      </p:sp>
    </p:spTree>
    <p:extLst>
      <p:ext uri="{BB962C8B-B14F-4D97-AF65-F5344CB8AC3E}">
        <p14:creationId xmlns="" xmlns:p14="http://schemas.microsoft.com/office/powerpoint/2010/main" val="90402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idx="1"/>
          </p:nvPr>
        </p:nvSpPr>
        <p:spPr>
          <a:xfrm>
            <a:off x="683568" y="2060848"/>
            <a:ext cx="7772400" cy="4114800"/>
          </a:xfrm>
        </p:spPr>
        <p:txBody>
          <a:bodyPr/>
          <a:lstStyle/>
          <a:p>
            <a:pPr lvl="0"/>
            <a:r>
              <a:rPr lang="en-US" dirty="0" smtClean="0"/>
              <a:t>Continue to refine, improve and add to draft Usage Models; solicit inputs and coordinate with interested parties.</a:t>
            </a:r>
            <a:endParaRPr lang="en-CA" dirty="0" smtClean="0"/>
          </a:p>
          <a:p>
            <a:pPr lvl="0"/>
            <a:r>
              <a:rPr lang="en-US" dirty="0" smtClean="0"/>
              <a:t>Continue to analyze and refine contemplated solution timeline; solicit inputs and coordinate with interested parties.</a:t>
            </a:r>
            <a:endParaRPr lang="en-CA" dirty="0" smtClean="0"/>
          </a:p>
          <a:p>
            <a:pPr lvl="0"/>
            <a:r>
              <a:rPr lang="en-US" dirty="0" smtClean="0"/>
              <a:t>Develop updated Usage Models, other content/detail for a future presentation.</a:t>
            </a:r>
            <a:endParaRPr lang="en-CA" dirty="0"/>
          </a:p>
          <a:p>
            <a:pPr lvl="0"/>
            <a:r>
              <a:rPr lang="en-CA" dirty="0" smtClean="0"/>
              <a:t>Begin development of derived Requirements from Usage Models for future presentation.</a:t>
            </a:r>
          </a:p>
        </p:txBody>
      </p:sp>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smtClean="0"/>
              <a:t>Slide </a:t>
            </a:r>
            <a:fld id="{02FDE5AF-557C-4D9E-9BE3-8A50977121B0}" type="slidenum">
              <a:rPr lang="en-CA" smtClean="0"/>
              <a:pPr/>
              <a:t>26</a:t>
            </a:fld>
            <a:endParaRPr lang="en-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02AF50E5-3AA4-4737-B8F4-2D0C4CE3166C}" type="slidenum">
              <a:rPr lang="en-CA"/>
              <a:pPr/>
              <a:t>27</a:t>
            </a:fld>
            <a:endParaRPr lang="en-CA"/>
          </a:p>
        </p:txBody>
      </p:sp>
      <p:sp>
        <p:nvSpPr>
          <p:cNvPr id="32770" name="Rectangle 2"/>
          <p:cNvSpPr>
            <a:spLocks noGrp="1" noChangeArrowheads="1"/>
          </p:cNvSpPr>
          <p:nvPr>
            <p:ph type="title"/>
          </p:nvPr>
        </p:nvSpPr>
        <p:spPr/>
        <p:txBody>
          <a:bodyPr/>
          <a:lstStyle/>
          <a:p>
            <a:r>
              <a:rPr lang="en-GB"/>
              <a:t>References</a:t>
            </a:r>
          </a:p>
        </p:txBody>
      </p:sp>
      <p:sp>
        <p:nvSpPr>
          <p:cNvPr id="32771" name="Rectangle 3"/>
          <p:cNvSpPr>
            <a:spLocks noGrp="1" noChangeArrowheads="1"/>
          </p:cNvSpPr>
          <p:nvPr>
            <p:ph type="body" idx="1"/>
          </p:nvPr>
        </p:nvSpPr>
        <p:spPr>
          <a:xfrm>
            <a:off x="685800" y="1981200"/>
            <a:ext cx="7990656" cy="4114800"/>
          </a:xfrm>
        </p:spPr>
        <p:txBody>
          <a:bodyPr/>
          <a:lstStyle/>
          <a:p>
            <a:pPr marL="0" indent="0">
              <a:buNone/>
            </a:pPr>
            <a:r>
              <a:rPr lang="en-US" sz="2000" dirty="0"/>
              <a:t>[</a:t>
            </a:r>
            <a:r>
              <a:rPr lang="en-US" sz="2000" dirty="0" smtClean="0"/>
              <a:t>1]  Johannes </a:t>
            </a:r>
            <a:r>
              <a:rPr lang="en-US" sz="2000" dirty="0" err="1"/>
              <a:t>Färber</a:t>
            </a:r>
            <a:r>
              <a:rPr lang="en-US" sz="2000" dirty="0"/>
              <a:t>, “Network Game Traffic </a:t>
            </a:r>
            <a:r>
              <a:rPr lang="en-US" sz="2000" dirty="0" err="1"/>
              <a:t>Modelling</a:t>
            </a:r>
            <a:r>
              <a:rPr lang="en-US" sz="2000" dirty="0"/>
              <a:t>”, </a:t>
            </a:r>
            <a:r>
              <a:rPr lang="en-US" sz="2000" dirty="0">
                <a:hlinkClick r:id="rId2"/>
              </a:rPr>
              <a:t>http://www.ikr.uni-stuttgart.de/Content/Publications/ Archive/Fa_netgames2002 </a:t>
            </a:r>
            <a:r>
              <a:rPr lang="en-US" sz="2000" dirty="0" smtClean="0">
                <a:hlinkClick r:id="rId2"/>
              </a:rPr>
              <a:t>34662.pdf</a:t>
            </a:r>
            <a:r>
              <a:rPr lang="en-US" sz="2000" dirty="0" smtClean="0"/>
              <a:t> </a:t>
            </a:r>
            <a:endParaRPr lang="en-US" sz="2000" dirty="0"/>
          </a:p>
          <a:p>
            <a:pPr marL="0" indent="0">
              <a:buNone/>
            </a:pPr>
            <a:r>
              <a:rPr lang="en-US" sz="2000" dirty="0"/>
              <a:t>[</a:t>
            </a:r>
            <a:r>
              <a:rPr lang="en-US" sz="2000" dirty="0" smtClean="0"/>
              <a:t>2]  Andrew </a:t>
            </a:r>
            <a:r>
              <a:rPr lang="en-US" sz="2000" dirty="0"/>
              <a:t>Myles, Rolf de </a:t>
            </a:r>
            <a:r>
              <a:rPr lang="en-US" sz="2000" dirty="0" err="1"/>
              <a:t>Vegt</a:t>
            </a:r>
            <a:r>
              <a:rPr lang="en-US" sz="2000" dirty="0"/>
              <a:t>, “Wi-Fi Alliance (WFA) VHT Study Group Usage Models,” IEEE802.11-07/2988R3, Mar. 09, 2008</a:t>
            </a:r>
          </a:p>
          <a:p>
            <a:pPr marL="0" indent="0">
              <a:buNone/>
            </a:pPr>
            <a:r>
              <a:rPr lang="en-US" sz="2000" dirty="0"/>
              <a:t>[</a:t>
            </a:r>
            <a:r>
              <a:rPr lang="en-US" sz="2000" dirty="0" smtClean="0"/>
              <a:t>3]  Rolf </a:t>
            </a:r>
            <a:r>
              <a:rPr lang="en-US" sz="2000" dirty="0"/>
              <a:t>de </a:t>
            </a:r>
            <a:r>
              <a:rPr lang="en-US" sz="2000" dirty="0" err="1"/>
              <a:t>Vegt</a:t>
            </a:r>
            <a:r>
              <a:rPr lang="en-US" sz="2000" dirty="0"/>
              <a:t>, “802.11ac Usage Models Document,” IEEE802.11-09/0161R1, Nov. 10,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Backup</a:t>
            </a:r>
            <a:endParaRPr lang="zh-CN" altLang="en-US" dirty="0"/>
          </a:p>
        </p:txBody>
      </p:sp>
      <p:sp>
        <p:nvSpPr>
          <p:cNvPr id="3" name="内容占位符 2"/>
          <p:cNvSpPr>
            <a:spLocks noGrp="1"/>
          </p:cNvSpPr>
          <p:nvPr>
            <p:ph idx="1"/>
          </p:nvPr>
        </p:nvSpPr>
        <p:spPr/>
        <p:txBody>
          <a:bodyPr/>
          <a:lstStyle/>
          <a:p>
            <a:r>
              <a:rPr lang="en-US" altLang="zh-CN" dirty="0" smtClean="0"/>
              <a:t>Cellular Offloading</a:t>
            </a:r>
            <a:endParaRPr lang="zh-CN" altLang="en-US" dirty="0"/>
          </a:p>
        </p:txBody>
      </p:sp>
      <p:sp>
        <p:nvSpPr>
          <p:cNvPr id="4"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页脚占位符 4"/>
          <p:cNvSpPr>
            <a:spLocks noGrp="1"/>
          </p:cNvSpPr>
          <p:nvPr>
            <p:ph type="ftr" sz="quarter" idx="11"/>
          </p:nvPr>
        </p:nvSpPr>
        <p:spPr/>
        <p:txBody>
          <a:bodyPr/>
          <a:lstStyle/>
          <a:p>
            <a:r>
              <a:rPr lang="en-CA" dirty="0" smtClean="0"/>
              <a:t>Osama </a:t>
            </a:r>
            <a:r>
              <a:rPr lang="en-CA" dirty="0" err="1" smtClean="0"/>
              <a:t>Aboul-Magd</a:t>
            </a:r>
            <a:r>
              <a:rPr lang="en-CA" dirty="0" smtClean="0"/>
              <a:t> (Huawei Technologies)</a:t>
            </a:r>
            <a:endParaRPr lang="en-CA" dirty="0"/>
          </a:p>
        </p:txBody>
      </p:sp>
      <p:sp>
        <p:nvSpPr>
          <p:cNvPr id="6" name="灯片编号占位符 5"/>
          <p:cNvSpPr>
            <a:spLocks noGrp="1"/>
          </p:cNvSpPr>
          <p:nvPr>
            <p:ph type="sldNum" sz="quarter" idx="12"/>
          </p:nvPr>
        </p:nvSpPr>
        <p:spPr/>
        <p:txBody>
          <a:bodyPr/>
          <a:lstStyle/>
          <a:p>
            <a:r>
              <a:rPr lang="en-CA" smtClean="0"/>
              <a:t>Slide </a:t>
            </a:r>
            <a:fld id="{02FDE5AF-557C-4D9E-9BE3-8A50977121B0}" type="slidenum">
              <a:rPr lang="en-CA" smtClean="0"/>
              <a:pPr/>
              <a:t>28</a:t>
            </a:fld>
            <a:endParaRPr lang="en-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Co-Locate Use Case</a:t>
            </a:r>
            <a:endParaRPr lang="en-US" dirty="0"/>
          </a:p>
        </p:txBody>
      </p:sp>
      <p:sp>
        <p:nvSpPr>
          <p:cNvPr id="3" name="Content Placeholder 2"/>
          <p:cNvSpPr>
            <a:spLocks noGrp="1"/>
          </p:cNvSpPr>
          <p:nvPr>
            <p:ph idx="1"/>
          </p:nvPr>
        </p:nvSpPr>
        <p:spPr>
          <a:xfrm>
            <a:off x="457200" y="1600200"/>
            <a:ext cx="5712594" cy="4525963"/>
          </a:xfrm>
        </p:spPr>
        <p:txBody>
          <a:bodyPr/>
          <a:lstStyle/>
          <a:p>
            <a:pPr>
              <a:buFont typeface="Wingdings" pitchFamily="2" charset="2"/>
              <a:buChar char="§"/>
            </a:pPr>
            <a:r>
              <a:rPr lang="en-US" altLang="zh-CN" b="1" dirty="0" smtClean="0"/>
              <a:t>Lower </a:t>
            </a:r>
            <a:r>
              <a:rPr lang="en-US" altLang="zh-CN" b="1" dirty="0" err="1" smtClean="0"/>
              <a:t>Capex</a:t>
            </a:r>
            <a:r>
              <a:rPr lang="en-US" altLang="zh-CN" b="1" dirty="0" smtClean="0"/>
              <a:t> </a:t>
            </a:r>
            <a:r>
              <a:rPr lang="en-US" altLang="zh-CN" dirty="0" smtClean="0"/>
              <a:t>– site acquisition, site set up, radio planning</a:t>
            </a:r>
          </a:p>
          <a:p>
            <a:pPr>
              <a:buFont typeface="Wingdings" pitchFamily="2" charset="2"/>
              <a:buChar char="§"/>
            </a:pPr>
            <a:r>
              <a:rPr lang="en-US" altLang="zh-CN" b="1" dirty="0" smtClean="0"/>
              <a:t>Low Ops Expense - </a:t>
            </a:r>
            <a:r>
              <a:rPr lang="en-US" altLang="zh-CN" dirty="0" smtClean="0"/>
              <a:t>Reuse site facilities such as backhaul, power supply, maintenance</a:t>
            </a:r>
            <a:endParaRPr lang="en-US" altLang="zh-CN" b="1" dirty="0" smtClean="0"/>
          </a:p>
          <a:p>
            <a:pPr>
              <a:buNone/>
            </a:pPr>
            <a:endParaRPr lang="en-US" dirty="0"/>
          </a:p>
        </p:txBody>
      </p:sp>
      <p:sp>
        <p:nvSpPr>
          <p:cNvPr id="6" name="Slide Number Placeholder 5"/>
          <p:cNvSpPr>
            <a:spLocks noGrp="1"/>
          </p:cNvSpPr>
          <p:nvPr>
            <p:ph type="sldNum" sz="quarter" idx="12"/>
          </p:nvPr>
        </p:nvSpPr>
        <p:spPr/>
        <p:txBody>
          <a:bodyPr/>
          <a:lstStyle/>
          <a:p>
            <a:fld id="{341E912B-233A-4C5C-B59B-D71A69AA0A9E}" type="slidenum">
              <a:rPr lang="en-US" altLang="ja-JP" smtClean="0"/>
              <a:pPr/>
              <a:t>29</a:t>
            </a:fld>
            <a:endParaRPr lang="en-US" altLang="ja-JP"/>
          </a:p>
        </p:txBody>
      </p:sp>
      <p:grpSp>
        <p:nvGrpSpPr>
          <p:cNvPr id="7" name="组合 9"/>
          <p:cNvGrpSpPr/>
          <p:nvPr/>
        </p:nvGrpSpPr>
        <p:grpSpPr>
          <a:xfrm>
            <a:off x="6053721" y="1597794"/>
            <a:ext cx="2305840" cy="2387066"/>
            <a:chOff x="6053721" y="1597794"/>
            <a:chExt cx="2305840" cy="2387066"/>
          </a:xfrm>
        </p:grpSpPr>
        <p:pic>
          <p:nvPicPr>
            <p:cNvPr id="8194" name="Picture 2" descr="http://images.dailytech.com/nimage/LTE_Ready_Tower.png"/>
            <p:cNvPicPr>
              <a:picLocks noChangeAspect="1" noChangeArrowheads="1"/>
            </p:cNvPicPr>
            <p:nvPr/>
          </p:nvPicPr>
          <p:blipFill>
            <a:blip r:embed="rId2" cstate="print"/>
            <a:srcRect l="23526" r="23526"/>
            <a:stretch>
              <a:fillRect/>
            </a:stretch>
          </p:blipFill>
          <p:spPr bwMode="auto">
            <a:xfrm>
              <a:off x="6053721" y="1597794"/>
              <a:ext cx="2305840" cy="2387066"/>
            </a:xfrm>
            <a:prstGeom prst="rect">
              <a:avLst/>
            </a:prstGeom>
            <a:noFill/>
          </p:spPr>
        </p:pic>
        <p:pic>
          <p:nvPicPr>
            <p:cNvPr id="8" name="Picture 13" descr="北向覆盖.JPG"/>
            <p:cNvPicPr>
              <a:picLocks/>
            </p:cNvPicPr>
            <p:nvPr/>
          </p:nvPicPr>
          <p:blipFill>
            <a:blip r:embed="rId3" cstate="print">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l="64706" t="33333" r="19909" b="50000"/>
            <a:stretch>
              <a:fillRect/>
            </a:stretch>
          </p:blipFill>
          <p:spPr bwMode="auto">
            <a:xfrm>
              <a:off x="7315200" y="1981200"/>
              <a:ext cx="304800" cy="277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Oval 8"/>
            <p:cNvSpPr/>
            <p:nvPr/>
          </p:nvSpPr>
          <p:spPr>
            <a:xfrm>
              <a:off x="7162800" y="1828800"/>
              <a:ext cx="533400" cy="609600"/>
            </a:xfrm>
            <a:prstGeom prst="ellipse">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11" name="页脚占位符 4"/>
          <p:cNvSpPr>
            <a:spLocks noGrp="1"/>
          </p:cNvSpPr>
          <p:nvPr>
            <p:ph type="ftr" sz="quarter" idx="11"/>
          </p:nvPr>
        </p:nvSpPr>
        <p:spPr>
          <a:xfrm>
            <a:off x="8077200" y="6475413"/>
            <a:ext cx="466725" cy="182562"/>
          </a:xfrm>
        </p:spPr>
        <p:txBody>
          <a:bodyPr/>
          <a:lstStyle/>
          <a:p>
            <a:r>
              <a:rPr lang="en-CA" dirty="0" smtClean="0"/>
              <a:t>Osama </a:t>
            </a:r>
            <a:r>
              <a:rPr lang="en-CA" dirty="0" err="1" smtClean="0"/>
              <a:t>Aboul-Magd</a:t>
            </a:r>
            <a:r>
              <a:rPr lang="en-CA" dirty="0" smtClean="0"/>
              <a:t> (Huawei Technologies)</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3</a:t>
            </a:fld>
            <a:endParaRPr lang="en-CA"/>
          </a:p>
        </p:txBody>
      </p:sp>
      <p:sp>
        <p:nvSpPr>
          <p:cNvPr id="5122" name="Rectangle 2"/>
          <p:cNvSpPr>
            <a:spLocks noGrp="1" noChangeArrowheads="1"/>
          </p:cNvSpPr>
          <p:nvPr>
            <p:ph type="title"/>
          </p:nvPr>
        </p:nvSpPr>
        <p:spPr>
          <a:noFill/>
          <a:ln/>
        </p:spPr>
        <p:txBody>
          <a:bodyPr/>
          <a:lstStyle/>
          <a:p>
            <a:pPr algn="l"/>
            <a:r>
              <a:rPr lang="en-US" altLang="zh-CN" dirty="0"/>
              <a:t>Topics</a:t>
            </a:r>
            <a:endParaRPr lang="en-CA" dirty="0"/>
          </a:p>
        </p:txBody>
      </p:sp>
      <p:sp>
        <p:nvSpPr>
          <p:cNvPr id="5123" name="Rectangle 3"/>
          <p:cNvSpPr>
            <a:spLocks noGrp="1" noChangeArrowheads="1"/>
          </p:cNvSpPr>
          <p:nvPr>
            <p:ph type="body" idx="1"/>
          </p:nvPr>
        </p:nvSpPr>
        <p:spPr>
          <a:xfrm>
            <a:off x="683568" y="2132856"/>
            <a:ext cx="7990656" cy="3536032"/>
          </a:xfrm>
          <a:noFill/>
          <a:ln/>
        </p:spPr>
        <p:txBody>
          <a:bodyPr/>
          <a:lstStyle/>
          <a:p>
            <a:r>
              <a:rPr lang="en-US" dirty="0" smtClean="0"/>
              <a:t>Demands </a:t>
            </a:r>
            <a:r>
              <a:rPr lang="en-US" dirty="0"/>
              <a:t>on Next Generation </a:t>
            </a:r>
            <a:r>
              <a:rPr lang="en-US" dirty="0" smtClean="0"/>
              <a:t>WLAN</a:t>
            </a:r>
            <a:endParaRPr lang="en-US" dirty="0"/>
          </a:p>
          <a:p>
            <a:r>
              <a:rPr lang="en-US" dirty="0"/>
              <a:t>Categories of Usage Models</a:t>
            </a:r>
          </a:p>
          <a:p>
            <a:r>
              <a:rPr lang="en-US" dirty="0"/>
              <a:t>Terminology</a:t>
            </a:r>
          </a:p>
          <a:p>
            <a:r>
              <a:rPr lang="en-US" dirty="0" smtClean="0"/>
              <a:t>Usage Model </a:t>
            </a:r>
            <a:r>
              <a:rPr lang="en-US" dirty="0"/>
              <a:t>Environments</a:t>
            </a:r>
          </a:p>
          <a:p>
            <a:r>
              <a:rPr lang="en-US" dirty="0"/>
              <a:t>Multimedia Requirements Summary</a:t>
            </a:r>
          </a:p>
          <a:p>
            <a:r>
              <a:rPr lang="en-US" dirty="0"/>
              <a:t>Descriptions of all Usage Models</a:t>
            </a:r>
          </a:p>
        </p:txBody>
      </p:sp>
      <p:sp>
        <p:nvSpPr>
          <p:cNvPr id="7"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Tree>
    <p:extLst>
      <p:ext uri="{BB962C8B-B14F-4D97-AF65-F5344CB8AC3E}">
        <p14:creationId xmlns="" xmlns:p14="http://schemas.microsoft.com/office/powerpoint/2010/main" val="906235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Co-Site Use Case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Co-location covers significant part of cellular macro-cell sector footprint </a:t>
            </a:r>
          </a:p>
          <a:p>
            <a:pPr lvl="1"/>
            <a:r>
              <a:rPr lang="en-US" dirty="0" smtClean="0"/>
              <a:t>120 deg antenna sector, down tilt for reduced OBSS interference, and 3 sector spatial reuse</a:t>
            </a:r>
          </a:p>
          <a:p>
            <a:r>
              <a:rPr lang="en-US" dirty="0" smtClean="0"/>
              <a:t>Features:</a:t>
            </a:r>
          </a:p>
          <a:p>
            <a:pPr lvl="1"/>
            <a:r>
              <a:rPr lang="en-US" dirty="0" smtClean="0"/>
              <a:t>Supplement cellular data traffic</a:t>
            </a:r>
          </a:p>
          <a:p>
            <a:pPr lvl="1"/>
            <a:r>
              <a:rPr lang="en-US" dirty="0" smtClean="0"/>
              <a:t>MIMO for higher throughput</a:t>
            </a:r>
          </a:p>
          <a:p>
            <a:pPr lvl="1"/>
            <a:r>
              <a:rPr lang="en-US" dirty="0" err="1" smtClean="0"/>
              <a:t>Beamforming</a:t>
            </a:r>
            <a:r>
              <a:rPr lang="en-US" dirty="0" smtClean="0"/>
              <a:t> for improved range/throughput and  mitigation,</a:t>
            </a:r>
          </a:p>
          <a:p>
            <a:pPr lvl="1"/>
            <a:r>
              <a:rPr lang="en-US" dirty="0" smtClean="0"/>
              <a:t>OBSS spatial re-use using SO condition detection similar to that of 11ah</a:t>
            </a:r>
          </a:p>
          <a:p>
            <a:r>
              <a:rPr lang="en-US" dirty="0" smtClean="0"/>
              <a:t>Offloading user/traffic management :</a:t>
            </a:r>
          </a:p>
          <a:p>
            <a:pPr lvl="1"/>
            <a:r>
              <a:rPr lang="en-US" dirty="0" smtClean="0"/>
              <a:t>joint user management via cellular base station</a:t>
            </a:r>
          </a:p>
          <a:p>
            <a:pPr lvl="1"/>
            <a:r>
              <a:rPr lang="en-US" dirty="0" smtClean="0"/>
              <a:t>Fast transition between cellular and </a:t>
            </a:r>
            <a:r>
              <a:rPr lang="en-US" dirty="0" err="1" smtClean="0"/>
              <a:t>WiFi</a:t>
            </a:r>
            <a:endParaRPr lang="en-US" dirty="0"/>
          </a:p>
        </p:txBody>
      </p:sp>
      <p:sp>
        <p:nvSpPr>
          <p:cNvPr id="6" name="Slide Number Placeholder 5"/>
          <p:cNvSpPr>
            <a:spLocks noGrp="1"/>
          </p:cNvSpPr>
          <p:nvPr>
            <p:ph type="sldNum" sz="quarter" idx="12"/>
          </p:nvPr>
        </p:nvSpPr>
        <p:spPr/>
        <p:txBody>
          <a:bodyPr/>
          <a:lstStyle/>
          <a:p>
            <a:fld id="{341E912B-233A-4C5C-B59B-D71A69AA0A9E}" type="slidenum">
              <a:rPr lang="en-US" altLang="ja-JP" smtClean="0"/>
              <a:pPr/>
              <a:t>30</a:t>
            </a:fld>
            <a:endParaRPr lang="en-US" altLang="ja-JP"/>
          </a:p>
        </p:txBody>
      </p:sp>
      <p:sp>
        <p:nvSpPr>
          <p:cNvPr id="7" name="页脚占位符 4"/>
          <p:cNvSpPr>
            <a:spLocks noGrp="1"/>
          </p:cNvSpPr>
          <p:nvPr>
            <p:ph type="ftr" sz="quarter" idx="11"/>
          </p:nvPr>
        </p:nvSpPr>
        <p:spPr>
          <a:xfrm>
            <a:off x="8077200" y="6475413"/>
            <a:ext cx="466725" cy="182562"/>
          </a:xfrm>
        </p:spPr>
        <p:txBody>
          <a:bodyPr/>
          <a:lstStyle/>
          <a:p>
            <a:r>
              <a:rPr lang="en-CA" dirty="0" smtClean="0"/>
              <a:t>Osama </a:t>
            </a:r>
            <a:r>
              <a:rPr lang="en-CA" dirty="0" err="1" smtClean="0"/>
              <a:t>Aboul-Magd</a:t>
            </a:r>
            <a:r>
              <a:rPr lang="en-CA" dirty="0" smtClean="0"/>
              <a:t> (Huawei Technologies)</a:t>
            </a:r>
            <a:endParaRPr lang="en-CA" dirty="0"/>
          </a:p>
        </p:txBody>
      </p:sp>
      <p:sp>
        <p:nvSpPr>
          <p:cNvPr id="8"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27050" y="476672"/>
            <a:ext cx="8286750" cy="1041400"/>
          </a:xfrm>
        </p:spPr>
        <p:txBody>
          <a:bodyPr>
            <a:normAutofit/>
          </a:bodyPr>
          <a:lstStyle/>
          <a:p>
            <a:pPr eaLnBrk="1" hangingPunct="1"/>
            <a:r>
              <a:rPr lang="en-GB" dirty="0" smtClean="0"/>
              <a:t>High Power Channel Available at 5 GHz </a:t>
            </a:r>
            <a:endParaRPr lang="en-US" dirty="0" smtClean="0"/>
          </a:p>
        </p:txBody>
      </p:sp>
      <p:sp>
        <p:nvSpPr>
          <p:cNvPr id="9219" name="Rectangle 3"/>
          <p:cNvSpPr>
            <a:spLocks noGrp="1" noChangeArrowheads="1"/>
          </p:cNvSpPr>
          <p:nvPr>
            <p:ph type="body" idx="1"/>
          </p:nvPr>
        </p:nvSpPr>
        <p:spPr>
          <a:xfrm>
            <a:off x="385763" y="5753100"/>
            <a:ext cx="8229600" cy="436563"/>
          </a:xfrm>
        </p:spPr>
        <p:txBody>
          <a:bodyPr>
            <a:normAutofit lnSpcReduction="10000"/>
          </a:bodyPr>
          <a:lstStyle/>
          <a:p>
            <a:pPr eaLnBrk="1" hangingPunct="1"/>
            <a:r>
              <a:rPr lang="en-GB" smtClean="0"/>
              <a:t>Showing </a:t>
            </a:r>
            <a:r>
              <a:rPr lang="en-GB" smtClean="0">
                <a:solidFill>
                  <a:srgbClr val="C00000"/>
                </a:solidFill>
              </a:rPr>
              <a:t>Aeronautical, Maritime Radiolocation and DSRC</a:t>
            </a:r>
          </a:p>
        </p:txBody>
      </p:sp>
      <p:sp>
        <p:nvSpPr>
          <p:cNvPr id="9220" name="Line 4"/>
          <p:cNvSpPr>
            <a:spLocks noChangeShapeType="1"/>
          </p:cNvSpPr>
          <p:nvPr/>
        </p:nvSpPr>
        <p:spPr bwMode="auto">
          <a:xfrm flipV="1">
            <a:off x="1023938" y="4794250"/>
            <a:ext cx="7700962" cy="1588"/>
          </a:xfrm>
          <a:prstGeom prst="line">
            <a:avLst/>
          </a:prstGeom>
          <a:noFill/>
          <a:ln w="22225">
            <a:solidFill>
              <a:srgbClr val="000000"/>
            </a:solidFill>
            <a:round/>
            <a:headEnd/>
            <a:tailEnd type="stealth" w="med" len="med"/>
          </a:ln>
        </p:spPr>
        <p:txBody>
          <a:bodyPr wrap="none" anchor="ctr"/>
          <a:lstStyle/>
          <a:p>
            <a:endParaRPr lang="en-US"/>
          </a:p>
        </p:txBody>
      </p:sp>
      <p:sp>
        <p:nvSpPr>
          <p:cNvPr id="9221" name="Line 5"/>
          <p:cNvSpPr>
            <a:spLocks noChangeShapeType="1"/>
          </p:cNvSpPr>
          <p:nvPr/>
        </p:nvSpPr>
        <p:spPr bwMode="auto">
          <a:xfrm flipV="1">
            <a:off x="1155700" y="1322388"/>
            <a:ext cx="0" cy="3530600"/>
          </a:xfrm>
          <a:prstGeom prst="line">
            <a:avLst/>
          </a:prstGeom>
          <a:noFill/>
          <a:ln w="22225">
            <a:solidFill>
              <a:srgbClr val="000000"/>
            </a:solidFill>
            <a:round/>
            <a:headEnd/>
            <a:tailEnd/>
          </a:ln>
        </p:spPr>
        <p:txBody>
          <a:bodyPr wrap="none" anchor="ctr"/>
          <a:lstStyle/>
          <a:p>
            <a:endParaRPr lang="en-US"/>
          </a:p>
        </p:txBody>
      </p:sp>
      <p:sp>
        <p:nvSpPr>
          <p:cNvPr id="9222" name="Line 6"/>
          <p:cNvSpPr>
            <a:spLocks noChangeShapeType="1"/>
          </p:cNvSpPr>
          <p:nvPr/>
        </p:nvSpPr>
        <p:spPr bwMode="auto">
          <a:xfrm flipV="1">
            <a:off x="2019300" y="13462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23" name="Line 7"/>
          <p:cNvSpPr>
            <a:spLocks noChangeShapeType="1"/>
          </p:cNvSpPr>
          <p:nvPr/>
        </p:nvSpPr>
        <p:spPr bwMode="auto">
          <a:xfrm flipH="1" flipV="1">
            <a:off x="2840038" y="1295400"/>
            <a:ext cx="12700" cy="3556000"/>
          </a:xfrm>
          <a:prstGeom prst="line">
            <a:avLst/>
          </a:prstGeom>
          <a:noFill/>
          <a:ln w="9525">
            <a:solidFill>
              <a:srgbClr val="000000"/>
            </a:solidFill>
            <a:prstDash val="dash"/>
            <a:round/>
            <a:headEnd/>
            <a:tailEnd/>
          </a:ln>
        </p:spPr>
        <p:txBody>
          <a:bodyPr wrap="none" anchor="ctr"/>
          <a:lstStyle/>
          <a:p>
            <a:endParaRPr lang="en-US"/>
          </a:p>
        </p:txBody>
      </p:sp>
      <p:sp>
        <p:nvSpPr>
          <p:cNvPr id="9224" name="Line 8"/>
          <p:cNvSpPr>
            <a:spLocks noChangeShapeType="1"/>
          </p:cNvSpPr>
          <p:nvPr/>
        </p:nvSpPr>
        <p:spPr bwMode="auto">
          <a:xfrm flipV="1">
            <a:off x="6248400" y="13462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25" name="Line 9"/>
          <p:cNvSpPr>
            <a:spLocks noChangeShapeType="1"/>
          </p:cNvSpPr>
          <p:nvPr/>
        </p:nvSpPr>
        <p:spPr bwMode="auto">
          <a:xfrm flipV="1">
            <a:off x="7099300" y="1371600"/>
            <a:ext cx="0" cy="3479800"/>
          </a:xfrm>
          <a:prstGeom prst="line">
            <a:avLst/>
          </a:prstGeom>
          <a:noFill/>
          <a:ln w="9525">
            <a:solidFill>
              <a:srgbClr val="000000"/>
            </a:solidFill>
            <a:prstDash val="dash"/>
            <a:round/>
            <a:headEnd/>
            <a:tailEnd/>
          </a:ln>
        </p:spPr>
        <p:txBody>
          <a:bodyPr wrap="none" anchor="ctr"/>
          <a:lstStyle/>
          <a:p>
            <a:endParaRPr lang="en-US"/>
          </a:p>
        </p:txBody>
      </p:sp>
      <p:sp>
        <p:nvSpPr>
          <p:cNvPr id="9226" name="Line 10"/>
          <p:cNvSpPr>
            <a:spLocks noChangeShapeType="1"/>
          </p:cNvSpPr>
          <p:nvPr/>
        </p:nvSpPr>
        <p:spPr bwMode="auto">
          <a:xfrm flipV="1">
            <a:off x="7910513" y="1397000"/>
            <a:ext cx="25400" cy="3441700"/>
          </a:xfrm>
          <a:prstGeom prst="line">
            <a:avLst/>
          </a:prstGeom>
          <a:noFill/>
          <a:ln w="9525">
            <a:solidFill>
              <a:srgbClr val="000000"/>
            </a:solidFill>
            <a:prstDash val="dash"/>
            <a:round/>
            <a:headEnd/>
            <a:tailEnd/>
          </a:ln>
        </p:spPr>
        <p:txBody>
          <a:bodyPr wrap="none" anchor="ctr"/>
          <a:lstStyle/>
          <a:p>
            <a:endParaRPr lang="en-US"/>
          </a:p>
        </p:txBody>
      </p:sp>
      <p:sp>
        <p:nvSpPr>
          <p:cNvPr id="9227" name="Text Box 11"/>
          <p:cNvSpPr txBox="1">
            <a:spLocks noChangeArrowheads="1"/>
          </p:cNvSpPr>
          <p:nvPr/>
        </p:nvSpPr>
        <p:spPr bwMode="auto">
          <a:xfrm>
            <a:off x="1676400" y="4868863"/>
            <a:ext cx="800100" cy="304800"/>
          </a:xfrm>
          <a:prstGeom prst="rect">
            <a:avLst/>
          </a:prstGeom>
          <a:noFill/>
          <a:ln w="12700">
            <a:noFill/>
            <a:miter lim="800000"/>
            <a:headEnd/>
            <a:tailEnd/>
          </a:ln>
        </p:spPr>
        <p:txBody>
          <a:bodyPr>
            <a:spAutoFit/>
          </a:bodyPr>
          <a:lstStyle/>
          <a:p>
            <a:pPr>
              <a:spcBef>
                <a:spcPct val="50000"/>
              </a:spcBef>
            </a:pPr>
            <a:r>
              <a:rPr lang="en-US" sz="1400"/>
              <a:t>5.200</a:t>
            </a:r>
          </a:p>
        </p:txBody>
      </p:sp>
      <p:sp>
        <p:nvSpPr>
          <p:cNvPr id="9228" name="Text Box 12"/>
          <p:cNvSpPr txBox="1">
            <a:spLocks noChangeArrowheads="1"/>
          </p:cNvSpPr>
          <p:nvPr/>
        </p:nvSpPr>
        <p:spPr bwMode="auto">
          <a:xfrm>
            <a:off x="2525713" y="4867275"/>
            <a:ext cx="736600" cy="304800"/>
          </a:xfrm>
          <a:prstGeom prst="rect">
            <a:avLst/>
          </a:prstGeom>
          <a:noFill/>
          <a:ln w="12700">
            <a:noFill/>
            <a:miter lim="800000"/>
            <a:headEnd/>
            <a:tailEnd/>
          </a:ln>
        </p:spPr>
        <p:txBody>
          <a:bodyPr>
            <a:spAutoFit/>
          </a:bodyPr>
          <a:lstStyle/>
          <a:p>
            <a:pPr>
              <a:spcBef>
                <a:spcPct val="50000"/>
              </a:spcBef>
            </a:pPr>
            <a:r>
              <a:rPr lang="en-US" sz="1400"/>
              <a:t>5.300</a:t>
            </a:r>
          </a:p>
        </p:txBody>
      </p:sp>
      <p:sp>
        <p:nvSpPr>
          <p:cNvPr id="9229" name="Text Box 13"/>
          <p:cNvSpPr txBox="1">
            <a:spLocks noChangeArrowheads="1"/>
          </p:cNvSpPr>
          <p:nvPr/>
        </p:nvSpPr>
        <p:spPr bwMode="auto">
          <a:xfrm>
            <a:off x="3375025" y="4867275"/>
            <a:ext cx="701675" cy="304800"/>
          </a:xfrm>
          <a:prstGeom prst="rect">
            <a:avLst/>
          </a:prstGeom>
          <a:noFill/>
          <a:ln w="12700">
            <a:noFill/>
            <a:miter lim="800000"/>
            <a:headEnd/>
            <a:tailEnd/>
          </a:ln>
        </p:spPr>
        <p:txBody>
          <a:bodyPr>
            <a:spAutoFit/>
          </a:bodyPr>
          <a:lstStyle/>
          <a:p>
            <a:pPr>
              <a:spcBef>
                <a:spcPct val="50000"/>
              </a:spcBef>
            </a:pPr>
            <a:r>
              <a:rPr lang="en-US" sz="1400"/>
              <a:t>5.400</a:t>
            </a:r>
          </a:p>
        </p:txBody>
      </p:sp>
      <p:sp>
        <p:nvSpPr>
          <p:cNvPr id="9230" name="Text Box 14"/>
          <p:cNvSpPr txBox="1">
            <a:spLocks noChangeArrowheads="1"/>
          </p:cNvSpPr>
          <p:nvPr/>
        </p:nvSpPr>
        <p:spPr bwMode="auto">
          <a:xfrm>
            <a:off x="4225925" y="4867275"/>
            <a:ext cx="765175" cy="304800"/>
          </a:xfrm>
          <a:prstGeom prst="rect">
            <a:avLst/>
          </a:prstGeom>
          <a:noFill/>
          <a:ln w="12700">
            <a:noFill/>
            <a:miter lim="800000"/>
            <a:headEnd/>
            <a:tailEnd/>
          </a:ln>
        </p:spPr>
        <p:txBody>
          <a:bodyPr>
            <a:spAutoFit/>
          </a:bodyPr>
          <a:lstStyle/>
          <a:p>
            <a:pPr>
              <a:spcBef>
                <a:spcPct val="50000"/>
              </a:spcBef>
            </a:pPr>
            <a:r>
              <a:rPr lang="en-US" sz="1400"/>
              <a:t>5.500</a:t>
            </a:r>
          </a:p>
        </p:txBody>
      </p:sp>
      <p:sp>
        <p:nvSpPr>
          <p:cNvPr id="9231" name="Text Box 15"/>
          <p:cNvSpPr txBox="1">
            <a:spLocks noChangeArrowheads="1"/>
          </p:cNvSpPr>
          <p:nvPr/>
        </p:nvSpPr>
        <p:spPr bwMode="auto">
          <a:xfrm>
            <a:off x="5075238" y="4867275"/>
            <a:ext cx="982662" cy="304800"/>
          </a:xfrm>
          <a:prstGeom prst="rect">
            <a:avLst/>
          </a:prstGeom>
          <a:noFill/>
          <a:ln w="12700">
            <a:noFill/>
            <a:miter lim="800000"/>
            <a:headEnd/>
            <a:tailEnd/>
          </a:ln>
        </p:spPr>
        <p:txBody>
          <a:bodyPr>
            <a:spAutoFit/>
          </a:bodyPr>
          <a:lstStyle/>
          <a:p>
            <a:pPr>
              <a:spcBef>
                <a:spcPct val="50000"/>
              </a:spcBef>
            </a:pPr>
            <a:r>
              <a:rPr lang="en-US" sz="1400"/>
              <a:t>5.600</a:t>
            </a:r>
          </a:p>
        </p:txBody>
      </p:sp>
      <p:sp>
        <p:nvSpPr>
          <p:cNvPr id="9232" name="Text Box 16"/>
          <p:cNvSpPr txBox="1">
            <a:spLocks noChangeArrowheads="1"/>
          </p:cNvSpPr>
          <p:nvPr/>
        </p:nvSpPr>
        <p:spPr bwMode="auto">
          <a:xfrm>
            <a:off x="5924550" y="4867275"/>
            <a:ext cx="742950" cy="304800"/>
          </a:xfrm>
          <a:prstGeom prst="rect">
            <a:avLst/>
          </a:prstGeom>
          <a:noFill/>
          <a:ln w="12700">
            <a:noFill/>
            <a:miter lim="800000"/>
            <a:headEnd/>
            <a:tailEnd/>
          </a:ln>
        </p:spPr>
        <p:txBody>
          <a:bodyPr>
            <a:spAutoFit/>
          </a:bodyPr>
          <a:lstStyle/>
          <a:p>
            <a:pPr>
              <a:spcBef>
                <a:spcPct val="50000"/>
              </a:spcBef>
            </a:pPr>
            <a:r>
              <a:rPr lang="en-US" sz="1400"/>
              <a:t>5.700</a:t>
            </a:r>
          </a:p>
        </p:txBody>
      </p:sp>
      <p:sp>
        <p:nvSpPr>
          <p:cNvPr id="9233" name="Text Box 17"/>
          <p:cNvSpPr txBox="1">
            <a:spLocks noChangeArrowheads="1"/>
          </p:cNvSpPr>
          <p:nvPr/>
        </p:nvSpPr>
        <p:spPr bwMode="auto">
          <a:xfrm>
            <a:off x="6773863" y="4867275"/>
            <a:ext cx="685800" cy="304800"/>
          </a:xfrm>
          <a:prstGeom prst="rect">
            <a:avLst/>
          </a:prstGeom>
          <a:noFill/>
          <a:ln w="12700">
            <a:noFill/>
            <a:miter lim="800000"/>
            <a:headEnd/>
            <a:tailEnd/>
          </a:ln>
        </p:spPr>
        <p:txBody>
          <a:bodyPr>
            <a:spAutoFit/>
          </a:bodyPr>
          <a:lstStyle/>
          <a:p>
            <a:pPr>
              <a:spcBef>
                <a:spcPct val="50000"/>
              </a:spcBef>
            </a:pPr>
            <a:r>
              <a:rPr lang="en-US" sz="1400"/>
              <a:t>5.800</a:t>
            </a:r>
          </a:p>
        </p:txBody>
      </p:sp>
      <p:sp>
        <p:nvSpPr>
          <p:cNvPr id="9234" name="Text Box 18"/>
          <p:cNvSpPr txBox="1">
            <a:spLocks noChangeArrowheads="1"/>
          </p:cNvSpPr>
          <p:nvPr/>
        </p:nvSpPr>
        <p:spPr bwMode="auto">
          <a:xfrm>
            <a:off x="7623175" y="4867275"/>
            <a:ext cx="796925" cy="304800"/>
          </a:xfrm>
          <a:prstGeom prst="rect">
            <a:avLst/>
          </a:prstGeom>
          <a:noFill/>
          <a:ln w="12700">
            <a:noFill/>
            <a:miter lim="800000"/>
            <a:headEnd/>
            <a:tailEnd/>
          </a:ln>
        </p:spPr>
        <p:txBody>
          <a:bodyPr>
            <a:spAutoFit/>
          </a:bodyPr>
          <a:lstStyle/>
          <a:p>
            <a:pPr>
              <a:spcBef>
                <a:spcPct val="50000"/>
              </a:spcBef>
            </a:pPr>
            <a:r>
              <a:rPr lang="en-US" sz="1400"/>
              <a:t>5.900</a:t>
            </a:r>
          </a:p>
        </p:txBody>
      </p:sp>
      <p:sp>
        <p:nvSpPr>
          <p:cNvPr id="9235" name="Text Box 19"/>
          <p:cNvSpPr txBox="1">
            <a:spLocks noChangeArrowheads="1"/>
          </p:cNvSpPr>
          <p:nvPr/>
        </p:nvSpPr>
        <p:spPr bwMode="auto">
          <a:xfrm>
            <a:off x="827088" y="4867275"/>
            <a:ext cx="735012" cy="304800"/>
          </a:xfrm>
          <a:prstGeom prst="rect">
            <a:avLst/>
          </a:prstGeom>
          <a:noFill/>
          <a:ln w="12700">
            <a:noFill/>
            <a:miter lim="800000"/>
            <a:headEnd/>
            <a:tailEnd/>
          </a:ln>
        </p:spPr>
        <p:txBody>
          <a:bodyPr>
            <a:spAutoFit/>
          </a:bodyPr>
          <a:lstStyle/>
          <a:p>
            <a:pPr>
              <a:spcBef>
                <a:spcPct val="50000"/>
              </a:spcBef>
            </a:pPr>
            <a:r>
              <a:rPr lang="en-US" sz="1400"/>
              <a:t>5.100</a:t>
            </a:r>
          </a:p>
        </p:txBody>
      </p:sp>
      <p:sp>
        <p:nvSpPr>
          <p:cNvPr id="9236" name="Text Box 20"/>
          <p:cNvSpPr txBox="1">
            <a:spLocks noChangeArrowheads="1"/>
          </p:cNvSpPr>
          <p:nvPr/>
        </p:nvSpPr>
        <p:spPr bwMode="auto">
          <a:xfrm>
            <a:off x="190500" y="4073525"/>
            <a:ext cx="914400" cy="336550"/>
          </a:xfrm>
          <a:prstGeom prst="rect">
            <a:avLst/>
          </a:prstGeom>
          <a:noFill/>
          <a:ln w="12700">
            <a:noFill/>
            <a:miter lim="800000"/>
            <a:headEnd/>
            <a:tailEnd/>
          </a:ln>
        </p:spPr>
        <p:txBody>
          <a:bodyPr>
            <a:spAutoFit/>
          </a:bodyPr>
          <a:lstStyle/>
          <a:p>
            <a:pPr>
              <a:spcBef>
                <a:spcPct val="50000"/>
              </a:spcBef>
            </a:pPr>
            <a:r>
              <a:rPr lang="en-US" sz="1600">
                <a:latin typeface="Arial Unicode MS" pitchFamily="34" charset="-128"/>
              </a:rPr>
              <a:t>Europe</a:t>
            </a:r>
          </a:p>
        </p:txBody>
      </p:sp>
      <p:sp>
        <p:nvSpPr>
          <p:cNvPr id="9237" name="Text Box 21"/>
          <p:cNvSpPr txBox="1">
            <a:spLocks noChangeArrowheads="1"/>
          </p:cNvSpPr>
          <p:nvPr/>
        </p:nvSpPr>
        <p:spPr bwMode="auto">
          <a:xfrm>
            <a:off x="190500" y="3211513"/>
            <a:ext cx="974725" cy="581025"/>
          </a:xfrm>
          <a:prstGeom prst="rect">
            <a:avLst/>
          </a:prstGeom>
          <a:noFill/>
          <a:ln w="12700">
            <a:noFill/>
            <a:miter lim="800000"/>
            <a:headEnd/>
            <a:tailEnd/>
          </a:ln>
        </p:spPr>
        <p:txBody>
          <a:bodyPr>
            <a:spAutoFit/>
          </a:bodyPr>
          <a:lstStyle/>
          <a:p>
            <a:pPr>
              <a:spcBef>
                <a:spcPct val="50000"/>
              </a:spcBef>
            </a:pPr>
            <a:r>
              <a:rPr lang="en-US" sz="1600">
                <a:latin typeface="Arial Unicode MS" pitchFamily="34" charset="-128"/>
              </a:rPr>
              <a:t>USA/</a:t>
            </a:r>
            <a:br>
              <a:rPr lang="en-US" sz="1600">
                <a:latin typeface="Arial Unicode MS" pitchFamily="34" charset="-128"/>
              </a:rPr>
            </a:br>
            <a:r>
              <a:rPr lang="en-US" sz="1600">
                <a:latin typeface="Arial Unicode MS" pitchFamily="34" charset="-128"/>
              </a:rPr>
              <a:t>Canada</a:t>
            </a:r>
          </a:p>
        </p:txBody>
      </p:sp>
      <p:sp>
        <p:nvSpPr>
          <p:cNvPr id="9238" name="Text Box 22"/>
          <p:cNvSpPr txBox="1">
            <a:spLocks noChangeArrowheads="1"/>
          </p:cNvSpPr>
          <p:nvPr/>
        </p:nvSpPr>
        <p:spPr bwMode="auto">
          <a:xfrm>
            <a:off x="190500" y="2349500"/>
            <a:ext cx="823913" cy="336550"/>
          </a:xfrm>
          <a:prstGeom prst="rect">
            <a:avLst/>
          </a:prstGeom>
          <a:noFill/>
          <a:ln w="12700">
            <a:noFill/>
            <a:miter lim="800000"/>
            <a:headEnd/>
            <a:tailEnd/>
          </a:ln>
        </p:spPr>
        <p:txBody>
          <a:bodyPr>
            <a:spAutoFit/>
          </a:bodyPr>
          <a:lstStyle/>
          <a:p>
            <a:pPr>
              <a:spcBef>
                <a:spcPct val="50000"/>
              </a:spcBef>
            </a:pPr>
            <a:r>
              <a:rPr lang="en-US" sz="1600">
                <a:latin typeface="Arial Unicode MS" pitchFamily="34" charset="-128"/>
              </a:rPr>
              <a:t>Japan</a:t>
            </a:r>
            <a:endParaRPr lang="en-US">
              <a:latin typeface="Arial Unicode MS" pitchFamily="34" charset="-128"/>
            </a:endParaRPr>
          </a:p>
        </p:txBody>
      </p:sp>
      <p:sp>
        <p:nvSpPr>
          <p:cNvPr id="9239" name="Line 23"/>
          <p:cNvSpPr>
            <a:spLocks noChangeShapeType="1"/>
          </p:cNvSpPr>
          <p:nvPr/>
        </p:nvSpPr>
        <p:spPr bwMode="auto">
          <a:xfrm>
            <a:off x="1165225" y="3984625"/>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40" name="Line 24"/>
          <p:cNvSpPr>
            <a:spLocks noChangeShapeType="1"/>
          </p:cNvSpPr>
          <p:nvPr/>
        </p:nvSpPr>
        <p:spPr bwMode="auto">
          <a:xfrm>
            <a:off x="1581150" y="3381375"/>
            <a:ext cx="1697038" cy="0"/>
          </a:xfrm>
          <a:prstGeom prst="line">
            <a:avLst/>
          </a:prstGeom>
          <a:noFill/>
          <a:ln w="63500">
            <a:solidFill>
              <a:srgbClr val="00FF00"/>
            </a:solidFill>
            <a:round/>
            <a:headEnd/>
            <a:tailEnd/>
          </a:ln>
        </p:spPr>
        <p:txBody>
          <a:bodyPr wrap="none" anchor="ctr"/>
          <a:lstStyle/>
          <a:p>
            <a:endParaRPr lang="en-US"/>
          </a:p>
        </p:txBody>
      </p:sp>
      <p:sp>
        <p:nvSpPr>
          <p:cNvPr id="9241" name="Line 25"/>
          <p:cNvSpPr>
            <a:spLocks noChangeShapeType="1"/>
          </p:cNvSpPr>
          <p:nvPr/>
        </p:nvSpPr>
        <p:spPr bwMode="auto">
          <a:xfrm>
            <a:off x="6484938" y="4283075"/>
            <a:ext cx="1149350" cy="0"/>
          </a:xfrm>
          <a:prstGeom prst="line">
            <a:avLst/>
          </a:prstGeom>
          <a:noFill/>
          <a:ln w="63500">
            <a:solidFill>
              <a:srgbClr val="0066FF"/>
            </a:solidFill>
            <a:round/>
            <a:headEnd/>
            <a:tailEnd/>
          </a:ln>
        </p:spPr>
        <p:txBody>
          <a:bodyPr wrap="none" anchor="ctr"/>
          <a:lstStyle/>
          <a:p>
            <a:endParaRPr lang="en-US"/>
          </a:p>
        </p:txBody>
      </p:sp>
      <p:sp>
        <p:nvSpPr>
          <p:cNvPr id="9242" name="Text Box 26"/>
          <p:cNvSpPr txBox="1">
            <a:spLocks noChangeArrowheads="1"/>
          </p:cNvSpPr>
          <p:nvPr/>
        </p:nvSpPr>
        <p:spPr bwMode="auto">
          <a:xfrm>
            <a:off x="5854700" y="3086100"/>
            <a:ext cx="801688" cy="304800"/>
          </a:xfrm>
          <a:prstGeom prst="rect">
            <a:avLst/>
          </a:prstGeom>
          <a:noFill/>
          <a:ln w="12700">
            <a:noFill/>
            <a:miter lim="800000"/>
            <a:headEnd/>
            <a:tailEnd/>
          </a:ln>
        </p:spPr>
        <p:txBody>
          <a:bodyPr>
            <a:spAutoFit/>
          </a:bodyPr>
          <a:lstStyle/>
          <a:p>
            <a:pPr>
              <a:spcBef>
                <a:spcPct val="50000"/>
              </a:spcBef>
            </a:pPr>
            <a:r>
              <a:rPr lang="en-US" sz="1400"/>
              <a:t>5.725</a:t>
            </a:r>
          </a:p>
        </p:txBody>
      </p:sp>
      <p:sp>
        <p:nvSpPr>
          <p:cNvPr id="9243" name="Text Box 27"/>
          <p:cNvSpPr txBox="1">
            <a:spLocks noChangeArrowheads="1"/>
          </p:cNvSpPr>
          <p:nvPr/>
        </p:nvSpPr>
        <p:spPr bwMode="auto">
          <a:xfrm>
            <a:off x="7234238" y="3060700"/>
            <a:ext cx="652462" cy="304800"/>
          </a:xfrm>
          <a:prstGeom prst="rect">
            <a:avLst/>
          </a:prstGeom>
          <a:noFill/>
          <a:ln w="12700">
            <a:noFill/>
            <a:miter lim="800000"/>
            <a:headEnd/>
            <a:tailEnd/>
          </a:ln>
        </p:spPr>
        <p:txBody>
          <a:bodyPr>
            <a:spAutoFit/>
          </a:bodyPr>
          <a:lstStyle/>
          <a:p>
            <a:pPr>
              <a:spcBef>
                <a:spcPct val="50000"/>
              </a:spcBef>
            </a:pPr>
            <a:r>
              <a:rPr lang="en-US" sz="1400"/>
              <a:t>5.875</a:t>
            </a:r>
          </a:p>
        </p:txBody>
      </p:sp>
      <p:sp>
        <p:nvSpPr>
          <p:cNvPr id="9244" name="Text Box 28"/>
          <p:cNvSpPr txBox="1">
            <a:spLocks noChangeArrowheads="1"/>
          </p:cNvSpPr>
          <p:nvPr/>
        </p:nvSpPr>
        <p:spPr bwMode="auto">
          <a:xfrm>
            <a:off x="1457325" y="3327400"/>
            <a:ext cx="6962775" cy="554038"/>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Indoor                         </a:t>
            </a:r>
            <a:r>
              <a:rPr lang="en-US" sz="1400">
                <a:solidFill>
                  <a:srgbClr val="C00000"/>
                </a:solidFill>
                <a:latin typeface="Arial Unicode MS" pitchFamily="34" charset="-128"/>
              </a:rPr>
              <a:t>Part 87F/80.375                                                               DSRC</a:t>
            </a:r>
            <a:r>
              <a:rPr lang="en-US" sz="1400">
                <a:latin typeface="Arial Unicode MS" pitchFamily="34" charset="-128"/>
              </a:rPr>
              <a:t/>
            </a:r>
            <a:br>
              <a:rPr lang="en-US" sz="1400">
                <a:latin typeface="Arial Unicode MS" pitchFamily="34" charset="-128"/>
              </a:rPr>
            </a:br>
            <a:r>
              <a:rPr lang="en-US" sz="1400">
                <a:latin typeface="Arial Unicode MS" pitchFamily="34" charset="-128"/>
              </a:rPr>
              <a:t>250 mW                                Outdoor 1 W</a:t>
            </a:r>
            <a:r>
              <a:rPr lang="en-US" sz="1400"/>
              <a:t> </a:t>
            </a:r>
            <a:r>
              <a:rPr lang="en-US" sz="1600">
                <a:latin typeface="Arial Unicode MS" pitchFamily="34" charset="-128"/>
              </a:rPr>
              <a:t>EIRP</a:t>
            </a:r>
            <a:r>
              <a:rPr lang="en-US" sz="1400"/>
              <a:t> </a:t>
            </a:r>
            <a:endParaRPr lang="en-US"/>
          </a:p>
        </p:txBody>
      </p:sp>
      <p:sp>
        <p:nvSpPr>
          <p:cNvPr id="9245" name="Text Box 29"/>
          <p:cNvSpPr txBox="1">
            <a:spLocks noChangeArrowheads="1"/>
          </p:cNvSpPr>
          <p:nvPr/>
        </p:nvSpPr>
        <p:spPr bwMode="auto">
          <a:xfrm>
            <a:off x="6653213" y="3695700"/>
            <a:ext cx="2160587" cy="307975"/>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4 W EIRP</a:t>
            </a:r>
            <a:r>
              <a:rPr lang="en-US" sz="1400"/>
              <a:t> </a:t>
            </a:r>
            <a:endParaRPr lang="en-US"/>
          </a:p>
        </p:txBody>
      </p:sp>
      <p:sp>
        <p:nvSpPr>
          <p:cNvPr id="9246" name="Line 30"/>
          <p:cNvSpPr>
            <a:spLocks noChangeShapeType="1"/>
          </p:cNvSpPr>
          <p:nvPr/>
        </p:nvSpPr>
        <p:spPr bwMode="auto">
          <a:xfrm>
            <a:off x="1579563" y="4284663"/>
            <a:ext cx="1274762" cy="0"/>
          </a:xfrm>
          <a:prstGeom prst="line">
            <a:avLst/>
          </a:prstGeom>
          <a:noFill/>
          <a:ln w="63500">
            <a:solidFill>
              <a:srgbClr val="00FF00"/>
            </a:solidFill>
            <a:round/>
            <a:headEnd/>
            <a:tailEnd/>
          </a:ln>
        </p:spPr>
        <p:txBody>
          <a:bodyPr wrap="none" anchor="ctr"/>
          <a:lstStyle/>
          <a:p>
            <a:endParaRPr lang="en-US"/>
          </a:p>
        </p:txBody>
      </p:sp>
      <p:sp>
        <p:nvSpPr>
          <p:cNvPr id="9247" name="Line 31"/>
          <p:cNvSpPr>
            <a:spLocks noChangeShapeType="1"/>
          </p:cNvSpPr>
          <p:nvPr/>
        </p:nvSpPr>
        <p:spPr bwMode="auto">
          <a:xfrm>
            <a:off x="2854325" y="4284663"/>
            <a:ext cx="423863" cy="0"/>
          </a:xfrm>
          <a:prstGeom prst="line">
            <a:avLst/>
          </a:prstGeom>
          <a:noFill/>
          <a:ln w="63500">
            <a:solidFill>
              <a:srgbClr val="00FF00"/>
            </a:solidFill>
            <a:round/>
            <a:headEnd/>
            <a:tailEnd/>
          </a:ln>
        </p:spPr>
        <p:txBody>
          <a:bodyPr wrap="none" anchor="ctr"/>
          <a:lstStyle/>
          <a:p>
            <a:endParaRPr lang="en-US"/>
          </a:p>
        </p:txBody>
      </p:sp>
      <p:sp>
        <p:nvSpPr>
          <p:cNvPr id="9248" name="Line 32"/>
          <p:cNvSpPr>
            <a:spLocks noChangeShapeType="1"/>
          </p:cNvSpPr>
          <p:nvPr/>
        </p:nvSpPr>
        <p:spPr bwMode="auto">
          <a:xfrm flipV="1">
            <a:off x="4237038" y="4284663"/>
            <a:ext cx="2247900" cy="0"/>
          </a:xfrm>
          <a:prstGeom prst="line">
            <a:avLst/>
          </a:prstGeom>
          <a:noFill/>
          <a:ln w="63500">
            <a:solidFill>
              <a:srgbClr val="00FF00"/>
            </a:solidFill>
            <a:round/>
            <a:headEnd/>
            <a:tailEnd/>
          </a:ln>
        </p:spPr>
        <p:txBody>
          <a:bodyPr wrap="none" anchor="ctr"/>
          <a:lstStyle/>
          <a:p>
            <a:endParaRPr lang="en-US"/>
          </a:p>
        </p:txBody>
      </p:sp>
      <p:sp>
        <p:nvSpPr>
          <p:cNvPr id="9249" name="Text Box 33"/>
          <p:cNvSpPr txBox="1">
            <a:spLocks noChangeArrowheads="1"/>
          </p:cNvSpPr>
          <p:nvPr/>
        </p:nvSpPr>
        <p:spPr bwMode="auto">
          <a:xfrm>
            <a:off x="3908425" y="3933825"/>
            <a:ext cx="715963" cy="304800"/>
          </a:xfrm>
          <a:prstGeom prst="rect">
            <a:avLst/>
          </a:prstGeom>
          <a:noFill/>
          <a:ln w="12700">
            <a:noFill/>
            <a:miter lim="800000"/>
            <a:headEnd/>
            <a:tailEnd/>
          </a:ln>
        </p:spPr>
        <p:txBody>
          <a:bodyPr>
            <a:spAutoFit/>
          </a:bodyPr>
          <a:lstStyle/>
          <a:p>
            <a:pPr>
              <a:spcBef>
                <a:spcPct val="50000"/>
              </a:spcBef>
            </a:pPr>
            <a:r>
              <a:rPr lang="en-US" sz="1400"/>
              <a:t>5.470</a:t>
            </a:r>
          </a:p>
        </p:txBody>
      </p:sp>
      <p:sp>
        <p:nvSpPr>
          <p:cNvPr id="9250" name="Text Box 34"/>
          <p:cNvSpPr txBox="1">
            <a:spLocks noChangeArrowheads="1"/>
          </p:cNvSpPr>
          <p:nvPr/>
        </p:nvSpPr>
        <p:spPr bwMode="auto">
          <a:xfrm>
            <a:off x="5829300" y="3921125"/>
            <a:ext cx="709613" cy="304800"/>
          </a:xfrm>
          <a:prstGeom prst="rect">
            <a:avLst/>
          </a:prstGeom>
          <a:noFill/>
          <a:ln w="12700">
            <a:noFill/>
            <a:miter lim="800000"/>
            <a:headEnd/>
            <a:tailEnd/>
          </a:ln>
        </p:spPr>
        <p:txBody>
          <a:bodyPr>
            <a:spAutoFit/>
          </a:bodyPr>
          <a:lstStyle/>
          <a:p>
            <a:pPr>
              <a:spcBef>
                <a:spcPct val="50000"/>
              </a:spcBef>
            </a:pPr>
            <a:r>
              <a:rPr lang="en-US" sz="1400"/>
              <a:t>5.725</a:t>
            </a:r>
          </a:p>
        </p:txBody>
      </p:sp>
      <p:sp>
        <p:nvSpPr>
          <p:cNvPr id="9251" name="Text Box 35"/>
          <p:cNvSpPr txBox="1">
            <a:spLocks noChangeArrowheads="1"/>
          </p:cNvSpPr>
          <p:nvPr/>
        </p:nvSpPr>
        <p:spPr bwMode="auto">
          <a:xfrm>
            <a:off x="4537075" y="4356100"/>
            <a:ext cx="1646238" cy="306388"/>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Outdoor 1W EIRP</a:t>
            </a:r>
            <a:r>
              <a:rPr lang="en-US" sz="1400"/>
              <a:t> </a:t>
            </a:r>
            <a:endParaRPr lang="en-US"/>
          </a:p>
        </p:txBody>
      </p:sp>
      <p:sp>
        <p:nvSpPr>
          <p:cNvPr id="9252" name="Text Box 36"/>
          <p:cNvSpPr txBox="1">
            <a:spLocks noChangeArrowheads="1"/>
          </p:cNvSpPr>
          <p:nvPr/>
        </p:nvSpPr>
        <p:spPr bwMode="auto">
          <a:xfrm>
            <a:off x="1539875" y="4356100"/>
            <a:ext cx="2082800" cy="304800"/>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Indoor 200 mW EIRP </a:t>
            </a:r>
            <a:endParaRPr lang="en-US">
              <a:latin typeface="Arial Unicode MS" pitchFamily="34" charset="-128"/>
            </a:endParaRPr>
          </a:p>
        </p:txBody>
      </p:sp>
      <p:sp>
        <p:nvSpPr>
          <p:cNvPr id="9253" name="Text Box 37"/>
          <p:cNvSpPr>
            <a:spLocks noGrp="1" noChangeArrowheads="1"/>
          </p:cNvSpPr>
          <p:nvPr>
            <p:ph type="body" idx="1"/>
          </p:nvPr>
        </p:nvSpPr>
        <p:spPr>
          <a:xfrm>
            <a:off x="4343400" y="5334000"/>
            <a:ext cx="2127250" cy="174625"/>
          </a:xfrm>
          <a:noFill/>
        </p:spPr>
        <p:txBody>
          <a:bodyPr>
            <a:normAutofit fontScale="62500" lnSpcReduction="20000"/>
          </a:bodyPr>
          <a:lstStyle/>
          <a:p>
            <a:pPr eaLnBrk="1" hangingPunct="1">
              <a:buFont typeface="Wingdings" pitchFamily="2" charset="2"/>
              <a:buNone/>
            </a:pPr>
            <a:r>
              <a:rPr lang="en-US" sz="1000" smtClean="0">
                <a:solidFill>
                  <a:srgbClr val="FF0000"/>
                </a:solidFill>
                <a:latin typeface="Verdana" pitchFamily="34" charset="0"/>
              </a:rPr>
              <a:t>DFS &amp; TPC required world wide </a:t>
            </a:r>
            <a:r>
              <a:rPr lang="en-US" sz="1000" smtClean="0"/>
              <a:t> </a:t>
            </a:r>
            <a:endParaRPr lang="en-US" sz="1800" smtClean="0"/>
          </a:p>
        </p:txBody>
      </p:sp>
      <p:sp>
        <p:nvSpPr>
          <p:cNvPr id="9254" name="Line 38"/>
          <p:cNvSpPr>
            <a:spLocks noChangeShapeType="1"/>
          </p:cNvSpPr>
          <p:nvPr/>
        </p:nvSpPr>
        <p:spPr bwMode="auto">
          <a:xfrm>
            <a:off x="2400300" y="2324100"/>
            <a:ext cx="0" cy="3098800"/>
          </a:xfrm>
          <a:prstGeom prst="line">
            <a:avLst/>
          </a:prstGeom>
          <a:noFill/>
          <a:ln w="38100">
            <a:solidFill>
              <a:srgbClr val="FF0000"/>
            </a:solidFill>
            <a:round/>
            <a:headEnd/>
            <a:tailEnd/>
          </a:ln>
        </p:spPr>
        <p:txBody>
          <a:bodyPr/>
          <a:lstStyle/>
          <a:p>
            <a:endParaRPr lang="en-US"/>
          </a:p>
        </p:txBody>
      </p:sp>
      <p:sp>
        <p:nvSpPr>
          <p:cNvPr id="9255" name="Line 40"/>
          <p:cNvSpPr>
            <a:spLocks noChangeShapeType="1"/>
          </p:cNvSpPr>
          <p:nvPr/>
        </p:nvSpPr>
        <p:spPr bwMode="auto">
          <a:xfrm flipH="1">
            <a:off x="6464300" y="2298700"/>
            <a:ext cx="12700" cy="3124200"/>
          </a:xfrm>
          <a:prstGeom prst="line">
            <a:avLst/>
          </a:prstGeom>
          <a:noFill/>
          <a:ln w="38100">
            <a:solidFill>
              <a:srgbClr val="FF0000"/>
            </a:solidFill>
            <a:round/>
            <a:headEnd/>
            <a:tailEnd/>
          </a:ln>
        </p:spPr>
        <p:txBody>
          <a:bodyPr/>
          <a:lstStyle/>
          <a:p>
            <a:endParaRPr lang="en-US"/>
          </a:p>
        </p:txBody>
      </p:sp>
      <p:sp>
        <p:nvSpPr>
          <p:cNvPr id="9256" name="Line 41"/>
          <p:cNvSpPr>
            <a:spLocks noChangeShapeType="1"/>
          </p:cNvSpPr>
          <p:nvPr/>
        </p:nvSpPr>
        <p:spPr bwMode="auto">
          <a:xfrm>
            <a:off x="4198938" y="3382963"/>
            <a:ext cx="3073400" cy="12700"/>
          </a:xfrm>
          <a:prstGeom prst="line">
            <a:avLst/>
          </a:prstGeom>
          <a:noFill/>
          <a:ln w="63500">
            <a:solidFill>
              <a:srgbClr val="00FF00"/>
            </a:solidFill>
            <a:round/>
            <a:headEnd/>
            <a:tailEnd/>
          </a:ln>
        </p:spPr>
        <p:txBody>
          <a:bodyPr wrap="none" anchor="ctr"/>
          <a:lstStyle/>
          <a:p>
            <a:endParaRPr lang="en-US"/>
          </a:p>
        </p:txBody>
      </p:sp>
      <p:sp>
        <p:nvSpPr>
          <p:cNvPr id="9257" name="Line 42"/>
          <p:cNvSpPr>
            <a:spLocks noChangeShapeType="1"/>
          </p:cNvSpPr>
          <p:nvPr/>
        </p:nvSpPr>
        <p:spPr bwMode="auto">
          <a:xfrm flipV="1">
            <a:off x="3683000" y="13208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58" name="Line 43"/>
          <p:cNvSpPr>
            <a:spLocks noChangeShapeType="1"/>
          </p:cNvSpPr>
          <p:nvPr/>
        </p:nvSpPr>
        <p:spPr bwMode="auto">
          <a:xfrm flipV="1">
            <a:off x="5384800" y="13208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59" name="Line 44"/>
          <p:cNvSpPr>
            <a:spLocks noChangeShapeType="1"/>
          </p:cNvSpPr>
          <p:nvPr/>
        </p:nvSpPr>
        <p:spPr bwMode="auto">
          <a:xfrm flipV="1">
            <a:off x="4495800" y="13081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60" name="Text Box 46"/>
          <p:cNvSpPr txBox="1">
            <a:spLocks noChangeArrowheads="1"/>
          </p:cNvSpPr>
          <p:nvPr/>
        </p:nvSpPr>
        <p:spPr bwMode="auto">
          <a:xfrm>
            <a:off x="220563" y="1858328"/>
            <a:ext cx="823912" cy="336550"/>
          </a:xfrm>
          <a:prstGeom prst="rect">
            <a:avLst/>
          </a:prstGeom>
          <a:noFill/>
          <a:ln w="12700">
            <a:noFill/>
            <a:miter lim="800000"/>
            <a:headEnd/>
            <a:tailEnd/>
          </a:ln>
        </p:spPr>
        <p:txBody>
          <a:bodyPr>
            <a:spAutoFit/>
          </a:bodyPr>
          <a:lstStyle/>
          <a:p>
            <a:pPr>
              <a:spcBef>
                <a:spcPct val="50000"/>
              </a:spcBef>
            </a:pPr>
            <a:r>
              <a:rPr lang="en-US" sz="1600" dirty="0">
                <a:latin typeface="Arial Unicode MS" pitchFamily="34" charset="-128"/>
              </a:rPr>
              <a:t>China</a:t>
            </a:r>
            <a:endParaRPr lang="en-US" dirty="0">
              <a:latin typeface="Arial Unicode MS" pitchFamily="34" charset="-128"/>
            </a:endParaRPr>
          </a:p>
        </p:txBody>
      </p:sp>
      <p:grpSp>
        <p:nvGrpSpPr>
          <p:cNvPr id="2" name="Group 60"/>
          <p:cNvGrpSpPr>
            <a:grpSpLocks/>
          </p:cNvGrpSpPr>
          <p:nvPr/>
        </p:nvGrpSpPr>
        <p:grpSpPr bwMode="auto">
          <a:xfrm>
            <a:off x="6427688" y="1975803"/>
            <a:ext cx="2028825" cy="368300"/>
            <a:chOff x="4056" y="1155"/>
            <a:chExt cx="1361" cy="232"/>
          </a:xfrm>
        </p:grpSpPr>
        <p:sp>
          <p:nvSpPr>
            <p:cNvPr id="9286" name="Line 45"/>
            <p:cNvSpPr>
              <a:spLocks noChangeShapeType="1"/>
            </p:cNvSpPr>
            <p:nvPr/>
          </p:nvSpPr>
          <p:spPr bwMode="auto">
            <a:xfrm>
              <a:off x="4070" y="1155"/>
              <a:ext cx="736" cy="6"/>
            </a:xfrm>
            <a:prstGeom prst="line">
              <a:avLst/>
            </a:prstGeom>
            <a:noFill/>
            <a:ln w="63500">
              <a:solidFill>
                <a:schemeClr val="tx1"/>
              </a:solidFill>
              <a:round/>
              <a:headEnd/>
              <a:tailEnd/>
            </a:ln>
          </p:spPr>
          <p:txBody>
            <a:bodyPr wrap="none" anchor="ctr"/>
            <a:lstStyle/>
            <a:p>
              <a:endParaRPr lang="en-US"/>
            </a:p>
          </p:txBody>
        </p:sp>
        <p:sp>
          <p:nvSpPr>
            <p:cNvPr id="9287" name="Text Box 47"/>
            <p:cNvSpPr txBox="1">
              <a:spLocks noChangeArrowheads="1"/>
            </p:cNvSpPr>
            <p:nvPr/>
          </p:nvSpPr>
          <p:spPr bwMode="auto">
            <a:xfrm>
              <a:off x="4056" y="1195"/>
              <a:ext cx="1361" cy="192"/>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2 W EIRP</a:t>
              </a:r>
              <a:r>
                <a:rPr lang="en-US" sz="1400"/>
                <a:t> </a:t>
              </a:r>
              <a:endParaRPr lang="en-US"/>
            </a:p>
          </p:txBody>
        </p:sp>
      </p:grpSp>
      <p:sp>
        <p:nvSpPr>
          <p:cNvPr id="9262" name="Text Box 48"/>
          <p:cNvSpPr txBox="1">
            <a:spLocks noChangeArrowheads="1"/>
          </p:cNvSpPr>
          <p:nvPr/>
        </p:nvSpPr>
        <p:spPr bwMode="auto">
          <a:xfrm>
            <a:off x="6527800" y="4360863"/>
            <a:ext cx="2439988" cy="304800"/>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 2 W EIRP/ DFS&amp;TPC</a:t>
            </a:r>
            <a:r>
              <a:rPr lang="en-US" sz="1400"/>
              <a:t> </a:t>
            </a:r>
            <a:endParaRPr lang="en-US"/>
          </a:p>
        </p:txBody>
      </p:sp>
      <p:sp>
        <p:nvSpPr>
          <p:cNvPr id="9263" name="Line 49"/>
          <p:cNvSpPr>
            <a:spLocks noChangeShapeType="1"/>
          </p:cNvSpPr>
          <p:nvPr/>
        </p:nvSpPr>
        <p:spPr bwMode="auto">
          <a:xfrm flipH="1" flipV="1">
            <a:off x="2400300" y="3695700"/>
            <a:ext cx="1031875" cy="0"/>
          </a:xfrm>
          <a:prstGeom prst="line">
            <a:avLst/>
          </a:prstGeom>
          <a:noFill/>
          <a:ln w="9525">
            <a:solidFill>
              <a:schemeClr val="tx1"/>
            </a:solidFill>
            <a:round/>
            <a:headEnd/>
            <a:tailEnd type="triangle" w="med" len="med"/>
          </a:ln>
        </p:spPr>
        <p:txBody>
          <a:bodyPr lIns="73025" tIns="36512" rIns="73025" bIns="36512"/>
          <a:lstStyle/>
          <a:p>
            <a:endParaRPr lang="en-US"/>
          </a:p>
        </p:txBody>
      </p:sp>
      <p:sp>
        <p:nvSpPr>
          <p:cNvPr id="9264" name="Line 50"/>
          <p:cNvSpPr>
            <a:spLocks noChangeShapeType="1"/>
          </p:cNvSpPr>
          <p:nvPr/>
        </p:nvSpPr>
        <p:spPr bwMode="auto">
          <a:xfrm>
            <a:off x="5384800" y="3695700"/>
            <a:ext cx="1066800" cy="0"/>
          </a:xfrm>
          <a:prstGeom prst="line">
            <a:avLst/>
          </a:prstGeom>
          <a:noFill/>
          <a:ln w="9525">
            <a:solidFill>
              <a:schemeClr val="tx1"/>
            </a:solidFill>
            <a:round/>
            <a:headEnd/>
            <a:tailEnd type="triangle" w="med" len="med"/>
          </a:ln>
        </p:spPr>
        <p:txBody>
          <a:bodyPr lIns="73025" tIns="36512" rIns="73025" bIns="36512"/>
          <a:lstStyle/>
          <a:p>
            <a:endParaRPr lang="en-US"/>
          </a:p>
        </p:txBody>
      </p:sp>
      <p:sp>
        <p:nvSpPr>
          <p:cNvPr id="9265" name="Line 51"/>
          <p:cNvSpPr>
            <a:spLocks noChangeShapeType="1"/>
          </p:cNvSpPr>
          <p:nvPr/>
        </p:nvSpPr>
        <p:spPr bwMode="auto">
          <a:xfrm>
            <a:off x="1587500" y="2509838"/>
            <a:ext cx="1690688" cy="0"/>
          </a:xfrm>
          <a:prstGeom prst="line">
            <a:avLst/>
          </a:prstGeom>
          <a:noFill/>
          <a:ln w="63500">
            <a:solidFill>
              <a:srgbClr val="00FF00"/>
            </a:solidFill>
            <a:round/>
            <a:headEnd/>
            <a:tailEnd/>
          </a:ln>
        </p:spPr>
        <p:txBody>
          <a:bodyPr wrap="none" anchor="ctr"/>
          <a:lstStyle/>
          <a:p>
            <a:endParaRPr lang="en-US"/>
          </a:p>
        </p:txBody>
      </p:sp>
      <p:sp>
        <p:nvSpPr>
          <p:cNvPr id="9266" name="Text Box 52"/>
          <p:cNvSpPr txBox="1">
            <a:spLocks noChangeArrowheads="1"/>
          </p:cNvSpPr>
          <p:nvPr/>
        </p:nvSpPr>
        <p:spPr bwMode="auto">
          <a:xfrm>
            <a:off x="1539875" y="2617788"/>
            <a:ext cx="4498975" cy="336550"/>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Indoor  200 mW EIRP                     Outdoor 1 W</a:t>
            </a:r>
            <a:r>
              <a:rPr lang="en-US" sz="1400"/>
              <a:t> </a:t>
            </a:r>
            <a:r>
              <a:rPr lang="en-US" sz="1600">
                <a:latin typeface="Arial Unicode MS" pitchFamily="34" charset="-128"/>
              </a:rPr>
              <a:t>EIRP</a:t>
            </a:r>
            <a:r>
              <a:rPr lang="en-US" sz="1400"/>
              <a:t> </a:t>
            </a:r>
            <a:endParaRPr lang="en-US"/>
          </a:p>
        </p:txBody>
      </p:sp>
      <p:sp>
        <p:nvSpPr>
          <p:cNvPr id="9267" name="Line 54"/>
          <p:cNvSpPr>
            <a:spLocks noChangeShapeType="1"/>
          </p:cNvSpPr>
          <p:nvPr/>
        </p:nvSpPr>
        <p:spPr bwMode="auto">
          <a:xfrm flipV="1">
            <a:off x="4202113" y="2509838"/>
            <a:ext cx="2247900" cy="0"/>
          </a:xfrm>
          <a:prstGeom prst="line">
            <a:avLst/>
          </a:prstGeom>
          <a:noFill/>
          <a:ln w="63500">
            <a:solidFill>
              <a:srgbClr val="00FF00"/>
            </a:solidFill>
            <a:round/>
            <a:headEnd/>
            <a:tailEnd/>
          </a:ln>
        </p:spPr>
        <p:txBody>
          <a:bodyPr wrap="none" anchor="ctr"/>
          <a:lstStyle/>
          <a:p>
            <a:endParaRPr lang="en-US"/>
          </a:p>
        </p:txBody>
      </p:sp>
      <p:sp>
        <p:nvSpPr>
          <p:cNvPr id="9268" name="Line 56"/>
          <p:cNvSpPr>
            <a:spLocks noChangeShapeType="1"/>
          </p:cNvSpPr>
          <p:nvPr/>
        </p:nvSpPr>
        <p:spPr bwMode="auto">
          <a:xfrm>
            <a:off x="4198938" y="2681288"/>
            <a:ext cx="2279650" cy="0"/>
          </a:xfrm>
          <a:prstGeom prst="line">
            <a:avLst/>
          </a:prstGeom>
          <a:noFill/>
          <a:ln w="9525">
            <a:solidFill>
              <a:schemeClr val="tx1"/>
            </a:solidFill>
            <a:round/>
            <a:headEnd type="triangle" w="med" len="med"/>
            <a:tailEnd type="triangle" w="med" len="med"/>
          </a:ln>
        </p:spPr>
        <p:txBody>
          <a:bodyPr lIns="73025" tIns="36512" rIns="73025" bIns="36512"/>
          <a:lstStyle/>
          <a:p>
            <a:endParaRPr lang="en-US"/>
          </a:p>
        </p:txBody>
      </p:sp>
      <p:sp>
        <p:nvSpPr>
          <p:cNvPr id="9269" name="Line 57"/>
          <p:cNvSpPr>
            <a:spLocks noChangeShapeType="1"/>
          </p:cNvSpPr>
          <p:nvPr/>
        </p:nvSpPr>
        <p:spPr bwMode="auto">
          <a:xfrm>
            <a:off x="1154113" y="3084513"/>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70" name="Line 58"/>
          <p:cNvSpPr>
            <a:spLocks noChangeShapeType="1"/>
          </p:cNvSpPr>
          <p:nvPr/>
        </p:nvSpPr>
        <p:spPr bwMode="auto">
          <a:xfrm>
            <a:off x="1154113" y="2322513"/>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71" name="Line 59"/>
          <p:cNvSpPr>
            <a:spLocks noChangeShapeType="1"/>
          </p:cNvSpPr>
          <p:nvPr/>
        </p:nvSpPr>
        <p:spPr bwMode="auto">
          <a:xfrm flipV="1">
            <a:off x="6437313" y="3394075"/>
            <a:ext cx="1184275" cy="3175"/>
          </a:xfrm>
          <a:prstGeom prst="line">
            <a:avLst/>
          </a:prstGeom>
          <a:noFill/>
          <a:ln w="63500">
            <a:solidFill>
              <a:srgbClr val="00FF00"/>
            </a:solidFill>
            <a:round/>
            <a:headEnd/>
            <a:tailEnd/>
          </a:ln>
        </p:spPr>
        <p:txBody>
          <a:bodyPr wrap="none" anchor="ctr"/>
          <a:lstStyle/>
          <a:p>
            <a:endParaRPr lang="en-US"/>
          </a:p>
        </p:txBody>
      </p:sp>
      <p:sp>
        <p:nvSpPr>
          <p:cNvPr id="9273" name="Line 62"/>
          <p:cNvSpPr>
            <a:spLocks noChangeShapeType="1"/>
          </p:cNvSpPr>
          <p:nvPr/>
        </p:nvSpPr>
        <p:spPr bwMode="auto">
          <a:xfrm>
            <a:off x="1154113" y="1808163"/>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74" name="Line 63"/>
          <p:cNvSpPr>
            <a:spLocks noChangeShapeType="1"/>
          </p:cNvSpPr>
          <p:nvPr/>
        </p:nvSpPr>
        <p:spPr bwMode="auto">
          <a:xfrm>
            <a:off x="1123950" y="1331913"/>
            <a:ext cx="6811963" cy="0"/>
          </a:xfrm>
          <a:prstGeom prst="line">
            <a:avLst/>
          </a:prstGeom>
          <a:noFill/>
          <a:ln w="9525">
            <a:solidFill>
              <a:schemeClr val="tx1"/>
            </a:solidFill>
            <a:prstDash val="dash"/>
            <a:round/>
            <a:headEnd/>
            <a:tailEnd/>
          </a:ln>
        </p:spPr>
        <p:txBody>
          <a:bodyPr wrap="none" anchor="ctr"/>
          <a:lstStyle/>
          <a:p>
            <a:endParaRPr lang="en-US"/>
          </a:p>
        </p:txBody>
      </p:sp>
      <p:sp>
        <p:nvSpPr>
          <p:cNvPr id="9279" name="Slide Number Placeholder 65"/>
          <p:cNvSpPr>
            <a:spLocks noGrp="1"/>
          </p:cNvSpPr>
          <p:nvPr>
            <p:ph type="sldNum" sz="quarter" idx="11"/>
          </p:nvPr>
        </p:nvSpPr>
        <p:spPr>
          <a:xfrm>
            <a:off x="4572000" y="6429396"/>
            <a:ext cx="192360" cy="184666"/>
          </a:xfrm>
          <a:noFill/>
        </p:spPr>
        <p:txBody>
          <a:bodyPr/>
          <a:lstStyle/>
          <a:p>
            <a:r>
              <a:rPr lang="en-US" dirty="0" smtClean="0"/>
              <a:t> </a:t>
            </a:r>
            <a:fld id="{EC84E428-1C04-4150-80A6-CBFCA35C0BA2}" type="slidenum">
              <a:rPr lang="en-US" smtClean="0"/>
              <a:pPr/>
              <a:t>31</a:t>
            </a:fld>
            <a:endParaRPr lang="en-US" dirty="0" smtClean="0"/>
          </a:p>
        </p:txBody>
      </p:sp>
      <p:sp>
        <p:nvSpPr>
          <p:cNvPr id="9281" name="Line 40"/>
          <p:cNvSpPr>
            <a:spLocks noChangeShapeType="1"/>
          </p:cNvSpPr>
          <p:nvPr/>
        </p:nvSpPr>
        <p:spPr bwMode="auto">
          <a:xfrm flipH="1">
            <a:off x="4191000" y="2286000"/>
            <a:ext cx="12700" cy="3124200"/>
          </a:xfrm>
          <a:prstGeom prst="line">
            <a:avLst/>
          </a:prstGeom>
          <a:noFill/>
          <a:ln w="38100">
            <a:solidFill>
              <a:srgbClr val="FF0000"/>
            </a:solidFill>
            <a:round/>
            <a:headEnd/>
            <a:tailEnd/>
          </a:ln>
        </p:spPr>
        <p:txBody>
          <a:bodyPr/>
          <a:lstStyle/>
          <a:p>
            <a:endParaRPr lang="en-US"/>
          </a:p>
        </p:txBody>
      </p:sp>
      <p:sp>
        <p:nvSpPr>
          <p:cNvPr id="9282" name="Line 56"/>
          <p:cNvSpPr>
            <a:spLocks noChangeShapeType="1"/>
          </p:cNvSpPr>
          <p:nvPr/>
        </p:nvSpPr>
        <p:spPr bwMode="auto">
          <a:xfrm>
            <a:off x="4191000" y="5257800"/>
            <a:ext cx="2279650" cy="0"/>
          </a:xfrm>
          <a:prstGeom prst="line">
            <a:avLst/>
          </a:prstGeom>
          <a:noFill/>
          <a:ln w="9525">
            <a:solidFill>
              <a:schemeClr val="tx1"/>
            </a:solidFill>
            <a:round/>
            <a:headEnd type="triangle" w="med" len="med"/>
            <a:tailEnd type="triangle" w="med" len="med"/>
          </a:ln>
        </p:spPr>
        <p:txBody>
          <a:bodyPr lIns="73025" tIns="36512" rIns="73025" bIns="36512"/>
          <a:lstStyle/>
          <a:p>
            <a:endParaRPr lang="en-US"/>
          </a:p>
        </p:txBody>
      </p:sp>
      <p:sp>
        <p:nvSpPr>
          <p:cNvPr id="9283" name="Line 40"/>
          <p:cNvSpPr>
            <a:spLocks noChangeShapeType="1"/>
          </p:cNvSpPr>
          <p:nvPr/>
        </p:nvSpPr>
        <p:spPr bwMode="auto">
          <a:xfrm flipH="1">
            <a:off x="3276600" y="2286000"/>
            <a:ext cx="12700" cy="3124200"/>
          </a:xfrm>
          <a:prstGeom prst="line">
            <a:avLst/>
          </a:prstGeom>
          <a:noFill/>
          <a:ln w="38100">
            <a:solidFill>
              <a:srgbClr val="FF0000"/>
            </a:solidFill>
            <a:round/>
            <a:headEnd/>
            <a:tailEnd/>
          </a:ln>
        </p:spPr>
        <p:txBody>
          <a:bodyPr/>
          <a:lstStyle/>
          <a:p>
            <a:endParaRPr lang="en-US"/>
          </a:p>
        </p:txBody>
      </p:sp>
      <p:sp>
        <p:nvSpPr>
          <p:cNvPr id="9284" name="TextBox 74"/>
          <p:cNvSpPr txBox="1">
            <a:spLocks noChangeArrowheads="1"/>
          </p:cNvSpPr>
          <p:nvPr/>
        </p:nvSpPr>
        <p:spPr bwMode="auto">
          <a:xfrm>
            <a:off x="2362200" y="5334000"/>
            <a:ext cx="938213" cy="246063"/>
          </a:xfrm>
          <a:prstGeom prst="rect">
            <a:avLst/>
          </a:prstGeom>
          <a:noFill/>
          <a:ln w="9525">
            <a:noFill/>
            <a:miter lim="800000"/>
            <a:headEnd/>
            <a:tailEnd/>
          </a:ln>
        </p:spPr>
        <p:txBody>
          <a:bodyPr wrap="none">
            <a:spAutoFit/>
          </a:bodyPr>
          <a:lstStyle/>
          <a:p>
            <a:r>
              <a:rPr lang="en-US" sz="1000" b="1">
                <a:solidFill>
                  <a:srgbClr val="FF0000"/>
                </a:solidFill>
                <a:latin typeface="Verdana" pitchFamily="34" charset="0"/>
              </a:rPr>
              <a:t>DFS &amp; TPC</a:t>
            </a:r>
          </a:p>
        </p:txBody>
      </p:sp>
      <p:cxnSp>
        <p:nvCxnSpPr>
          <p:cNvPr id="9285" name="Straight Arrow Connector 78"/>
          <p:cNvCxnSpPr>
            <a:cxnSpLocks noChangeShapeType="1"/>
          </p:cNvCxnSpPr>
          <p:nvPr/>
        </p:nvCxnSpPr>
        <p:spPr bwMode="auto">
          <a:xfrm rot="10800000">
            <a:off x="2362200" y="5257800"/>
            <a:ext cx="914400" cy="1588"/>
          </a:xfrm>
          <a:prstGeom prst="straightConnector1">
            <a:avLst/>
          </a:prstGeom>
          <a:noFill/>
          <a:ln w="12700" algn="ctr">
            <a:solidFill>
              <a:schemeClr val="tx1"/>
            </a:solidFill>
            <a:round/>
            <a:headEnd type="triangle" w="sm" len="sm"/>
            <a:tailEnd type="triangle" w="med" len="med"/>
          </a:ln>
        </p:spPr>
      </p:cxnSp>
      <p:sp>
        <p:nvSpPr>
          <p:cNvPr id="72" name="Oval 71"/>
          <p:cNvSpPr/>
          <p:nvPr/>
        </p:nvSpPr>
        <p:spPr>
          <a:xfrm>
            <a:off x="6333424" y="1376413"/>
            <a:ext cx="1771048" cy="4254366"/>
          </a:xfrm>
          <a:prstGeom prst="ellipse">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305575" y="3349592"/>
            <a:ext cx="75077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603961" y="1405288"/>
            <a:ext cx="1212782" cy="1323439"/>
          </a:xfrm>
          <a:prstGeom prst="rect">
            <a:avLst/>
          </a:prstGeom>
          <a:noFill/>
        </p:spPr>
        <p:txBody>
          <a:bodyPr wrap="square" rtlCol="0">
            <a:spAutoFit/>
          </a:bodyPr>
          <a:lstStyle/>
          <a:p>
            <a:r>
              <a:rPr lang="en-US" sz="1600" dirty="0" smtClean="0">
                <a:solidFill>
                  <a:srgbClr val="FF0000"/>
                </a:solidFill>
              </a:rPr>
              <a:t>Possible New Allocation</a:t>
            </a:r>
          </a:p>
          <a:p>
            <a:r>
              <a:rPr lang="en-US" sz="1600" dirty="0" smtClean="0">
                <a:solidFill>
                  <a:srgbClr val="FF0000"/>
                </a:solidFill>
              </a:rPr>
              <a:t>In US and Europe</a:t>
            </a:r>
            <a:endParaRPr lang="en-US" sz="1600" dirty="0">
              <a:solidFill>
                <a:srgbClr val="FF0000"/>
              </a:solidFill>
            </a:endParaRPr>
          </a:p>
        </p:txBody>
      </p:sp>
      <p:grpSp>
        <p:nvGrpSpPr>
          <p:cNvPr id="3" name="Group 84"/>
          <p:cNvGrpSpPr/>
          <p:nvPr/>
        </p:nvGrpSpPr>
        <p:grpSpPr>
          <a:xfrm>
            <a:off x="7825339" y="2820201"/>
            <a:ext cx="123527" cy="490889"/>
            <a:chOff x="7911966" y="2829827"/>
            <a:chExt cx="123527" cy="490889"/>
          </a:xfrm>
        </p:grpSpPr>
        <p:cxnSp>
          <p:nvCxnSpPr>
            <p:cNvPr id="78" name="Straight Connector 77"/>
            <p:cNvCxnSpPr/>
            <p:nvPr/>
          </p:nvCxnSpPr>
          <p:spPr>
            <a:xfrm rot="5400000">
              <a:off x="7863841" y="2897204"/>
              <a:ext cx="202131" cy="673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7804485" y="3089708"/>
              <a:ext cx="338489" cy="123527"/>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940841" y="3003085"/>
              <a:ext cx="86631" cy="288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7313596" y="4233512"/>
            <a:ext cx="75077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89"/>
          <p:cNvGrpSpPr/>
          <p:nvPr/>
        </p:nvGrpSpPr>
        <p:grpSpPr>
          <a:xfrm>
            <a:off x="8006615" y="2810577"/>
            <a:ext cx="155608" cy="1299411"/>
            <a:chOff x="8006615" y="2810577"/>
            <a:chExt cx="155608" cy="1299411"/>
          </a:xfrm>
        </p:grpSpPr>
        <p:cxnSp>
          <p:nvCxnSpPr>
            <p:cNvPr id="87" name="Straight Connector 86"/>
            <p:cNvCxnSpPr/>
            <p:nvPr/>
          </p:nvCxnSpPr>
          <p:spPr>
            <a:xfrm rot="5400000">
              <a:off x="7805778" y="3035665"/>
              <a:ext cx="535052" cy="84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7636419" y="3584184"/>
              <a:ext cx="896000" cy="155608"/>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8042989" y="3240325"/>
              <a:ext cx="109130" cy="764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0" name="Line 51"/>
          <p:cNvSpPr>
            <a:spLocks noChangeShapeType="1"/>
          </p:cNvSpPr>
          <p:nvPr/>
        </p:nvSpPr>
        <p:spPr bwMode="auto">
          <a:xfrm>
            <a:off x="1547394" y="1988469"/>
            <a:ext cx="1690688" cy="0"/>
          </a:xfrm>
          <a:prstGeom prst="line">
            <a:avLst/>
          </a:prstGeom>
          <a:noFill/>
          <a:ln w="63500">
            <a:solidFill>
              <a:srgbClr val="92D050"/>
            </a:solidFill>
            <a:prstDash val="dash"/>
            <a:round/>
            <a:headEnd/>
            <a:tailEnd/>
          </a:ln>
        </p:spPr>
        <p:txBody>
          <a:bodyPr wrap="none" anchor="ctr"/>
          <a:lstStyle/>
          <a:p>
            <a:endParaRPr lang="en-US"/>
          </a:p>
        </p:txBody>
      </p:sp>
      <p:sp>
        <p:nvSpPr>
          <p:cNvPr id="82" name="页脚占位符 4"/>
          <p:cNvSpPr txBox="1">
            <a:spLocks/>
          </p:cNvSpPr>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smtClean="0">
                <a:ln>
                  <a:noFill/>
                </a:ln>
                <a:solidFill>
                  <a:schemeClr val="tx1"/>
                </a:solidFill>
                <a:effectLst/>
                <a:uLnTx/>
                <a:uFillTx/>
                <a:latin typeface="Times New Roman" pitchFamily="18" charset="0"/>
                <a:ea typeface="+mn-ea"/>
                <a:cs typeface="+mn-cs"/>
              </a:rPr>
              <a:t>Osama Aboul-Magd (Huawei Technologies)</a:t>
            </a:r>
            <a:endParaRPr kumimoji="0" lang="en-CA"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3"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HEW Macro-cell Co-Site Link Budget @5.75G</a:t>
            </a:r>
            <a:endParaRPr lang="en-US" sz="2800" dirty="0"/>
          </a:p>
        </p:txBody>
      </p:sp>
      <p:sp>
        <p:nvSpPr>
          <p:cNvPr id="6" name="Slide Number Placeholder 5"/>
          <p:cNvSpPr>
            <a:spLocks noGrp="1"/>
          </p:cNvSpPr>
          <p:nvPr>
            <p:ph type="sldNum" sz="quarter" idx="12"/>
          </p:nvPr>
        </p:nvSpPr>
        <p:spPr/>
        <p:txBody>
          <a:bodyPr/>
          <a:lstStyle/>
          <a:p>
            <a:fld id="{341E912B-233A-4C5C-B59B-D71A69AA0A9E}" type="slidenum">
              <a:rPr lang="en-US" altLang="ja-JP" smtClean="0"/>
              <a:pPr/>
              <a:t>32</a:t>
            </a:fld>
            <a:endParaRPr lang="en-US" altLang="ja-JP"/>
          </a:p>
        </p:txBody>
      </p:sp>
      <p:graphicFrame>
        <p:nvGraphicFramePr>
          <p:cNvPr id="8" name="Content Placeholder 7"/>
          <p:cNvGraphicFramePr>
            <a:graphicFrameLocks noGrp="1"/>
          </p:cNvGraphicFramePr>
          <p:nvPr>
            <p:ph idx="1"/>
          </p:nvPr>
        </p:nvGraphicFramePr>
        <p:xfrm>
          <a:off x="1115618" y="1561332"/>
          <a:ext cx="7158041" cy="4747998"/>
        </p:xfrm>
        <a:graphic>
          <a:graphicData uri="http://schemas.openxmlformats.org/drawingml/2006/table">
            <a:tbl>
              <a:tblPr/>
              <a:tblGrid>
                <a:gridCol w="650731"/>
                <a:gridCol w="650731"/>
                <a:gridCol w="650731"/>
                <a:gridCol w="650731"/>
                <a:gridCol w="650731"/>
                <a:gridCol w="650731"/>
                <a:gridCol w="650731"/>
                <a:gridCol w="650731"/>
                <a:gridCol w="650731"/>
                <a:gridCol w="650731"/>
                <a:gridCol w="650731"/>
              </a:tblGrid>
              <a:tr h="199380">
                <a:tc gridSpan="2">
                  <a:txBody>
                    <a:bodyPr/>
                    <a:lstStyle/>
                    <a:p>
                      <a:pPr algn="l" fontAlgn="b"/>
                      <a:r>
                        <a:rPr lang="en-US" sz="1100" b="0" i="0" u="none" strike="noStrike" dirty="0">
                          <a:solidFill>
                            <a:srgbClr val="000000"/>
                          </a:solidFill>
                          <a:latin typeface="Calibri"/>
                        </a:rPr>
                        <a:t>Assumptions:</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5">
                  <a:txBody>
                    <a:bodyPr/>
                    <a:lstStyle/>
                    <a:p>
                      <a:pPr algn="l" fontAlgn="b"/>
                      <a:r>
                        <a:rPr lang="en-US" sz="1100" b="0" i="0" u="none" strike="noStrike">
                          <a:solidFill>
                            <a:srgbClr val="000000"/>
                          </a:solidFill>
                          <a:latin typeface="Calibri"/>
                        </a:rPr>
                        <a:t>Path Loss formula  - A+Blog10(d) d in meters</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9">
                  <a:txBody>
                    <a:bodyPr/>
                    <a:lstStyle/>
                    <a:p>
                      <a:pPr algn="l" fontAlgn="b"/>
                      <a:r>
                        <a:rPr lang="en-US" sz="1100" b="0" i="0" u="none" strike="noStrike" dirty="0">
                          <a:solidFill>
                            <a:srgbClr val="000000"/>
                          </a:solidFill>
                          <a:latin typeface="Calibri"/>
                        </a:rPr>
                        <a:t>A and B values below are based on </a:t>
                      </a:r>
                      <a:r>
                        <a:rPr lang="en-US" sz="1100" b="0" i="0" u="none" strike="noStrike" dirty="0" smtClean="0">
                          <a:solidFill>
                            <a:srgbClr val="000000"/>
                          </a:solidFill>
                          <a:latin typeface="Calibri"/>
                        </a:rPr>
                        <a:t>cellular </a:t>
                      </a:r>
                      <a:r>
                        <a:rPr lang="en-US" sz="1100" b="0" i="0" u="none" strike="noStrike" dirty="0">
                          <a:solidFill>
                            <a:srgbClr val="000000"/>
                          </a:solidFill>
                          <a:latin typeface="Calibri"/>
                        </a:rPr>
                        <a:t>Macro formula (3GPP TR 36.814 V9.0.0 (2010-03))</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6">
                  <a:txBody>
                    <a:bodyPr/>
                    <a:lstStyle/>
                    <a:p>
                      <a:pPr algn="l" fontAlgn="b"/>
                      <a:r>
                        <a:rPr lang="en-US" sz="1100" b="0" i="0" u="none" strike="noStrike">
                          <a:solidFill>
                            <a:srgbClr val="000000"/>
                          </a:solidFill>
                          <a:latin typeface="Calibri"/>
                        </a:rPr>
                        <a:t>Total path loss assumes one shadowing standard deviation</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r>
                        <a:rPr lang="en-US" sz="1000" b="1" i="0" u="none" strike="noStrike">
                          <a:solidFill>
                            <a:srgbClr val="FF0000"/>
                          </a:solidFill>
                          <a:latin typeface="Arial"/>
                        </a:rPr>
                        <a:t>AP-STA</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Tx Power [dBm]</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24</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4">
                  <a:txBody>
                    <a:bodyPr/>
                    <a:lstStyle/>
                    <a:p>
                      <a:pPr algn="l" fontAlgn="b"/>
                      <a:endParaRPr lang="en-US" sz="1100" b="0" i="0" u="none" strike="noStrike" dirty="0">
                        <a:solidFill>
                          <a:srgbClr val="000000"/>
                        </a:solidFill>
                        <a:latin typeface="Calibri"/>
                      </a:endParaRP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9380">
                <a:tc gridSpan="3">
                  <a:txBody>
                    <a:bodyPr/>
                    <a:lstStyle/>
                    <a:p>
                      <a:pPr algn="l" fontAlgn="b"/>
                      <a:r>
                        <a:rPr lang="en-US" sz="1100" b="0" i="0" u="none" strike="noStrike">
                          <a:solidFill>
                            <a:srgbClr val="000000"/>
                          </a:solidFill>
                          <a:latin typeface="Calibri"/>
                        </a:rPr>
                        <a:t>Antenna Gain [dB] Tx &amp; Rx</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12</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r>
                        <a:rPr lang="en-US" sz="1100" b="0" i="0" u="none" strike="noStrike">
                          <a:solidFill>
                            <a:srgbClr val="000000"/>
                          </a:solidFill>
                          <a:latin typeface="Calibri"/>
                        </a:rPr>
                        <a:t>A</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18.8</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2">
                  <a:txBody>
                    <a:bodyPr/>
                    <a:lstStyle/>
                    <a:p>
                      <a:pPr algn="l" fontAlgn="b"/>
                      <a:r>
                        <a:rPr lang="en-US" sz="1100" b="1" i="0" u="none" strike="noStrike" dirty="0">
                          <a:solidFill>
                            <a:srgbClr val="FF0000"/>
                          </a:solidFill>
                          <a:latin typeface="Calibri"/>
                        </a:rPr>
                        <a:t>Antenna height (m)</a:t>
                      </a:r>
                    </a:p>
                  </a:txBody>
                  <a:tcPr marL="9504" marR="9504" marT="9504" marB="0" anchor="b">
                    <a:lnL>
                      <a:noFill/>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15</a:t>
                      </a:r>
                    </a:p>
                  </a:txBody>
                  <a:tcPr marL="9504" marR="9504" marT="9504" marB="0" anchor="b">
                    <a:lnL>
                      <a:noFill/>
                    </a:lnL>
                    <a:lnR>
                      <a:noFill/>
                    </a:lnR>
                    <a:lnT>
                      <a:noFill/>
                    </a:lnT>
                    <a:lnB>
                      <a:noFill/>
                    </a:lnB>
                  </a:tcPr>
                </a:tc>
              </a:tr>
              <a:tr h="199380">
                <a:tc>
                  <a:txBody>
                    <a:bodyPr/>
                    <a:lstStyle/>
                    <a:p>
                      <a:pPr algn="l" fontAlgn="b"/>
                      <a:r>
                        <a:rPr lang="en-US" sz="1100" b="0" i="0" u="none" strike="noStrike">
                          <a:solidFill>
                            <a:srgbClr val="000000"/>
                          </a:solidFill>
                          <a:latin typeface="Calibri"/>
                        </a:rPr>
                        <a:t>B</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38.6</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2">
                  <a:txBody>
                    <a:bodyPr/>
                    <a:lstStyle/>
                    <a:p>
                      <a:pPr algn="l" fontAlgn="b"/>
                      <a:r>
                        <a:rPr lang="en-US" sz="1100" b="1" i="0" u="none" strike="noStrike">
                          <a:solidFill>
                            <a:srgbClr val="FF0000"/>
                          </a:solidFill>
                          <a:latin typeface="Calibri"/>
                        </a:rPr>
                        <a:t>Frequency (MHz)</a:t>
                      </a:r>
                    </a:p>
                  </a:txBody>
                  <a:tcPr marL="9504" marR="9504" marT="9504" marB="0" anchor="b">
                    <a:lnL>
                      <a:noFill/>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5.75</a:t>
                      </a: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Shadowing std [dB]</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N0 [dBm/Hz]</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-174</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Noise Figure [dB]</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10</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Bit rate [Kbps]</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6000</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361638">
                <a:tc gridSpan="5">
                  <a:txBody>
                    <a:bodyPr/>
                    <a:lstStyle/>
                    <a:p>
                      <a:pPr algn="l" fontAlgn="b"/>
                      <a:r>
                        <a:rPr lang="en-US" sz="1100" b="0" i="0" u="none" strike="noStrike">
                          <a:solidFill>
                            <a:srgbClr val="000000"/>
                          </a:solidFill>
                          <a:latin typeface="Calibri"/>
                        </a:rPr>
                        <a:t>Eb/No with convolutional coding at BER=1e-5</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solidFill>
                            <a:srgbClr val="000000"/>
                          </a:solidFill>
                          <a:latin typeface="Calibri"/>
                        </a:rPr>
                        <a:t>4.5</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4">
                  <a:txBody>
                    <a:bodyPr/>
                    <a:lstStyle/>
                    <a:p>
                      <a:pPr algn="l" fontAlgn="b"/>
                      <a:r>
                        <a:rPr lang="en-US" sz="1100" b="0" i="0" u="none" strike="noStrike">
                          <a:solidFill>
                            <a:srgbClr val="000000"/>
                          </a:solidFill>
                          <a:latin typeface="Calibri"/>
                        </a:rPr>
                        <a:t>in 802.11 sensitivity is typically measured with respect to PER of 4K bytes packets</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9380">
                <a:tc gridSpan="3">
                  <a:txBody>
                    <a:bodyPr/>
                    <a:lstStyle/>
                    <a:p>
                      <a:pPr algn="l" fontAlgn="b"/>
                      <a:r>
                        <a:rPr lang="en-US" sz="1100" b="0" i="0" u="none" strike="noStrike">
                          <a:solidFill>
                            <a:srgbClr val="000000"/>
                          </a:solidFill>
                          <a:latin typeface="Calibri"/>
                        </a:rPr>
                        <a:t>Implementation Loss [dB]</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3">
                  <a:txBody>
                    <a:bodyPr/>
                    <a:lstStyle/>
                    <a:p>
                      <a:pPr algn="l" fontAlgn="b"/>
                      <a:r>
                        <a:rPr lang="en-US" sz="1100" b="0" i="0" u="none" strike="noStrike">
                          <a:solidFill>
                            <a:srgbClr val="000000"/>
                          </a:solidFill>
                          <a:latin typeface="Calibri"/>
                        </a:rPr>
                        <a:t>Multipath Fading Loss [dB]</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3">
                  <a:txBody>
                    <a:bodyPr/>
                    <a:lstStyle/>
                    <a:p>
                      <a:pPr algn="l" fontAlgn="b"/>
                      <a:r>
                        <a:rPr lang="en-US" sz="1000" b="0" i="0" u="none" strike="noStrike">
                          <a:solidFill>
                            <a:srgbClr val="F2F2F2"/>
                          </a:solidFill>
                          <a:latin typeface="Arial"/>
                        </a:rPr>
                        <a:t>Minimum Sensitivity [dBm]</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F2F2F2"/>
                        </a:solidFill>
                        <a:latin typeface="Arial"/>
                      </a:endParaRPr>
                    </a:p>
                  </a:txBody>
                  <a:tcPr marL="9504" marR="9504" marT="9504" marB="0" anchor="b">
                    <a:lnL>
                      <a:noFill/>
                    </a:lnL>
                    <a:lnR>
                      <a:noFill/>
                    </a:lnR>
                    <a:lnT>
                      <a:noFill/>
                    </a:lnT>
                    <a:lnB>
                      <a:noFill/>
                    </a:lnB>
                  </a:tcPr>
                </a:tc>
                <a:tc>
                  <a:txBody>
                    <a:bodyPr/>
                    <a:lstStyle/>
                    <a:p>
                      <a:pPr algn="l" fontAlgn="b"/>
                      <a:endParaRPr lang="en-US" sz="1000" b="0" i="0" u="none" strike="noStrike">
                        <a:solidFill>
                          <a:srgbClr val="F2F2F2"/>
                        </a:solidFill>
                        <a:latin typeface="Arial"/>
                      </a:endParaRPr>
                    </a:p>
                  </a:txBody>
                  <a:tcPr marL="9504" marR="9504" marT="9504" marB="0" anchor="b">
                    <a:lnL>
                      <a:noFill/>
                    </a:lnL>
                    <a:lnR>
                      <a:noFill/>
                    </a:lnR>
                    <a:lnT>
                      <a:noFill/>
                    </a:lnT>
                    <a:lnB>
                      <a:noFill/>
                    </a:lnB>
                  </a:tcPr>
                </a:tc>
                <a:tc>
                  <a:txBody>
                    <a:bodyPr/>
                    <a:lstStyle/>
                    <a:p>
                      <a:pPr algn="r" fontAlgn="b"/>
                      <a:r>
                        <a:rPr lang="en-US" sz="1000" b="0" i="0" u="none" strike="noStrike">
                          <a:solidFill>
                            <a:srgbClr val="F2F2F2"/>
                          </a:solidFill>
                          <a:latin typeface="Arial"/>
                        </a:rPr>
                        <a:t>-85.7</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Link Budget [dB]</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121.7</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3">
                  <a:txBody>
                    <a:bodyPr/>
                    <a:lstStyle/>
                    <a:p>
                      <a:pPr algn="l" fontAlgn="b"/>
                      <a:r>
                        <a:rPr lang="en-US" sz="1100" b="0" i="0" u="none" strike="noStrike">
                          <a:solidFill>
                            <a:srgbClr val="000000"/>
                          </a:solidFill>
                          <a:latin typeface="Calibri"/>
                        </a:rPr>
                        <a:t>Maximum Range [m]</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324</a:t>
                      </a: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04" marR="9504" marT="9504"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HEW Micro-cell Co-Site Link Budget @5.75G</a:t>
            </a:r>
            <a:endParaRPr lang="en-US" sz="2800" dirty="0"/>
          </a:p>
        </p:txBody>
      </p:sp>
      <p:sp>
        <p:nvSpPr>
          <p:cNvPr id="6" name="Slide Number Placeholder 5"/>
          <p:cNvSpPr>
            <a:spLocks noGrp="1"/>
          </p:cNvSpPr>
          <p:nvPr>
            <p:ph type="sldNum" sz="quarter" idx="12"/>
          </p:nvPr>
        </p:nvSpPr>
        <p:spPr/>
        <p:txBody>
          <a:bodyPr/>
          <a:lstStyle/>
          <a:p>
            <a:fld id="{341E912B-233A-4C5C-B59B-D71A69AA0A9E}" type="slidenum">
              <a:rPr lang="en-US" altLang="ja-JP" smtClean="0"/>
              <a:pPr/>
              <a:t>33</a:t>
            </a:fld>
            <a:endParaRPr lang="en-US" altLang="ja-JP"/>
          </a:p>
        </p:txBody>
      </p:sp>
      <p:graphicFrame>
        <p:nvGraphicFramePr>
          <p:cNvPr id="7" name="Content Placeholder 6"/>
          <p:cNvGraphicFramePr>
            <a:graphicFrameLocks noGrp="1"/>
          </p:cNvGraphicFramePr>
          <p:nvPr>
            <p:ph idx="1"/>
          </p:nvPr>
        </p:nvGraphicFramePr>
        <p:xfrm>
          <a:off x="1142976" y="1714479"/>
          <a:ext cx="7215241" cy="4408628"/>
        </p:xfrm>
        <a:graphic>
          <a:graphicData uri="http://schemas.openxmlformats.org/drawingml/2006/table">
            <a:tbl>
              <a:tblPr/>
              <a:tblGrid>
                <a:gridCol w="655931"/>
                <a:gridCol w="655931"/>
                <a:gridCol w="655931"/>
                <a:gridCol w="655931"/>
                <a:gridCol w="655931"/>
                <a:gridCol w="655931"/>
                <a:gridCol w="655931"/>
                <a:gridCol w="655931"/>
                <a:gridCol w="655931"/>
                <a:gridCol w="655931"/>
                <a:gridCol w="655931"/>
              </a:tblGrid>
              <a:tr h="192088">
                <a:tc gridSpan="5">
                  <a:txBody>
                    <a:bodyPr/>
                    <a:lstStyle/>
                    <a:p>
                      <a:pPr algn="l" fontAlgn="b"/>
                      <a:r>
                        <a:rPr lang="en-US" sz="1200" b="0" i="0" u="none" strike="noStrike">
                          <a:solidFill>
                            <a:srgbClr val="000000"/>
                          </a:solidFill>
                          <a:latin typeface="Calibri"/>
                        </a:rPr>
                        <a:t>Path Loss formula  - A+Blog10(d) d in meters</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gridSpan="10">
                  <a:txBody>
                    <a:bodyPr/>
                    <a:lstStyle/>
                    <a:p>
                      <a:pPr algn="l" fontAlgn="b"/>
                      <a:r>
                        <a:rPr lang="en-US" sz="1200" b="0" i="0" u="none" strike="noStrike">
                          <a:solidFill>
                            <a:srgbClr val="000000"/>
                          </a:solidFill>
                          <a:latin typeface="Calibri"/>
                        </a:rPr>
                        <a:t>A and B values below are based on LTE Micro Hexagonal Cell formula (3GPP TR 36.814 V9.0.0 (2010-03))</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088">
                <a:tc gridSpan="6">
                  <a:txBody>
                    <a:bodyPr/>
                    <a:lstStyle/>
                    <a:p>
                      <a:pPr algn="l" fontAlgn="b"/>
                      <a:r>
                        <a:rPr lang="en-US" sz="1200" b="0" i="0" u="none" strike="noStrike">
                          <a:solidFill>
                            <a:srgbClr val="000000"/>
                          </a:solidFill>
                          <a:latin typeface="Calibri"/>
                        </a:rPr>
                        <a:t>Total path loss assumes one shadowing standard deviation</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r>
                        <a:rPr lang="en-US" sz="1200" b="1" i="0" u="none" strike="noStrike">
                          <a:solidFill>
                            <a:srgbClr val="FF0000"/>
                          </a:solidFill>
                          <a:latin typeface="Arial"/>
                        </a:rPr>
                        <a:t>AP-STA</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Tx Power [dBm]</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24</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3">
                  <a:txBody>
                    <a:bodyPr/>
                    <a:lstStyle/>
                    <a:p>
                      <a:pPr algn="l" fontAlgn="b"/>
                      <a:r>
                        <a:rPr lang="en-US" sz="1200" b="0" i="0" u="none" strike="noStrike">
                          <a:solidFill>
                            <a:srgbClr val="000000"/>
                          </a:solidFill>
                          <a:latin typeface="Calibri"/>
                        </a:rPr>
                        <a:t>Antenna Gain [dB] Tx &amp; Rx</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12</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r>
                        <a:rPr lang="en-US" sz="1200" b="0" i="0" u="none" strike="noStrike">
                          <a:solidFill>
                            <a:srgbClr val="000000"/>
                          </a:solidFill>
                          <a:latin typeface="Calibri"/>
                        </a:rPr>
                        <a:t>A</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42.5</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gridSpan="2">
                  <a:txBody>
                    <a:bodyPr/>
                    <a:lstStyle/>
                    <a:p>
                      <a:pPr algn="l" fontAlgn="b"/>
                      <a:r>
                        <a:rPr lang="en-US" sz="1200" b="1" i="0" u="none" strike="noStrike">
                          <a:solidFill>
                            <a:srgbClr val="FF0000"/>
                          </a:solidFill>
                          <a:latin typeface="Calibri"/>
                        </a:rPr>
                        <a:t>Antenna height (m)</a:t>
                      </a:r>
                    </a:p>
                  </a:txBody>
                  <a:tcPr marL="9020" marR="9020" marT="902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a:solidFill>
                            <a:srgbClr val="000000"/>
                          </a:solidFill>
                          <a:latin typeface="Calibri"/>
                        </a:rPr>
                        <a:t>10</a:t>
                      </a:r>
                    </a:p>
                  </a:txBody>
                  <a:tcPr marL="9020" marR="9020" marT="9020" marB="0" anchor="b">
                    <a:lnL>
                      <a:noFill/>
                    </a:lnL>
                    <a:lnR>
                      <a:noFill/>
                    </a:lnR>
                    <a:lnT>
                      <a:noFill/>
                    </a:lnT>
                    <a:lnB>
                      <a:noFill/>
                    </a:lnB>
                  </a:tcPr>
                </a:tc>
              </a:tr>
              <a:tr h="192088">
                <a:tc>
                  <a:txBody>
                    <a:bodyPr/>
                    <a:lstStyle/>
                    <a:p>
                      <a:pPr algn="l" fontAlgn="b"/>
                      <a:r>
                        <a:rPr lang="en-US" sz="1200" b="0" i="0" u="none" strike="noStrike">
                          <a:solidFill>
                            <a:srgbClr val="000000"/>
                          </a:solidFill>
                          <a:latin typeface="Calibri"/>
                        </a:rPr>
                        <a:t>B</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36.7</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gridSpan="2">
                  <a:txBody>
                    <a:bodyPr/>
                    <a:lstStyle/>
                    <a:p>
                      <a:pPr algn="l" fontAlgn="b"/>
                      <a:r>
                        <a:rPr lang="en-US" sz="1200" b="1" i="0" u="none" strike="noStrike">
                          <a:solidFill>
                            <a:srgbClr val="FF0000"/>
                          </a:solidFill>
                          <a:latin typeface="Calibri"/>
                        </a:rPr>
                        <a:t>Frequency (MHz)</a:t>
                      </a:r>
                    </a:p>
                  </a:txBody>
                  <a:tcPr marL="9020" marR="9020" marT="902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a:solidFill>
                            <a:srgbClr val="000000"/>
                          </a:solidFill>
                          <a:latin typeface="Calibri"/>
                        </a:rPr>
                        <a:t>5.75</a:t>
                      </a: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Shadowing std [dB]</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4</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N0 [dBm/Hz]</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-174</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Noise Figure [dB]</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10</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Bit rate [Kbps]</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6000</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347678">
                <a:tc gridSpan="5">
                  <a:txBody>
                    <a:bodyPr/>
                    <a:lstStyle/>
                    <a:p>
                      <a:pPr algn="l" fontAlgn="b"/>
                      <a:r>
                        <a:rPr lang="en-US" sz="1200" b="0" i="0" u="none" strike="noStrike">
                          <a:solidFill>
                            <a:srgbClr val="000000"/>
                          </a:solidFill>
                          <a:latin typeface="Calibri"/>
                        </a:rPr>
                        <a:t>Eb/No with convolutional coding at BER=1e-5</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solidFill>
                            <a:srgbClr val="000000"/>
                          </a:solidFill>
                          <a:latin typeface="Calibri"/>
                        </a:rPr>
                        <a:t>4.5</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gridSpan="4">
                  <a:txBody>
                    <a:bodyPr/>
                    <a:lstStyle/>
                    <a:p>
                      <a:pPr algn="l" fontAlgn="b"/>
                      <a:r>
                        <a:rPr lang="en-US" sz="1200" b="0" i="0" u="none" strike="noStrike">
                          <a:solidFill>
                            <a:srgbClr val="000000"/>
                          </a:solidFill>
                          <a:latin typeface="Calibri"/>
                        </a:rPr>
                        <a:t>in 802.11 sensitivity is typically measured with respect to PER of 4K bytes packets</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2088">
                <a:tc gridSpan="3">
                  <a:txBody>
                    <a:bodyPr/>
                    <a:lstStyle/>
                    <a:p>
                      <a:pPr algn="l" fontAlgn="b"/>
                      <a:r>
                        <a:rPr lang="en-US" sz="1200" b="0" i="0" u="none" strike="noStrike">
                          <a:solidFill>
                            <a:srgbClr val="000000"/>
                          </a:solidFill>
                          <a:latin typeface="Calibri"/>
                        </a:rPr>
                        <a:t>Implementation Loss [dB]</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3</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3">
                  <a:txBody>
                    <a:bodyPr/>
                    <a:lstStyle/>
                    <a:p>
                      <a:pPr algn="l" fontAlgn="b"/>
                      <a:r>
                        <a:rPr lang="en-US" sz="1200" b="0" i="0" u="none" strike="noStrike">
                          <a:solidFill>
                            <a:srgbClr val="000000"/>
                          </a:solidFill>
                          <a:latin typeface="Calibri"/>
                        </a:rPr>
                        <a:t>Multipath Fading Loss [dB]</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3</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3">
                  <a:txBody>
                    <a:bodyPr/>
                    <a:lstStyle/>
                    <a:p>
                      <a:pPr algn="l" fontAlgn="b"/>
                      <a:r>
                        <a:rPr lang="en-US" sz="1200" b="0" i="0" u="none" strike="noStrike">
                          <a:solidFill>
                            <a:srgbClr val="F2F2F2"/>
                          </a:solidFill>
                          <a:latin typeface="Arial"/>
                        </a:rPr>
                        <a:t>Minimum Sensitivity [dBm]</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F2F2F2"/>
                        </a:solidFill>
                        <a:latin typeface="Arial"/>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F2F2F2"/>
                        </a:solidFill>
                        <a:latin typeface="Arial"/>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F2F2F2"/>
                          </a:solidFill>
                          <a:latin typeface="Arial"/>
                        </a:rPr>
                        <a:t>-85.7</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Link Budget [dB]</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121.7</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3">
                  <a:txBody>
                    <a:bodyPr/>
                    <a:lstStyle/>
                    <a:p>
                      <a:pPr algn="l" fontAlgn="b"/>
                      <a:r>
                        <a:rPr lang="en-US" sz="1200" b="0" i="0" u="none" strike="noStrike">
                          <a:solidFill>
                            <a:srgbClr val="000000"/>
                          </a:solidFill>
                          <a:latin typeface="Calibri"/>
                        </a:rPr>
                        <a:t>Maximum Range [m]</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112</a:t>
                      </a: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9020" marR="9020" marT="90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Co-Site Macro-cell versus Pico-Cell</a:t>
            </a:r>
            <a:endParaRPr lang="en-US" dirty="0"/>
          </a:p>
        </p:txBody>
      </p:sp>
      <p:sp>
        <p:nvSpPr>
          <p:cNvPr id="3" name="Content Placeholder 2"/>
          <p:cNvSpPr>
            <a:spLocks noGrp="1"/>
          </p:cNvSpPr>
          <p:nvPr>
            <p:ph idx="1"/>
          </p:nvPr>
        </p:nvSpPr>
        <p:spPr>
          <a:xfrm>
            <a:off x="457200" y="1600200"/>
            <a:ext cx="5486400" cy="4525963"/>
          </a:xfrm>
        </p:spPr>
        <p:txBody>
          <a:bodyPr>
            <a:normAutofit/>
          </a:bodyPr>
          <a:lstStyle/>
          <a:p>
            <a:r>
              <a:rPr lang="en-US" sz="2000" dirty="0" smtClean="0"/>
              <a:t>Macro-cell outdoor deployments:</a:t>
            </a:r>
          </a:p>
          <a:p>
            <a:pPr lvl="1">
              <a:defRPr/>
            </a:pPr>
            <a:r>
              <a:rPr lang="en-US" sz="1600" dirty="0" smtClean="0"/>
              <a:t>deployments will be mostly (15 m) above rooftop with sector/</a:t>
            </a:r>
            <a:r>
              <a:rPr lang="en-US" sz="1600" dirty="0" err="1" smtClean="0"/>
              <a:t>downtilt</a:t>
            </a:r>
            <a:r>
              <a:rPr lang="en-US" sz="1600" dirty="0" smtClean="0"/>
              <a:t> antenna</a:t>
            </a:r>
          </a:p>
          <a:p>
            <a:pPr lvl="1">
              <a:defRPr/>
            </a:pPr>
            <a:r>
              <a:rPr lang="en-US" sz="1600" dirty="0" smtClean="0"/>
              <a:t>ITU Macro (</a:t>
            </a:r>
            <a:r>
              <a:rPr lang="en-US" sz="1600" dirty="0" err="1" smtClean="0"/>
              <a:t>UMa</a:t>
            </a:r>
            <a:r>
              <a:rPr lang="en-US" sz="1600" dirty="0" smtClean="0"/>
              <a:t>) model could be a good fit</a:t>
            </a:r>
          </a:p>
          <a:p>
            <a:pPr lvl="1">
              <a:defRPr/>
            </a:pPr>
            <a:r>
              <a:rPr lang="en-US" sz="1600" dirty="0" smtClean="0"/>
              <a:t>For some macro-cells, AP might only cover inner radius of the cell footprint</a:t>
            </a:r>
          </a:p>
          <a:p>
            <a:pPr>
              <a:defRPr/>
            </a:pPr>
            <a:r>
              <a:rPr lang="en-US" sz="2000" dirty="0" smtClean="0"/>
              <a:t>Micro-cell outdoor street deployments:</a:t>
            </a:r>
          </a:p>
          <a:p>
            <a:pPr lvl="1">
              <a:defRPr/>
            </a:pPr>
            <a:r>
              <a:rPr lang="en-US" sz="1400" dirty="0" smtClean="0"/>
              <a:t>most deployments will be made with placement below rooftop (10m): lamp poles, hanged on cables, stuck to walls…</a:t>
            </a:r>
          </a:p>
          <a:p>
            <a:pPr lvl="1">
              <a:defRPr/>
            </a:pPr>
            <a:r>
              <a:rPr lang="en-US" sz="1400" dirty="0" smtClean="0"/>
              <a:t>mostly side coverage (</a:t>
            </a:r>
            <a:r>
              <a:rPr lang="en-US" sz="1400" dirty="0" err="1" smtClean="0"/>
              <a:t>omni</a:t>
            </a:r>
            <a:r>
              <a:rPr lang="en-US" sz="1400" dirty="0" smtClean="0"/>
              <a:t> or directional)</a:t>
            </a:r>
          </a:p>
          <a:p>
            <a:pPr lvl="1">
              <a:defRPr/>
            </a:pPr>
            <a:r>
              <a:rPr lang="en-US" sz="1400" dirty="0" smtClean="0"/>
              <a:t>ITU Micro (UMI) model could be a good fit</a:t>
            </a:r>
          </a:p>
          <a:p>
            <a:pPr lvl="1">
              <a:defRPr/>
            </a:pPr>
            <a:r>
              <a:rPr lang="en-US" sz="1400" dirty="0" smtClean="0"/>
              <a:t>deployment is more costly (backhaul, site rental…).</a:t>
            </a:r>
            <a:endParaRPr lang="en-US" sz="2000" dirty="0" smtClean="0"/>
          </a:p>
          <a:p>
            <a:pPr>
              <a:buNone/>
            </a:pPr>
            <a:endParaRPr lang="en-US" altLang="zh-CN" b="1" dirty="0" smtClean="0"/>
          </a:p>
          <a:p>
            <a:pPr>
              <a:buNone/>
            </a:pPr>
            <a:endParaRPr lang="en-US" dirty="0"/>
          </a:p>
        </p:txBody>
      </p:sp>
      <p:sp>
        <p:nvSpPr>
          <p:cNvPr id="4" name="Date Placeholder 3"/>
          <p:cNvSpPr>
            <a:spLocks noGrp="1"/>
          </p:cNvSpPr>
          <p:nvPr>
            <p:ph type="dt" sz="half" idx="10"/>
          </p:nvPr>
        </p:nvSpPr>
        <p:spPr/>
        <p:txBody>
          <a:bodyPr/>
          <a:lstStyle/>
          <a:p>
            <a:fld id="{D5DF435D-7BC4-4E96-837D-A4BF115EE85B}" type="datetime1">
              <a:rPr lang="ja-JP" altLang="en-US" smtClean="0"/>
              <a:pPr/>
              <a:t>2013/5/14</a:t>
            </a:fld>
            <a:endParaRPr lang="en-US" altLang="ja-JP"/>
          </a:p>
        </p:txBody>
      </p:sp>
      <p:sp>
        <p:nvSpPr>
          <p:cNvPr id="6" name="Slide Number Placeholder 5"/>
          <p:cNvSpPr>
            <a:spLocks noGrp="1"/>
          </p:cNvSpPr>
          <p:nvPr>
            <p:ph type="sldNum" sz="quarter" idx="12"/>
          </p:nvPr>
        </p:nvSpPr>
        <p:spPr>
          <a:xfrm>
            <a:off x="3714744" y="6492875"/>
            <a:ext cx="2133600" cy="365125"/>
          </a:xfrm>
        </p:spPr>
        <p:txBody>
          <a:bodyPr/>
          <a:lstStyle/>
          <a:p>
            <a:fld id="{341E912B-233A-4C5C-B59B-D71A69AA0A9E}" type="slidenum">
              <a:rPr lang="en-US" altLang="ja-JP" smtClean="0"/>
              <a:pPr/>
              <a:t>34</a:t>
            </a:fld>
            <a:endParaRPr lang="en-US" altLang="ja-JP" dirty="0"/>
          </a:p>
        </p:txBody>
      </p:sp>
      <p:grpSp>
        <p:nvGrpSpPr>
          <p:cNvPr id="5" name="Groupe 60"/>
          <p:cNvGrpSpPr>
            <a:grpSpLocks/>
          </p:cNvGrpSpPr>
          <p:nvPr/>
        </p:nvGrpSpPr>
        <p:grpSpPr bwMode="auto">
          <a:xfrm>
            <a:off x="5929322" y="1428736"/>
            <a:ext cx="2643206" cy="2500330"/>
            <a:chOff x="2484322" y="18757"/>
            <a:chExt cx="4519303" cy="4080772"/>
          </a:xfrm>
        </p:grpSpPr>
        <p:sp>
          <p:nvSpPr>
            <p:cNvPr id="11" name="Ellipse 3"/>
            <p:cNvSpPr/>
            <p:nvPr/>
          </p:nvSpPr>
          <p:spPr>
            <a:xfrm>
              <a:off x="2484322" y="18757"/>
              <a:ext cx="4519303" cy="4080772"/>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12" name="ZoneTexte 5"/>
            <p:cNvSpPr txBox="1">
              <a:spLocks noChangeArrowheads="1"/>
            </p:cNvSpPr>
            <p:nvPr/>
          </p:nvSpPr>
          <p:spPr bwMode="auto">
            <a:xfrm>
              <a:off x="3300746" y="174237"/>
              <a:ext cx="3083930" cy="552552"/>
            </a:xfrm>
            <a:prstGeom prst="rect">
              <a:avLst/>
            </a:prstGeom>
            <a:noFill/>
            <a:ln w="9525">
              <a:noFill/>
              <a:miter lim="800000"/>
              <a:headEnd/>
              <a:tailEnd/>
            </a:ln>
          </p:spPr>
          <p:txBody>
            <a:bodyPr wrap="none">
              <a:spAutoFit/>
            </a:bodyPr>
            <a:lstStyle/>
            <a:p>
              <a:r>
                <a:rPr lang="fr-FR" sz="1600" dirty="0" smtClean="0"/>
                <a:t>Cellular Macro-</a:t>
              </a:r>
              <a:r>
                <a:rPr lang="fr-FR" sz="1600" dirty="0" err="1" smtClean="0"/>
                <a:t>cell</a:t>
              </a:r>
              <a:endParaRPr lang="fr-FR" sz="1600" dirty="0"/>
            </a:p>
          </p:txBody>
        </p:sp>
        <p:sp>
          <p:nvSpPr>
            <p:cNvPr id="13" name="Ellipse 3"/>
            <p:cNvSpPr/>
            <p:nvPr/>
          </p:nvSpPr>
          <p:spPr>
            <a:xfrm>
              <a:off x="3563888" y="980728"/>
              <a:ext cx="2376525" cy="221486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14" name="Triangle isocèle 4"/>
            <p:cNvSpPr/>
            <p:nvPr/>
          </p:nvSpPr>
          <p:spPr>
            <a:xfrm>
              <a:off x="4728852" y="1964503"/>
              <a:ext cx="95937" cy="98927"/>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dirty="0"/>
            </a:p>
          </p:txBody>
        </p:sp>
        <p:sp>
          <p:nvSpPr>
            <p:cNvPr id="15" name="ZoneTexte 5"/>
            <p:cNvSpPr txBox="1">
              <a:spLocks noChangeArrowheads="1"/>
            </p:cNvSpPr>
            <p:nvPr/>
          </p:nvSpPr>
          <p:spPr bwMode="auto">
            <a:xfrm>
              <a:off x="4773378" y="1817456"/>
              <a:ext cx="293860" cy="252448"/>
            </a:xfrm>
            <a:prstGeom prst="rect">
              <a:avLst/>
            </a:prstGeom>
            <a:noFill/>
            <a:ln w="9525">
              <a:noFill/>
              <a:miter lim="800000"/>
              <a:headEnd/>
              <a:tailEnd/>
            </a:ln>
          </p:spPr>
          <p:txBody>
            <a:bodyPr wrap="none">
              <a:spAutoFit/>
            </a:bodyPr>
            <a:lstStyle/>
            <a:p>
              <a:r>
                <a:rPr lang="fr-FR"/>
                <a:t>AP</a:t>
              </a:r>
            </a:p>
          </p:txBody>
        </p:sp>
        <p:sp>
          <p:nvSpPr>
            <p:cNvPr id="16" name="ZoneTexte 6"/>
            <p:cNvSpPr txBox="1">
              <a:spLocks noChangeArrowheads="1"/>
            </p:cNvSpPr>
            <p:nvPr/>
          </p:nvSpPr>
          <p:spPr bwMode="auto">
            <a:xfrm>
              <a:off x="3812512" y="2474369"/>
              <a:ext cx="347580" cy="252448"/>
            </a:xfrm>
            <a:prstGeom prst="rect">
              <a:avLst/>
            </a:prstGeom>
            <a:noFill/>
            <a:ln w="9525">
              <a:noFill/>
              <a:miter lim="800000"/>
              <a:headEnd/>
              <a:tailEnd/>
            </a:ln>
          </p:spPr>
          <p:txBody>
            <a:bodyPr wrap="none">
              <a:spAutoFit/>
            </a:bodyPr>
            <a:lstStyle/>
            <a:p>
              <a:r>
                <a:rPr lang="fr-FR"/>
                <a:t>STA</a:t>
              </a:r>
            </a:p>
          </p:txBody>
        </p:sp>
        <p:sp>
          <p:nvSpPr>
            <p:cNvPr id="17" name="Ellipse 11"/>
            <p:cNvSpPr/>
            <p:nvPr/>
          </p:nvSpPr>
          <p:spPr>
            <a:xfrm>
              <a:off x="4975550" y="2456391"/>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Ellipse 12"/>
            <p:cNvSpPr/>
            <p:nvPr/>
          </p:nvSpPr>
          <p:spPr>
            <a:xfrm>
              <a:off x="4388957" y="1274762"/>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Ellipse 14"/>
            <p:cNvSpPr/>
            <p:nvPr/>
          </p:nvSpPr>
          <p:spPr>
            <a:xfrm>
              <a:off x="5455240" y="157154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llipse 15"/>
            <p:cNvSpPr/>
            <p:nvPr/>
          </p:nvSpPr>
          <p:spPr>
            <a:xfrm>
              <a:off x="4098401" y="1964503"/>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Ellipse 17"/>
            <p:cNvSpPr/>
            <p:nvPr/>
          </p:nvSpPr>
          <p:spPr>
            <a:xfrm>
              <a:off x="463017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Ellipse 18"/>
            <p:cNvSpPr/>
            <p:nvPr/>
          </p:nvSpPr>
          <p:spPr>
            <a:xfrm>
              <a:off x="5019407" y="1129119"/>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Ellipse 19"/>
            <p:cNvSpPr/>
            <p:nvPr/>
          </p:nvSpPr>
          <p:spPr>
            <a:xfrm>
              <a:off x="5164684" y="171993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Ellipse 20"/>
            <p:cNvSpPr/>
            <p:nvPr/>
          </p:nvSpPr>
          <p:spPr>
            <a:xfrm>
              <a:off x="5066005" y="2013966"/>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Ellipse 23"/>
            <p:cNvSpPr/>
            <p:nvPr/>
          </p:nvSpPr>
          <p:spPr>
            <a:xfrm>
              <a:off x="4388957" y="1769397"/>
              <a:ext cx="46598" cy="46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Ellipse 24"/>
            <p:cNvSpPr/>
            <p:nvPr/>
          </p:nvSpPr>
          <p:spPr>
            <a:xfrm>
              <a:off x="4975550"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Ellipse 27"/>
            <p:cNvSpPr/>
            <p:nvPr/>
          </p:nvSpPr>
          <p:spPr>
            <a:xfrm>
              <a:off x="526062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Ellipse 32"/>
            <p:cNvSpPr/>
            <p:nvPr/>
          </p:nvSpPr>
          <p:spPr>
            <a:xfrm>
              <a:off x="5696456" y="226128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Ellipse 36"/>
            <p:cNvSpPr/>
            <p:nvPr/>
          </p:nvSpPr>
          <p:spPr>
            <a:xfrm>
              <a:off x="4630173"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Ellipse 37"/>
            <p:cNvSpPr/>
            <p:nvPr/>
          </p:nvSpPr>
          <p:spPr>
            <a:xfrm>
              <a:off x="4290278"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Ellipse 40"/>
            <p:cNvSpPr/>
            <p:nvPr/>
          </p:nvSpPr>
          <p:spPr>
            <a:xfrm>
              <a:off x="4874129" y="2211820"/>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Ellipse 43"/>
            <p:cNvSpPr/>
            <p:nvPr/>
          </p:nvSpPr>
          <p:spPr>
            <a:xfrm>
              <a:off x="4388957" y="2360211"/>
              <a:ext cx="46598" cy="46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Ellipse 44"/>
            <p:cNvSpPr/>
            <p:nvPr/>
          </p:nvSpPr>
          <p:spPr>
            <a:xfrm>
              <a:off x="3953123" y="2406927"/>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Ellipse 48"/>
            <p:cNvSpPr/>
            <p:nvPr/>
          </p:nvSpPr>
          <p:spPr>
            <a:xfrm>
              <a:off x="3953123" y="1865576"/>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Ellipse 49"/>
            <p:cNvSpPr/>
            <p:nvPr/>
          </p:nvSpPr>
          <p:spPr>
            <a:xfrm>
              <a:off x="4049062" y="142315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Ellipse 50"/>
            <p:cNvSpPr/>
            <p:nvPr/>
          </p:nvSpPr>
          <p:spPr>
            <a:xfrm>
              <a:off x="3903783" y="2654245"/>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Ellipse 53"/>
            <p:cNvSpPr/>
            <p:nvPr/>
          </p:nvSpPr>
          <p:spPr>
            <a:xfrm>
              <a:off x="5359302"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Ellipse 54"/>
            <p:cNvSpPr/>
            <p:nvPr/>
          </p:nvSpPr>
          <p:spPr>
            <a:xfrm>
              <a:off x="5795135" y="196999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39" name="Connecteur droit avec flèche 62"/>
          <p:cNvCxnSpPr/>
          <p:nvPr/>
        </p:nvCxnSpPr>
        <p:spPr>
          <a:xfrm>
            <a:off x="7273927" y="1990725"/>
            <a:ext cx="650875"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ZoneTexte 64"/>
          <p:cNvSpPr txBox="1">
            <a:spLocks noChangeArrowheads="1"/>
          </p:cNvSpPr>
          <p:nvPr/>
        </p:nvSpPr>
        <p:spPr bwMode="auto">
          <a:xfrm>
            <a:off x="7391402" y="1733948"/>
            <a:ext cx="601447" cy="307777"/>
          </a:xfrm>
          <a:prstGeom prst="rect">
            <a:avLst/>
          </a:prstGeom>
          <a:noFill/>
          <a:ln w="9525">
            <a:noFill/>
            <a:miter lim="800000"/>
            <a:headEnd/>
            <a:tailEnd/>
          </a:ln>
        </p:spPr>
        <p:txBody>
          <a:bodyPr wrap="square">
            <a:spAutoFit/>
          </a:bodyPr>
          <a:lstStyle/>
          <a:p>
            <a:r>
              <a:rPr lang="fr-FR" sz="1400" dirty="0" smtClean="0"/>
              <a:t>320m</a:t>
            </a:r>
            <a:endParaRPr lang="fr-FR" sz="1400" dirty="0"/>
          </a:p>
        </p:txBody>
      </p:sp>
      <p:cxnSp>
        <p:nvCxnSpPr>
          <p:cNvPr id="41" name="Connecteur droit 66"/>
          <p:cNvCxnSpPr/>
          <p:nvPr/>
        </p:nvCxnSpPr>
        <p:spPr>
          <a:xfrm rot="5400000">
            <a:off x="7257849" y="1964373"/>
            <a:ext cx="42430" cy="10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67"/>
          <p:cNvCxnSpPr/>
          <p:nvPr/>
        </p:nvCxnSpPr>
        <p:spPr>
          <a:xfrm rot="5400000" flipH="1" flipV="1">
            <a:off x="7536658" y="2369344"/>
            <a:ext cx="77628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e 60"/>
          <p:cNvGrpSpPr>
            <a:grpSpLocks/>
          </p:cNvGrpSpPr>
          <p:nvPr/>
        </p:nvGrpSpPr>
        <p:grpSpPr bwMode="auto">
          <a:xfrm>
            <a:off x="6096000" y="4495800"/>
            <a:ext cx="2627313" cy="1279525"/>
            <a:chOff x="3563888" y="980728"/>
            <a:chExt cx="4536504" cy="2214867"/>
          </a:xfrm>
        </p:grpSpPr>
        <p:sp>
          <p:nvSpPr>
            <p:cNvPr id="44" name="Ellipse 3"/>
            <p:cNvSpPr/>
            <p:nvPr/>
          </p:nvSpPr>
          <p:spPr>
            <a:xfrm>
              <a:off x="5723867" y="980728"/>
              <a:ext cx="2376525" cy="221486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45" name="Triangle isocèle 4"/>
            <p:cNvSpPr/>
            <p:nvPr/>
          </p:nvSpPr>
          <p:spPr>
            <a:xfrm>
              <a:off x="6888830" y="1964503"/>
              <a:ext cx="95937" cy="98927"/>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dirty="0"/>
            </a:p>
          </p:txBody>
        </p:sp>
        <p:sp>
          <p:nvSpPr>
            <p:cNvPr id="46" name="ZoneTexte 5"/>
            <p:cNvSpPr txBox="1">
              <a:spLocks noChangeArrowheads="1"/>
            </p:cNvSpPr>
            <p:nvPr/>
          </p:nvSpPr>
          <p:spPr bwMode="auto">
            <a:xfrm>
              <a:off x="6933618" y="1817456"/>
              <a:ext cx="293860" cy="252448"/>
            </a:xfrm>
            <a:prstGeom prst="rect">
              <a:avLst/>
            </a:prstGeom>
            <a:noFill/>
            <a:ln w="9525">
              <a:noFill/>
              <a:miter lim="800000"/>
              <a:headEnd/>
              <a:tailEnd/>
            </a:ln>
          </p:spPr>
          <p:txBody>
            <a:bodyPr wrap="none">
              <a:spAutoFit/>
            </a:bodyPr>
            <a:lstStyle/>
            <a:p>
              <a:r>
                <a:rPr lang="fr-FR"/>
                <a:t>AP</a:t>
              </a:r>
            </a:p>
          </p:txBody>
        </p:sp>
        <p:sp>
          <p:nvSpPr>
            <p:cNvPr id="47" name="ZoneTexte 6"/>
            <p:cNvSpPr txBox="1">
              <a:spLocks noChangeArrowheads="1"/>
            </p:cNvSpPr>
            <p:nvPr/>
          </p:nvSpPr>
          <p:spPr bwMode="auto">
            <a:xfrm>
              <a:off x="7036254" y="1325263"/>
              <a:ext cx="318912" cy="639697"/>
            </a:xfrm>
            <a:prstGeom prst="rect">
              <a:avLst/>
            </a:prstGeom>
            <a:noFill/>
            <a:ln w="9525">
              <a:noFill/>
              <a:miter lim="800000"/>
              <a:headEnd/>
              <a:tailEnd/>
            </a:ln>
          </p:spPr>
          <p:txBody>
            <a:bodyPr wrap="none">
              <a:spAutoFit/>
            </a:bodyPr>
            <a:lstStyle/>
            <a:p>
              <a:endParaRPr lang="fr-FR"/>
            </a:p>
          </p:txBody>
        </p:sp>
        <p:sp>
          <p:nvSpPr>
            <p:cNvPr id="48" name="Ellipse 11"/>
            <p:cNvSpPr/>
            <p:nvPr/>
          </p:nvSpPr>
          <p:spPr>
            <a:xfrm>
              <a:off x="7135528" y="2456391"/>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Ellipse 12"/>
            <p:cNvSpPr/>
            <p:nvPr/>
          </p:nvSpPr>
          <p:spPr>
            <a:xfrm>
              <a:off x="6548935" y="1274762"/>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0" name="Ellipse 14"/>
            <p:cNvSpPr/>
            <p:nvPr/>
          </p:nvSpPr>
          <p:spPr>
            <a:xfrm>
              <a:off x="7615218" y="157154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Ellipse 15"/>
            <p:cNvSpPr/>
            <p:nvPr/>
          </p:nvSpPr>
          <p:spPr>
            <a:xfrm>
              <a:off x="6258380" y="1964503"/>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2" name="Ellipse 17"/>
            <p:cNvSpPr/>
            <p:nvPr/>
          </p:nvSpPr>
          <p:spPr>
            <a:xfrm>
              <a:off x="6790151"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3" name="Ellipse 18"/>
            <p:cNvSpPr/>
            <p:nvPr/>
          </p:nvSpPr>
          <p:spPr>
            <a:xfrm>
              <a:off x="7179386" y="112911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4" name="Ellipse 19"/>
            <p:cNvSpPr/>
            <p:nvPr/>
          </p:nvSpPr>
          <p:spPr>
            <a:xfrm>
              <a:off x="7324663" y="171993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Ellipse 20"/>
            <p:cNvSpPr/>
            <p:nvPr/>
          </p:nvSpPr>
          <p:spPr>
            <a:xfrm>
              <a:off x="7228726"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Ellipse 23"/>
            <p:cNvSpPr/>
            <p:nvPr/>
          </p:nvSpPr>
          <p:spPr>
            <a:xfrm>
              <a:off x="6548935" y="1769397"/>
              <a:ext cx="49340" cy="46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7" name="Ellipse 24"/>
            <p:cNvSpPr/>
            <p:nvPr/>
          </p:nvSpPr>
          <p:spPr>
            <a:xfrm>
              <a:off x="7135528"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8" name="Ellipse 27"/>
            <p:cNvSpPr/>
            <p:nvPr/>
          </p:nvSpPr>
          <p:spPr>
            <a:xfrm>
              <a:off x="7420602"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9" name="Ellipse 32"/>
            <p:cNvSpPr/>
            <p:nvPr/>
          </p:nvSpPr>
          <p:spPr>
            <a:xfrm>
              <a:off x="7859176" y="2261284"/>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0" name="Ellipse 36"/>
            <p:cNvSpPr/>
            <p:nvPr/>
          </p:nvSpPr>
          <p:spPr>
            <a:xfrm>
              <a:off x="6790151"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Ellipse 37"/>
            <p:cNvSpPr/>
            <p:nvPr/>
          </p:nvSpPr>
          <p:spPr>
            <a:xfrm>
              <a:off x="6450256"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2" name="Ellipse 40"/>
            <p:cNvSpPr/>
            <p:nvPr/>
          </p:nvSpPr>
          <p:spPr>
            <a:xfrm>
              <a:off x="7034107" y="2211820"/>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3" name="Ellipse 43"/>
            <p:cNvSpPr/>
            <p:nvPr/>
          </p:nvSpPr>
          <p:spPr>
            <a:xfrm>
              <a:off x="6548935" y="2360211"/>
              <a:ext cx="49340" cy="46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 name="Ellipse 44"/>
            <p:cNvSpPr/>
            <p:nvPr/>
          </p:nvSpPr>
          <p:spPr>
            <a:xfrm>
              <a:off x="6113101" y="2406927"/>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Ellipse 48"/>
            <p:cNvSpPr/>
            <p:nvPr/>
          </p:nvSpPr>
          <p:spPr>
            <a:xfrm>
              <a:off x="6113101" y="1865576"/>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6" name="Ellipse 49"/>
            <p:cNvSpPr/>
            <p:nvPr/>
          </p:nvSpPr>
          <p:spPr>
            <a:xfrm>
              <a:off x="6209040" y="142315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7" name="Ellipse 50"/>
            <p:cNvSpPr/>
            <p:nvPr/>
          </p:nvSpPr>
          <p:spPr>
            <a:xfrm>
              <a:off x="6063762" y="2654245"/>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8" name="Ellipse 53"/>
            <p:cNvSpPr/>
            <p:nvPr/>
          </p:nvSpPr>
          <p:spPr>
            <a:xfrm>
              <a:off x="7519281"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9" name="Ellipse 54"/>
            <p:cNvSpPr/>
            <p:nvPr/>
          </p:nvSpPr>
          <p:spPr>
            <a:xfrm>
              <a:off x="7955113" y="196999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0" name="Ellipse 3"/>
            <p:cNvSpPr/>
            <p:nvPr/>
          </p:nvSpPr>
          <p:spPr>
            <a:xfrm>
              <a:off x="3563888" y="980728"/>
              <a:ext cx="2376525" cy="221486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71" name="Triangle isocèle 4"/>
            <p:cNvSpPr/>
            <p:nvPr/>
          </p:nvSpPr>
          <p:spPr>
            <a:xfrm>
              <a:off x="4728852" y="1964503"/>
              <a:ext cx="95937" cy="98927"/>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dirty="0"/>
            </a:p>
          </p:txBody>
        </p:sp>
        <p:sp>
          <p:nvSpPr>
            <p:cNvPr id="72" name="ZoneTexte 5"/>
            <p:cNvSpPr txBox="1">
              <a:spLocks noChangeArrowheads="1"/>
            </p:cNvSpPr>
            <p:nvPr/>
          </p:nvSpPr>
          <p:spPr bwMode="auto">
            <a:xfrm>
              <a:off x="4773378" y="1817456"/>
              <a:ext cx="293860" cy="252448"/>
            </a:xfrm>
            <a:prstGeom prst="rect">
              <a:avLst/>
            </a:prstGeom>
            <a:noFill/>
            <a:ln w="9525">
              <a:noFill/>
              <a:miter lim="800000"/>
              <a:headEnd/>
              <a:tailEnd/>
            </a:ln>
          </p:spPr>
          <p:txBody>
            <a:bodyPr wrap="none">
              <a:spAutoFit/>
            </a:bodyPr>
            <a:lstStyle/>
            <a:p>
              <a:r>
                <a:rPr lang="fr-FR"/>
                <a:t>AP</a:t>
              </a:r>
            </a:p>
          </p:txBody>
        </p:sp>
        <p:sp>
          <p:nvSpPr>
            <p:cNvPr id="73" name="ZoneTexte 6"/>
            <p:cNvSpPr txBox="1">
              <a:spLocks noChangeArrowheads="1"/>
            </p:cNvSpPr>
            <p:nvPr/>
          </p:nvSpPr>
          <p:spPr bwMode="auto">
            <a:xfrm>
              <a:off x="3812512" y="2474369"/>
              <a:ext cx="347580" cy="252448"/>
            </a:xfrm>
            <a:prstGeom prst="rect">
              <a:avLst/>
            </a:prstGeom>
            <a:noFill/>
            <a:ln w="9525">
              <a:noFill/>
              <a:miter lim="800000"/>
              <a:headEnd/>
              <a:tailEnd/>
            </a:ln>
          </p:spPr>
          <p:txBody>
            <a:bodyPr wrap="none">
              <a:spAutoFit/>
            </a:bodyPr>
            <a:lstStyle/>
            <a:p>
              <a:r>
                <a:rPr lang="fr-FR"/>
                <a:t>STA</a:t>
              </a:r>
            </a:p>
          </p:txBody>
        </p:sp>
        <p:sp>
          <p:nvSpPr>
            <p:cNvPr id="74" name="Ellipse 11"/>
            <p:cNvSpPr/>
            <p:nvPr/>
          </p:nvSpPr>
          <p:spPr>
            <a:xfrm>
              <a:off x="4975550" y="2456391"/>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5" name="Ellipse 12"/>
            <p:cNvSpPr/>
            <p:nvPr/>
          </p:nvSpPr>
          <p:spPr>
            <a:xfrm>
              <a:off x="4388957" y="1274762"/>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6" name="Ellipse 14"/>
            <p:cNvSpPr/>
            <p:nvPr/>
          </p:nvSpPr>
          <p:spPr>
            <a:xfrm>
              <a:off x="5455240" y="157154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7" name="Ellipse 15"/>
            <p:cNvSpPr/>
            <p:nvPr/>
          </p:nvSpPr>
          <p:spPr>
            <a:xfrm>
              <a:off x="4098401" y="1964503"/>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8" name="Ellipse 17"/>
            <p:cNvSpPr/>
            <p:nvPr/>
          </p:nvSpPr>
          <p:spPr>
            <a:xfrm>
              <a:off x="463017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9" name="Ellipse 18"/>
            <p:cNvSpPr/>
            <p:nvPr/>
          </p:nvSpPr>
          <p:spPr>
            <a:xfrm>
              <a:off x="5019407" y="1129119"/>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0" name="Ellipse 19"/>
            <p:cNvSpPr/>
            <p:nvPr/>
          </p:nvSpPr>
          <p:spPr>
            <a:xfrm>
              <a:off x="5164684" y="171993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1" name="Ellipse 20"/>
            <p:cNvSpPr/>
            <p:nvPr/>
          </p:nvSpPr>
          <p:spPr>
            <a:xfrm>
              <a:off x="5066005" y="2013966"/>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2" name="Ellipse 23"/>
            <p:cNvSpPr/>
            <p:nvPr/>
          </p:nvSpPr>
          <p:spPr>
            <a:xfrm>
              <a:off x="4388957" y="1769397"/>
              <a:ext cx="46598" cy="46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3" name="Ellipse 24"/>
            <p:cNvSpPr/>
            <p:nvPr/>
          </p:nvSpPr>
          <p:spPr>
            <a:xfrm>
              <a:off x="4975550"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4" name="Ellipse 27"/>
            <p:cNvSpPr/>
            <p:nvPr/>
          </p:nvSpPr>
          <p:spPr>
            <a:xfrm>
              <a:off x="526062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5" name="Ellipse 32"/>
            <p:cNvSpPr/>
            <p:nvPr/>
          </p:nvSpPr>
          <p:spPr>
            <a:xfrm>
              <a:off x="5696456" y="226128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6" name="Ellipse 36"/>
            <p:cNvSpPr/>
            <p:nvPr/>
          </p:nvSpPr>
          <p:spPr>
            <a:xfrm>
              <a:off x="4630173"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7" name="Ellipse 37"/>
            <p:cNvSpPr/>
            <p:nvPr/>
          </p:nvSpPr>
          <p:spPr>
            <a:xfrm>
              <a:off x="4290278"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8" name="Ellipse 40"/>
            <p:cNvSpPr/>
            <p:nvPr/>
          </p:nvSpPr>
          <p:spPr>
            <a:xfrm>
              <a:off x="4874129" y="2211820"/>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9" name="Ellipse 43"/>
            <p:cNvSpPr/>
            <p:nvPr/>
          </p:nvSpPr>
          <p:spPr>
            <a:xfrm>
              <a:off x="4388957" y="2360211"/>
              <a:ext cx="46598" cy="46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0" name="Ellipse 44"/>
            <p:cNvSpPr/>
            <p:nvPr/>
          </p:nvSpPr>
          <p:spPr>
            <a:xfrm>
              <a:off x="3953123" y="2406927"/>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1" name="Ellipse 48"/>
            <p:cNvSpPr/>
            <p:nvPr/>
          </p:nvSpPr>
          <p:spPr>
            <a:xfrm>
              <a:off x="3953123" y="1865576"/>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2" name="Ellipse 49"/>
            <p:cNvSpPr/>
            <p:nvPr/>
          </p:nvSpPr>
          <p:spPr>
            <a:xfrm>
              <a:off x="4049062" y="142315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3" name="Ellipse 50"/>
            <p:cNvSpPr/>
            <p:nvPr/>
          </p:nvSpPr>
          <p:spPr>
            <a:xfrm>
              <a:off x="3903783" y="2654245"/>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4" name="Ellipse 53"/>
            <p:cNvSpPr/>
            <p:nvPr/>
          </p:nvSpPr>
          <p:spPr>
            <a:xfrm>
              <a:off x="5359302"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5" name="Ellipse 54"/>
            <p:cNvSpPr/>
            <p:nvPr/>
          </p:nvSpPr>
          <p:spPr>
            <a:xfrm>
              <a:off x="5795135" y="196999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96" name="Connecteur droit avec flèche 62"/>
          <p:cNvCxnSpPr/>
          <p:nvPr/>
        </p:nvCxnSpPr>
        <p:spPr>
          <a:xfrm>
            <a:off x="6816725" y="4352925"/>
            <a:ext cx="612795" cy="47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ZoneTexte 64"/>
          <p:cNvSpPr txBox="1">
            <a:spLocks noChangeArrowheads="1"/>
          </p:cNvSpPr>
          <p:nvPr/>
        </p:nvSpPr>
        <p:spPr bwMode="auto">
          <a:xfrm>
            <a:off x="6929454" y="4071942"/>
            <a:ext cx="586764" cy="307777"/>
          </a:xfrm>
          <a:prstGeom prst="rect">
            <a:avLst/>
          </a:prstGeom>
          <a:noFill/>
          <a:ln w="9525">
            <a:noFill/>
            <a:miter lim="800000"/>
            <a:headEnd/>
            <a:tailEnd/>
          </a:ln>
        </p:spPr>
        <p:txBody>
          <a:bodyPr wrap="none">
            <a:spAutoFit/>
          </a:bodyPr>
          <a:lstStyle/>
          <a:p>
            <a:r>
              <a:rPr lang="fr-FR" sz="1400" dirty="0" smtClean="0"/>
              <a:t>114m</a:t>
            </a:r>
            <a:endParaRPr lang="fr-FR" sz="1400" dirty="0"/>
          </a:p>
        </p:txBody>
      </p:sp>
      <p:cxnSp>
        <p:nvCxnSpPr>
          <p:cNvPr id="98" name="Connecteur droit 66"/>
          <p:cNvCxnSpPr/>
          <p:nvPr/>
        </p:nvCxnSpPr>
        <p:spPr>
          <a:xfrm flipV="1">
            <a:off x="6796088" y="4352925"/>
            <a:ext cx="20637" cy="700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Connecteur droit 67"/>
          <p:cNvCxnSpPr/>
          <p:nvPr/>
        </p:nvCxnSpPr>
        <p:spPr>
          <a:xfrm flipV="1">
            <a:off x="7429520" y="4429132"/>
            <a:ext cx="0" cy="700088"/>
          </a:xfrm>
          <a:prstGeom prst="line">
            <a:avLst/>
          </a:prstGeom>
        </p:spPr>
        <p:style>
          <a:lnRef idx="1">
            <a:schemeClr val="accent1"/>
          </a:lnRef>
          <a:fillRef idx="0">
            <a:schemeClr val="accent1"/>
          </a:fillRef>
          <a:effectRef idx="0">
            <a:schemeClr val="accent1"/>
          </a:effectRef>
          <a:fontRef idx="minor">
            <a:schemeClr val="tx1"/>
          </a:fontRef>
        </p:style>
      </p:cxnSp>
      <p:sp>
        <p:nvSpPr>
          <p:cNvPr id="100" name="ZoneTexte 5"/>
          <p:cNvSpPr txBox="1">
            <a:spLocks noChangeArrowheads="1"/>
          </p:cNvSpPr>
          <p:nvPr/>
        </p:nvSpPr>
        <p:spPr bwMode="auto">
          <a:xfrm>
            <a:off x="6934200" y="5715000"/>
            <a:ext cx="1055097" cy="338554"/>
          </a:xfrm>
          <a:prstGeom prst="rect">
            <a:avLst/>
          </a:prstGeom>
          <a:noFill/>
          <a:ln w="9525">
            <a:noFill/>
            <a:miter lim="800000"/>
            <a:headEnd/>
            <a:tailEnd/>
          </a:ln>
        </p:spPr>
        <p:txBody>
          <a:bodyPr wrap="none">
            <a:spAutoFit/>
          </a:bodyPr>
          <a:lstStyle/>
          <a:p>
            <a:r>
              <a:rPr lang="fr-FR" sz="1600" dirty="0" err="1" smtClean="0"/>
              <a:t>Micro-cell</a:t>
            </a:r>
            <a:endParaRPr lang="fr-F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4</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Demands on Next Generation </a:t>
            </a:r>
            <a:r>
              <a:rPr lang="en-US" altLang="zh-CN" dirty="0" smtClean="0"/>
              <a:t>WLAN </a:t>
            </a:r>
            <a:endParaRPr lang="en-CA" dirty="0"/>
          </a:p>
        </p:txBody>
      </p:sp>
    </p:spTree>
    <p:extLst>
      <p:ext uri="{BB962C8B-B14F-4D97-AF65-F5344CB8AC3E}">
        <p14:creationId xmlns="" xmlns:p14="http://schemas.microsoft.com/office/powerpoint/2010/main" val="1907180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5</a:t>
            </a:fld>
            <a:endParaRPr lang="en-CA"/>
          </a:p>
        </p:txBody>
      </p:sp>
      <p:sp>
        <p:nvSpPr>
          <p:cNvPr id="5122" name="Rectangle 2"/>
          <p:cNvSpPr>
            <a:spLocks noGrp="1" noChangeArrowheads="1"/>
          </p:cNvSpPr>
          <p:nvPr>
            <p:ph type="title"/>
          </p:nvPr>
        </p:nvSpPr>
        <p:spPr>
          <a:noFill/>
          <a:ln/>
        </p:spPr>
        <p:txBody>
          <a:bodyPr/>
          <a:lstStyle/>
          <a:p>
            <a:pPr algn="l"/>
            <a:r>
              <a:rPr lang="en-US" altLang="zh-CN" dirty="0"/>
              <a:t>High Bit Rate/High Bit Volume APP in Enterprise</a:t>
            </a:r>
            <a:endParaRPr lang="en-CA" dirty="0"/>
          </a:p>
        </p:txBody>
      </p:sp>
      <p:pic>
        <p:nvPicPr>
          <p:cNvPr id="7" name="Picture 6" descr="http://www.adcapnet.com/wp-content/uploads/2010/07/VMware-VDI-view.jpg"/>
          <p:cNvPicPr>
            <a:picLocks noChangeAspect="1" noChangeArrowheads="1"/>
          </p:cNvPicPr>
          <p:nvPr/>
        </p:nvPicPr>
        <p:blipFill>
          <a:blip r:embed="rId3" cstate="print"/>
          <a:srcRect/>
          <a:stretch>
            <a:fillRect/>
          </a:stretch>
        </p:blipFill>
        <p:spPr bwMode="auto">
          <a:xfrm>
            <a:off x="1475656" y="1687763"/>
            <a:ext cx="2932252" cy="1678434"/>
          </a:xfrm>
          <a:prstGeom prst="rect">
            <a:avLst/>
          </a:prstGeom>
          <a:noFill/>
        </p:spPr>
      </p:pic>
      <p:pic>
        <p:nvPicPr>
          <p:cNvPr id="8" name="Picture 8" descr="http://www.ivci.com/images/cisco-telepresence-photo-01.jpg"/>
          <p:cNvPicPr>
            <a:picLocks noChangeAspect="1" noChangeArrowheads="1"/>
          </p:cNvPicPr>
          <p:nvPr/>
        </p:nvPicPr>
        <p:blipFill>
          <a:blip r:embed="rId4" cstate="print"/>
          <a:srcRect/>
          <a:stretch>
            <a:fillRect/>
          </a:stretch>
        </p:blipFill>
        <p:spPr bwMode="auto">
          <a:xfrm>
            <a:off x="5652120" y="1803229"/>
            <a:ext cx="2626809" cy="1429259"/>
          </a:xfrm>
          <a:prstGeom prst="rect">
            <a:avLst/>
          </a:prstGeom>
          <a:noFill/>
        </p:spPr>
      </p:pic>
      <p:pic>
        <p:nvPicPr>
          <p:cNvPr id="9" name="Picture 10" descr="http://virtualmeetingcoach.com/wp-content/uploads/2010/11/ipad-video-conferencing-facetime.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652120" y="3501008"/>
            <a:ext cx="2565721" cy="1807666"/>
          </a:xfrm>
          <a:prstGeom prst="rect">
            <a:avLst/>
          </a:prstGeom>
          <a:noFill/>
        </p:spPr>
      </p:pic>
      <p:grpSp>
        <p:nvGrpSpPr>
          <p:cNvPr id="10" name="组合 11"/>
          <p:cNvGrpSpPr/>
          <p:nvPr/>
        </p:nvGrpSpPr>
        <p:grpSpPr>
          <a:xfrm>
            <a:off x="1597902" y="3573016"/>
            <a:ext cx="3190120" cy="1893747"/>
            <a:chOff x="755577" y="3356992"/>
            <a:chExt cx="2952328" cy="1997163"/>
          </a:xfrm>
        </p:grpSpPr>
        <p:pic>
          <p:nvPicPr>
            <p:cNvPr id="11" name="Picture 12" descr="http://www.ecnmag.com/sites/ecnmag.com/files/legacyimages/ECN/Articles/2011/03/ec1104mc101Fig1-web.jpg"/>
            <p:cNvPicPr>
              <a:picLocks noChangeAspect="1" noChangeArrowheads="1"/>
            </p:cNvPicPr>
            <p:nvPr/>
          </p:nvPicPr>
          <p:blipFill>
            <a:blip r:embed="rId6" cstate="print"/>
            <a:srcRect/>
            <a:stretch>
              <a:fillRect/>
            </a:stretch>
          </p:blipFill>
          <p:spPr bwMode="auto">
            <a:xfrm>
              <a:off x="755577" y="3356992"/>
              <a:ext cx="2952328" cy="1997163"/>
            </a:xfrm>
            <a:prstGeom prst="rect">
              <a:avLst/>
            </a:prstGeom>
            <a:noFill/>
          </p:spPr>
        </p:pic>
        <p:sp>
          <p:nvSpPr>
            <p:cNvPr id="12" name="矩形 10"/>
            <p:cNvSpPr/>
            <p:nvPr/>
          </p:nvSpPr>
          <p:spPr>
            <a:xfrm>
              <a:off x="1022893" y="5157193"/>
              <a:ext cx="2290446" cy="161930"/>
            </a:xfrm>
            <a:prstGeom prst="rect">
              <a:avLst/>
            </a:prstGeom>
            <a:solidFill>
              <a:schemeClr val="bg1"/>
            </a:solidFill>
          </p:spPr>
          <p:txBody>
            <a:bodyPr wrap="square">
              <a:spAutoFit/>
            </a:bodyPr>
            <a:lstStyle/>
            <a:p>
              <a:pPr>
                <a:lnSpc>
                  <a:spcPct val="110000"/>
                </a:lnSpc>
                <a:spcBef>
                  <a:spcPct val="20000"/>
                </a:spcBef>
                <a:buClr>
                  <a:srgbClr val="777777"/>
                </a:buClr>
                <a:buSzPct val="60000"/>
              </a:pPr>
              <a:r>
                <a:rPr lang="en-US" altLang="zh-CN" sz="1200" b="1" dirty="0" smtClean="0">
                  <a:latin typeface="Times New Roman" pitchFamily="18" charset="0"/>
                </a:rPr>
                <a:t>                                                                        </a:t>
              </a:r>
              <a:endParaRPr lang="zh-CN" altLang="en-US" sz="1100" dirty="0" smtClean="0">
                <a:latin typeface="Times New Roman" pitchFamily="18" charset="0"/>
              </a:endParaRPr>
            </a:p>
          </p:txBody>
        </p:sp>
      </p:grpSp>
      <p:sp>
        <p:nvSpPr>
          <p:cNvPr id="5123" name="Rectangle 3"/>
          <p:cNvSpPr>
            <a:spLocks noGrp="1" noChangeArrowheads="1"/>
          </p:cNvSpPr>
          <p:nvPr>
            <p:ph type="body" idx="1"/>
          </p:nvPr>
        </p:nvSpPr>
        <p:spPr>
          <a:xfrm>
            <a:off x="683568" y="5301208"/>
            <a:ext cx="7990656" cy="727720"/>
          </a:xfrm>
          <a:noFill/>
          <a:ln/>
        </p:spPr>
        <p:txBody>
          <a:bodyPr/>
          <a:lstStyle/>
          <a:p>
            <a:pPr marL="0" indent="0">
              <a:buNone/>
            </a:pPr>
            <a:r>
              <a:rPr lang="en-US" sz="1600" dirty="0"/>
              <a:t>High bandwidth applications stimulate growth in demand </a:t>
            </a:r>
            <a:r>
              <a:rPr lang="en-US" sz="1600" dirty="0" smtClean="0"/>
              <a:t>for Next </a:t>
            </a:r>
            <a:r>
              <a:rPr lang="en-US" sz="1600" dirty="0"/>
              <a:t>Generation </a:t>
            </a:r>
            <a:r>
              <a:rPr lang="en-US" sz="1600" dirty="0" smtClean="0"/>
              <a:t>WLAN</a:t>
            </a:r>
            <a:endParaRPr lang="en-US" sz="1600" dirty="0"/>
          </a:p>
          <a:p>
            <a:pPr marL="0" indent="0">
              <a:buNone/>
            </a:pPr>
            <a:r>
              <a:rPr lang="en-US" sz="1600" i="1" dirty="0" smtClean="0"/>
              <a:t>Increasing adoption </a:t>
            </a:r>
            <a:r>
              <a:rPr lang="en-US" sz="1600" i="1" dirty="0"/>
              <a:t>of real-time multimedia services and evolving higher definition video formats require bigger </a:t>
            </a:r>
            <a:r>
              <a:rPr lang="en-US" sz="1600" i="1" dirty="0" smtClean="0"/>
              <a:t>pipes/higher </a:t>
            </a:r>
            <a:r>
              <a:rPr lang="en-US" sz="1600" i="1" dirty="0"/>
              <a:t>bandwidths, </a:t>
            </a:r>
            <a:r>
              <a:rPr lang="en-US" sz="1600" i="1" dirty="0" err="1"/>
              <a:t>QoS</a:t>
            </a:r>
            <a:r>
              <a:rPr lang="en-US" sz="1600" i="1" dirty="0"/>
              <a:t>, and the implementation of converged networks</a:t>
            </a:r>
            <a:endParaRPr lang="en-US" i="1" dirty="0"/>
          </a:p>
        </p:txBody>
      </p:sp>
    </p:spTree>
    <p:extLst>
      <p:ext uri="{BB962C8B-B14F-4D97-AF65-F5344CB8AC3E}">
        <p14:creationId xmlns="" xmlns:p14="http://schemas.microsoft.com/office/powerpoint/2010/main" val="1078153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6</a:t>
            </a:fld>
            <a:endParaRPr lang="en-CA"/>
          </a:p>
        </p:txBody>
      </p:sp>
      <p:sp>
        <p:nvSpPr>
          <p:cNvPr id="5122" name="Rectangle 2"/>
          <p:cNvSpPr>
            <a:spLocks noGrp="1" noChangeArrowheads="1"/>
          </p:cNvSpPr>
          <p:nvPr>
            <p:ph type="title"/>
          </p:nvPr>
        </p:nvSpPr>
        <p:spPr>
          <a:noFill/>
          <a:ln/>
        </p:spPr>
        <p:txBody>
          <a:bodyPr/>
          <a:lstStyle/>
          <a:p>
            <a:pPr algn="l"/>
            <a:r>
              <a:rPr lang="en-US" altLang="zh-CN" dirty="0"/>
              <a:t>The Cloud in Enterprise</a:t>
            </a:r>
            <a:endParaRPr lang="en-CA" dirty="0"/>
          </a:p>
        </p:txBody>
      </p:sp>
      <p:sp>
        <p:nvSpPr>
          <p:cNvPr id="5123" name="Rectangle 3"/>
          <p:cNvSpPr>
            <a:spLocks noGrp="1" noChangeArrowheads="1"/>
          </p:cNvSpPr>
          <p:nvPr>
            <p:ph type="body" idx="1"/>
          </p:nvPr>
        </p:nvSpPr>
        <p:spPr>
          <a:xfrm>
            <a:off x="683568" y="5301208"/>
            <a:ext cx="7990656" cy="727720"/>
          </a:xfrm>
          <a:noFill/>
          <a:ln/>
        </p:spPr>
        <p:txBody>
          <a:bodyPr/>
          <a:lstStyle/>
          <a:p>
            <a:pPr marL="0" indent="0">
              <a:buNone/>
            </a:pPr>
            <a:r>
              <a:rPr lang="en-US" sz="1600" dirty="0"/>
              <a:t>High bandwidth applications stimulate growth in demand </a:t>
            </a:r>
            <a:r>
              <a:rPr lang="en-US" sz="1600" dirty="0" smtClean="0"/>
              <a:t>for Next </a:t>
            </a:r>
            <a:r>
              <a:rPr lang="en-US" sz="1600" dirty="0"/>
              <a:t>Generation </a:t>
            </a:r>
            <a:r>
              <a:rPr lang="en-US" sz="1600" dirty="0" smtClean="0"/>
              <a:t>WLAN</a:t>
            </a:r>
            <a:endParaRPr lang="en-US" sz="1600" dirty="0"/>
          </a:p>
          <a:p>
            <a:pPr marL="0" indent="0">
              <a:buNone/>
            </a:pPr>
            <a:r>
              <a:rPr lang="en-US" sz="1600" i="1" dirty="0"/>
              <a:t>Higher adoption of Cloud services </a:t>
            </a:r>
            <a:r>
              <a:rPr lang="en-US" sz="1600" i="1" dirty="0" smtClean="0"/>
              <a:t>require </a:t>
            </a:r>
            <a:r>
              <a:rPr lang="en-US" sz="1600" i="1" dirty="0"/>
              <a:t>bigger </a:t>
            </a:r>
            <a:r>
              <a:rPr lang="en-US" sz="1600" i="1" dirty="0" smtClean="0"/>
              <a:t>pipes/higher </a:t>
            </a:r>
            <a:r>
              <a:rPr lang="en-US" sz="1600" i="1" dirty="0"/>
              <a:t>bandwidths, and the implementation of converged networks</a:t>
            </a:r>
          </a:p>
        </p:txBody>
      </p:sp>
      <p:sp>
        <p:nvSpPr>
          <p:cNvPr id="13" name="Rectangle 2"/>
          <p:cNvSpPr txBox="1">
            <a:spLocks noChangeArrowheads="1"/>
          </p:cNvSpPr>
          <p:nvPr/>
        </p:nvSpPr>
        <p:spPr bwMode="auto">
          <a:xfrm>
            <a:off x="688032" y="1484784"/>
            <a:ext cx="7772400" cy="64807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1800" kern="0" dirty="0"/>
              <a:t>Cloud Traffic Growth by </a:t>
            </a:r>
            <a:r>
              <a:rPr lang="en-US" altLang="zh-CN" sz="1800" kern="0" dirty="0" smtClean="0"/>
              <a:t>Region</a:t>
            </a:r>
            <a:endParaRPr lang="en-US" altLang="zh-CN" kern="0" dirty="0"/>
          </a:p>
        </p:txBody>
      </p:sp>
      <p:pic>
        <p:nvPicPr>
          <p:cNvPr id="14" name="Picture 2"/>
          <p:cNvPicPr>
            <a:picLocks noChangeAspect="1" noChangeArrowheads="1"/>
          </p:cNvPicPr>
          <p:nvPr/>
        </p:nvPicPr>
        <p:blipFill>
          <a:blip r:embed="rId3" cstate="print"/>
          <a:srcRect/>
          <a:stretch>
            <a:fillRect/>
          </a:stretch>
        </p:blipFill>
        <p:spPr bwMode="auto">
          <a:xfrm>
            <a:off x="1835696" y="1970280"/>
            <a:ext cx="5231765" cy="3164205"/>
          </a:xfrm>
          <a:prstGeom prst="rect">
            <a:avLst/>
          </a:prstGeom>
          <a:noFill/>
          <a:ln w="9525">
            <a:noFill/>
            <a:miter lim="800000"/>
            <a:headEnd/>
            <a:tailEnd/>
          </a:ln>
        </p:spPr>
      </p:pic>
    </p:spTree>
    <p:extLst>
      <p:ext uri="{BB962C8B-B14F-4D97-AF65-F5344CB8AC3E}">
        <p14:creationId xmlns="" xmlns:p14="http://schemas.microsoft.com/office/powerpoint/2010/main" val="3584135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7</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Categories of Usage </a:t>
            </a:r>
            <a:r>
              <a:rPr lang="en-US" altLang="zh-CN" dirty="0" smtClean="0"/>
              <a:t>Models </a:t>
            </a:r>
            <a:endParaRPr lang="en-CA" dirty="0"/>
          </a:p>
        </p:txBody>
      </p:sp>
    </p:spTree>
    <p:extLst>
      <p:ext uri="{BB962C8B-B14F-4D97-AF65-F5344CB8AC3E}">
        <p14:creationId xmlns="" xmlns:p14="http://schemas.microsoft.com/office/powerpoint/2010/main" val="1008976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10506" cy="276999"/>
          </a:xfrm>
        </p:spPr>
        <p:txBody>
          <a:bodyPr/>
          <a:lstStyle/>
          <a:p>
            <a:r>
              <a:rPr lang="en-US" dirty="0" smtClean="0"/>
              <a:t>May2013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8</a:t>
            </a:fld>
            <a:endParaRPr lang="en-CA"/>
          </a:p>
        </p:txBody>
      </p:sp>
      <p:sp>
        <p:nvSpPr>
          <p:cNvPr id="5122" name="Rectangle 2"/>
          <p:cNvSpPr>
            <a:spLocks noGrp="1" noChangeArrowheads="1"/>
          </p:cNvSpPr>
          <p:nvPr>
            <p:ph type="title"/>
          </p:nvPr>
        </p:nvSpPr>
        <p:spPr>
          <a:noFill/>
          <a:ln/>
        </p:spPr>
        <p:txBody>
          <a:bodyPr/>
          <a:lstStyle/>
          <a:p>
            <a:pPr algn="l"/>
            <a:r>
              <a:rPr lang="en-US" altLang="zh-CN" dirty="0"/>
              <a:t>Categories of Usage Models</a:t>
            </a:r>
            <a:endParaRPr lang="en-CA" dirty="0"/>
          </a:p>
        </p:txBody>
      </p:sp>
      <p:sp>
        <p:nvSpPr>
          <p:cNvPr id="10" name="矩形 3"/>
          <p:cNvSpPr/>
          <p:nvPr/>
        </p:nvSpPr>
        <p:spPr>
          <a:xfrm>
            <a:off x="845840" y="3421449"/>
            <a:ext cx="1637928" cy="369332"/>
          </a:xfrm>
          <a:prstGeom prst="rect">
            <a:avLst/>
          </a:prstGeom>
        </p:spPr>
        <p:txBody>
          <a:bodyPr wrap="square">
            <a:spAutoFit/>
          </a:bodyPr>
          <a:lstStyle/>
          <a:p>
            <a:r>
              <a:rPr lang="en-US" altLang="zh-CN" b="1" i="1" dirty="0" smtClean="0"/>
              <a:t>Wireless Office</a:t>
            </a:r>
            <a:endParaRPr lang="zh-CN" altLang="en-US" dirty="0"/>
          </a:p>
        </p:txBody>
      </p:sp>
      <p:sp>
        <p:nvSpPr>
          <p:cNvPr id="11" name="矩形 6"/>
          <p:cNvSpPr/>
          <p:nvPr/>
        </p:nvSpPr>
        <p:spPr>
          <a:xfrm>
            <a:off x="6300192" y="5879013"/>
            <a:ext cx="2304256" cy="646331"/>
          </a:xfrm>
          <a:prstGeom prst="rect">
            <a:avLst/>
          </a:prstGeom>
        </p:spPr>
        <p:txBody>
          <a:bodyPr wrap="square">
            <a:spAutoFit/>
          </a:bodyPr>
          <a:lstStyle/>
          <a:p>
            <a:pPr algn="ctr"/>
            <a:r>
              <a:rPr lang="en-US" altLang="zh-CN" b="1" i="1" dirty="0" smtClean="0"/>
              <a:t>Remote diagnosis and treatment</a:t>
            </a:r>
            <a:endParaRPr lang="zh-CN" altLang="en-US" dirty="0"/>
          </a:p>
        </p:txBody>
      </p:sp>
      <p:pic>
        <p:nvPicPr>
          <p:cNvPr id="12" name="Picture 2" descr="http://tpa.typepad.com/photos/uncategorized/2007/10/18/big_office.jpg"/>
          <p:cNvPicPr>
            <a:picLocks noChangeAspect="1" noChangeArrowheads="1"/>
          </p:cNvPicPr>
          <p:nvPr/>
        </p:nvPicPr>
        <p:blipFill>
          <a:blip r:embed="rId3" cstate="print"/>
          <a:srcRect t="18182"/>
          <a:stretch>
            <a:fillRect/>
          </a:stretch>
        </p:blipFill>
        <p:spPr bwMode="auto">
          <a:xfrm>
            <a:off x="395536" y="1558533"/>
            <a:ext cx="2584061" cy="1790909"/>
          </a:xfrm>
          <a:prstGeom prst="rect">
            <a:avLst/>
          </a:prstGeom>
          <a:ln>
            <a:noFill/>
          </a:ln>
          <a:effectLst>
            <a:softEdge rad="112500"/>
          </a:effectLst>
        </p:spPr>
      </p:pic>
      <p:pic>
        <p:nvPicPr>
          <p:cNvPr id="15" name="Picture 6" descr="D:\2012\Research\WiFi\10GiFi\User Case\photo\14TrainingRoom.jpg"/>
          <p:cNvPicPr>
            <a:picLocks noChangeAspect="1" noChangeArrowheads="1"/>
          </p:cNvPicPr>
          <p:nvPr/>
        </p:nvPicPr>
        <p:blipFill>
          <a:blip r:embed="rId4" cstate="print"/>
          <a:srcRect/>
          <a:stretch>
            <a:fillRect/>
          </a:stretch>
        </p:blipFill>
        <p:spPr bwMode="auto">
          <a:xfrm>
            <a:off x="3311860" y="1558533"/>
            <a:ext cx="2584062" cy="1790908"/>
          </a:xfrm>
          <a:prstGeom prst="rect">
            <a:avLst/>
          </a:prstGeom>
          <a:ln>
            <a:noFill/>
          </a:ln>
          <a:effectLst>
            <a:softEdge rad="112500"/>
          </a:effectLst>
        </p:spPr>
      </p:pic>
      <p:sp>
        <p:nvSpPr>
          <p:cNvPr id="16" name="矩形 9"/>
          <p:cNvSpPr/>
          <p:nvPr/>
        </p:nvSpPr>
        <p:spPr>
          <a:xfrm>
            <a:off x="3923928" y="3421449"/>
            <a:ext cx="1321196" cy="369332"/>
          </a:xfrm>
          <a:prstGeom prst="rect">
            <a:avLst/>
          </a:prstGeom>
        </p:spPr>
        <p:txBody>
          <a:bodyPr wrap="none">
            <a:spAutoFit/>
          </a:bodyPr>
          <a:lstStyle/>
          <a:p>
            <a:r>
              <a:rPr lang="en-US" altLang="zh-CN" b="1" i="1" dirty="0" smtClean="0"/>
              <a:t>Lecture Hall</a:t>
            </a:r>
            <a:endParaRPr lang="zh-CN" altLang="en-US" dirty="0"/>
          </a:p>
        </p:txBody>
      </p:sp>
      <p:pic>
        <p:nvPicPr>
          <p:cNvPr id="17" name="Picture 2" descr="http://att.zhibo8.cc/attachments/12041810542be915766d070a0f.jpg"/>
          <p:cNvPicPr>
            <a:picLocks noChangeAspect="1" noChangeArrowheads="1"/>
          </p:cNvPicPr>
          <p:nvPr/>
        </p:nvPicPr>
        <p:blipFill>
          <a:blip r:embed="rId5" cstate="print"/>
          <a:srcRect/>
          <a:stretch>
            <a:fillRect/>
          </a:stretch>
        </p:blipFill>
        <p:spPr bwMode="auto">
          <a:xfrm>
            <a:off x="6228184" y="2062806"/>
            <a:ext cx="1800200" cy="1286635"/>
          </a:xfrm>
          <a:prstGeom prst="rect">
            <a:avLst/>
          </a:prstGeom>
          <a:ln>
            <a:noFill/>
          </a:ln>
          <a:effectLst>
            <a:softEdge rad="112500"/>
          </a:effectLst>
        </p:spPr>
      </p:pic>
      <p:sp>
        <p:nvSpPr>
          <p:cNvPr id="18" name="矩形 11"/>
          <p:cNvSpPr/>
          <p:nvPr/>
        </p:nvSpPr>
        <p:spPr>
          <a:xfrm>
            <a:off x="6642238" y="3421449"/>
            <a:ext cx="1602170" cy="276999"/>
          </a:xfrm>
          <a:prstGeom prst="rect">
            <a:avLst/>
          </a:prstGeom>
        </p:spPr>
        <p:txBody>
          <a:bodyPr wrap="none">
            <a:spAutoFit/>
          </a:bodyPr>
          <a:lstStyle/>
          <a:p>
            <a:r>
              <a:rPr lang="en-US" altLang="zh-CN" b="1" i="1" dirty="0" smtClean="0"/>
              <a:t>Stadium &amp; Offloading</a:t>
            </a:r>
            <a:endParaRPr lang="zh-CN" altLang="en-US" dirty="0"/>
          </a:p>
        </p:txBody>
      </p:sp>
      <p:pic>
        <p:nvPicPr>
          <p:cNvPr id="19" name="Picture 2" descr="http://henan.sinaimg.cn/2012/1226/U8591P827DT20121226082844.jpg"/>
          <p:cNvPicPr>
            <a:picLocks noChangeAspect="1" noChangeArrowheads="1"/>
          </p:cNvPicPr>
          <p:nvPr/>
        </p:nvPicPr>
        <p:blipFill>
          <a:blip r:embed="rId6" cstate="print"/>
          <a:srcRect/>
          <a:stretch>
            <a:fillRect/>
          </a:stretch>
        </p:blipFill>
        <p:spPr bwMode="auto">
          <a:xfrm>
            <a:off x="433658" y="4150821"/>
            <a:ext cx="1906094" cy="1152128"/>
          </a:xfrm>
          <a:prstGeom prst="rect">
            <a:avLst/>
          </a:prstGeom>
          <a:ln>
            <a:noFill/>
          </a:ln>
          <a:effectLst>
            <a:softEdge rad="112500"/>
          </a:effectLst>
        </p:spPr>
      </p:pic>
      <p:pic>
        <p:nvPicPr>
          <p:cNvPr id="20" name="Picture 2" descr="http://www.bbkz.com/forum/gallery/images/51441/1_CIMG6279.JPG"/>
          <p:cNvPicPr>
            <a:picLocks noChangeAspect="1" noChangeArrowheads="1"/>
          </p:cNvPicPr>
          <p:nvPr/>
        </p:nvPicPr>
        <p:blipFill>
          <a:blip r:embed="rId7" cstate="print"/>
          <a:srcRect/>
          <a:stretch>
            <a:fillRect/>
          </a:stretch>
        </p:blipFill>
        <p:spPr bwMode="auto">
          <a:xfrm>
            <a:off x="1259632" y="4798893"/>
            <a:ext cx="1728191" cy="1080120"/>
          </a:xfrm>
          <a:prstGeom prst="rect">
            <a:avLst/>
          </a:prstGeom>
          <a:ln>
            <a:noFill/>
          </a:ln>
          <a:effectLst>
            <a:softEdge rad="112500"/>
          </a:effectLst>
        </p:spPr>
      </p:pic>
      <p:sp>
        <p:nvSpPr>
          <p:cNvPr id="21" name="矩形 14"/>
          <p:cNvSpPr/>
          <p:nvPr/>
        </p:nvSpPr>
        <p:spPr>
          <a:xfrm>
            <a:off x="395536" y="5879013"/>
            <a:ext cx="2347117" cy="369332"/>
          </a:xfrm>
          <a:prstGeom prst="rect">
            <a:avLst/>
          </a:prstGeom>
        </p:spPr>
        <p:txBody>
          <a:bodyPr wrap="none">
            <a:spAutoFit/>
          </a:bodyPr>
          <a:lstStyle/>
          <a:p>
            <a:r>
              <a:rPr lang="en-US" altLang="zh-CN" b="1" i="1" dirty="0" smtClean="0"/>
              <a:t>Airliner &amp; Railroad Car</a:t>
            </a:r>
            <a:endParaRPr lang="zh-CN" altLang="en-US" dirty="0"/>
          </a:p>
        </p:txBody>
      </p:sp>
      <p:pic>
        <p:nvPicPr>
          <p:cNvPr id="22" name="Picture 2" descr="http://t1.gstatic.com/images?q=tbn:ANd9GcRclfe5S5GPeB5foaQQ1uEcxkJYS2DJJrNJQmMKYbLh5g6tj7wqqmlpc9Do"/>
          <p:cNvPicPr>
            <a:picLocks noChangeAspect="1" noChangeArrowheads="1"/>
          </p:cNvPicPr>
          <p:nvPr/>
        </p:nvPicPr>
        <p:blipFill>
          <a:blip r:embed="rId8" cstate="print"/>
          <a:srcRect/>
          <a:stretch>
            <a:fillRect/>
          </a:stretch>
        </p:blipFill>
        <p:spPr bwMode="auto">
          <a:xfrm>
            <a:off x="3347864" y="4078813"/>
            <a:ext cx="2455473" cy="1728192"/>
          </a:xfrm>
          <a:prstGeom prst="rect">
            <a:avLst/>
          </a:prstGeom>
          <a:ln>
            <a:noFill/>
          </a:ln>
          <a:effectLst>
            <a:softEdge rad="112500"/>
          </a:effectLst>
        </p:spPr>
      </p:pic>
      <p:sp>
        <p:nvSpPr>
          <p:cNvPr id="23" name="矩形 16"/>
          <p:cNvSpPr/>
          <p:nvPr/>
        </p:nvSpPr>
        <p:spPr>
          <a:xfrm>
            <a:off x="3491880" y="5879013"/>
            <a:ext cx="2016224" cy="646331"/>
          </a:xfrm>
          <a:prstGeom prst="rect">
            <a:avLst/>
          </a:prstGeom>
        </p:spPr>
        <p:txBody>
          <a:bodyPr wrap="square">
            <a:spAutoFit/>
          </a:bodyPr>
          <a:lstStyle/>
          <a:p>
            <a:pPr algn="ctr"/>
            <a:r>
              <a:rPr lang="en-US" altLang="zh-CN" b="1" i="1" dirty="0" smtClean="0"/>
              <a:t>Airport waiting halls/lounges</a:t>
            </a:r>
            <a:endParaRPr lang="zh-CN" altLang="en-US" dirty="0"/>
          </a:p>
        </p:txBody>
      </p:sp>
      <p:pic>
        <p:nvPicPr>
          <p:cNvPr id="24" name="Picture 4" descr="http://www.saville-av.com/avitsystem/images/lancashire.jpg"/>
          <p:cNvPicPr>
            <a:picLocks noChangeAspect="1" noChangeArrowheads="1"/>
          </p:cNvPicPr>
          <p:nvPr/>
        </p:nvPicPr>
        <p:blipFill>
          <a:blip r:embed="rId9" cstate="print"/>
          <a:srcRect/>
          <a:stretch>
            <a:fillRect/>
          </a:stretch>
        </p:blipFill>
        <p:spPr bwMode="auto">
          <a:xfrm>
            <a:off x="6228185" y="4130778"/>
            <a:ext cx="1872208" cy="1172171"/>
          </a:xfrm>
          <a:prstGeom prst="rect">
            <a:avLst/>
          </a:prstGeom>
          <a:ln>
            <a:noFill/>
          </a:ln>
          <a:effectLst>
            <a:softEdge rad="112500"/>
          </a:effectLst>
        </p:spPr>
      </p:pic>
      <p:pic>
        <p:nvPicPr>
          <p:cNvPr id="25" name="Picture 6" descr="http://www.gwemed.edu/images/lab2.jpg"/>
          <p:cNvPicPr>
            <a:picLocks noChangeAspect="1" noChangeArrowheads="1"/>
          </p:cNvPicPr>
          <p:nvPr/>
        </p:nvPicPr>
        <p:blipFill>
          <a:blip r:embed="rId10" cstate="print"/>
          <a:srcRect/>
          <a:stretch>
            <a:fillRect/>
          </a:stretch>
        </p:blipFill>
        <p:spPr bwMode="auto">
          <a:xfrm>
            <a:off x="6876256" y="4798893"/>
            <a:ext cx="1765996" cy="1158032"/>
          </a:xfrm>
          <a:prstGeom prst="rect">
            <a:avLst/>
          </a:prstGeom>
          <a:ln>
            <a:noFill/>
          </a:ln>
          <a:effectLst>
            <a:softEdge rad="112500"/>
          </a:effectLst>
        </p:spPr>
      </p:pic>
      <p:grpSp>
        <p:nvGrpSpPr>
          <p:cNvPr id="31" name="组合 30"/>
          <p:cNvGrpSpPr>
            <a:grpSpLocks noChangeAspect="1"/>
          </p:cNvGrpSpPr>
          <p:nvPr/>
        </p:nvGrpSpPr>
        <p:grpSpPr>
          <a:xfrm>
            <a:off x="7213293" y="1628800"/>
            <a:ext cx="1391155" cy="1440160"/>
            <a:chOff x="6053721" y="1597794"/>
            <a:chExt cx="2305840" cy="2387066"/>
          </a:xfrm>
        </p:grpSpPr>
        <p:pic>
          <p:nvPicPr>
            <p:cNvPr id="32" name="Picture 2" descr="http://images.dailytech.com/nimage/LTE_Ready_Tower.png"/>
            <p:cNvPicPr>
              <a:picLocks noChangeAspect="1" noChangeArrowheads="1"/>
            </p:cNvPicPr>
            <p:nvPr/>
          </p:nvPicPr>
          <p:blipFill>
            <a:blip r:embed="rId11" cstate="print"/>
            <a:srcRect l="23526" r="23526"/>
            <a:stretch>
              <a:fillRect/>
            </a:stretch>
          </p:blipFill>
          <p:spPr bwMode="auto">
            <a:xfrm>
              <a:off x="6053721" y="1597794"/>
              <a:ext cx="2305840" cy="2387066"/>
            </a:xfrm>
            <a:prstGeom prst="rect">
              <a:avLst/>
            </a:prstGeom>
            <a:ln>
              <a:noFill/>
            </a:ln>
            <a:effectLst>
              <a:softEdge rad="112500"/>
            </a:effectLst>
          </p:spPr>
        </p:pic>
        <p:pic>
          <p:nvPicPr>
            <p:cNvPr id="33" name="Picture 13" descr="北向覆盖.JPG"/>
            <p:cNvPicPr>
              <a:picLocks/>
            </p:cNvPicPr>
            <p:nvPr/>
          </p:nvPicPr>
          <p:blipFill>
            <a:blip r:embed="rId12" cstate="print">
              <a:extLst>
                <a:ext uri="{BEBA8EAE-BF5A-486C-A8C5-ECC9F3942E4B}">
                  <a14:imgProps xmlns:a14="http://schemas.microsoft.com/office/drawing/2010/main" xmlns="">
                    <a14:imgLayer r:embed="rId13">
                      <a14:imgEffect>
                        <a14:brightnessContrast bright="20000" contrast="20000"/>
                      </a14:imgEffect>
                    </a14:imgLayer>
                  </a14:imgProps>
                </a:ext>
                <a:ext uri="{28A0092B-C50C-407E-A947-70E740481C1C}">
                  <a14:useLocalDpi xmlns:a14="http://schemas.microsoft.com/office/drawing/2010/main" xmlns="" val="0"/>
                </a:ext>
              </a:extLst>
            </a:blip>
            <a:srcRect l="64706" t="33333" r="19909" b="50000"/>
            <a:stretch>
              <a:fillRect/>
            </a:stretch>
          </p:blipFill>
          <p:spPr bwMode="auto">
            <a:xfrm>
              <a:off x="7315200" y="1981200"/>
              <a:ext cx="304800" cy="2775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Oval 8"/>
            <p:cNvSpPr/>
            <p:nvPr/>
          </p:nvSpPr>
          <p:spPr>
            <a:xfrm>
              <a:off x="7162800" y="1828800"/>
              <a:ext cx="533400" cy="609600"/>
            </a:xfrm>
            <a:prstGeom prst="ellipse">
              <a:avLst/>
            </a:prstGeom>
            <a:noFill/>
            <a:ln w="38100" cap="flat" cmpd="sng" algn="ctr">
              <a:solidFill>
                <a:srgbClr val="FFC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Tree>
    <p:extLst>
      <p:ext uri="{BB962C8B-B14F-4D97-AF65-F5344CB8AC3E}">
        <p14:creationId xmlns="" xmlns:p14="http://schemas.microsoft.com/office/powerpoint/2010/main" val="1066520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9</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CA" dirty="0"/>
              <a:t>Terminology</a:t>
            </a:r>
          </a:p>
        </p:txBody>
      </p:sp>
    </p:spTree>
    <p:extLst>
      <p:ext uri="{BB962C8B-B14F-4D97-AF65-F5344CB8AC3E}">
        <p14:creationId xmlns="" xmlns:p14="http://schemas.microsoft.com/office/powerpoint/2010/main" val="37413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CEnDecrypt xmlns="http://schemas.microsoft.com/sharepoint/v3">Not Encrypted</SCEnDecrypt>
    <SCEncryptBy xmlns="http://schemas.microsoft.com/sharepoint/v3">
      <UserInfo>
        <DisplayName/>
        <AccountId xsi:nil="true"/>
        <AccountType/>
      </UserInfo>
    </SCEncrypt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4A6532D8EFC04BAE1B45E68A1C7708" ma:contentTypeVersion="2" ma:contentTypeDescription="Create a new document." ma:contentTypeScope="" ma:versionID="a760520e3580f23fb2e16ef1aded3f44">
  <xsd:schema xmlns:xsd="http://www.w3.org/2001/XMLSchema" xmlns:p="http://schemas.microsoft.com/office/2006/metadata/properties" xmlns:ns1="http://schemas.microsoft.com/sharepoint/v3" targetNamespace="http://schemas.microsoft.com/office/2006/metadata/properties" ma:root="true" ma:fieldsID="7b2659cdc06552897402ca31c6ff9b07" ns1:_="">
    <xsd:import namespace="http://schemas.microsoft.com/sharepoint/v3"/>
    <xsd:element name="properties">
      <xsd:complexType>
        <xsd:sequence>
          <xsd:element name="documentManagement">
            <xsd:complexType>
              <xsd:all>
                <xsd:element ref="ns1:SCEncryptBy" minOccurs="0"/>
                <xsd:element ref="ns1:SCEnDecryp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SCEncryptBy" ma:index="8" nillable="true" ma:displayName="Encrypt By" ma:list="UserInfo" ma:internalName="SCEncrypt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CEnDecrypt" ma:index="9" nillable="true" ma:displayName="En/Decrypt" ma:default="Not Encrypted" ma:format="RadioButtons" ma:internalName="SCEnDecrypt">
      <xsd:simpleType>
        <xsd:restriction base="dms:Choice">
          <xsd:enumeration value="Not Encrypted"/>
          <xsd:enumeration value="Encrypted"/>
          <xsd:enumeration value="Queu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9AC9DA-9D82-48CF-B50F-54B18938746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s>
</ds:datastoreItem>
</file>

<file path=customXml/itemProps2.xml><?xml version="1.0" encoding="utf-8"?>
<ds:datastoreItem xmlns:ds="http://schemas.openxmlformats.org/officeDocument/2006/customXml" ds:itemID="{FC992D68-1B72-4FE0-B74F-01FA6B2BE2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D99E1A7-8408-4725-844F-1FA6041366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802-11-Submission</Template>
  <TotalTime>7096</TotalTime>
  <Words>3875</Words>
  <Application>Microsoft Office PowerPoint</Application>
  <PresentationFormat>全屏显示(4:3)</PresentationFormat>
  <Paragraphs>752</Paragraphs>
  <Slides>34</Slides>
  <Notes>25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36" baseType="lpstr">
      <vt:lpstr>802-11-Submission</vt:lpstr>
      <vt:lpstr>Document</vt:lpstr>
      <vt:lpstr>Usage Models for Next Generation WLAN</vt:lpstr>
      <vt:lpstr>Abstract</vt:lpstr>
      <vt:lpstr>Topics</vt:lpstr>
      <vt:lpstr>Demands on Next Generation WLAN </vt:lpstr>
      <vt:lpstr>High Bit Rate/High Bit Volume APP in Enterprise</vt:lpstr>
      <vt:lpstr>The Cloud in Enterprise</vt:lpstr>
      <vt:lpstr>Categories of Usage Models </vt:lpstr>
      <vt:lpstr>Categories of Usage Models</vt:lpstr>
      <vt:lpstr>Terminology</vt:lpstr>
      <vt:lpstr>Terminology</vt:lpstr>
      <vt:lpstr>Usage Model Environments</vt:lpstr>
      <vt:lpstr>Environments</vt:lpstr>
      <vt:lpstr>Multimedia Requirements Summary</vt:lpstr>
      <vt:lpstr>Key Requirements on Major Traffic Types</vt:lpstr>
      <vt:lpstr>Key Requirements on Major Traffic Types</vt:lpstr>
      <vt:lpstr>Assumptions for Video Requirements</vt:lpstr>
      <vt:lpstr>Descriptions of all Usage Models</vt:lpstr>
      <vt:lpstr>Wireless Office</vt:lpstr>
      <vt:lpstr>Campus Network - Lecture Halls</vt:lpstr>
      <vt:lpstr>Health Care - Remote Surgery</vt:lpstr>
      <vt:lpstr>Usage in Stadium - Public Access</vt:lpstr>
      <vt:lpstr>Usage in Stadium - Event Video Production</vt:lpstr>
      <vt:lpstr>Cellular Network – Co-site Offloading</vt:lpstr>
      <vt:lpstr>Public Transportation</vt:lpstr>
      <vt:lpstr>Public Access in Airport</vt:lpstr>
      <vt:lpstr>Next Steps</vt:lpstr>
      <vt:lpstr>References</vt:lpstr>
      <vt:lpstr>Backup</vt:lpstr>
      <vt:lpstr>Co-Locate Use Case</vt:lpstr>
      <vt:lpstr>Co-Site Use Case</vt:lpstr>
      <vt:lpstr>High Power Channel Available at 5 GHz </vt:lpstr>
      <vt:lpstr>HEW Macro-cell Co-Site Link Budget @5.75G</vt:lpstr>
      <vt:lpstr>HEW Micro-cell Co-Site Link Budget @5.75G</vt:lpstr>
      <vt:lpstr>Co-Site Macro-cell versus Pico-Cell</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What Comes Next?</dc:title>
  <dc:creator>Osama Aboul-Magd</dc:creator>
  <cp:lastModifiedBy>Yang Xun</cp:lastModifiedBy>
  <cp:revision>244</cp:revision>
  <cp:lastPrinted>1998-02-10T13:28:06Z</cp:lastPrinted>
  <dcterms:created xsi:type="dcterms:W3CDTF">2013-01-06T12:40:29Z</dcterms:created>
  <dcterms:modified xsi:type="dcterms:W3CDTF">2013-05-14T02:02:48Z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(2)BSfH+S5WC3H1heJwMcWfGKJnX/NjH0AeZYwuDZi5K3haM3A0/0YlH9v5wdf9IOuqJDAlRV8L_x000d_
eYAIN2P7tgPs/XZRCpRPit7Z2UHGM2asABsMNoloVvEpIt7Ez0TVeG+YZ3gic7Mt6rE0jBpj_x000d_
bxftRYRqOMti1FDI/Wy3SB3GbqjETuS/Wkt/LEAi76Bs9v03Jl5PY2B9q+G6H1qtZID/XtGy_x000d_
Hu5UVOnRAaA+3LjbfA</vt:lpwstr>
  </property>
  <property fmtid="{D5CDD505-2E9C-101B-9397-08002B2CF9AE}" pid="3" name="_ms_pID_7253431">
    <vt:lpwstr>4SRBaKRc3srCDjd0BKYmpigSHEXmAOTFztjbchk3Br9H3Ah8ll+gqa_x000d_
iy+GdRhjURr3xxW5qIKnSLo8IMouZc3kueA3AaIX24oJq0XQwOq3B6Cqjm9asniNVLHLcU7S_x000d_
NO8=</vt:lpwstr>
  </property>
  <property fmtid="{D5CDD505-2E9C-101B-9397-08002B2CF9AE}" pid="4" name="_NewReviewCycle">
    <vt:lpwstr/>
  </property>
  <property fmtid="{D5CDD505-2E9C-101B-9397-08002B2CF9AE}" pid="5" name="ContentTypeId">
    <vt:lpwstr>0x010100A74A6532D8EFC04BAE1B45E68A1C7708</vt:lpwstr>
  </property>
  <property fmtid="{D5CDD505-2E9C-101B-9397-08002B2CF9AE}" pid="6" name="_AdHocReviewCycleID">
    <vt:i4>-1474561345</vt:i4>
  </property>
  <property fmtid="{D5CDD505-2E9C-101B-9397-08002B2CF9AE}" pid="7" name="_EmailSubject">
    <vt:lpwstr>(2nd) Huawei+MediaTek HEW SG discussion</vt:lpwstr>
  </property>
  <property fmtid="{D5CDD505-2E9C-101B-9397-08002B2CF9AE}" pid="8" name="_AuthorEmail">
    <vt:lpwstr>james.yee@mediatek.com</vt:lpwstr>
  </property>
  <property fmtid="{D5CDD505-2E9C-101B-9397-08002B2CF9AE}" pid="9" name="_AuthorEmailDisplayName">
    <vt:lpwstr>James Yee (易志熹)</vt:lpwstr>
  </property>
  <property fmtid="{D5CDD505-2E9C-101B-9397-08002B2CF9AE}" pid="10" name="sflag">
    <vt:lpwstr>1368405942</vt:lpwstr>
  </property>
</Properties>
</file>