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266" r:id="rId4"/>
    <p:sldId id="275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264" r:id="rId15"/>
    <p:sldId id="289" r:id="rId16"/>
    <p:sldId id="270" r:id="rId17"/>
    <p:sldId id="268" r:id="rId18"/>
    <p:sldId id="273" r:id="rId19"/>
    <p:sldId id="274" r:id="rId20"/>
    <p:sldId id="265" r:id="rId21"/>
    <p:sldId id="278" r:id="rId22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CCFF"/>
    <a:srgbClr val="00FFFF"/>
    <a:srgbClr val="FFFFCC"/>
    <a:srgbClr val="FFFF00"/>
    <a:srgbClr val="FF6600"/>
    <a:srgbClr val="FF99FF"/>
    <a:srgbClr val="FF9933"/>
    <a:srgbClr val="FFCCCC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&#26360;&#39006;\IEEE802.11&#20250;&#21512;\&#20250;&#21512;\Hawaii&#20250;&#21512;\&#23492;&#26360;&#26696;\&#32032;&#26448;\CUBE&#12458;&#12501;&#12525;&#12540;&#12489;&#12464;&#12521;&#12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3.0555555555555582E-2"/>
          <c:y val="0.27839736568362106"/>
          <c:w val="0.59696482136905449"/>
          <c:h val="0.63361922279400318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92D050"/>
            </a:solidFill>
          </c:spPr>
          <c:val>
            <c:numRef>
              <c:f>Sheet1!$A$2:$B$2</c:f>
              <c:numCache>
                <c:formatCode>General</c:formatCode>
                <c:ptCount val="2"/>
                <c:pt idx="0">
                  <c:v>100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val>
            <c:numRef>
              <c:f>Sheet1!$A$3:$B$3</c:f>
              <c:numCache>
                <c:formatCode>General</c:formatCode>
                <c:ptCount val="2"/>
                <c:pt idx="1">
                  <c:v>66</c:v>
                </c:pt>
              </c:numCache>
            </c:numRef>
          </c:val>
        </c:ser>
        <c:overlap val="100"/>
        <c:axId val="128128512"/>
        <c:axId val="128130048"/>
      </c:barChart>
      <c:catAx>
        <c:axId val="128128512"/>
        <c:scaling>
          <c:orientation val="minMax"/>
        </c:scaling>
        <c:delete val="1"/>
        <c:axPos val="b"/>
        <c:tickLblPos val="none"/>
        <c:crossAx val="128130048"/>
        <c:crosses val="autoZero"/>
        <c:auto val="1"/>
        <c:lblAlgn val="ctr"/>
        <c:lblOffset val="100"/>
      </c:catAx>
      <c:valAx>
        <c:axId val="128130048"/>
        <c:scaling>
          <c:orientation val="minMax"/>
        </c:scaling>
        <c:delete val="1"/>
        <c:axPos val="l"/>
        <c:majorGridlines>
          <c:spPr>
            <a:ln w="19050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one"/>
        <c:crossAx val="128128512"/>
        <c:crosses val="autoZero"/>
        <c:crossBetween val="between"/>
      </c:valAx>
      <c:spPr>
        <a:noFill/>
      </c:spPr>
    </c:plotArea>
    <c:plotVisOnly val="1"/>
  </c:chart>
  <c:spPr>
    <a:solidFill>
      <a:srgbClr val="FFCCFF">
        <a:alpha val="60000"/>
      </a:srgb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&lt;#&gt;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&lt;#&gt;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May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&lt;#&gt;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11-13/0523r1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-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28092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Public Wi-Fi Usage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Possible Requirements for HEW -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8405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2013-05-12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4350" y="3248248"/>
          <a:ext cx="8015288" cy="2794000"/>
        </p:xfrm>
        <a:graphic>
          <a:graphicData uri="http://schemas.openxmlformats.org/presentationml/2006/ole">
            <p:oleObj spid="_x0000_s3075" name="Document" r:id="rId4" imgW="8262017" imgH="2877308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92494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693565"/>
            <a:ext cx="412273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(4)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Breakdown of Management frames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67869" y="4252447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(Frames)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5724129" y="3068960"/>
          <a:ext cx="309634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864096"/>
                <a:gridCol w="864096"/>
              </a:tblGrid>
              <a:tr h="2047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Tahoma" pitchFamily="34" charset="0"/>
                          <a:cs typeface="Tahoma" pitchFamily="34" charset="0"/>
                        </a:rPr>
                        <a:t>Qtty</a:t>
                      </a:r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Others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1,314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Response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44,355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56%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Request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7,698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10%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Beacon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25,878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33%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5724128" y="4797152"/>
          <a:ext cx="309634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864096"/>
                <a:gridCol w="864096"/>
              </a:tblGrid>
              <a:tr h="2047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Tahoma" pitchFamily="34" charset="0"/>
                          <a:cs typeface="Tahoma" pitchFamily="34" charset="0"/>
                        </a:rPr>
                        <a:t>Qtty</a:t>
                      </a:r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Others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527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Response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6,298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Request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1,776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Beacon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19,966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70%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788024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0608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CH1, the majority is Probe Response.</a:t>
            </a:r>
            <a:endParaRPr kumimoji="1" lang="ja-JP" alt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Observed results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2142142"/>
            <a:ext cx="8280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600"/>
              </a:spcBef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Comparing with 5GHz band, 2.4GHz band has: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Lower throughput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APs/STAs existing on the same channel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Higher channel utilization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Management frames</a:t>
            </a:r>
          </a:p>
          <a:p>
            <a:pPr marL="898525" lvl="2" indent="-22225">
              <a:spcBef>
                <a:spcPts val="600"/>
              </a:spcBef>
            </a:pPr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11ai will reduce frames for AP discovery and link setup. 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retry frames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Considerations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1132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market, the number of devices supporting 2.4GHz only is still larger than that of devices supporting 5GHz.</a:t>
            </a:r>
          </a:p>
          <a:p>
            <a:pPr lvl="1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One of the reasons of lower throughput is large number of devices existing.</a:t>
            </a:r>
          </a:p>
          <a:p>
            <a:pPr lvl="1"/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5GHz band will also be congested in the future as 5GHz supported devices become more popular.</a:t>
            </a:r>
            <a:endParaRPr lang="en-US" altLang="ja-JP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frame conflicts and losses happen in 2.4GHz band because of channel overlapping with neighboring channels.</a:t>
            </a:r>
          </a:p>
          <a:p>
            <a:pPr lvl="1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Even in 5GHz band, existence of hidden terminals may cause frame conflicts and losses.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37321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of the solutions for HEW will be derived from solutions for mitigating issues of 2.4GHz band. 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 requirements for HEW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 following requirements are proposed for HEW: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Enhanced access control for assuring tolerable bandwidth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Mitigation method for frame conflicts and losses</a:t>
            </a: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They might require not only PHY layer improvement but MAC layer improvement.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hope that the new standard maximize performance and value of Wi-Fi by including requirements.</a:t>
            </a:r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Backup Slides</a:t>
            </a:r>
            <a:endParaRPr lang="en-GB" sz="4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91683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 for making Wi-Fi use easier and more convenient taken by KDDI are introduced as following slides about: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APs rolled out with 5GHz channels support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High Wi-Fi usage at home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Connection Manager App.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Connect/Disconnect control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EAP authentication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R&amp;D activity</a:t>
            </a:r>
          </a:p>
          <a:p>
            <a:pPr marL="914400" lvl="1" indent="-457200">
              <a:buFont typeface="+mj-lt"/>
              <a:buAutoNum type="arabicPeriod"/>
            </a:pPr>
            <a:endParaRPr kumimoji="1" lang="en-US" altLang="ja-JP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 bwMode="auto">
          <a:xfrm>
            <a:off x="444684" y="1556792"/>
            <a:ext cx="792088" cy="7920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grpSp>
        <p:nvGrpSpPr>
          <p:cNvPr id="2" name="グループ化 6"/>
          <p:cNvGrpSpPr/>
          <p:nvPr/>
        </p:nvGrpSpPr>
        <p:grpSpPr>
          <a:xfrm>
            <a:off x="325802" y="4763644"/>
            <a:ext cx="3672408" cy="1977724"/>
            <a:chOff x="444552" y="4050290"/>
            <a:chExt cx="3672408" cy="1977724"/>
          </a:xfrm>
        </p:grpSpPr>
        <p:sp>
          <p:nvSpPr>
            <p:cNvPr id="12" name="テキスト ボックス 5"/>
            <p:cNvSpPr txBox="1">
              <a:spLocks noChangeArrowheads="1"/>
            </p:cNvSpPr>
            <p:nvPr/>
          </p:nvSpPr>
          <p:spPr bwMode="auto">
            <a:xfrm>
              <a:off x="444552" y="4050290"/>
              <a:ext cx="367240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Public Wi-Fi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AP for KDDI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Smartphone Users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グループ化 25"/>
            <p:cNvGrpSpPr/>
            <p:nvPr/>
          </p:nvGrpSpPr>
          <p:grpSpPr>
            <a:xfrm>
              <a:off x="1006002" y="4821142"/>
              <a:ext cx="2743059" cy="1206872"/>
              <a:chOff x="1006002" y="4821142"/>
              <a:chExt cx="2743059" cy="1206872"/>
            </a:xfrm>
          </p:grpSpPr>
          <p:pic>
            <p:nvPicPr>
              <p:cNvPr id="10" name="図 87" descr="wifispot_1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46033">
                <a:off x="1188375" y="4821142"/>
                <a:ext cx="1537966" cy="120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1006002" y="4964404"/>
                <a:ext cx="2743059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altLang="ja-JP" sz="2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00,000</a:t>
                </a:r>
                <a:r>
                  <a:rPr lang="ja-JP" altLang="en-US" sz="2800" b="1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altLang="ja-JP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spots</a:t>
                </a:r>
              </a:p>
              <a:p>
                <a:pPr eaLnBrk="1" hangingPunct="1"/>
                <a:r>
                  <a:rPr lang="en-US" altLang="ja-JP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As of Sep. </a:t>
                </a:r>
                <a:r>
                  <a:rPr lang="en-US" altLang="ja-JP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2012</a:t>
                </a:r>
                <a:endParaRPr lang="ja-JP" altLang="en-US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" name="グループ化 13"/>
          <p:cNvGrpSpPr/>
          <p:nvPr/>
        </p:nvGrpSpPr>
        <p:grpSpPr>
          <a:xfrm>
            <a:off x="4293569" y="1713217"/>
            <a:ext cx="4716016" cy="1971511"/>
            <a:chOff x="4427984" y="836712"/>
            <a:chExt cx="4716016" cy="1971511"/>
          </a:xfrm>
        </p:grpSpPr>
        <p:pic>
          <p:nvPicPr>
            <p:cNvPr id="15" name="図 57" descr="wima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836712"/>
              <a:ext cx="1760000" cy="47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4"/>
            <p:cNvSpPr txBox="1">
              <a:spLocks noChangeArrowheads="1"/>
            </p:cNvSpPr>
            <p:nvPr/>
          </p:nvSpPr>
          <p:spPr bwMode="auto">
            <a:xfrm>
              <a:off x="4427984" y="1484784"/>
              <a:ext cx="471601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IEEE802.16e-based Mobile WiMAX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- 94% POPS as of Nov. 2012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Operated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by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UQ communications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グループ化 20"/>
          <p:cNvGrpSpPr/>
          <p:nvPr/>
        </p:nvGrpSpPr>
        <p:grpSpPr>
          <a:xfrm>
            <a:off x="4309234" y="4005064"/>
            <a:ext cx="4176464" cy="1931807"/>
            <a:chOff x="4202359" y="3645024"/>
            <a:chExt cx="4176464" cy="1931807"/>
          </a:xfrm>
        </p:grpSpPr>
        <p:sp>
          <p:nvSpPr>
            <p:cNvPr id="22" name="テキスト ボックス 19"/>
            <p:cNvSpPr txBox="1">
              <a:spLocks noChangeArrowheads="1"/>
            </p:cNvSpPr>
            <p:nvPr/>
          </p:nvSpPr>
          <p:spPr bwMode="auto">
            <a:xfrm>
              <a:off x="4202359" y="4561168"/>
              <a:ext cx="41764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CATV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&amp; FTTH bundle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service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Smart TV Box Android-based STB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01415" y="3732697"/>
              <a:ext cx="659803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5652120" y="3645024"/>
              <a:ext cx="259228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Stimulating Fixed-NW usage</a:t>
              </a:r>
            </a:p>
            <a:p>
              <a:endParaRPr lang="en-US" altLang="ja-JP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グループ化 24"/>
          <p:cNvGrpSpPr/>
          <p:nvPr/>
        </p:nvGrpSpPr>
        <p:grpSpPr>
          <a:xfrm>
            <a:off x="325802" y="1573816"/>
            <a:ext cx="3456384" cy="2435936"/>
            <a:chOff x="325802" y="836712"/>
            <a:chExt cx="3456384" cy="2435936"/>
          </a:xfrm>
        </p:grpSpPr>
        <p:sp>
          <p:nvSpPr>
            <p:cNvPr id="26" name="正方形/長方形 25"/>
            <p:cNvSpPr/>
            <p:nvPr/>
          </p:nvSpPr>
          <p:spPr>
            <a:xfrm>
              <a:off x="1331640" y="994118"/>
              <a:ext cx="15888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Home AP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25802" y="1641432"/>
              <a:ext cx="345638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>
                <a:buFontTx/>
                <a:buChar char="-"/>
              </a:pPr>
              <a:r>
                <a:rPr lang="en-US" altLang="ja-JP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Indoor Wi-Fi router at Home for KDDI Smartphone Users.</a:t>
              </a:r>
            </a:p>
            <a:p>
              <a:pPr marL="177800" indent="-177800">
                <a:buFontTx/>
                <a:buChar char="-"/>
              </a:pPr>
              <a:r>
                <a:rPr lang="en-US" altLang="ja-JP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More than 1.2M installed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(As of Sep. 2012)</a:t>
              </a:r>
              <a:endParaRPr lang="ja-JP" alt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8" name="Picture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7907" y="836712"/>
              <a:ext cx="781725" cy="8929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1187624" y="4149080"/>
            <a:ext cx="280831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Wi-Fi spot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12205"/>
            <a:ext cx="7772400" cy="1016595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KDDI's approaches for </a:t>
            </a:r>
            <a:b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growing wireless data demand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308" descr="au wifi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0619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 bwMode="auto">
          <a:xfrm>
            <a:off x="467544" y="2363738"/>
            <a:ext cx="72008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8984"/>
          </a:xfrm>
        </p:spPr>
        <p:txBody>
          <a:bodyPr/>
          <a:lstStyle/>
          <a:p>
            <a:r>
              <a:rPr kumimoji="0" lang="en-US" altLang="ja-JP" dirty="0" smtClean="0">
                <a:solidFill>
                  <a:srgbClr val="313131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Faster and Stabler Wi-Fi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391000" y="1484784"/>
            <a:ext cx="85734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- All LTE Handset Models are equipped with 5GHz Wi-Fi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- 5GHz Wi-Fi APs are rolled out nationwide.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More than 1.2M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KDDI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Home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AP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s at Home.</a:t>
            </a:r>
            <a:endParaRPr kumimoji="0" lang="en-US" altLang="ja-JP" b="1" dirty="0">
              <a:solidFill>
                <a:srgbClr val="343434"/>
              </a:solidFill>
              <a:latin typeface="Tahoma" pitchFamily="34" charset="0"/>
              <a:ea typeface="ＭＳ Ｐゴシック" pitchFamily="50" charset="-128"/>
              <a:cs typeface="Tahoma" pitchFamily="34" charset="0"/>
              <a:sym typeface="ヒラギノ角ゴ ProN W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More than 0.2M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KDDI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Wi-Fi Spots in Public Areas.*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 (as of Sep. 2012)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b="1" dirty="0" smtClean="0">
              <a:solidFill>
                <a:srgbClr val="343434"/>
              </a:solidFill>
              <a:latin typeface="Tahoma" pitchFamily="34" charset="0"/>
              <a:ea typeface="ＭＳ Ｐゴシック" pitchFamily="50" charset="-128"/>
              <a:cs typeface="Tahoma" pitchFamily="34" charset="0"/>
              <a:sym typeface="ヒラギノ角ゴ ProN W6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60840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 Some are not 5GHz compatible.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827584" y="3541360"/>
          <a:ext cx="7704856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2232248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Bandwidth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Congestion/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Interference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Speed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2.4GHz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Normally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20MHz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Congested depending on locations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5GHz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Typically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40MHz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Less Congested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Very High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 bwMode="auto">
          <a:xfrm>
            <a:off x="827584" y="5229200"/>
            <a:ext cx="7704856" cy="7200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/>
          <p:nvPr/>
        </p:nvGraphicFramePr>
        <p:xfrm>
          <a:off x="467544" y="2492896"/>
          <a:ext cx="504056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07603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High Wi-Fi Usage at Home</a:t>
            </a:r>
            <a:br>
              <a:rPr lang="en-US" altLang="ja-JP" dirty="0" smtClean="0">
                <a:latin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KDDI Home AP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580112" y="1929021"/>
            <a:ext cx="34918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More than 1.2M installed</a:t>
            </a:r>
          </a:p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Among Home AP Users, some 66% of data migrated to Wi-Fi at around 11pm (peak hour in residential area)</a:t>
            </a:r>
          </a:p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This high usage rate was achieved by providing KDDI “Connection Manager App.” </a:t>
            </a:r>
            <a:endParaRPr lang="en-US" altLang="ja-JP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02372" y="2828900"/>
            <a:ext cx="288032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051556"/>
            <a:ext cx="50405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 Home AP Usage Status</a:t>
            </a:r>
            <a:endParaRPr kumimoji="1" lang="ja-JP" alt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55576" y="2612876"/>
            <a:ext cx="4608512" cy="93610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Among Home AP users, some 66% of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b="1" dirty="0" smtClean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data migrated to Wi-Fi at around 11PM</a:t>
            </a:r>
            <a:endParaRPr kumimoji="0" lang="ja-JP" altLang="en-US" sz="16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 bwMode="white">
          <a:xfrm>
            <a:off x="2483768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66%</a:t>
            </a:r>
          </a:p>
          <a:p>
            <a:pPr algn="ctr"/>
            <a:r>
              <a:rPr kumimoji="1" lang="en-US" altLang="ja-JP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endParaRPr kumimoji="1" lang="ja-JP" alt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3779912" y="3861048"/>
            <a:ext cx="1512168" cy="12241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861048"/>
            <a:ext cx="1296144" cy="1480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3779912" y="5085184"/>
            <a:ext cx="1512168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KDDI Home AP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1691680" y="3933056"/>
            <a:ext cx="864096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2204864"/>
            <a:ext cx="16859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724128" y="6453337"/>
            <a:ext cx="2818210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5637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“Connection Manager App.”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972593"/>
            <a:ext cx="6120680" cy="2544639"/>
          </a:xfrm>
          <a:ln/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ja-JP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Pre-installed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Easy Home 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setup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For public Wi-Fi usage: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user setup for KDDI’s public Wi-Fi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user operation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Automatic connection control      (next Slide)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6804248" y="2924944"/>
            <a:ext cx="1368152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093947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KDDI is providing Android App. for Wi-Fi 	easier start-up. 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 bwMode="auto">
          <a:xfrm>
            <a:off x="2339752" y="3861048"/>
            <a:ext cx="4896544" cy="2016224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Connect/Disconnect Control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48423"/>
          </a:xfrm>
          <a:ln/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“Connection Manager App.” controls timing of association and disconnection in order to avoid communication problem at Wi-Fi fringe area.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3306688"/>
            <a:ext cx="447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475656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Cellular BS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2987824" y="4221088"/>
            <a:ext cx="3600400" cy="1224136"/>
          </a:xfrm>
          <a:prstGeom prst="ellipse">
            <a:avLst/>
          </a:prstGeom>
          <a:solidFill>
            <a:srgbClr val="00FFFF"/>
          </a:solidFill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 flipV="1">
            <a:off x="6228184" y="3861048"/>
            <a:ext cx="288032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テキスト ボックス 14"/>
          <p:cNvSpPr txBox="1"/>
          <p:nvPr/>
        </p:nvSpPr>
        <p:spPr>
          <a:xfrm>
            <a:off x="6372200" y="35637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Fringe area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798893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Keep Wi-Fi,</a:t>
            </a:r>
          </a:p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 to communicate</a:t>
            </a:r>
            <a:endParaRPr kumimoji="1" lang="ja-JP" altLang="en-US" sz="1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図 16" descr="j0429007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315028"/>
            <a:ext cx="384480" cy="62614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11960" y="4581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483768" y="4581128"/>
            <a:ext cx="360040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稲妻 20"/>
          <p:cNvSpPr/>
          <p:nvPr/>
        </p:nvSpPr>
        <p:spPr bwMode="auto">
          <a:xfrm rot="10800000">
            <a:off x="2195736" y="3861048"/>
            <a:ext cx="432048" cy="57606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51520" y="5517232"/>
            <a:ext cx="360040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6732240" y="4581128"/>
            <a:ext cx="360040" cy="432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w/o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稲妻 24"/>
          <p:cNvSpPr/>
          <p:nvPr/>
        </p:nvSpPr>
        <p:spPr bwMode="auto">
          <a:xfrm rot="8576296">
            <a:off x="5731279" y="4531178"/>
            <a:ext cx="720080" cy="504056"/>
          </a:xfrm>
          <a:prstGeom prst="lightningBolt">
            <a:avLst/>
          </a:prstGeom>
          <a:solidFill>
            <a:srgbClr val="FFFF00">
              <a:alpha val="34902"/>
            </a:srgb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6056" y="48598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weak 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signal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51520" y="6093296"/>
            <a:ext cx="360040" cy="432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w/o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円形吹き出し 27"/>
          <p:cNvSpPr/>
          <p:nvPr/>
        </p:nvSpPr>
        <p:spPr bwMode="auto">
          <a:xfrm>
            <a:off x="7380312" y="4077072"/>
            <a:ext cx="792088" cy="648072"/>
          </a:xfrm>
          <a:prstGeom prst="wedgeEllipseCallout">
            <a:avLst>
              <a:gd name="adj1" fmla="val -91541"/>
              <a:gd name="adj2" fmla="val 4839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??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560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with CM App.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61560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without CM App.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円形吹き出し 31"/>
          <p:cNvSpPr/>
          <p:nvPr/>
        </p:nvSpPr>
        <p:spPr bwMode="auto">
          <a:xfrm>
            <a:off x="1331640" y="4077072"/>
            <a:ext cx="792088" cy="648072"/>
          </a:xfrm>
          <a:prstGeom prst="wedgeEllipseCallout">
            <a:avLst>
              <a:gd name="adj1" fmla="val 97495"/>
              <a:gd name="adj2" fmla="val 4839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OK!!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568" y="472688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Connect with cellular</a:t>
            </a:r>
            <a:endParaRPr kumimoji="1" lang="ja-JP" altLang="en-US" sz="18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78024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0504"/>
            <a:ext cx="7772400" cy="411480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 Stating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 many public Wi-Fi spots have been deployed in Japan.  However, they have not been used so much as we expected.  Why??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measurement and frame monitoring were executed at a train station as an example of current public Wi-Fi usage.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Proposing Possible Requirements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 requirements are proposed from observed results.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5637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EAP Authentication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568952" cy="4136455"/>
          </a:xfrm>
          <a:ln/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EAP-AKA + 802.1x have been implemented for user authentication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all LTE Android handsets.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USIM card based user authentication is completed during link setup.  So interruption time of user data communication is very short.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Previously, HTTP based user authentication was used for CDMA-only handsets.  Interruption of user data communications is needed during this process.            It</a:t>
            </a:r>
            <a:r>
              <a:rPr lang="ja-JP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requires some seconds to wait for. 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R&amp;D Activity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648" cy="4208463"/>
          </a:xfrm>
          <a:ln/>
        </p:spPr>
        <p:txBody>
          <a:bodyPr/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-  Link Aggregation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a function which communicates on Cellular and    Wi-Fi link simultaneously.  It may make Wi-Fi connectivity problems invisible.  Because cellular communication will be maintained at that time period.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Background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 has deployed over 200,000 APs in public areas nationwide. </a:t>
            </a:r>
            <a:r>
              <a:rPr lang="en-US" altLang="ja-JP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(As of Sep. 2012)</a:t>
            </a:r>
            <a:endParaRPr lang="en-US" altLang="ja-JP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However, the public Wi-Fi service has not been used so much from mobile devices as we expected.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reasons include customers’ unsatisfaction with its data throughput at some places or sometimes. </a:t>
            </a:r>
            <a:endParaRPr lang="en-US" altLang="ja-JP" sz="24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It makes customers to switch Wi-Fi function off on their Smartphones.</a:t>
            </a:r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12354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(Real Example)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1844824"/>
            <a:ext cx="8134672" cy="3897189"/>
          </a:xfrm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measurement and frame monitoring were executed: 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Shibuya station of Tokyo Metro (under ground)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19:00-20:00 on April 15 (MON), 2013 </a:t>
            </a:r>
          </a:p>
          <a:p>
            <a:endParaRPr kumimoji="1" lang="ja-JP" altLang="en-US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627022"/>
            <a:ext cx="4896544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933" y="2401788"/>
            <a:ext cx="49831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(1)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Download throughput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74711" y="37791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Throughput (Mbps)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40805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Wi-Fi (2.4GHz) is slower than LTE.</a:t>
            </a:r>
          </a:p>
        </p:txBody>
      </p:sp>
      <p:sp>
        <p:nvSpPr>
          <p:cNvPr id="21" name="角丸四角形吹き出し 20"/>
          <p:cNvSpPr/>
          <p:nvPr/>
        </p:nvSpPr>
        <p:spPr bwMode="auto">
          <a:xfrm>
            <a:off x="6084168" y="5232648"/>
            <a:ext cx="2376264" cy="936104"/>
          </a:xfrm>
          <a:prstGeom prst="wedgeRoundRectCallout">
            <a:avLst>
              <a:gd name="adj1" fmla="val -35238"/>
              <a:gd name="adj2" fmla="val -103558"/>
              <a:gd name="adj3" fmla="val 16667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Why is 2.4GHz slower??</a:t>
            </a: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 flipH="1" flipV="1">
            <a:off x="5076056" y="4080520"/>
            <a:ext cx="504056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線矢印コネクタ 24"/>
          <p:cNvCxnSpPr/>
          <p:nvPr/>
        </p:nvCxnSpPr>
        <p:spPr bwMode="auto">
          <a:xfrm flipH="1">
            <a:off x="5148064" y="4584576"/>
            <a:ext cx="432048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5796136" y="30004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Measured by Android 4.1 device.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88" y="1916832"/>
            <a:ext cx="2912287" cy="41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056" y="1916832"/>
            <a:ext cx="3200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51920" y="1916832"/>
            <a:ext cx="3200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(2)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usages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115616" y="2060848"/>
            <a:ext cx="1152128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2.4GHz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467544" y="2420888"/>
            <a:ext cx="504056" cy="43204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CH1</a:t>
            </a:r>
            <a:endParaRPr kumimoji="1" lang="ja-JP" alt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660232" y="2060848"/>
            <a:ext cx="201622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GHz higher band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下矢印 15"/>
          <p:cNvSpPr/>
          <p:nvPr/>
        </p:nvSpPr>
        <p:spPr bwMode="auto">
          <a:xfrm>
            <a:off x="5868144" y="2564904"/>
            <a:ext cx="504056" cy="43204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2120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CH120</a:t>
            </a:r>
            <a:endParaRPr kumimoji="1" lang="ja-JP" alt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28184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Wifi Analyzer (Android App.)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987824" y="1916832"/>
            <a:ext cx="1224136" cy="41764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2627784" y="2060848"/>
            <a:ext cx="201622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GHz </a:t>
            </a: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er band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9832" y="36978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APs  existed.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12" y="60932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Frames monitored on CH1 and Ch120 (Slide 7)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717032"/>
            <a:ext cx="3314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17032"/>
            <a:ext cx="32543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(2)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</a:t>
            </a:r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APs and 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1807840"/>
          </a:xfrm>
        </p:spPr>
        <p:txBody>
          <a:bodyPr/>
          <a:lstStyle/>
          <a:p>
            <a:pPr marL="0" indent="11113"/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APs and STAs was counted from “Source Addresses” in MAC header of observed frames.</a:t>
            </a:r>
          </a:p>
          <a:p>
            <a:pPr marL="0" indent="11113"/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APs was assumed from observed source addresses of Beacon frames.</a:t>
            </a:r>
            <a:endParaRPr kumimoji="1" lang="ja-JP" altLang="en-US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0152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755576" y="5682952"/>
          <a:ext cx="374441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24630"/>
                <a:gridCol w="524630"/>
                <a:gridCol w="524630"/>
                <a:gridCol w="524630"/>
                <a:gridCol w="524630"/>
                <a:gridCol w="524630"/>
              </a:tblGrid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Ave.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STA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1190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1387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1597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1815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1293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1456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AP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150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4788024" y="5661248"/>
          <a:ext cx="374441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24630"/>
                <a:gridCol w="524630"/>
                <a:gridCol w="524630"/>
                <a:gridCol w="524630"/>
                <a:gridCol w="524630"/>
                <a:gridCol w="524630"/>
              </a:tblGrid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Ave.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STA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745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579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482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548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458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562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AP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851920" y="5238492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(min)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56376" y="5238492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(min)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9782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3989" y="3573016"/>
            <a:ext cx="40544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(3)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Utilization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1807840"/>
          </a:xfrm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“Channel Utilization” contained in “BSS Load IE” of Beacon/Probe Response frames with a specific BSSID.</a:t>
            </a:r>
            <a:endParaRPr kumimoji="1"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416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1920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min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72400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min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(4)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Frame type profile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211886" y="3604373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(Frames)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788024" y="2800092"/>
          <a:ext cx="4176464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429873"/>
                <a:gridCol w="1450447"/>
              </a:tblGrid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CH1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CH120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Unrecognized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2143 (2%)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510 (1%)</a:t>
                      </a: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ACK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14996 (12%)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6720 (13%)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Data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19790 (16%)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10754 (21%)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Control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7522 (6%)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5178 (10%)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Management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79144 (64%)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28587 (55%)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latin typeface="Tahoma" pitchFamily="34" charset="0"/>
                          <a:cs typeface="Tahoma" pitchFamily="34" charset="0"/>
                        </a:rPr>
                        <a:t>Total</a:t>
                      </a:r>
                      <a:endParaRPr kumimoji="1" lang="ja-JP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123595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51749 (100%)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Retry frames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34.4%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21.8%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No. of fames per CH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58679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During 5 minutes.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55700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 capturing and throughput measurement weren’t executed simultaneously. 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4"/>
            <a:ext cx="37639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EE802.11寄書テンプレート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IEEE802.11寄書テンプレート</Template>
  <TotalTime>2034</TotalTime>
  <Words>1597</Words>
  <Application>Microsoft Office PowerPoint</Application>
  <PresentationFormat>画面に合わせる (4:3)</PresentationFormat>
  <Paragraphs>386</Paragraphs>
  <Slides>21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IEEE802.11寄書テンプレート</vt:lpstr>
      <vt:lpstr>Document</vt:lpstr>
      <vt:lpstr>Understanding Current Situation of Public Wi-Fi Usage - Possible Requirements for HEW -</vt:lpstr>
      <vt:lpstr>Introduction</vt:lpstr>
      <vt:lpstr>Background</vt:lpstr>
      <vt:lpstr>Understanding Current Situation (Real Example)</vt:lpstr>
      <vt:lpstr>Real Example (1) Download throughput</vt:lpstr>
      <vt:lpstr>Real Example (2) Channel usages</vt:lpstr>
      <vt:lpstr>Real Example (2) Number of APs and STAs</vt:lpstr>
      <vt:lpstr>Real Example (3) Channel Utilization</vt:lpstr>
      <vt:lpstr>Real Example (4) Frame type profile</vt:lpstr>
      <vt:lpstr>Real Example (4) Breakdown of Management frames</vt:lpstr>
      <vt:lpstr>Observed results</vt:lpstr>
      <vt:lpstr>Considerations</vt:lpstr>
      <vt:lpstr>Possible requirements for HEW</vt:lpstr>
      <vt:lpstr>Backup Slides</vt:lpstr>
      <vt:lpstr>KDDI's approaches for  growing wireless data demand</vt:lpstr>
      <vt:lpstr>Faster and Stabler Wi-Fi</vt:lpstr>
      <vt:lpstr>High Wi-Fi Usage at Home KDDI Home AP</vt:lpstr>
      <vt:lpstr>“Connection Manager App.” </vt:lpstr>
      <vt:lpstr>Connect/Disconnect Control</vt:lpstr>
      <vt:lpstr>EAP Authentication</vt:lpstr>
      <vt:lpstr>R&amp;D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Katsuo Yunoki, KDDI</dc:creator>
  <cp:lastModifiedBy>Windows ユーザー</cp:lastModifiedBy>
  <cp:revision>253</cp:revision>
  <cp:lastPrinted>1601-01-01T00:00:00Z</cp:lastPrinted>
  <dcterms:created xsi:type="dcterms:W3CDTF">2013-04-03T04:39:01Z</dcterms:created>
  <dcterms:modified xsi:type="dcterms:W3CDTF">2013-05-12T03:58:55Z</dcterms:modified>
</cp:coreProperties>
</file>