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10" r:id="rId3"/>
    <p:sldId id="257" r:id="rId4"/>
    <p:sldId id="312" r:id="rId5"/>
    <p:sldId id="322" r:id="rId6"/>
    <p:sldId id="323" r:id="rId7"/>
    <p:sldId id="324" r:id="rId8"/>
    <p:sldId id="325" r:id="rId9"/>
    <p:sldId id="315" r:id="rId10"/>
    <p:sldId id="318" r:id="rId11"/>
    <p:sldId id="326" r:id="rId12"/>
    <p:sldId id="327" r:id="rId13"/>
    <p:sldId id="328" r:id="rId14"/>
    <p:sldId id="298" r:id="rId15"/>
    <p:sldId id="306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90" d="100"/>
          <a:sy n="90" d="100"/>
        </p:scale>
        <p:origin x="-65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802.11-13/0486r0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rstechnica.com/information-technology/2013/03/the-49ers-plan-to-build-the-greatest-stadium-wi-fi-network-of-all-time/" TargetMode="External"/><Relationship Id="rId2" Type="http://schemas.openxmlformats.org/officeDocument/2006/relationships/hyperlink" Target="http://www.itu.int/dms_pub/itu-r/opb/rep/R-REP-M.2135-1-2009-PDF-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HEW- Metrics, Targets, Simulation Scenarios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2013-05-13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60893"/>
              </p:ext>
            </p:extLst>
          </p:nvPr>
        </p:nvGraphicFramePr>
        <p:xfrm>
          <a:off x="838200" y="2819400"/>
          <a:ext cx="7029450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Document" r:id="rId4" imgW="9042290" imgH="4190089" progId="Word.Document.8">
                  <p:embed/>
                </p:oleObj>
              </mc:Choice>
              <mc:Fallback>
                <p:oleObj name="Document" r:id="rId4" imgW="9042290" imgH="419008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7029450" cy="326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400" dirty="0" smtClean="0"/>
              <a:t>Simulation Scenarios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1600" b="0" dirty="0" smtClean="0"/>
              <a:t>Based on [6][7] we propose to define several simulation scenarios each of which focuses on different deployment such that together they cover all use cases</a:t>
            </a:r>
            <a:endParaRPr lang="en-US" sz="1600" b="0" dirty="0"/>
          </a:p>
          <a:p>
            <a:r>
              <a:rPr lang="en-US" sz="1600" b="0" dirty="0" smtClean="0"/>
              <a:t>Analyzing </a:t>
            </a:r>
            <a:r>
              <a:rPr lang="en-US" sz="1600" b="0" dirty="0" smtClean="0"/>
              <a:t>[6][7] we see two main use cases leading to 3-4 simulation scenarios</a:t>
            </a:r>
          </a:p>
          <a:p>
            <a:pPr lvl="1"/>
            <a:r>
              <a:rPr lang="en-US" sz="1400" dirty="0" smtClean="0"/>
              <a:t>Outdoor Pico deployment</a:t>
            </a:r>
            <a:r>
              <a:rPr lang="en-US" sz="1400" b="0" dirty="0" smtClean="0"/>
              <a:t> – Pico density is not high but can overlap with indoor WiFi (shopping center or neighborhood metro WiFi). </a:t>
            </a:r>
            <a:endParaRPr lang="en-US" sz="1400" b="0" dirty="0" smtClean="0"/>
          </a:p>
          <a:p>
            <a:pPr lvl="1"/>
            <a:r>
              <a:rPr lang="en-US" sz="1400" dirty="0" smtClean="0"/>
              <a:t>Indoor </a:t>
            </a:r>
            <a:r>
              <a:rPr lang="en-US" sz="1400" dirty="0" smtClean="0"/>
              <a:t>/Outdoor dense deployments such as in dense urban apartments, stadiums, airports and enterprise environments</a:t>
            </a:r>
          </a:p>
          <a:p>
            <a:pPr lvl="2"/>
            <a:r>
              <a:rPr lang="en-US" sz="1300" dirty="0" smtClean="0"/>
              <a:t>This category leads to two subcategories depending on whether the deployment is planned or unplanned </a:t>
            </a:r>
          </a:p>
          <a:p>
            <a:r>
              <a:rPr lang="en-US" sz="1600" b="0" dirty="0" smtClean="0"/>
              <a:t>Further </a:t>
            </a:r>
            <a:r>
              <a:rPr lang="en-US" sz="1600" b="0" dirty="0"/>
              <a:t>details are provided in the following slides </a:t>
            </a:r>
            <a:r>
              <a:rPr lang="en-US" sz="1600" b="0" dirty="0" smtClean="0"/>
              <a:t>for each specific scenario. Some common parameters for all scenarios are:</a:t>
            </a:r>
            <a:endParaRPr lang="en-US" sz="1600" b="0" dirty="0"/>
          </a:p>
          <a:p>
            <a:pPr lvl="1"/>
            <a:r>
              <a:rPr lang="en-US" sz="1400" b="0" dirty="0" smtClean="0"/>
              <a:t>Antenna </a:t>
            </a:r>
            <a:r>
              <a:rPr lang="en-US" sz="1400" b="0" dirty="0"/>
              <a:t>configuration </a:t>
            </a:r>
            <a:r>
              <a:rPr lang="en-US" sz="1400" b="0" dirty="0" smtClean="0"/>
              <a:t>– baseline: 2 </a:t>
            </a:r>
            <a:r>
              <a:rPr lang="en-US" sz="1400" b="0" dirty="0"/>
              <a:t>antenna at AP, 1 at STA </a:t>
            </a:r>
            <a:r>
              <a:rPr lang="en-US" sz="1400" b="0" dirty="0" smtClean="0"/>
              <a:t>. Advanced: 4 </a:t>
            </a:r>
            <a:r>
              <a:rPr lang="en-US" sz="1400" b="0" dirty="0"/>
              <a:t>antenna at AP 2 at </a:t>
            </a:r>
            <a:r>
              <a:rPr lang="en-US" sz="1400" b="0" dirty="0" smtClean="0"/>
              <a:t>STA. 0dB antenna gain. </a:t>
            </a:r>
            <a:endParaRPr lang="en-US" sz="1400" b="0" dirty="0"/>
          </a:p>
          <a:p>
            <a:pPr lvl="1"/>
            <a:r>
              <a:rPr lang="en-US" sz="1400" b="0" dirty="0"/>
              <a:t>SU/MU </a:t>
            </a:r>
            <a:r>
              <a:rPr lang="en-US" sz="1400" b="0" dirty="0" smtClean="0"/>
              <a:t>configurations</a:t>
            </a:r>
          </a:p>
          <a:p>
            <a:pPr lvl="1"/>
            <a:r>
              <a:rPr lang="en-US" sz="1400" dirty="0" smtClean="0"/>
              <a:t>Reuse factor – HEW enhancements that enable reuse factor =1</a:t>
            </a:r>
            <a:r>
              <a:rPr lang="en-US" sz="1400" dirty="0"/>
              <a:t> </a:t>
            </a:r>
            <a:r>
              <a:rPr lang="en-US" sz="1400" dirty="0" smtClean="0"/>
              <a:t>are preferable.  Reuse factor =3 or higher values are realistic especially at 5GHz and should be simulated [11].</a:t>
            </a:r>
          </a:p>
          <a:p>
            <a:pPr lvl="1"/>
            <a:r>
              <a:rPr lang="en-US" sz="1400" dirty="0" smtClean="0"/>
              <a:t>Full </a:t>
            </a:r>
            <a:r>
              <a:rPr lang="en-US" sz="1400" dirty="0"/>
              <a:t>buffer traffic </a:t>
            </a:r>
            <a:r>
              <a:rPr lang="en-US" sz="1400" dirty="0" smtClean="0"/>
              <a:t>is baseline. </a:t>
            </a:r>
            <a:r>
              <a:rPr lang="en-US" sz="1400" dirty="0"/>
              <a:t>FTP model as in 3GPP can be used </a:t>
            </a:r>
            <a:r>
              <a:rPr lang="en-US" sz="1400" dirty="0" smtClean="0"/>
              <a:t>to test more realistic traffic assumptions </a:t>
            </a:r>
            <a:r>
              <a:rPr lang="en-US" sz="1400" dirty="0"/>
              <a:t>and to </a:t>
            </a:r>
            <a:r>
              <a:rPr lang="en-US" sz="1400" dirty="0" smtClean="0"/>
              <a:t>also test </a:t>
            </a:r>
            <a:r>
              <a:rPr lang="en-US" sz="1400" dirty="0"/>
              <a:t>varying levels of interference</a:t>
            </a:r>
          </a:p>
          <a:p>
            <a:pPr lvl="1"/>
            <a:endParaRPr lang="en-US" sz="1200" b="0" dirty="0"/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/>
              <a:t>Outdoor Pico – Operator Planned Deployment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endParaRPr lang="en-US" sz="1400" b="0" dirty="0" smtClean="0"/>
          </a:p>
          <a:p>
            <a:r>
              <a:rPr lang="en-US" sz="1400" b="0" dirty="0" smtClean="0"/>
              <a:t>Hotspot </a:t>
            </a:r>
            <a:r>
              <a:rPr lang="en-US" sz="1400" b="0" dirty="0" smtClean="0"/>
              <a:t>Pico deployments that cover an area (airport terminal, shopping center, park, neighborhood) with typical inter site distance (ISD) 100-200m </a:t>
            </a:r>
            <a:r>
              <a:rPr lang="en-US" sz="1400" b="0" dirty="0"/>
              <a:t>based on [7] </a:t>
            </a:r>
            <a:r>
              <a:rPr lang="en-US" sz="1400" b="0" dirty="0" smtClean="0"/>
              <a:t>slides 15 and 16</a:t>
            </a:r>
          </a:p>
          <a:p>
            <a:r>
              <a:rPr lang="en-US" sz="1400" b="0" dirty="0" smtClean="0"/>
              <a:t>AP location on a regular grid with </a:t>
            </a:r>
            <a:r>
              <a:rPr lang="en-US" sz="1400" b="0" dirty="0" err="1" smtClean="0"/>
              <a:t>std</a:t>
            </a:r>
            <a:r>
              <a:rPr lang="en-US" sz="1400" b="0" dirty="0" smtClean="0"/>
              <a:t> (e.g. 20% of ISD)</a:t>
            </a:r>
            <a:endParaRPr lang="en-US" sz="1400" b="0" dirty="0"/>
          </a:p>
          <a:p>
            <a:r>
              <a:rPr lang="en-US" sz="1400" b="0" dirty="0" smtClean="0"/>
              <a:t>AP power up to 30dBm (per regulatory limitations in both 2.4GHz and 5GHz). STA power 15dBm (current smartphone </a:t>
            </a:r>
            <a:r>
              <a:rPr lang="en-US" sz="1400" b="0" dirty="0" err="1" smtClean="0"/>
              <a:t>Tx</a:t>
            </a:r>
            <a:r>
              <a:rPr lang="en-US" sz="1400" b="0" dirty="0" smtClean="0"/>
              <a:t> power)</a:t>
            </a:r>
            <a:endParaRPr lang="en-US" sz="1400" b="0" dirty="0"/>
          </a:p>
          <a:p>
            <a:r>
              <a:rPr lang="en-US" sz="1400" b="0" dirty="0" smtClean="0"/>
              <a:t>Several 10s of </a:t>
            </a:r>
            <a:r>
              <a:rPr lang="en-US" sz="1400" b="0" dirty="0"/>
              <a:t>users </a:t>
            </a:r>
            <a:r>
              <a:rPr lang="en-US" sz="1400" b="0" dirty="0" smtClean="0"/>
              <a:t>in BSS. Number </a:t>
            </a:r>
            <a:r>
              <a:rPr lang="en-US" sz="1400" b="0" dirty="0" smtClean="0"/>
              <a:t>of AP </a:t>
            </a:r>
            <a:r>
              <a:rPr lang="en-US" sz="1400" b="0" dirty="0" smtClean="0"/>
              <a:t>varies </a:t>
            </a:r>
            <a:r>
              <a:rPr lang="en-US" sz="1400" b="0" dirty="0" smtClean="0"/>
              <a:t>depending on </a:t>
            </a:r>
            <a:r>
              <a:rPr lang="en-US" sz="1400" b="0" dirty="0" smtClean="0"/>
              <a:t>the assumed frequency re-use</a:t>
            </a:r>
            <a:endParaRPr lang="en-US" sz="1400" b="0" dirty="0" smtClean="0"/>
          </a:p>
          <a:p>
            <a:r>
              <a:rPr lang="en-US" sz="1400" b="0" dirty="0"/>
              <a:t>All users are </a:t>
            </a:r>
            <a:r>
              <a:rPr lang="en-US" sz="1400" b="0" dirty="0" smtClean="0"/>
              <a:t>assumed outdoors</a:t>
            </a:r>
            <a:endParaRPr lang="en-US" sz="1400" b="0" dirty="0"/>
          </a:p>
          <a:p>
            <a:r>
              <a:rPr lang="en-US" sz="1400" b="0" dirty="0" smtClean="0"/>
              <a:t>Channel </a:t>
            </a:r>
            <a:r>
              <a:rPr lang="en-US" sz="1400" b="0" dirty="0"/>
              <a:t>and path loss models - ITU Urban Micro LOS/NLOS </a:t>
            </a:r>
            <a:r>
              <a:rPr lang="en-US" sz="1400" b="0" dirty="0" smtClean="0"/>
              <a:t>[7] as </a:t>
            </a:r>
            <a:r>
              <a:rPr lang="en-US" sz="1400" b="0" dirty="0"/>
              <a:t>defined in ITU-R </a:t>
            </a:r>
            <a:r>
              <a:rPr lang="en-US" sz="1400" b="0" dirty="0" smtClean="0"/>
              <a:t>M.2135-1 [10</a:t>
            </a:r>
            <a:r>
              <a:rPr lang="en-US" sz="1400" b="0" dirty="0" smtClean="0"/>
              <a:t>]</a:t>
            </a:r>
            <a:endParaRPr lang="en-US" sz="1400" b="0" dirty="0"/>
          </a:p>
          <a:p>
            <a:pPr lvl="1"/>
            <a:r>
              <a:rPr lang="en-US" sz="1400" dirty="0" smtClean="0"/>
              <a:t>ITU channels used for 4G cellular evaluation</a:t>
            </a:r>
          </a:p>
          <a:p>
            <a:pPr lvl="1"/>
            <a:r>
              <a:rPr lang="en-US" sz="1400" dirty="0" smtClean="0"/>
              <a:t>This channel is used by LTE in </a:t>
            </a:r>
            <a:r>
              <a:rPr lang="en-US" sz="1400" dirty="0"/>
              <a:t>36.872 (small cell enhancements in R12</a:t>
            </a:r>
            <a:r>
              <a:rPr lang="en-US" sz="1400" dirty="0" smtClean="0"/>
              <a:t>)</a:t>
            </a:r>
            <a:endParaRPr lang="en-US" sz="1400" dirty="0"/>
          </a:p>
          <a:p>
            <a:pPr lvl="1"/>
            <a:r>
              <a:rPr lang="en-US" sz="1300" dirty="0" smtClean="0"/>
              <a:t>Note: the SCM model used in 11ah is older, applicable up to 5MHz BW and hence not suitable for HEW.  ITU Urban Micro (fast fading LOS/NLOS models and path loss) should replace it in </a:t>
            </a:r>
            <a:r>
              <a:rPr lang="en-US" sz="1300" dirty="0" smtClean="0"/>
              <a:t>the </a:t>
            </a:r>
            <a:r>
              <a:rPr lang="en-US" sz="1300" dirty="0" smtClean="0"/>
              <a:t>channel model document.</a:t>
            </a:r>
            <a:endParaRPr lang="en-US" sz="1300" dirty="0"/>
          </a:p>
          <a:p>
            <a:r>
              <a:rPr lang="en-US" sz="1400" b="0" dirty="0" smtClean="0"/>
              <a:t>Mobility </a:t>
            </a:r>
            <a:r>
              <a:rPr lang="en-US" sz="1400" b="0" dirty="0"/>
              <a:t>– the PHY should work at 30kmph </a:t>
            </a:r>
          </a:p>
          <a:p>
            <a:pPr lvl="1"/>
            <a:r>
              <a:rPr lang="en-US" sz="1200" dirty="0"/>
              <a:t>Similar to 36.932 (scenarios and requirement for small cell enhancements) </a:t>
            </a:r>
          </a:p>
          <a:p>
            <a:pPr lvl="2"/>
            <a:endParaRPr lang="en-US" sz="1200" dirty="0"/>
          </a:p>
          <a:p>
            <a:pPr lvl="1"/>
            <a:endParaRPr lang="en-US" sz="1400" b="0" dirty="0"/>
          </a:p>
          <a:p>
            <a:pPr lvl="1"/>
            <a:endParaRPr lang="en-US" sz="1400" b="0" dirty="0" smtClean="0"/>
          </a:p>
          <a:p>
            <a:endParaRPr lang="en-US" sz="14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1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/>
              <a:t>Dense </a:t>
            </a:r>
            <a:r>
              <a:rPr lang="en-US" sz="2400" dirty="0" smtClean="0"/>
              <a:t>Deployment</a:t>
            </a:r>
            <a:endParaRPr lang="en-US" sz="2400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r>
              <a:rPr lang="en-US" sz="1600" b="0" dirty="0" smtClean="0"/>
              <a:t>Two variants should be simulated:</a:t>
            </a:r>
          </a:p>
          <a:p>
            <a:endParaRPr lang="en-US" sz="1600" b="0" dirty="0" smtClean="0"/>
          </a:p>
          <a:p>
            <a:r>
              <a:rPr lang="en-US" sz="1600" b="0" dirty="0" smtClean="0"/>
              <a:t>Planned deployment:</a:t>
            </a:r>
            <a:endParaRPr lang="en-US" sz="1600" b="0" dirty="0" smtClean="0"/>
          </a:p>
          <a:p>
            <a:pPr lvl="1"/>
            <a:r>
              <a:rPr lang="en-US" sz="1400" b="0" dirty="0" smtClean="0"/>
              <a:t>This </a:t>
            </a:r>
            <a:r>
              <a:rPr lang="en-US" sz="1400" b="0" dirty="0" smtClean="0"/>
              <a:t>scenario is similar to the previous outdoor except that the AP density is much higher </a:t>
            </a:r>
            <a:r>
              <a:rPr lang="en-US" sz="1400" b="0" dirty="0"/>
              <a:t>with ISD=15-30m based on [7] </a:t>
            </a:r>
            <a:r>
              <a:rPr lang="en-US" sz="1400" b="0" dirty="0" smtClean="0"/>
              <a:t>slide 17 </a:t>
            </a:r>
            <a:endParaRPr lang="en-US" sz="1400" b="0" dirty="0" smtClean="0"/>
          </a:p>
          <a:p>
            <a:pPr lvl="2"/>
            <a:r>
              <a:rPr lang="en-US" sz="1400" b="0" dirty="0" smtClean="0"/>
              <a:t>The </a:t>
            </a:r>
            <a:r>
              <a:rPr lang="en-US" sz="1400" b="0" dirty="0" smtClean="0"/>
              <a:t>same </a:t>
            </a:r>
            <a:r>
              <a:rPr lang="en-US" sz="1400" b="0" dirty="0" smtClean="0"/>
              <a:t>system simulation </a:t>
            </a:r>
            <a:r>
              <a:rPr lang="en-US" sz="1400" b="0" dirty="0" smtClean="0"/>
              <a:t>may be used with parameters </a:t>
            </a:r>
            <a:r>
              <a:rPr lang="en-US" sz="1400" b="0" dirty="0" smtClean="0"/>
              <a:t>change</a:t>
            </a:r>
            <a:endParaRPr lang="en-US" sz="1400" b="0" dirty="0" smtClean="0"/>
          </a:p>
          <a:p>
            <a:pPr lvl="1"/>
            <a:r>
              <a:rPr lang="en-US" sz="1400" b="0" dirty="0"/>
              <a:t>AP location on a regular grid with </a:t>
            </a:r>
            <a:r>
              <a:rPr lang="en-US" sz="1400" b="0" dirty="0" err="1" smtClean="0"/>
              <a:t>std</a:t>
            </a:r>
            <a:r>
              <a:rPr lang="en-US" sz="1400" b="0" dirty="0" smtClean="0"/>
              <a:t> </a:t>
            </a:r>
            <a:r>
              <a:rPr lang="en-US" sz="1400" b="0" dirty="0"/>
              <a:t>(e.g. 20% of ISD)</a:t>
            </a:r>
          </a:p>
          <a:p>
            <a:pPr lvl="1"/>
            <a:r>
              <a:rPr lang="en-US" sz="1400" b="0" dirty="0" smtClean="0"/>
              <a:t>AP </a:t>
            </a:r>
            <a:r>
              <a:rPr lang="en-US" sz="1400" b="0" dirty="0" smtClean="0"/>
              <a:t>and STA power variable </a:t>
            </a:r>
          </a:p>
          <a:p>
            <a:pPr lvl="1"/>
            <a:r>
              <a:rPr lang="en-US" sz="1400" b="0" dirty="0"/>
              <a:t>Several 10s of users in BSS. </a:t>
            </a:r>
            <a:r>
              <a:rPr lang="en-US" sz="1400" b="0" dirty="0" smtClean="0"/>
              <a:t>About 50 </a:t>
            </a:r>
            <a:r>
              <a:rPr lang="en-US" sz="1400" b="0" dirty="0" smtClean="0"/>
              <a:t>AP </a:t>
            </a:r>
            <a:r>
              <a:rPr lang="en-US" sz="1400" b="0" dirty="0" smtClean="0"/>
              <a:t>in </a:t>
            </a:r>
            <a:r>
              <a:rPr lang="en-US" sz="1400" b="0" dirty="0" smtClean="0"/>
              <a:t>2-3 </a:t>
            </a:r>
            <a:r>
              <a:rPr lang="en-US" sz="1400" b="0" dirty="0" smtClean="0"/>
              <a:t>floors.</a:t>
            </a:r>
            <a:endParaRPr lang="en-US" sz="1400" b="0" dirty="0" smtClean="0"/>
          </a:p>
          <a:p>
            <a:pPr lvl="1"/>
            <a:r>
              <a:rPr lang="en-US" sz="1400" b="0" dirty="0" smtClean="0"/>
              <a:t>Channel model </a:t>
            </a:r>
            <a:r>
              <a:rPr lang="en-US" sz="1400" b="0" dirty="0" smtClean="0"/>
              <a:t>11nD </a:t>
            </a:r>
            <a:r>
              <a:rPr lang="en-US" sz="1400" b="0" dirty="0" smtClean="0"/>
              <a:t>for indoor deployment</a:t>
            </a:r>
          </a:p>
          <a:p>
            <a:endParaRPr lang="en-US" sz="1600" b="0" dirty="0" smtClean="0"/>
          </a:p>
          <a:p>
            <a:r>
              <a:rPr lang="en-US" sz="1600" b="0" dirty="0" smtClean="0"/>
              <a:t>Unplanned deployment</a:t>
            </a:r>
            <a:endParaRPr lang="en-US" sz="1600" b="0" dirty="0"/>
          </a:p>
          <a:p>
            <a:pPr lvl="1"/>
            <a:r>
              <a:rPr lang="en-US" sz="1400" b="0" dirty="0"/>
              <a:t>This scenario is designed to emulate high density apartments where AP (or multiple APs) location is random within each apartment. Hence inter AP distance is random which may </a:t>
            </a:r>
            <a:r>
              <a:rPr lang="en-US" sz="1400" b="0" dirty="0" smtClean="0"/>
              <a:t>result in </a:t>
            </a:r>
            <a:r>
              <a:rPr lang="en-US" sz="1400" b="0" dirty="0"/>
              <a:t>more difficult OBSS scenarios </a:t>
            </a:r>
          </a:p>
          <a:p>
            <a:pPr lvl="1"/>
            <a:r>
              <a:rPr lang="en-US" sz="1400" b="0" dirty="0" smtClean="0"/>
              <a:t>The rest of the assumptions are as in the planned deployment.</a:t>
            </a:r>
            <a:endParaRPr lang="en-US" sz="1400" b="0" dirty="0"/>
          </a:p>
          <a:p>
            <a:pPr lvl="1"/>
            <a:endParaRPr lang="en-US" sz="1400" b="0" dirty="0"/>
          </a:p>
          <a:p>
            <a:pPr lvl="1"/>
            <a:endParaRPr lang="en-US" sz="1400" b="0" dirty="0" smtClean="0"/>
          </a:p>
          <a:p>
            <a:endParaRPr lang="en-US" sz="14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/>
              <a:t>Outdoor plus Indoor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endParaRPr lang="en-US" sz="1400" b="0" dirty="0" smtClean="0"/>
          </a:p>
          <a:p>
            <a:endParaRPr lang="en-US" sz="1400" b="0" dirty="0" smtClean="0"/>
          </a:p>
          <a:p>
            <a:r>
              <a:rPr lang="en-US" sz="1600" b="0" dirty="0" smtClean="0"/>
              <a:t>This </a:t>
            </a:r>
            <a:r>
              <a:rPr lang="en-US" sz="1600" b="0" dirty="0" smtClean="0"/>
              <a:t>scenario is a combination of the previous two scenarios and is similar to 11ah in the sense that it is designed to test interference from large cells to/from small </a:t>
            </a:r>
            <a:r>
              <a:rPr lang="en-US" sz="1600" b="0" dirty="0" smtClean="0"/>
              <a:t>cells as is bound to happen in practical</a:t>
            </a:r>
            <a:r>
              <a:rPr lang="en-US" sz="1600" b="0" dirty="0" smtClean="0"/>
              <a:t> WiFi deployments where outdoor coverage encompasses several indoor WiFi AP</a:t>
            </a:r>
            <a:r>
              <a:rPr lang="en-US" sz="1600" b="0" dirty="0" smtClean="0"/>
              <a:t>.  </a:t>
            </a:r>
            <a:endParaRPr lang="en-US" sz="1600" b="0" dirty="0" smtClean="0"/>
          </a:p>
          <a:p>
            <a:pPr lvl="1"/>
            <a:r>
              <a:rPr lang="en-US" sz="1400" b="0" dirty="0" smtClean="0"/>
              <a:t>However unlike 11ah</a:t>
            </a:r>
            <a:r>
              <a:rPr lang="en-US" sz="1400" b="0" dirty="0" smtClean="0"/>
              <a:t>, </a:t>
            </a:r>
            <a:r>
              <a:rPr lang="en-US" sz="1400" b="0" dirty="0" smtClean="0"/>
              <a:t>large </a:t>
            </a:r>
            <a:r>
              <a:rPr lang="en-US" sz="1400" b="0" dirty="0" smtClean="0"/>
              <a:t>cells here are not as large (Pico vs. Macro) </a:t>
            </a:r>
            <a:r>
              <a:rPr lang="en-US" sz="1400" b="0" dirty="0" smtClean="0"/>
              <a:t>but are expected to drive high traffic</a:t>
            </a:r>
          </a:p>
          <a:p>
            <a:r>
              <a:rPr lang="en-US" sz="1600" b="0" dirty="0" smtClean="0"/>
              <a:t>The set up includes ‘two layers’ of nodes (outdoor and indoor) each dropped with density, channel and path loss as described in the previous two scenarios respectively.</a:t>
            </a:r>
            <a:endParaRPr lang="en-US" sz="1600" dirty="0"/>
          </a:p>
          <a:p>
            <a:r>
              <a:rPr lang="en-US" sz="1600" b="0" dirty="0" smtClean="0"/>
              <a:t>A </a:t>
            </a:r>
            <a:r>
              <a:rPr lang="en-US" sz="1600" b="0" dirty="0"/>
              <a:t>mix of indoor and outdoor users.  Outdoor users associate to outdoor hotspot or indoor </a:t>
            </a:r>
            <a:r>
              <a:rPr lang="en-US" sz="1600" b="0" dirty="0" smtClean="0"/>
              <a:t>WiFi (if close to it).  </a:t>
            </a:r>
            <a:r>
              <a:rPr lang="en-US" sz="1600" b="0" dirty="0"/>
              <a:t>Indoor users associate to indoor WiFi.</a:t>
            </a:r>
          </a:p>
          <a:p>
            <a:pPr lvl="1"/>
            <a:r>
              <a:rPr lang="en-US" sz="1400" dirty="0" smtClean="0"/>
              <a:t>X% </a:t>
            </a:r>
            <a:r>
              <a:rPr lang="en-US" sz="1400" dirty="0"/>
              <a:t>of users dropped within </a:t>
            </a:r>
            <a:r>
              <a:rPr lang="en-US" sz="1400" dirty="0" smtClean="0"/>
              <a:t>Y[m] </a:t>
            </a:r>
            <a:r>
              <a:rPr lang="en-US" sz="1400" dirty="0"/>
              <a:t>of indoor WiFi, out of which 80% are indoor and 20% outdoor. All those users associate with indoor WiFi </a:t>
            </a:r>
          </a:p>
          <a:p>
            <a:pPr lvl="1"/>
            <a:r>
              <a:rPr lang="en-US" sz="1400" dirty="0" smtClean="0"/>
              <a:t>(100-X)% </a:t>
            </a:r>
            <a:r>
              <a:rPr lang="en-US" sz="1400" dirty="0"/>
              <a:t>of users dropped randomly throughout the area, assumed to be outdoor and associate with outdoor </a:t>
            </a:r>
            <a:r>
              <a:rPr lang="en-US" sz="1400" dirty="0" smtClean="0"/>
              <a:t>Pico.</a:t>
            </a:r>
            <a:endParaRPr lang="en-US" sz="1400" dirty="0"/>
          </a:p>
          <a:p>
            <a:r>
              <a:rPr lang="en-US" sz="1600" b="0" dirty="0"/>
              <a:t>Penetration loss (outdoor to indoor) – </a:t>
            </a:r>
            <a:r>
              <a:rPr lang="en-US" sz="1600" b="0" dirty="0" smtClean="0"/>
              <a:t>15-20dB @ </a:t>
            </a:r>
            <a:r>
              <a:rPr lang="en-US" sz="1600" b="0" dirty="0"/>
              <a:t>2.4, </a:t>
            </a:r>
            <a:r>
              <a:rPr lang="en-US" sz="1600" b="0" dirty="0" smtClean="0"/>
              <a:t>25-30dB @ </a:t>
            </a:r>
            <a:r>
              <a:rPr lang="en-US" sz="1600" b="0" dirty="0"/>
              <a:t>5GHz </a:t>
            </a:r>
          </a:p>
          <a:p>
            <a:pPr marL="0" indent="0">
              <a:buNone/>
            </a:pPr>
            <a:endParaRPr lang="en-US" sz="1800" b="0" dirty="0"/>
          </a:p>
          <a:p>
            <a:pPr lvl="1"/>
            <a:endParaRPr lang="en-US" sz="1400" b="0" dirty="0" smtClean="0"/>
          </a:p>
          <a:p>
            <a:endParaRPr lang="en-US" sz="14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3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endParaRPr lang="en-US" sz="1600" b="0" dirty="0" smtClean="0"/>
          </a:p>
          <a:p>
            <a:r>
              <a:rPr lang="en-US" sz="1600" b="0" dirty="0" smtClean="0"/>
              <a:t>We define three metrics of interest namely cell edge, cell center and aggregate </a:t>
            </a:r>
            <a:r>
              <a:rPr lang="en-US" sz="1600" b="0" dirty="0" err="1" smtClean="0"/>
              <a:t>Tput</a:t>
            </a:r>
            <a:endParaRPr lang="en-US" sz="1600" b="0" dirty="0" smtClean="0"/>
          </a:p>
          <a:p>
            <a:r>
              <a:rPr lang="en-US" sz="1600" b="0" dirty="0" smtClean="0"/>
              <a:t>We propose to include PHY and MAC system simulations as tools to assess the gains of those metrics</a:t>
            </a:r>
          </a:p>
          <a:p>
            <a:r>
              <a:rPr lang="en-US" sz="1600" b="0" dirty="0" smtClean="0"/>
              <a:t>We propose a set of simulation scenarios to capture all potential use cases </a:t>
            </a:r>
            <a:endParaRPr lang="en-US" sz="1600" b="0" dirty="0"/>
          </a:p>
          <a:p>
            <a:pPr lvl="0"/>
            <a:r>
              <a:rPr lang="en-US" sz="1600" b="0" dirty="0" smtClean="0"/>
              <a:t>Through </a:t>
            </a:r>
            <a:r>
              <a:rPr lang="en-US" sz="1600" b="0" dirty="0"/>
              <a:t>using a combination of techniques, target gain for HEW in all </a:t>
            </a:r>
            <a:r>
              <a:rPr lang="en-US" sz="1600" b="0" dirty="0" smtClean="0"/>
              <a:t>defined </a:t>
            </a:r>
            <a:r>
              <a:rPr lang="en-US" sz="1600" b="0" dirty="0"/>
              <a:t>scenarios should be </a:t>
            </a:r>
            <a:r>
              <a:rPr lang="en-US" sz="1600" b="0" dirty="0" smtClean="0"/>
              <a:t>substantial and should be verified by MAC system simulations</a:t>
            </a:r>
            <a:r>
              <a:rPr lang="en-US" sz="1400" dirty="0" smtClean="0"/>
              <a:t>.</a:t>
            </a:r>
            <a:endParaRPr lang="en-US" sz="1400" dirty="0"/>
          </a:p>
          <a:p>
            <a:endParaRPr lang="en-US" sz="1400" dirty="0"/>
          </a:p>
          <a:p>
            <a:endParaRPr lang="en-US" sz="1200" b="0" dirty="0" smtClean="0"/>
          </a:p>
          <a:p>
            <a:pPr lvl="1"/>
            <a:endParaRPr lang="en-US" sz="1100" b="0" dirty="0" smtClean="0"/>
          </a:p>
          <a:p>
            <a:pPr lvl="1">
              <a:buNone/>
            </a:pPr>
            <a:endParaRPr lang="en-US" sz="1100" b="0" dirty="0" smtClean="0"/>
          </a:p>
          <a:p>
            <a:endParaRPr lang="en-US" sz="11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800600"/>
          </a:xfrm>
        </p:spPr>
        <p:txBody>
          <a:bodyPr/>
          <a:lstStyle/>
          <a:p>
            <a:pPr marL="0" lvl="1" indent="0">
              <a:buNone/>
            </a:pPr>
            <a:endParaRPr lang="en-US" altLang="ja-JP" sz="1600" b="1" dirty="0" smtClean="0"/>
          </a:p>
          <a:p>
            <a:pPr marL="0" lvl="1" indent="0">
              <a:buNone/>
            </a:pPr>
            <a:r>
              <a:rPr lang="en-US" altLang="ja-JP" sz="1600" b="1" dirty="0" smtClean="0"/>
              <a:t>[1] </a:t>
            </a:r>
            <a:r>
              <a:rPr kumimoji="1" lang="en-US" altLang="ja-JP" sz="1400" b="1" dirty="0" smtClean="0"/>
              <a:t>11-13-0309-00-0wng-next-gen-wlan</a:t>
            </a:r>
          </a:p>
          <a:p>
            <a:pPr marL="0" lvl="1" indent="0">
              <a:buNone/>
            </a:pPr>
            <a:r>
              <a:rPr kumimoji="1" lang="en-US" altLang="ja-JP" sz="1400" b="1" dirty="0"/>
              <a:t>[2] 11-13-0098-00-0wng-802-11-looking-ahead-to-the-future-part-ii</a:t>
            </a:r>
          </a:p>
          <a:p>
            <a:pPr marL="0" lvl="1" indent="0">
              <a:buNone/>
            </a:pPr>
            <a:r>
              <a:rPr kumimoji="1" lang="en-US" altLang="ja-JP" sz="1400" b="1" dirty="0" smtClean="0"/>
              <a:t>[</a:t>
            </a:r>
            <a:r>
              <a:rPr kumimoji="1" lang="en-US" altLang="ja-JP" sz="1400" b="1" dirty="0"/>
              <a:t>3] 11-12-1063-00-0wng-requirements-on-wlan-celllular-offload</a:t>
            </a:r>
          </a:p>
          <a:p>
            <a:pPr marL="0" lvl="1" indent="0">
              <a:buNone/>
            </a:pPr>
            <a:r>
              <a:rPr kumimoji="1" lang="en-US" altLang="ja-JP" sz="1400" b="1" dirty="0"/>
              <a:t>[4] 11-12-1126-00-0wng-wifi-for-hotspot-deployments-and-cellular-offload</a:t>
            </a:r>
          </a:p>
          <a:p>
            <a:pPr marL="0" lvl="1" indent="0">
              <a:buNone/>
            </a:pPr>
            <a:r>
              <a:rPr kumimoji="1" lang="en-US" altLang="ja-JP" sz="1400" b="1" dirty="0"/>
              <a:t>[5] </a:t>
            </a:r>
            <a:r>
              <a:rPr kumimoji="1" lang="en-US" altLang="ja-JP" sz="1400" b="1" dirty="0" smtClean="0"/>
              <a:t>11-13-0113-00-0wng-applications-and-requirements-for-next-generation-wlan</a:t>
            </a:r>
          </a:p>
          <a:p>
            <a:pPr marL="0" lvl="1" indent="0">
              <a:buNone/>
            </a:pPr>
            <a:r>
              <a:rPr kumimoji="1" lang="en-US" altLang="ja-JP" sz="1400" b="1" dirty="0"/>
              <a:t>[6] </a:t>
            </a:r>
            <a:r>
              <a:rPr kumimoji="1" lang="en-US" altLang="ja-JP" sz="1400" b="1" dirty="0" smtClean="0"/>
              <a:t>11-13-0313-00-0wng-usage-models-for-next-generation-wi-fi</a:t>
            </a:r>
          </a:p>
          <a:p>
            <a:pPr marL="0" lvl="1" indent="0">
              <a:buNone/>
            </a:pPr>
            <a:r>
              <a:rPr kumimoji="1" lang="en-US" altLang="ja-JP" sz="1400" b="1" dirty="0"/>
              <a:t>[7] </a:t>
            </a:r>
            <a:r>
              <a:rPr kumimoji="1" lang="en-US" altLang="ja-JP" sz="1400" b="1" dirty="0" smtClean="0"/>
              <a:t>11-13-0331-05-0wng-high-efficiency-wlan</a:t>
            </a:r>
          </a:p>
          <a:p>
            <a:pPr marL="0" lvl="1" indent="0">
              <a:buNone/>
            </a:pPr>
            <a:r>
              <a:rPr kumimoji="1" lang="en-US" altLang="ja-JP" sz="1400" b="1" dirty="0" smtClean="0"/>
              <a:t>[</a:t>
            </a:r>
            <a:r>
              <a:rPr kumimoji="1" lang="en-US" altLang="ja-JP" sz="1400" b="1" dirty="0"/>
              <a:t>8] </a:t>
            </a:r>
            <a:r>
              <a:rPr kumimoji="1" lang="en-US" altLang="ja-JP" sz="1400" b="1" dirty="0" smtClean="0"/>
              <a:t>11-11-0061-00-00ac-cca_threshold_levels</a:t>
            </a:r>
          </a:p>
          <a:p>
            <a:pPr marL="0" lvl="1" indent="0">
              <a:buNone/>
            </a:pPr>
            <a:r>
              <a:rPr kumimoji="1" lang="en-US" altLang="ja-JP" sz="1400" b="1" dirty="0"/>
              <a:t>[9] </a:t>
            </a:r>
            <a:r>
              <a:rPr kumimoji="1" lang="en-US" altLang="ja-JP" sz="1400" b="1" dirty="0" smtClean="0"/>
              <a:t>11-11-0668-07-00ac-tx-mask-shoulders-vis-a-vis-aci</a:t>
            </a:r>
          </a:p>
          <a:p>
            <a:pPr marL="0" lvl="1" indent="0">
              <a:buNone/>
            </a:pPr>
            <a:r>
              <a:rPr kumimoji="1" lang="en-US" altLang="ja-JP" sz="1400" b="1" dirty="0" smtClean="0"/>
              <a:t>[10]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www.itu.int/dms_pub/itu-r/opb/rep/R-REP-M.2135-1-2009-PDF-E.pdf</a:t>
            </a:r>
            <a:endParaRPr lang="en-US" sz="1400" dirty="0" smtClean="0"/>
          </a:p>
          <a:p>
            <a:pPr marL="0" lvl="1" indent="0">
              <a:buNone/>
            </a:pPr>
            <a:r>
              <a:rPr kumimoji="1" lang="en-US" altLang="ja-JP" sz="1400" b="1" dirty="0" smtClean="0"/>
              <a:t>[11] </a:t>
            </a:r>
            <a:r>
              <a:rPr lang="en-US" sz="1400" dirty="0">
                <a:hlinkClick r:id="rId3"/>
              </a:rPr>
              <a:t>http://arstechnica.com/information-technology/2013/03/the-49ers-plan-to-build-the-greatest-stadium-wi-fi-network-of-all-time/</a:t>
            </a:r>
            <a:endParaRPr kumimoji="1" lang="en-US" altLang="ja-JP" sz="1400" b="1" dirty="0"/>
          </a:p>
          <a:p>
            <a:pPr marL="0" lvl="1" indent="0">
              <a:buNone/>
            </a:pPr>
            <a:endParaRPr kumimoji="1" lang="en-US" altLang="ja-JP" sz="1400" b="1" dirty="0" smtClean="0"/>
          </a:p>
          <a:p>
            <a:pPr marL="0" lvl="1" indent="0">
              <a:buNone/>
            </a:pPr>
            <a:endParaRPr kumimoji="1" lang="en-US" altLang="ja-JP" sz="1400" b="1" dirty="0" smtClean="0"/>
          </a:p>
          <a:p>
            <a:pPr marL="0" lvl="1" indent="0">
              <a:buNone/>
            </a:pPr>
            <a:endParaRPr lang="en-US" sz="1400" b="0" dirty="0" smtClean="0"/>
          </a:p>
          <a:p>
            <a:pPr lvl="2">
              <a:spcBef>
                <a:spcPct val="0"/>
              </a:spcBef>
            </a:pPr>
            <a:endParaRPr lang="en-US" b="0" dirty="0" smtClean="0"/>
          </a:p>
          <a:p>
            <a:pPr>
              <a:spcBef>
                <a:spcPct val="0"/>
              </a:spcBef>
              <a:buNone/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sz="1600" b="0" dirty="0"/>
          </a:p>
          <a:p>
            <a:r>
              <a:rPr lang="en-US" sz="1600" b="0" dirty="0" smtClean="0"/>
              <a:t>In [1] we proposed a new study group with focus on WLAN improved efficiency.  We reviewed previous gains made since 11a, proposed a new metric of interest and proposed the general scenarios of interest based on previous contributions [2]-[7].</a:t>
            </a:r>
          </a:p>
          <a:p>
            <a:endParaRPr lang="en-US" sz="1600" b="0" dirty="0"/>
          </a:p>
          <a:p>
            <a:r>
              <a:rPr lang="en-US" sz="1600" b="0" dirty="0" smtClean="0"/>
              <a:t>In this contribution we provide more details towards defining a more concrete set of metrics, simulation tools and scenarios of interest.</a:t>
            </a:r>
          </a:p>
          <a:p>
            <a:pPr marL="0" indent="0">
              <a:buNone/>
            </a:pPr>
            <a:endParaRPr lang="en-US" sz="1600" b="0" dirty="0" smtClean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8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Recap [1]:  </a:t>
            </a:r>
            <a:r>
              <a:rPr lang="en-US" sz="2000" dirty="0" smtClean="0"/>
              <a:t>Metric of Interest - Driving  Area Throughput Higher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r>
              <a:rPr lang="en-US" sz="1600" b="0" dirty="0" smtClean="0"/>
              <a:t>Several parameters impact throughput in a given area</a:t>
            </a:r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r>
              <a:rPr lang="en-US" sz="1600" b="0" dirty="0" smtClean="0"/>
              <a:t>As discussed in [1], we propose to focus this group on improving the second and third terms, namely improving BSS efficiency in the presence of high number of STA and high OBSS density</a:t>
            </a:r>
          </a:p>
          <a:p>
            <a:endParaRPr lang="en-US" sz="1600" b="0" dirty="0" smtClean="0"/>
          </a:p>
          <a:p>
            <a:r>
              <a:rPr lang="en-US" sz="1600" b="0" dirty="0" smtClean="0"/>
              <a:t>Note however that simply serving only the highest SNR STA can increase the value of this metric but the goal should be to increase this metric given a constraint that cell edge STA performance is also improved. </a:t>
            </a:r>
          </a:p>
          <a:p>
            <a:endParaRPr lang="en-US" sz="1600" b="0" dirty="0"/>
          </a:p>
          <a:p>
            <a:r>
              <a:rPr lang="en-US" sz="1600" b="0" dirty="0" smtClean="0"/>
              <a:t>Hence, the type of channel access </a:t>
            </a:r>
            <a:r>
              <a:rPr lang="en-US" sz="1600" b="0" dirty="0" smtClean="0"/>
              <a:t>(MAC) should </a:t>
            </a:r>
            <a:r>
              <a:rPr lang="en-US" sz="1600" b="0" dirty="0" smtClean="0"/>
              <a:t>be specified along with gains in cell edge </a:t>
            </a:r>
            <a:r>
              <a:rPr lang="en-US" sz="1600" b="0" dirty="0" smtClean="0"/>
              <a:t>(5% of </a:t>
            </a:r>
            <a:r>
              <a:rPr lang="en-US" sz="1600" b="0" dirty="0" err="1" smtClean="0"/>
              <a:t>Tput</a:t>
            </a:r>
            <a:r>
              <a:rPr lang="en-US" sz="1600" b="0" dirty="0" smtClean="0"/>
              <a:t> CDF), </a:t>
            </a:r>
            <a:r>
              <a:rPr lang="en-US" sz="1600" b="0" dirty="0" smtClean="0"/>
              <a:t>cell center </a:t>
            </a:r>
            <a:r>
              <a:rPr lang="en-US" sz="1600" b="0" dirty="0" smtClean="0"/>
              <a:t>(50% of </a:t>
            </a:r>
            <a:r>
              <a:rPr lang="en-US" sz="1600" b="0" dirty="0" err="1" smtClean="0"/>
              <a:t>Tput</a:t>
            </a:r>
            <a:r>
              <a:rPr lang="en-US" sz="1600" b="0" dirty="0" smtClean="0"/>
              <a:t> CDF) </a:t>
            </a:r>
            <a:r>
              <a:rPr lang="en-US" sz="1600" b="0" dirty="0" smtClean="0"/>
              <a:t>and total aggregate </a:t>
            </a:r>
            <a:r>
              <a:rPr lang="en-US" sz="1600" b="0" dirty="0" err="1" smtClean="0"/>
              <a:t>Tput</a:t>
            </a:r>
            <a:r>
              <a:rPr lang="en-US" sz="1600" b="0" dirty="0" smtClean="0"/>
              <a:t>  </a:t>
            </a:r>
            <a:endParaRPr lang="en-US" sz="1600" b="0" dirty="0"/>
          </a:p>
          <a:p>
            <a:endParaRPr lang="en-US" sz="1800" b="0" dirty="0" smtClean="0"/>
          </a:p>
          <a:p>
            <a:endParaRPr lang="en-US" b="0" dirty="0" smtClean="0"/>
          </a:p>
          <a:p>
            <a:pPr lvl="1">
              <a:buNone/>
            </a:pPr>
            <a:endParaRPr lang="en-US" sz="1400" b="0" dirty="0" smtClean="0"/>
          </a:p>
          <a:p>
            <a:endParaRPr lang="en-US" sz="18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052225"/>
              </p:ext>
            </p:extLst>
          </p:nvPr>
        </p:nvGraphicFramePr>
        <p:xfrm>
          <a:off x="382588" y="2438400"/>
          <a:ext cx="84613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" name="Equation" r:id="rId4" imgW="5206680" imgH="203040" progId="Equation.DSMT4">
                  <p:embed/>
                </p:oleObj>
              </mc:Choice>
              <mc:Fallback>
                <p:oleObj name="Equation" r:id="rId4" imgW="5206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2588" y="2438400"/>
                        <a:ext cx="8461375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00246"/>
              </p:ext>
            </p:extLst>
          </p:nvPr>
        </p:nvGraphicFramePr>
        <p:xfrm>
          <a:off x="2133600" y="2971800"/>
          <a:ext cx="480881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" name="Equation" r:id="rId6" imgW="3987720" imgH="431640" progId="Equation.DSMT4">
                  <p:embed/>
                </p:oleObj>
              </mc:Choice>
              <mc:Fallback>
                <p:oleObj name="Equation" r:id="rId6" imgW="3987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33600" y="2971800"/>
                        <a:ext cx="4808818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sz="2400" dirty="0" smtClean="0"/>
              <a:t>Simulations Methodology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1400" b="0" dirty="0" smtClean="0"/>
              <a:t>Typically PHY PER simulations are used to verify point to point performance</a:t>
            </a:r>
          </a:p>
          <a:p>
            <a:r>
              <a:rPr lang="en-US" sz="1400" b="0" dirty="0" smtClean="0"/>
              <a:t>In 11ac, MU-MIMO simulations used PHY abstraction to derive point to multi-point aggregate </a:t>
            </a:r>
            <a:r>
              <a:rPr lang="en-US" sz="1400" b="0" dirty="0" err="1" smtClean="0"/>
              <a:t>Tput</a:t>
            </a:r>
            <a:r>
              <a:rPr lang="en-US" sz="1400" b="0" dirty="0" smtClean="0"/>
              <a:t>.</a:t>
            </a:r>
          </a:p>
          <a:p>
            <a:r>
              <a:rPr lang="en-US" sz="1400" b="0" dirty="0" smtClean="0"/>
              <a:t>11ac also saw few system simulations [8][9] </a:t>
            </a:r>
            <a:r>
              <a:rPr lang="en-US" sz="1400" b="0" dirty="0" smtClean="0"/>
              <a:t>carried out </a:t>
            </a:r>
            <a:r>
              <a:rPr lang="en-US" sz="1400" b="0" dirty="0" smtClean="0"/>
              <a:t>in order to determine </a:t>
            </a:r>
            <a:r>
              <a:rPr lang="en-US" sz="1400" b="0" dirty="0" smtClean="0"/>
              <a:t>system-wise </a:t>
            </a:r>
            <a:r>
              <a:rPr lang="en-US" sz="1400" b="0" dirty="0" smtClean="0"/>
              <a:t>parameters such as CCA levels and the impact of the spectral mask on adjacent channel </a:t>
            </a:r>
            <a:r>
              <a:rPr lang="en-US" sz="1400" b="0" dirty="0" smtClean="0"/>
              <a:t>performance</a:t>
            </a:r>
          </a:p>
          <a:p>
            <a:r>
              <a:rPr lang="en-US" sz="1400" b="0" dirty="0" smtClean="0"/>
              <a:t>11n on the other hand side did use more extensively system simulations</a:t>
            </a:r>
            <a:r>
              <a:rPr lang="en-US" sz="1400" b="0" dirty="0" smtClean="0"/>
              <a:t>  </a:t>
            </a:r>
            <a:endParaRPr lang="en-US" sz="1400" b="0" dirty="0" smtClean="0"/>
          </a:p>
          <a:p>
            <a:r>
              <a:rPr lang="en-US" sz="1400" b="0" dirty="0" smtClean="0"/>
              <a:t>We think that </a:t>
            </a:r>
            <a:r>
              <a:rPr lang="en-US" sz="1400" b="0" dirty="0" smtClean="0"/>
              <a:t>similarly to 11n the </a:t>
            </a:r>
            <a:r>
              <a:rPr lang="en-US" sz="1400" b="0" dirty="0" smtClean="0"/>
              <a:t>importance of system simulations should </a:t>
            </a:r>
            <a:r>
              <a:rPr lang="en-US" sz="1400" b="0" dirty="0" smtClean="0"/>
              <a:t>be high </a:t>
            </a:r>
            <a:r>
              <a:rPr lang="en-US" sz="1400" b="0" dirty="0" smtClean="0"/>
              <a:t>in HEW since </a:t>
            </a:r>
            <a:r>
              <a:rPr lang="en-US" sz="1400" b="0" dirty="0" smtClean="0"/>
              <a:t>these </a:t>
            </a:r>
            <a:r>
              <a:rPr lang="en-US" sz="1400" b="0" dirty="0" smtClean="0"/>
              <a:t>are the tools required to examine the impact of various techniques on throughput in the face of intra-BSS and inter-BSS interference.</a:t>
            </a:r>
          </a:p>
          <a:p>
            <a:endParaRPr lang="en-US" sz="1400" b="0" dirty="0" smtClean="0"/>
          </a:p>
          <a:p>
            <a:r>
              <a:rPr lang="en-US" sz="1400" b="0" dirty="0" smtClean="0"/>
              <a:t>A </a:t>
            </a:r>
            <a:r>
              <a:rPr lang="en-US" sz="1400" b="0" dirty="0" smtClean="0"/>
              <a:t>note on system simulations: both [8] and [9] used PHY system simulations </a:t>
            </a:r>
            <a:r>
              <a:rPr lang="en-US" sz="1400" b="0" dirty="0" smtClean="0"/>
              <a:t>along with MAC </a:t>
            </a:r>
            <a:r>
              <a:rPr lang="en-US" sz="1400" b="0" dirty="0" smtClean="0"/>
              <a:t>system </a:t>
            </a:r>
            <a:r>
              <a:rPr lang="en-US" sz="1400" b="0" dirty="0" smtClean="0"/>
              <a:t>simulations to determine system-wise performance:  </a:t>
            </a:r>
          </a:p>
          <a:p>
            <a:pPr lvl="1"/>
            <a:r>
              <a:rPr lang="en-US" sz="1200" b="0" dirty="0" smtClean="0"/>
              <a:t>MAC </a:t>
            </a:r>
            <a:r>
              <a:rPr lang="en-US" sz="1200" b="0" dirty="0" smtClean="0"/>
              <a:t>system simulations better capture the protocol aspects but can become prohibitively complex and lengthy if </a:t>
            </a:r>
            <a:r>
              <a:rPr lang="en-US" sz="1200" b="0" dirty="0" smtClean="0"/>
              <a:t>PHY </a:t>
            </a:r>
            <a:r>
              <a:rPr lang="en-US" sz="1200" b="0" dirty="0" smtClean="0"/>
              <a:t>abstraction is used </a:t>
            </a:r>
            <a:r>
              <a:rPr lang="en-US" sz="1200" b="0" dirty="0" smtClean="0"/>
              <a:t>to capture all PHY aspects (a lesson learned from 11n).  </a:t>
            </a:r>
          </a:p>
          <a:p>
            <a:pPr lvl="1"/>
            <a:r>
              <a:rPr lang="en-US" sz="1200" b="0" dirty="0" smtClean="0"/>
              <a:t>PHY </a:t>
            </a:r>
            <a:r>
              <a:rPr lang="en-US" sz="1200" b="0" dirty="0" smtClean="0"/>
              <a:t>system simulations can more accurately capture PHY performance with actual fast fading, MIMO configuration, interference and specific receivers</a:t>
            </a:r>
            <a:r>
              <a:rPr lang="en-US" sz="1200" b="0" dirty="0" smtClean="0"/>
              <a:t>.</a:t>
            </a:r>
          </a:p>
          <a:p>
            <a:pPr lvl="1"/>
            <a:r>
              <a:rPr lang="en-US" sz="1200" dirty="0" smtClean="0"/>
              <a:t>Both PHY/MAC system simulations should specify a realistic link adaptation (MCS, MIMO mode etc..)</a:t>
            </a:r>
            <a:r>
              <a:rPr lang="en-US" sz="1200" b="0" dirty="0" smtClean="0"/>
              <a:t> </a:t>
            </a:r>
            <a:endParaRPr lang="en-US" sz="1200" b="0" dirty="0" smtClean="0"/>
          </a:p>
          <a:p>
            <a:r>
              <a:rPr lang="en-US" sz="1400" b="0" dirty="0" smtClean="0">
                <a:sym typeface="Wingdings" pitchFamily="2" charset="2"/>
              </a:rPr>
              <a:t> usage of PHY PER point to point simulations should be augmented by PHY/MAC system simulation as needed </a:t>
            </a:r>
            <a:r>
              <a:rPr lang="en-US" sz="1400" b="0" dirty="0" smtClean="0">
                <a:sym typeface="Wingdings" pitchFamily="2" charset="2"/>
              </a:rPr>
              <a:t>(depending on the specific technique proposed and scenario)</a:t>
            </a:r>
          </a:p>
          <a:p>
            <a:r>
              <a:rPr lang="en-US" sz="1400" b="0" dirty="0" smtClean="0">
                <a:sym typeface="Wingdings" pitchFamily="2" charset="2"/>
              </a:rPr>
              <a:t>MAC system simulations should be required to validate final results</a:t>
            </a:r>
            <a:endParaRPr lang="en-US" sz="1400" b="0" dirty="0" smtClean="0"/>
          </a:p>
          <a:p>
            <a:r>
              <a:rPr lang="en-US" sz="1400" b="0" dirty="0" smtClean="0"/>
              <a:t>In </a:t>
            </a:r>
            <a:r>
              <a:rPr lang="en-US" sz="1400" b="0" dirty="0" smtClean="0"/>
              <a:t>the following </a:t>
            </a:r>
            <a:r>
              <a:rPr lang="en-US" sz="1400" b="0" dirty="0" smtClean="0"/>
              <a:t>slides </a:t>
            </a:r>
            <a:r>
              <a:rPr lang="en-US" sz="1400" b="0" dirty="0" smtClean="0"/>
              <a:t>we provide some </a:t>
            </a:r>
            <a:r>
              <a:rPr lang="en-US" sz="1400" b="0" dirty="0" smtClean="0"/>
              <a:t>examples of PHY/MAC system simulation </a:t>
            </a:r>
            <a:endParaRPr lang="en-US" sz="1400" b="0" dirty="0"/>
          </a:p>
          <a:p>
            <a:pPr marL="0" indent="0">
              <a:buNone/>
            </a:pPr>
            <a:endParaRPr lang="en-US" sz="1600" b="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sz="2400" dirty="0" smtClean="0"/>
              <a:t>Example 1 from [8] – PHY System Simulation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1400" b="0" dirty="0" smtClean="0"/>
              <a:t>General Description:</a:t>
            </a:r>
          </a:p>
          <a:p>
            <a:pPr marL="0" indent="0">
              <a:buNone/>
            </a:pPr>
            <a:endParaRPr lang="en-US" sz="1400" b="0" dirty="0" smtClean="0"/>
          </a:p>
          <a:p>
            <a:r>
              <a:rPr lang="en-US" sz="1400" b="0" dirty="0" smtClean="0"/>
              <a:t>N  </a:t>
            </a:r>
            <a:r>
              <a:rPr lang="en-US" sz="1400" b="0" dirty="0"/>
              <a:t>APs and M  STA per AP are dropped in an area of size </a:t>
            </a:r>
            <a:r>
              <a:rPr lang="en-US" sz="1400" b="0" dirty="0" err="1"/>
              <a:t>SxS</a:t>
            </a:r>
            <a:r>
              <a:rPr lang="en-US" sz="1400" b="0" dirty="0"/>
              <a:t> </a:t>
            </a:r>
            <a:r>
              <a:rPr lang="en-US" sz="1400" b="0" dirty="0" err="1"/>
              <a:t>ft</a:t>
            </a:r>
            <a:r>
              <a:rPr lang="en-US" sz="1400" b="0" dirty="0"/>
              <a:t> (numbers shown in plots)</a:t>
            </a:r>
          </a:p>
          <a:p>
            <a:r>
              <a:rPr lang="en-US" sz="1400" b="0" dirty="0"/>
              <a:t>APs are placed regularly with 5ft </a:t>
            </a:r>
            <a:r>
              <a:rPr lang="en-US" sz="1400" b="0" dirty="0" err="1"/>
              <a:t>std</a:t>
            </a:r>
            <a:r>
              <a:rPr lang="en-US" sz="1400" b="0" dirty="0"/>
              <a:t> (results with 15ft are similar) </a:t>
            </a:r>
          </a:p>
          <a:p>
            <a:r>
              <a:rPr lang="en-US" sz="1400" b="0" dirty="0"/>
              <a:t>STAs are associated with the closest AP according to path loss (including random shadowing)</a:t>
            </a:r>
          </a:p>
          <a:p>
            <a:r>
              <a:rPr lang="en-US" sz="1400" b="0" dirty="0"/>
              <a:t>One valid transmission per BSS is assumed </a:t>
            </a:r>
          </a:p>
          <a:p>
            <a:r>
              <a:rPr lang="en-US" sz="1400" b="0" dirty="0"/>
              <a:t>BSSs are chosen randomly that meet CCA rules (50% probability to choose an AP as  a transmitter)</a:t>
            </a:r>
          </a:p>
          <a:p>
            <a:r>
              <a:rPr lang="en-US" sz="1400" b="0" dirty="0"/>
              <a:t>After all transmitters were chosen, SINR is calculated at each receiver and mapped to MCS</a:t>
            </a:r>
          </a:p>
          <a:p>
            <a:r>
              <a:rPr lang="en-US" sz="1400" b="0" dirty="0"/>
              <a:t>SISO links over one 40MHz channel are assumed with 15dBm transmit power</a:t>
            </a:r>
          </a:p>
          <a:p>
            <a:r>
              <a:rPr lang="en-US" sz="1400" b="0" dirty="0"/>
              <a:t>CCA levels are varied from -90dBm to -50dBm (-90dBm just above noise floor for 40MHz)</a:t>
            </a:r>
          </a:p>
          <a:p>
            <a:r>
              <a:rPr lang="en-US" sz="1400" b="0" dirty="0"/>
              <a:t>Simulation uses 50 drops and 250 TXOP per drop</a:t>
            </a:r>
          </a:p>
          <a:p>
            <a:r>
              <a:rPr lang="en-US" sz="1400" b="0" dirty="0"/>
              <a:t>All plots show average and five percentile per-link throughput (</a:t>
            </a:r>
            <a:r>
              <a:rPr lang="en-US" sz="1400" b="0" dirty="0" err="1"/>
              <a:t>Tput</a:t>
            </a:r>
            <a:r>
              <a:rPr lang="en-US" sz="1400" b="0" dirty="0"/>
              <a:t>) , average and five percentile sum </a:t>
            </a:r>
            <a:r>
              <a:rPr lang="en-US" sz="1400" b="0" dirty="0" err="1"/>
              <a:t>Tput</a:t>
            </a:r>
            <a:r>
              <a:rPr lang="en-US" sz="1400" b="0" dirty="0"/>
              <a:t> in TXOP, and the number of concurrent transmissions</a:t>
            </a:r>
          </a:p>
          <a:p>
            <a:pPr marL="0" indent="0">
              <a:buNone/>
            </a:pPr>
            <a:endParaRPr lang="en-US" sz="1600" b="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sz="2400" dirty="0" smtClean="0"/>
              <a:t>Cont.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sz="1600" b="0" dirty="0" smtClean="0"/>
              <a:t>This example shows the impact of </a:t>
            </a:r>
            <a:r>
              <a:rPr lang="en-US" sz="1600" b="0" dirty="0" smtClean="0"/>
              <a:t>CCA </a:t>
            </a:r>
            <a:r>
              <a:rPr lang="en-US" sz="1600" b="0" dirty="0" smtClean="0"/>
              <a:t>levels </a:t>
            </a:r>
            <a:r>
              <a:rPr lang="en-US" sz="1600" b="0" dirty="0" smtClean="0"/>
              <a:t>of secondary channels on </a:t>
            </a:r>
            <a:r>
              <a:rPr lang="en-US" sz="1600" b="0" dirty="0" smtClean="0"/>
              <a:t>total throughput and cell edge throughput and the interaction between those metrics</a:t>
            </a:r>
          </a:p>
          <a:p>
            <a:r>
              <a:rPr lang="en-US" sz="1600" b="0" dirty="0" smtClean="0"/>
              <a:t>The challenge </a:t>
            </a:r>
            <a:r>
              <a:rPr lang="en-US" sz="1600" b="0" dirty="0" smtClean="0"/>
              <a:t>in HEW is </a:t>
            </a:r>
            <a:r>
              <a:rPr lang="en-US" sz="1600" b="0" dirty="0" smtClean="0"/>
              <a:t>to </a:t>
            </a:r>
            <a:endParaRPr lang="en-US" sz="1600" b="0" dirty="0" smtClean="0"/>
          </a:p>
          <a:p>
            <a:pPr marL="0" indent="0">
              <a:buNone/>
            </a:pPr>
            <a:r>
              <a:rPr lang="en-US" sz="1600" b="0" dirty="0" smtClean="0"/>
              <a:t>improve </a:t>
            </a:r>
            <a:r>
              <a:rPr lang="en-US" sz="1600" b="0" dirty="0" smtClean="0"/>
              <a:t>both </a:t>
            </a:r>
            <a:endParaRPr lang="en-US" sz="1600" b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838" y="2390775"/>
            <a:ext cx="5465762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5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sz="2400" dirty="0" smtClean="0"/>
              <a:t>Example 2 from [9] – MAC System Simulation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sz="1600" dirty="0" smtClean="0"/>
              <a:t>Impact of mask on adjacent channel performance studied</a:t>
            </a:r>
          </a:p>
          <a:p>
            <a:r>
              <a:rPr lang="en-US" sz="1600" dirty="0" smtClean="0"/>
              <a:t>1 floor, 2 </a:t>
            </a:r>
            <a:r>
              <a:rPr lang="en-US" sz="1600" dirty="0"/>
              <a:t>BSS</a:t>
            </a:r>
          </a:p>
          <a:p>
            <a:pPr lvl="1"/>
            <a:r>
              <a:rPr lang="en-US" sz="1400" dirty="0"/>
              <a:t>Semi-rigid AP locations with random variance</a:t>
            </a:r>
          </a:p>
          <a:p>
            <a:pPr lvl="1"/>
            <a:r>
              <a:rPr lang="en-US" sz="1400" dirty="0"/>
              <a:t>2 adjacent channels</a:t>
            </a:r>
          </a:p>
          <a:p>
            <a:pPr lvl="1"/>
            <a:r>
              <a:rPr lang="en-US" sz="1400" dirty="0"/>
              <a:t>Varying TX Mask shoulders</a:t>
            </a:r>
          </a:p>
          <a:p>
            <a:pPr lvl="1"/>
            <a:r>
              <a:rPr lang="en-US" sz="1400" dirty="0"/>
              <a:t>Randomized placements</a:t>
            </a:r>
          </a:p>
          <a:p>
            <a:pPr lvl="1"/>
            <a:r>
              <a:rPr lang="en-US" sz="1400" dirty="0"/>
              <a:t>Randomized up and down pair flows</a:t>
            </a:r>
          </a:p>
          <a:p>
            <a:pPr lvl="2"/>
            <a:r>
              <a:rPr lang="en-US" sz="1400" dirty="0"/>
              <a:t>3:1 ratio DOWN to UP, </a:t>
            </a:r>
            <a:endParaRPr lang="en-US" sz="1400" dirty="0" smtClean="0"/>
          </a:p>
          <a:p>
            <a:pPr marL="857250" lvl="2" indent="0">
              <a:buNone/>
            </a:pPr>
            <a:r>
              <a:rPr lang="en-US" sz="1400" dirty="0" smtClean="0"/>
              <a:t>randomly </a:t>
            </a:r>
            <a:r>
              <a:rPr lang="en-US" sz="1400" dirty="0"/>
              <a:t>assigned</a:t>
            </a:r>
          </a:p>
          <a:p>
            <a:pPr lvl="2"/>
            <a:r>
              <a:rPr lang="en-US" sz="1400" dirty="0"/>
              <a:t>One flow per client</a:t>
            </a:r>
          </a:p>
          <a:p>
            <a:pPr lvl="1"/>
            <a:r>
              <a:rPr lang="en-US" sz="1400" dirty="0"/>
              <a:t>Typical AP separation = 15 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" name="Picture 2" descr="Z:\projects\ns_data\mfischer\test-output-scenario-431\s_431_2011_06_18_17_10_45_Z5_ptre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5600" y="2514600"/>
            <a:ext cx="4978400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55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sz="2400" dirty="0" smtClean="0"/>
              <a:t>Cont.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sz="1600" b="0" dirty="0" smtClean="0"/>
              <a:t>System TCP throughput as a function of </a:t>
            </a:r>
            <a:r>
              <a:rPr lang="en-US" sz="1600" b="0" dirty="0" err="1" smtClean="0"/>
              <a:t>Tx</a:t>
            </a:r>
            <a:r>
              <a:rPr lang="en-US" sz="1600" b="0" dirty="0" smtClean="0"/>
              <a:t> </a:t>
            </a:r>
            <a:r>
              <a:rPr lang="en-US" sz="1600" b="0" dirty="0" smtClean="0"/>
              <a:t>mask with multiple drops averaged</a:t>
            </a:r>
            <a:endParaRPr lang="en-US" sz="1600" b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" name="Picture 2" descr="Z:\projects\ns_data\mfischer\s_431_2011_06_18_17_10_45_Z5_ave_ptre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286000"/>
            <a:ext cx="5410200" cy="4057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517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400" dirty="0" smtClean="0"/>
              <a:t>Target Gains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1400" b="0" dirty="0" smtClean="0"/>
              <a:t>Recall from [1] that a factor of 10 was achieved in </a:t>
            </a:r>
            <a:r>
              <a:rPr lang="en-US" sz="1400" b="0" dirty="0" smtClean="0"/>
              <a:t>both </a:t>
            </a:r>
            <a:r>
              <a:rPr lang="en-US" sz="1400" b="0" dirty="0" smtClean="0"/>
              <a:t>11ac and 11n </a:t>
            </a:r>
            <a:r>
              <a:rPr lang="en-US" sz="1400" b="0" dirty="0" smtClean="0"/>
              <a:t>using </a:t>
            </a:r>
            <a:r>
              <a:rPr lang="en-US" sz="1400" b="0" dirty="0" smtClean="0"/>
              <a:t>BW and antenna increases.</a:t>
            </a:r>
          </a:p>
          <a:p>
            <a:endParaRPr lang="en-US" sz="1400" b="0" dirty="0"/>
          </a:p>
          <a:p>
            <a:r>
              <a:rPr lang="en-US" sz="1400" b="0" dirty="0" smtClean="0"/>
              <a:t>Similarly we expect a substantial </a:t>
            </a:r>
            <a:r>
              <a:rPr lang="en-US" sz="1400" b="0" dirty="0" smtClean="0"/>
              <a:t>multiplicative increase </a:t>
            </a:r>
            <a:r>
              <a:rPr lang="en-US" sz="1400" b="0" dirty="0" smtClean="0"/>
              <a:t>in HEW using the new metrics as defined in slide </a:t>
            </a:r>
            <a:r>
              <a:rPr lang="en-US" sz="1400" b="0" dirty="0" smtClean="0"/>
              <a:t>3 and in the scenarios as defined in the following pages. </a:t>
            </a:r>
            <a:endParaRPr lang="en-US" sz="1600" b="0" dirty="0" smtClean="0">
              <a:sym typeface="Wingdings" pitchFamily="2" charset="2"/>
            </a:endParaRPr>
          </a:p>
          <a:p>
            <a:pPr lvl="1">
              <a:buNone/>
            </a:pPr>
            <a:endParaRPr lang="en-US" sz="1600" b="0" dirty="0" smtClean="0"/>
          </a:p>
          <a:p>
            <a:endParaRPr lang="en-US" sz="18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52825"/>
            <a:ext cx="52863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3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99918</TotalTime>
  <Words>2019</Words>
  <Application>Microsoft Office PowerPoint</Application>
  <PresentationFormat>On-screen Show (4:3)</PresentationFormat>
  <Paragraphs>253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802-11-Submission</vt:lpstr>
      <vt:lpstr>Document</vt:lpstr>
      <vt:lpstr>Equation</vt:lpstr>
      <vt:lpstr>HEW- Metrics, Targets, Simulation Scenarios </vt:lpstr>
      <vt:lpstr>Outline</vt:lpstr>
      <vt:lpstr>Recap [1]:  Metric of Interest - Driving  Area Throughput Higher</vt:lpstr>
      <vt:lpstr>Simulations Methodology </vt:lpstr>
      <vt:lpstr>Example 1 from [8] – PHY System Simulation</vt:lpstr>
      <vt:lpstr>Cont. </vt:lpstr>
      <vt:lpstr>Example 2 from [9] – MAC System Simulation</vt:lpstr>
      <vt:lpstr>Cont. </vt:lpstr>
      <vt:lpstr>Target Gains</vt:lpstr>
      <vt:lpstr>Simulation Scenarios</vt:lpstr>
      <vt:lpstr>Outdoor Pico – Operator Planned Deployment</vt:lpstr>
      <vt:lpstr>Dense Deployment</vt:lpstr>
      <vt:lpstr>Outdoor plus Indoor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Ron Porat</cp:lastModifiedBy>
  <cp:revision>883</cp:revision>
  <cp:lastPrinted>1998-02-10T13:28:06Z</cp:lastPrinted>
  <dcterms:created xsi:type="dcterms:W3CDTF">2007-05-21T21:00:37Z</dcterms:created>
  <dcterms:modified xsi:type="dcterms:W3CDTF">2013-05-13T20:59:01Z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696533451</vt:i4>
  </property>
  <property fmtid="{D5CDD505-2E9C-101B-9397-08002B2CF9AE}" pid="3" name="_NewReviewCycle">
    <vt:lpwstr/>
  </property>
  <property fmtid="{D5CDD505-2E9C-101B-9397-08002B2CF9AE}" pid="4" name="_EmailSubject">
    <vt:lpwstr>final UWB presentation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-1355890274</vt:i4>
  </property>
</Properties>
</file>