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2"/>
  </p:notesMasterIdLst>
  <p:handoutMasterIdLst>
    <p:handoutMasterId r:id="rId13"/>
  </p:handoutMasterIdLst>
  <p:sldIdLst>
    <p:sldId id="269" r:id="rId2"/>
    <p:sldId id="257" r:id="rId3"/>
    <p:sldId id="296" r:id="rId4"/>
    <p:sldId id="299" r:id="rId5"/>
    <p:sldId id="272" r:id="rId6"/>
    <p:sldId id="273" r:id="rId7"/>
    <p:sldId id="274" r:id="rId8"/>
    <p:sldId id="275" r:id="rId9"/>
    <p:sldId id="276" r:id="rId10"/>
    <p:sldId id="297"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showComments="0">
  <p:normalViewPr>
    <p:restoredLeft sz="15620"/>
    <p:restoredTop sz="94660"/>
  </p:normalViewPr>
  <p:slideViewPr>
    <p:cSldViewPr showGuides="1">
      <p:cViewPr>
        <p:scale>
          <a:sx n="100" d="100"/>
          <a:sy n="100" d="100"/>
        </p:scale>
        <p:origin x="-1224" y="16"/>
      </p:cViewPr>
      <p:guideLst>
        <p:guide orient="horz" pos="2160"/>
        <p:guide pos="2880"/>
      </p:guideLst>
    </p:cSldViewPr>
  </p:slideViewPr>
  <p:outlineViewPr>
    <p:cViewPr>
      <p:scale>
        <a:sx n="33" d="100"/>
        <a:sy n="33" d="100"/>
      </p:scale>
      <p:origin x="344" y="45872"/>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1" d="100"/>
          <a:sy n="61" d="100"/>
        </p:scale>
        <p:origin x="-187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659188" y="8985250"/>
            <a:ext cx="76200" cy="184150"/>
          </a:xfrm>
          <a:noFill/>
        </p:spPr>
        <p:txBody>
          <a:bodyPr/>
          <a:lstStyle/>
          <a:p>
            <a:fld id="{3F7E3413-24C8-294E-8D5C-0E07658CB7AC}" type="slidenum">
              <a:rPr lang="en-US" altLang="ja-JP">
                <a:latin typeface="Times New Roman" pitchFamily="-84" charset="0"/>
                <a:cs typeface="ＭＳ Ｐゴシック" pitchFamily="-84" charset="-128"/>
              </a:rPr>
              <a:pPr/>
              <a:t>6</a:t>
            </a:fld>
            <a:endParaRPr lang="en-US" altLang="ja-JP">
              <a:latin typeface="Times New Roman" pitchFamily="-84" charset="0"/>
              <a:cs typeface="ＭＳ Ｐゴシック" pitchFamily="-84" charset="-128"/>
            </a:endParaRPr>
          </a:p>
        </p:txBody>
      </p:sp>
      <p:sp>
        <p:nvSpPr>
          <p:cNvPr id="23555" name="Rectangle 2"/>
          <p:cNvSpPr>
            <a:spLocks noGrp="1" noRot="1" noChangeAspect="1" noChangeArrowheads="1" noTextEdit="1"/>
          </p:cNvSpPr>
          <p:nvPr>
            <p:ph type="sldImg"/>
          </p:nvPr>
        </p:nvSpPr>
        <p:spPr>
          <a:xfrm>
            <a:off x="1154113" y="701675"/>
            <a:ext cx="4625975" cy="3468688"/>
          </a:xfrm>
          <a:ln/>
        </p:spPr>
      </p:sp>
      <p:sp>
        <p:nvSpPr>
          <p:cNvPr id="23556"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xfrm>
            <a:off x="3659188" y="8985250"/>
            <a:ext cx="76200" cy="184150"/>
          </a:xfrm>
          <a:noFill/>
        </p:spPr>
        <p:txBody>
          <a:bodyPr/>
          <a:lstStyle/>
          <a:p>
            <a:fld id="{E66F3B68-5842-5B42-9FBD-5823F53A06CF}" type="slidenum">
              <a:rPr lang="en-US" altLang="ja-JP">
                <a:latin typeface="Times New Roman" pitchFamily="-84" charset="0"/>
                <a:cs typeface="ＭＳ Ｐゴシック" pitchFamily="-84" charset="-128"/>
              </a:rPr>
              <a:pPr/>
              <a:t>9</a:t>
            </a:fld>
            <a:endParaRPr lang="en-US" altLang="ja-JP">
              <a:latin typeface="Times New Roman" pitchFamily="-84" charset="0"/>
              <a:cs typeface="ＭＳ Ｐゴシック" pitchFamily="-84" charset="-128"/>
            </a:endParaRPr>
          </a:p>
        </p:txBody>
      </p:sp>
      <p:sp>
        <p:nvSpPr>
          <p:cNvPr id="27651" name="Rectangle 2"/>
          <p:cNvSpPr>
            <a:spLocks noGrp="1" noRot="1" noChangeAspect="1" noChangeArrowheads="1" noTextEdit="1"/>
          </p:cNvSpPr>
          <p:nvPr>
            <p:ph type="sldImg"/>
          </p:nvPr>
        </p:nvSpPr>
        <p:spPr>
          <a:xfrm>
            <a:off x="1154113" y="701675"/>
            <a:ext cx="4625975" cy="3468688"/>
          </a:xfrm>
          <a:ln/>
        </p:spPr>
      </p:sp>
      <p:sp>
        <p:nvSpPr>
          <p:cNvPr id="27652"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1050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Apr/May</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smtClean="0"/>
              <a:t>Hiroshi Mano , ATRD Root,Lab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522084" y="332601"/>
            <a:ext cx="1923416"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a:t>doc.: 11-</a:t>
            </a:r>
            <a:r>
              <a:rPr lang="en-US" altLang="ja-JP" sz="1800" b="1" dirty="0" smtClean="0"/>
              <a:t>13-</a:t>
            </a:r>
            <a:r>
              <a:rPr lang="en-US" altLang="ja-JP" sz="1800" b="1" dirty="0" smtClean="0"/>
              <a:t>0411r00</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3/11-13-0388-01-00ai-march-2013-orlando-session-minutes.doc"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833437" cy="276225"/>
          </a:xfrm>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for</a:t>
            </a:r>
            <a:r>
              <a:rPr lang="en-US" altLang="ja-JP" sz="2100" dirty="0" smtClean="0">
                <a:ea typeface="ＭＳ Ｐゴシック" pitchFamily="-84" charset="-128"/>
                <a:cs typeface="ＭＳ Ｐゴシック" pitchFamily="-84" charset="-128"/>
              </a:rPr>
              <a:t> </a:t>
            </a:r>
            <a:r>
              <a:rPr lang="ja-JP" altLang="en-US" sz="2100" dirty="0" smtClean="0">
                <a:ea typeface="ＭＳ Ｐゴシック" pitchFamily="-84" charset="-128"/>
                <a:cs typeface="ＭＳ Ｐゴシック" pitchFamily="-84" charset="-128"/>
              </a:rPr>
              <a:t>　</a:t>
            </a:r>
            <a:r>
              <a:rPr lang="en-US" altLang="ja-JP" sz="2100" dirty="0" smtClean="0">
                <a:ea typeface="ＭＳ Ｐゴシック" pitchFamily="-84" charset="-128"/>
                <a:cs typeface="ＭＳ Ｐゴシック" pitchFamily="-84" charset="-128"/>
              </a:rPr>
              <a:t>9</a:t>
            </a:r>
            <a:r>
              <a:rPr lang="en-US" altLang="ja-JP" sz="2100" baseline="30000" dirty="0" smtClean="0">
                <a:ea typeface="ＭＳ Ｐゴシック" pitchFamily="-84" charset="-128"/>
                <a:cs typeface="ＭＳ Ｐゴシック" pitchFamily="-84" charset="-128"/>
              </a:rPr>
              <a:t>th</a:t>
            </a:r>
            <a:r>
              <a:rPr lang="en-US" altLang="ja-JP" sz="2100" dirty="0" smtClean="0">
                <a:ea typeface="ＭＳ Ｐゴシック" pitchFamily="-84" charset="-128"/>
                <a:cs typeface="ＭＳ Ｐゴシック" pitchFamily="-84" charset="-128"/>
              </a:rPr>
              <a:t> Apr </a:t>
            </a:r>
            <a:r>
              <a:rPr lang="en-US" altLang="ja-JP" sz="2100" dirty="0" smtClean="0">
                <a:ea typeface="ＭＳ Ｐゴシック" pitchFamily="-84" charset="-128"/>
                <a:cs typeface="ＭＳ Ｐゴシック" pitchFamily="-84" charset="-128"/>
              </a:rPr>
              <a:t>2013 to</a:t>
            </a:r>
            <a:r>
              <a:rPr lang="en-US" altLang="ja-JP" sz="2100" dirty="0" smtClean="0">
                <a:ea typeface="ＭＳ Ｐゴシック" pitchFamily="-84" charset="-128"/>
                <a:cs typeface="ＭＳ Ｐゴシック" pitchFamily="-84" charset="-128"/>
              </a:rPr>
              <a:t> </a:t>
            </a:r>
            <a:r>
              <a:rPr lang="en-US" altLang="ja-JP" sz="2100" dirty="0" smtClean="0">
                <a:ea typeface="ＭＳ Ｐゴシック" pitchFamily="-84" charset="-128"/>
                <a:cs typeface="ＭＳ Ｐゴシック" pitchFamily="-84" charset="-128"/>
              </a:rPr>
              <a:t>7</a:t>
            </a:r>
            <a:r>
              <a:rPr lang="en-US" altLang="ja-JP" sz="2100" baseline="30000" dirty="0" smtClean="0">
                <a:ea typeface="ＭＳ Ｐゴシック" pitchFamily="-84" charset="-128"/>
                <a:cs typeface="ＭＳ Ｐゴシック" pitchFamily="-84" charset="-128"/>
              </a:rPr>
              <a:t>th</a:t>
            </a:r>
            <a:r>
              <a:rPr lang="en-US" altLang="ja-JP" sz="2100" dirty="0" smtClean="0">
                <a:ea typeface="ＭＳ Ｐゴシック" pitchFamily="-84" charset="-128"/>
                <a:cs typeface="ＭＳ Ｐゴシック" pitchFamily="-84" charset="-128"/>
              </a:rPr>
              <a:t> May 2013</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a:t>
            </a:r>
            <a:r>
              <a:rPr lang="en-US" altLang="ja-JP" sz="2000" b="0" dirty="0" smtClean="0">
                <a:ea typeface="ＭＳ Ｐゴシック" pitchFamily="-84" charset="-128"/>
                <a:cs typeface="ＭＳ Ｐゴシック" pitchFamily="-84" charset="-128"/>
              </a:rPr>
              <a:t>-4-9</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533400" y="3429000"/>
          <a:ext cx="8077200" cy="1121093"/>
        </p:xfrm>
        <a:graphic>
          <a:graphicData uri="http://schemas.openxmlformats.org/drawingml/2006/table">
            <a:tbl>
              <a:tblPr/>
              <a:tblGrid>
                <a:gridCol w="1616075"/>
                <a:gridCol w="1000125"/>
                <a:gridCol w="2306638"/>
                <a:gridCol w="1384300"/>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Hiroshi MANO</a:t>
                      </a:r>
                      <a:endParaRPr kumimoji="1" lang="ja-JP" sz="13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65" charset="0"/>
                          <a:ea typeface="Times New Roman" pitchFamily="-65" charset="0"/>
                          <a:cs typeface="Times New Roman" pitchFamily="-65" charset="0"/>
                        </a:rPr>
                        <a:t>AlliedTelesisRD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65" charset="0"/>
                          <a:ea typeface="Times New Roman" pitchFamily="-65" charset="0"/>
                          <a:cs typeface="Times New Roman" pitchFamily="-65" charset="0"/>
                        </a:rPr>
                        <a:t>Root Lab</a:t>
                      </a:r>
                      <a:endParaRPr kumimoji="1" lang="ja-JP" sz="1300" b="0" i="0" u="none" strike="noStrike" cap="none" normalizeH="0" baseline="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8F TOC2 Bldg. 7-21-11 Nishi-</a:t>
                      </a: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Gotanda</a:t>
                      </a: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 Shinagawa-</a:t>
                      </a: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ku</a:t>
                      </a: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 Tokyo 141-0031 JAPAN</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+81-3-5436-8350</a:t>
                      </a:r>
                      <a:endParaRPr kumimoji="1" lang="ja-JP" sz="13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hmano@root-hq.com</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10</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a:t>
            </a:r>
            <a:r>
              <a:rPr lang="en-US" altLang="ja-JP" dirty="0" smtClean="0">
                <a:ea typeface="ＭＳ Ｐゴシック" pitchFamily="-84" charset="-128"/>
                <a:cs typeface="ＭＳ Ｐゴシック" pitchFamily="-84" charset="-128"/>
              </a:rPr>
              <a:t> 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Apr </a:t>
            </a:r>
            <a:r>
              <a:rPr lang="en-US" altLang="ja-JP" dirty="0" smtClean="0">
                <a:ea typeface="ＭＳ Ｐゴシック" pitchFamily="-84" charset="-128"/>
                <a:cs typeface="ＭＳ Ｐゴシック" pitchFamily="-84" charset="-128"/>
              </a:rPr>
              <a:t>2013 to</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May </a:t>
            </a:r>
            <a:r>
              <a:rPr lang="en-US" altLang="ja-JP" dirty="0" smtClean="0">
                <a:ea typeface="ＭＳ Ｐゴシック" pitchFamily="-84" charset="-128"/>
                <a:cs typeface="ＭＳ Ｐゴシック" pitchFamily="-84" charset="-128"/>
              </a:rPr>
              <a:t>2013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a:ea typeface="ＭＳ Ｐゴシック" pitchFamily="-84" charset="-128"/>
                <a:cs typeface="ＭＳ Ｐゴシック" pitchFamily="-84" charset="-128"/>
              </a:rPr>
              <a:t>Please announce your affiliation when you first address the group during a meeting slot</a:t>
            </a:r>
          </a:p>
          <a:p>
            <a:endParaRPr lang="en-US" altLang="ja-JP" sz="3200">
              <a:ea typeface="ＭＳ Ｐゴシック" pitchFamily="-84" charset="-128"/>
              <a:cs typeface="ＭＳ Ｐゴシック" pitchFamily="-84" charset="-128"/>
            </a:endParaRPr>
          </a:p>
          <a:p>
            <a:r>
              <a:rPr lang="en-US" altLang="ja-JP" sz="320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a:ea typeface="ＭＳ Ｐゴシック" pitchFamily="-84" charset="-128"/>
                <a:cs typeface="ＭＳ Ｐゴシック" pitchFamily="-84" charset="-128"/>
                <a:hlinkClick r:id="rId2"/>
              </a:rPr>
              <a:t>hmorioka@root-hq.com</a:t>
            </a:r>
            <a:r>
              <a:rPr lang="en-US" altLang="ja-JP" sz="3200">
                <a:ea typeface="ＭＳ Ｐゴシック" pitchFamily="-84" charset="-128"/>
                <a:cs typeface="ＭＳ Ｐゴシック" pitchFamily="-84" charset="-128"/>
              </a:rPr>
              <a:t> and </a:t>
            </a:r>
            <a:r>
              <a:rPr lang="de-DE" altLang="ja-JP" sz="3200">
                <a:ea typeface="ＭＳ Ｐゴシック" pitchFamily="-84" charset="-128"/>
                <a:cs typeface="ＭＳ Ｐゴシック" pitchFamily="-84" charset="-128"/>
                <a:hlinkClick r:id="rId3"/>
              </a:rPr>
              <a:t>hmano@root-hq.com</a:t>
            </a:r>
            <a:r>
              <a:rPr lang="de-DE" altLang="ja-JP" sz="3200">
                <a:ea typeface="ＭＳ Ｐゴシック" pitchFamily="-84" charset="-128"/>
                <a:cs typeface="ＭＳ Ｐゴシック" pitchFamily="-84" charset="-128"/>
              </a:rPr>
              <a:t> </a:t>
            </a:r>
          </a:p>
          <a:p>
            <a:endParaRPr lang="en-US" altLang="ja-JP" sz="32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Apr </a:t>
            </a:r>
            <a:endParaRPr lang="en-US" altLang="ja-JP" dirty="0" smtClean="0">
              <a:ea typeface="ＭＳ Ｐゴシック" pitchFamily="-84" charset="-128"/>
              <a:cs typeface="ＭＳ Ｐゴシック" pitchFamily="-84" charset="-128"/>
            </a:endParaRP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a:t>
            </a:r>
            <a:r>
              <a:rPr lang="en-US" altLang="ja-JP" dirty="0" smtClean="0"/>
              <a:t> past meeting Minutes</a:t>
            </a:r>
          </a:p>
          <a:p>
            <a:pPr lvl="1">
              <a:defRPr/>
            </a:pPr>
            <a:r>
              <a:rPr lang="en-US" altLang="ja-JP" dirty="0" smtClean="0"/>
              <a:t>13-0388r1 March </a:t>
            </a:r>
            <a:r>
              <a:rPr lang="en-US" altLang="ja-JP" dirty="0" smtClean="0"/>
              <a:t>2013 Orlando Session </a:t>
            </a:r>
            <a:r>
              <a:rPr lang="en-US" altLang="ja-JP" dirty="0" smtClean="0"/>
              <a:t>Minutes </a:t>
            </a:r>
          </a:p>
          <a:p>
            <a:pPr lvl="1">
              <a:defRPr/>
            </a:pPr>
            <a:r>
              <a:rPr lang="en-US" altLang="ja-JP" dirty="0" smtClean="0">
                <a:hlinkClick r:id="rId2"/>
              </a:rPr>
              <a:t>https://mentor.ieee.org/802.11/dcn/13/11-13-0388-01-00ai-march-2013-orlando-session-</a:t>
            </a:r>
            <a:r>
              <a:rPr lang="en-US" altLang="ja-JP" dirty="0" smtClean="0">
                <a:hlinkClick r:id="rId2"/>
              </a:rPr>
              <a:t>minutes.doc</a:t>
            </a:r>
            <a:endParaRPr lang="en-US" altLang="ja-JP" dirty="0" smtClean="0"/>
          </a:p>
          <a:p>
            <a:pPr>
              <a:defRPr/>
            </a:pPr>
            <a:r>
              <a:rPr lang="en-US" altLang="ja-JP" dirty="0" smtClean="0"/>
              <a:t>Status report of Draft 0.5</a:t>
            </a:r>
          </a:p>
          <a:p>
            <a:pPr>
              <a:defRPr/>
            </a:pPr>
            <a:r>
              <a:rPr lang="en-US" altLang="ja-JP" dirty="0" smtClean="0"/>
              <a:t>Schedule of peer review</a:t>
            </a:r>
          </a:p>
          <a:p>
            <a:pPr lvl="1">
              <a:defRPr/>
            </a:pPr>
            <a:r>
              <a:rPr lang="en-US" altLang="ja-JP" dirty="0" smtClean="0">
                <a:solidFill>
                  <a:srgbClr val="FF0000"/>
                </a:solidFill>
              </a:rPr>
              <a:t>20 day peer review starting </a:t>
            </a:r>
            <a:r>
              <a:rPr lang="en-US" altLang="ja-JP" dirty="0" smtClean="0">
                <a:solidFill>
                  <a:srgbClr val="FF0000"/>
                </a:solidFill>
              </a:rPr>
              <a:t>on </a:t>
            </a:r>
            <a:r>
              <a:rPr lang="en-US" altLang="ja-JP" dirty="0" smtClean="0">
                <a:solidFill>
                  <a:srgbClr val="FF0000"/>
                </a:solidFill>
              </a:rPr>
              <a:t>April</a:t>
            </a:r>
            <a:r>
              <a:rPr lang="en-US" altLang="ja-JP" dirty="0" smtClean="0">
                <a:solidFill>
                  <a:srgbClr val="FF0000"/>
                </a:solidFill>
              </a:rPr>
              <a:t> xx </a:t>
            </a:r>
            <a:r>
              <a:rPr lang="en-US" altLang="ja-JP" dirty="0" smtClean="0"/>
              <a:t>, 2013 to assist with producing an improved draft for working </a:t>
            </a:r>
            <a:r>
              <a:rPr lang="en-US" altLang="ja-JP" dirty="0" smtClean="0"/>
              <a:t>LB.</a:t>
            </a:r>
            <a:endParaRPr lang="en-US" altLang="ja-JP" dirty="0" smtClean="0"/>
          </a:p>
          <a:p>
            <a:pPr>
              <a:defRPr/>
            </a:pPr>
            <a:r>
              <a:rPr lang="en-US" altLang="ja-JP" dirty="0" smtClean="0"/>
              <a:t>Plan </a:t>
            </a:r>
            <a:r>
              <a:rPr lang="en-US" altLang="ja-JP" dirty="0" smtClean="0"/>
              <a:t>to next teleconference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a:t>IEEE Patent Policy - </a:t>
            </a:r>
            <a:r>
              <a:rPr kumimoji="0" lang="en-US" altLang="ja-JP" sz="1500" u="sng">
                <a:hlinkClick r:id="rId2"/>
              </a:rPr>
              <a:t>http://standards.ieee.org/board/pat/pat-slideset.ppt</a:t>
            </a:r>
            <a:endParaRPr kumimoji="0" lang="en-US" altLang="ja-JP" sz="1500"/>
          </a:p>
          <a:p>
            <a:pPr lvl="1">
              <a:lnSpc>
                <a:spcPct val="80000"/>
              </a:lnSpc>
            </a:pPr>
            <a:r>
              <a:rPr kumimoji="0" lang="en-US" altLang="ja-JP" sz="1500"/>
              <a:t>Patent FAQ - </a:t>
            </a:r>
            <a:r>
              <a:rPr kumimoji="0" lang="en-US" altLang="ja-JP" sz="1500" u="sng">
                <a:hlinkClick r:id="rId3"/>
              </a:rPr>
              <a:t>http://standards.ieee.org/board/pat/faq.pdf</a:t>
            </a:r>
            <a:endParaRPr kumimoji="0" lang="en-US" altLang="ja-JP" sz="1500"/>
          </a:p>
          <a:p>
            <a:pPr lvl="1">
              <a:lnSpc>
                <a:spcPct val="80000"/>
              </a:lnSpc>
            </a:pPr>
            <a:r>
              <a:rPr kumimoji="0" lang="en-US" altLang="ja-JP" sz="1500"/>
              <a:t>LoA Form - </a:t>
            </a:r>
            <a:r>
              <a:rPr kumimoji="0" lang="en-US" altLang="ja-JP" sz="1500" u="sng">
                <a:hlinkClick r:id="rId4"/>
              </a:rPr>
              <a:t>http://standards.ieee.org/board/pat/loa.pdf</a:t>
            </a:r>
            <a:endParaRPr kumimoji="0" lang="en-US" altLang="ja-JP" sz="1500"/>
          </a:p>
          <a:p>
            <a:pPr lvl="1">
              <a:lnSpc>
                <a:spcPct val="80000"/>
              </a:lnSpc>
            </a:pPr>
            <a:r>
              <a:rPr kumimoji="0" lang="en-US" altLang="ja-JP" sz="1500"/>
              <a:t>Affiliation FAQ - </a:t>
            </a:r>
            <a:r>
              <a:rPr kumimoji="0" lang="en-US" altLang="ja-JP" sz="1500" u="sng">
                <a:hlinkClick r:id="rId5"/>
              </a:rPr>
              <a:t>http://standards.ieee.org/faqs/affiliationFAQ.html</a:t>
            </a:r>
            <a:endParaRPr kumimoji="0" lang="en-US" altLang="ja-JP" sz="1500"/>
          </a:p>
          <a:p>
            <a:pPr lvl="1">
              <a:lnSpc>
                <a:spcPct val="80000"/>
              </a:lnSpc>
            </a:pPr>
            <a:r>
              <a:rPr kumimoji="0" lang="en-US" altLang="ja-JP" sz="1500"/>
              <a:t>Anti-Trust FAQ - </a:t>
            </a:r>
            <a:r>
              <a:rPr kumimoji="0" lang="en-US" altLang="ja-JP" sz="1500" u="sng">
                <a:hlinkClick r:id="rId6"/>
              </a:rPr>
              <a:t>http://standards.ieee.org/resources/antitrust-guidelines.pdf</a:t>
            </a:r>
            <a:endParaRPr kumimoji="0" lang="en-US" altLang="ja-JP" sz="1500"/>
          </a:p>
          <a:p>
            <a:pPr lvl="1">
              <a:lnSpc>
                <a:spcPct val="80000"/>
              </a:lnSpc>
            </a:pPr>
            <a:r>
              <a:rPr kumimoji="0" lang="en-US" altLang="ja-JP" sz="1500"/>
              <a:t>Ethics - </a:t>
            </a:r>
            <a:r>
              <a:rPr kumimoji="0" lang="en-US" altLang="ja-JP" sz="1500" u="sng">
                <a:hlinkClick r:id="rId7"/>
              </a:rPr>
              <a:t>http://www.ieee.org/portal/cms_docs/about/CoE_poster.pdf</a:t>
            </a:r>
            <a:endParaRPr kumimoji="0" lang="en-US" altLang="ja-JP" sz="1500"/>
          </a:p>
          <a:p>
            <a:pPr lvl="1">
              <a:lnSpc>
                <a:spcPct val="80000"/>
              </a:lnSpc>
            </a:pPr>
            <a:r>
              <a:rPr kumimoji="0" lang="en-US" altLang="ja-JP" sz="1500"/>
              <a:t>IEEE 802.11 Working Group Policies and Procedures - </a:t>
            </a:r>
            <a:r>
              <a:rPr kumimoji="0" lang="en-US" altLang="ja-JP" sz="1500" u="sng">
                <a:hlinkClick r:id="rId8"/>
              </a:rPr>
              <a:t>https://mentor.ieee.org/802.11/public-file/07/11-07-0360-04-0000-802-11-policies-and-procedures.doc</a:t>
            </a:r>
            <a:endParaRPr lang="en-US" altLang="ja-JP" sz="1900"/>
          </a:p>
          <a:p>
            <a:pPr>
              <a:lnSpc>
                <a:spcPct val="80000"/>
              </a:lnSpc>
            </a:pPr>
            <a:r>
              <a:rPr lang="en-US" altLang="ja-JP" sz="1900">
                <a:ea typeface="ＭＳ Ｐゴシック" pitchFamily="-84" charset="-128"/>
                <a:cs typeface="ＭＳ Ｐゴシック" pitchFamily="-84" charset="-128"/>
              </a:rPr>
              <a:t>Chair and secretary</a:t>
            </a:r>
          </a:p>
          <a:p>
            <a:pPr lvl="1">
              <a:lnSpc>
                <a:spcPct val="80000"/>
              </a:lnSpc>
            </a:pPr>
            <a:r>
              <a:rPr kumimoji="0" lang="en-US" altLang="ja-JP" sz="1500"/>
              <a:t>Chair: Hiroshi Mano (Root Inc)</a:t>
            </a:r>
          </a:p>
          <a:p>
            <a:pPr lvl="1">
              <a:lnSpc>
                <a:spcPct val="80000"/>
              </a:lnSpc>
            </a:pPr>
            <a:r>
              <a:rPr kumimoji="0" lang="en-US" altLang="ja-JP" sz="1500"/>
              <a:t>Vice Chair : Marc Emmelman (Fraunhofer FOKUS)</a:t>
            </a:r>
          </a:p>
          <a:p>
            <a:pPr lvl="1">
              <a:lnSpc>
                <a:spcPct val="80000"/>
              </a:lnSpc>
            </a:pPr>
            <a:r>
              <a:rPr kumimoji="0" lang="en-US" altLang="ja-JP" sz="1500"/>
              <a:t>2</a:t>
            </a:r>
            <a:r>
              <a:rPr kumimoji="0" lang="en-US" altLang="ja-JP" sz="1500" baseline="30000"/>
              <a:t>nd</a:t>
            </a:r>
            <a:r>
              <a:rPr kumimoji="0" lang="en-US" altLang="ja-JP" sz="1500"/>
              <a:t> Vice Chair : Gobar Bajko (Nokia)</a:t>
            </a:r>
          </a:p>
          <a:p>
            <a:pPr lvl="1">
              <a:lnSpc>
                <a:spcPct val="80000"/>
              </a:lnSpc>
            </a:pPr>
            <a:r>
              <a:rPr kumimoji="0" lang="en-US" altLang="ja-JP" sz="1500"/>
              <a:t>Recording Secretary: Hitoshi Morioka (Root,Inc.)</a:t>
            </a:r>
          </a:p>
          <a:p>
            <a:pPr lvl="1">
              <a:lnSpc>
                <a:spcPct val="80000"/>
              </a:lnSpc>
            </a:pPr>
            <a:r>
              <a:rPr kumimoji="0" lang="en-US" altLang="ja-JP" sz="1500"/>
              <a:t>Technical Editor: </a:t>
            </a:r>
            <a:r>
              <a:rPr lang="en-US" altLang="ja-JP" sz="1600"/>
              <a:t>Tom Siep (CSR)</a:t>
            </a:r>
            <a:endParaRPr kumimoji="0" lang="en-US" altLang="ja-JP" sz="1500"/>
          </a:p>
          <a:p>
            <a:pPr>
              <a:lnSpc>
                <a:spcPct val="80000"/>
              </a:lnSpc>
            </a:pPr>
            <a:r>
              <a:rPr lang="en-US" altLang="ja-JP" sz="1900">
                <a:ea typeface="ＭＳ Ｐゴシック" pitchFamily="-84" charset="-128"/>
                <a:cs typeface="ＭＳ Ｐゴシック" pitchFamily="-84" charset="-128"/>
              </a:rPr>
              <a:t>Recording your attendance</a:t>
            </a:r>
          </a:p>
          <a:p>
            <a:pPr lvl="1">
              <a:lnSpc>
                <a:spcPct val="80000"/>
              </a:lnSpc>
            </a:pPr>
            <a:r>
              <a:rPr kumimoji="0" lang="en-US" altLang="ja-JP" sz="1900"/>
              <a:t>Please send e-mail including name and affiliation to </a:t>
            </a:r>
            <a:r>
              <a:rPr lang="en-US" altLang="ja-JP" sz="1800">
                <a:hlinkClick r:id="rId9"/>
              </a:rPr>
              <a:t>hmorioka@root-hq.com</a:t>
            </a:r>
            <a:r>
              <a:rPr lang="en-US" altLang="ja-JP" sz="1800"/>
              <a:t> and </a:t>
            </a:r>
            <a:r>
              <a:rPr lang="de-DE" altLang="ja-JP" sz="1800">
                <a:hlinkClick r:id="rId10"/>
              </a:rPr>
              <a:t>hmano@root-hq.com</a:t>
            </a:r>
            <a:r>
              <a:rPr lang="de-DE" altLang="ja-JP" sz="1800"/>
              <a:t> </a:t>
            </a:r>
            <a:r>
              <a:rPr kumimoji="0" lang="en-US" altLang="ja-JP" sz="1500"/>
              <a:t/>
            </a:r>
            <a:br>
              <a:rPr kumimoji="0" lang="en-US" altLang="ja-JP" sz="1500"/>
            </a:br>
            <a:endParaRPr kumimoji="0" lang="en-US" altLang="ja-JP" sz="150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5</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2253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2532"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22533" name="Date Placeholder 4"/>
          <p:cNvSpPr>
            <a:spLocks noGrp="1"/>
          </p:cNvSpPr>
          <p:nvPr>
            <p:ph type="dt" sz="quarter" idx="10"/>
          </p:nvPr>
        </p:nvSpPr>
        <p:spPr>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22534" name="Slide Number Placeholder 5"/>
          <p:cNvSpPr>
            <a:spLocks noGrp="1"/>
          </p:cNvSpPr>
          <p:nvPr>
            <p:ph type="sldNum" sz="quarter" idx="12"/>
          </p:nvPr>
        </p:nvSpPr>
        <p:spPr>
          <a:noFill/>
        </p:spPr>
        <p:txBody>
          <a:bodyPr/>
          <a:lstStyle/>
          <a:p>
            <a:r>
              <a:rPr lang="en-US" altLang="ja-JP">
                <a:latin typeface="Times New Roman" pitchFamily="-84" charset="0"/>
              </a:rPr>
              <a:t>Slide </a:t>
            </a:r>
            <a:fld id="{6B75C987-9C7E-A149-87A6-502AD74FC293}" type="slidenum">
              <a:rPr lang="en-US" altLang="ja-JP">
                <a:latin typeface="Times New Roman" pitchFamily="-84" charset="0"/>
              </a:rPr>
              <a:pPr/>
              <a:t>6</a:t>
            </a:fld>
            <a:endParaRPr lang="en-US" altLang="ja-JP">
              <a:latin typeface="Times New Roman" pitchFamily="-84" charset="0"/>
            </a:endParaRPr>
          </a:p>
        </p:txBody>
      </p:sp>
      <p:sp>
        <p:nvSpPr>
          <p:cNvPr id="22535"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24579"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24580"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24581" name="Date Placeholder 4"/>
          <p:cNvSpPr>
            <a:spLocks noGrp="1"/>
          </p:cNvSpPr>
          <p:nvPr>
            <p:ph type="dt" sz="quarter" idx="10"/>
          </p:nvPr>
        </p:nvSpPr>
        <p:spPr>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24582" name="Slide Number Placeholder 5"/>
          <p:cNvSpPr>
            <a:spLocks noGrp="1"/>
          </p:cNvSpPr>
          <p:nvPr>
            <p:ph type="sldNum" sz="quarter" idx="12"/>
          </p:nvPr>
        </p:nvSpPr>
        <p:spPr>
          <a:noFill/>
        </p:spPr>
        <p:txBody>
          <a:bodyPr/>
          <a:lstStyle/>
          <a:p>
            <a:r>
              <a:rPr lang="en-US" altLang="ja-JP">
                <a:latin typeface="Times New Roman" pitchFamily="-84" charset="0"/>
              </a:rPr>
              <a:t>Slide </a:t>
            </a:r>
            <a:fld id="{3F53E408-DA5F-B14B-8492-8FF8C510D276}" type="slidenum">
              <a:rPr lang="en-US" altLang="ja-JP">
                <a:latin typeface="Times New Roman" pitchFamily="-84" charset="0"/>
              </a:rPr>
              <a:pPr/>
              <a:t>7</a:t>
            </a:fld>
            <a:endParaRPr lang="en-US" altLang="ja-JP">
              <a:latin typeface="Times New Roman" pitchFamily="-84" charset="0"/>
            </a:endParaRPr>
          </a:p>
        </p:txBody>
      </p:sp>
      <p:sp>
        <p:nvSpPr>
          <p:cNvPr id="24583"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25603"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25604" name="Date Placeholder 3"/>
          <p:cNvSpPr>
            <a:spLocks noGrp="1"/>
          </p:cNvSpPr>
          <p:nvPr>
            <p:ph type="dt" sz="quarter" idx="10"/>
          </p:nvPr>
        </p:nvSpPr>
        <p:spPr>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25605" name="Slide Number Placeholder 4"/>
          <p:cNvSpPr>
            <a:spLocks noGrp="1"/>
          </p:cNvSpPr>
          <p:nvPr>
            <p:ph type="sldNum" sz="quarter" idx="12"/>
          </p:nvPr>
        </p:nvSpPr>
        <p:spPr>
          <a:noFill/>
        </p:spPr>
        <p:txBody>
          <a:bodyPr/>
          <a:lstStyle/>
          <a:p>
            <a:r>
              <a:rPr lang="en-US" altLang="ja-JP">
                <a:latin typeface="Times New Roman" pitchFamily="-84" charset="0"/>
              </a:rPr>
              <a:t>Slide </a:t>
            </a:r>
            <a:fld id="{2105660F-2F7F-EB41-A52C-83231641A119}" type="slidenum">
              <a:rPr lang="en-US" altLang="ja-JP">
                <a:latin typeface="Times New Roman" pitchFamily="-84" charset="0"/>
              </a:rPr>
              <a:pPr/>
              <a:t>8</a:t>
            </a:fld>
            <a:endParaRPr lang="en-US" altLang="ja-JP">
              <a:latin typeface="Times New Roman" pitchFamily="-84" charset="0"/>
            </a:endParaRPr>
          </a:p>
        </p:txBody>
      </p:sp>
      <p:sp>
        <p:nvSpPr>
          <p:cNvPr id="25606"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2662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6628"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26629" name="Date Placeholder 4"/>
          <p:cNvSpPr>
            <a:spLocks noGrp="1"/>
          </p:cNvSpPr>
          <p:nvPr>
            <p:ph type="dt" sz="quarter" idx="10"/>
          </p:nvPr>
        </p:nvSpPr>
        <p:spPr>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26630" name="Slide Number Placeholder 5"/>
          <p:cNvSpPr>
            <a:spLocks noGrp="1"/>
          </p:cNvSpPr>
          <p:nvPr>
            <p:ph type="sldNum" sz="quarter" idx="12"/>
          </p:nvPr>
        </p:nvSpPr>
        <p:spPr>
          <a:noFill/>
        </p:spPr>
        <p:txBody>
          <a:bodyPr/>
          <a:lstStyle/>
          <a:p>
            <a:r>
              <a:rPr lang="en-US" altLang="ja-JP">
                <a:latin typeface="Times New Roman" pitchFamily="-84" charset="0"/>
              </a:rPr>
              <a:t>Slide </a:t>
            </a:r>
            <a:fld id="{B2198F5D-28E3-6A41-815D-BF9CFC8D71CA}" type="slidenum">
              <a:rPr lang="en-US" altLang="ja-JP">
                <a:latin typeface="Times New Roman" pitchFamily="-84" charset="0"/>
              </a:rPr>
              <a:pPr/>
              <a:t>9</a:t>
            </a:fld>
            <a:endParaRPr lang="en-US" altLang="ja-JP">
              <a:latin typeface="Times New Roman" pitchFamily="-84" charset="0"/>
            </a:endParaRPr>
          </a:p>
        </p:txBody>
      </p:sp>
      <p:sp>
        <p:nvSpPr>
          <p:cNvPr id="26631"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7099</TotalTime>
  <Words>1546</Words>
  <Application>Microsoft Macintosh PowerPoint</Application>
  <PresentationFormat>画面に合わせる (4:3)</PresentationFormat>
  <Paragraphs>139</Paragraphs>
  <Slides>10</Slides>
  <Notes>4</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10</vt:i4>
      </vt:variant>
    </vt:vector>
  </HeadingPairs>
  <TitlesOfParts>
    <vt:vector size="11" baseType="lpstr">
      <vt:lpstr>802-11-Submission</vt:lpstr>
      <vt:lpstr>IEEE 802.11 TGai Fast Initial Link Setup  Teleconference Agenda for 　9th Apr 2013 to 7th May 2013</vt:lpstr>
      <vt:lpstr>Abstract</vt:lpstr>
      <vt:lpstr>Meeting Protocol</vt:lpstr>
      <vt:lpstr>Agenda for 9th Apr </vt:lpstr>
      <vt:lpstr>Administrative Items</vt:lpstr>
      <vt:lpstr>Participants, Patents, and Duty to Inform</vt:lpstr>
      <vt:lpstr>Patent Related Links</vt:lpstr>
      <vt:lpstr>Call for Potentially Essential Patents</vt:lpstr>
      <vt:lpstr>Other Guidelines for IEEE WG Meetings</vt:lpstr>
      <vt:lpstr> Guidelines for Telcos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Hiroshi Mano</dc:creator>
  <cp:keywords/>
  <dc:description/>
  <cp:lastModifiedBy>真野 浩</cp:lastModifiedBy>
  <cp:revision>364</cp:revision>
  <cp:lastPrinted>1998-02-10T13:28:06Z</cp:lastPrinted>
  <dcterms:created xsi:type="dcterms:W3CDTF">2013-04-09T12:25:34Z</dcterms:created>
  <dcterms:modified xsi:type="dcterms:W3CDTF">2013-04-09T12:37:22Z</dcterms:modified>
  <cp:category/>
</cp:coreProperties>
</file>