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Default Extension="doc" ContentType="application/msword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80" r:id="rId4"/>
    <p:sldId id="265" r:id="rId5"/>
    <p:sldId id="281" r:id="rId6"/>
    <p:sldId id="282" r:id="rId7"/>
    <p:sldId id="283" r:id="rId8"/>
    <p:sldId id="269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284" r:id="rId17"/>
    <p:sldId id="279" r:id="rId18"/>
    <p:sldId id="275" r:id="rId19"/>
    <p:sldId id="285" r:id="rId20"/>
    <p:sldId id="290" r:id="rId21"/>
    <p:sldId id="291" r:id="rId22"/>
    <p:sldId id="292" r:id="rId23"/>
    <p:sldId id="293" r:id="rId24"/>
    <p:sldId id="294" r:id="rId25"/>
    <p:sldId id="287" r:id="rId26"/>
    <p:sldId id="288" r:id="rId27"/>
    <p:sldId id="289" r:id="rId28"/>
    <p:sldId id="264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altLang="ja-JP" smtClean="0"/>
              <a:pPr/>
              <a:t>18.03.2013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382645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7954515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12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853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1568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31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FOKUS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FOKUS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FOKUS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FOKUS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FOKUS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FOKUS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FOKUS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/0324r0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0/11-10-1152-01-0fia-fast-initial-link-set-up-par.doc" TargetMode="External"/><Relationship Id="rId4" Type="http://schemas.openxmlformats.org/officeDocument/2006/relationships/hyperlink" Target="https://mentor.ieee.org/802.11/dcn/11/11-11-0238-19-00ai-use-case-reference-list-for-tgai.doc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TGai</a:t>
            </a:r>
            <a:r>
              <a:rPr lang="en-GB" dirty="0" smtClean="0"/>
              <a:t> Principles and Mechanisms</a:t>
            </a:r>
            <a:br>
              <a:rPr lang="en-GB" dirty="0" smtClean="0"/>
            </a:br>
            <a:r>
              <a:rPr lang="en-GB" dirty="0" smtClean="0"/>
              <a:t>(Joint </a:t>
            </a:r>
            <a:r>
              <a:rPr lang="en-GB" dirty="0" err="1" smtClean="0"/>
              <a:t>TGai</a:t>
            </a:r>
            <a:r>
              <a:rPr lang="en-GB" dirty="0" smtClean="0"/>
              <a:t> and </a:t>
            </a:r>
            <a:r>
              <a:rPr lang="en-GB" dirty="0" err="1" smtClean="0"/>
              <a:t>TGaq</a:t>
            </a:r>
            <a:r>
              <a:rPr lang="en-GB" dirty="0" smtClean="0"/>
              <a:t> Meeting)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48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5938" y="2133600"/>
          <a:ext cx="8139112" cy="4348162"/>
        </p:xfrm>
        <a:graphic>
          <a:graphicData uri="http://schemas.openxmlformats.org/presentationml/2006/ole">
            <p:oleObj spid="_x0000_s3087" name="Dokument" r:id="rId4" imgW="8255000" imgH="4419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752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Active scanning, </a:t>
            </a:r>
            <a:r>
              <a:rPr lang="en-US" dirty="0"/>
              <a:t>e</a:t>
            </a:r>
            <a:r>
              <a:rPr lang="en-US" dirty="0" smtClean="0"/>
              <a:t>xpedited scanning procedure</a:t>
            </a:r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15256"/>
            <a:ext cx="7770813" cy="12673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If device has received a probe request, it should avoid transmitting the same probe request as transmitted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73767" y="6539805"/>
            <a:ext cx="3184520" cy="180975"/>
          </a:xfrm>
        </p:spPr>
        <p:txBody>
          <a:bodyPr/>
          <a:lstStyle/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538005" y="3483872"/>
            <a:ext cx="3156306" cy="2465396"/>
            <a:chOff x="0" y="0"/>
            <a:chExt cx="2334895" cy="1886738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82880" y="435128"/>
              <a:ext cx="2152015" cy="1451610"/>
              <a:chOff x="2206" y="4388"/>
              <a:chExt cx="3389" cy="2286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206" y="4388"/>
                <a:ext cx="2029" cy="1753"/>
                <a:chOff x="2357" y="4397"/>
                <a:chExt cx="2029" cy="1753"/>
              </a:xfrm>
            </p:grpSpPr>
            <p:sp>
              <p:nvSpPr>
                <p:cNvPr id="15" name="AutoShape 297"/>
                <p:cNvSpPr>
                  <a:spLocks noChangeArrowheads="1"/>
                </p:cNvSpPr>
                <p:nvPr/>
              </p:nvSpPr>
              <p:spPr bwMode="auto">
                <a:xfrm>
                  <a:off x="2986" y="5609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</a:p>
              </p:txBody>
            </p:sp>
            <p:cxnSp>
              <p:nvCxnSpPr>
                <p:cNvPr id="16" name="AutoShape 298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83" y="4397"/>
                  <a:ext cx="1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cxnSp>
              <p:nvCxnSpPr>
                <p:cNvPr id="17" name="AutoShape 29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357" y="4397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cxnSp>
              <p:nvCxnSpPr>
                <p:cNvPr id="18" name="AutoShape 300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84" y="4397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2645" y="4719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/>
                      <a:ea typeface="Times New Roman"/>
                      <a:cs typeface="Times New Roman"/>
                    </a:rPr>
                    <a:t>Probe Request</a:t>
                  </a:r>
                </a:p>
              </p:txBody>
            </p:sp>
            <p:sp>
              <p:nvSpPr>
                <p:cNvPr id="20" name="AutoShape 302"/>
                <p:cNvSpPr>
                  <a:spLocks noChangeArrowheads="1"/>
                </p:cNvSpPr>
                <p:nvPr/>
              </p:nvSpPr>
              <p:spPr bwMode="auto">
                <a:xfrm>
                  <a:off x="3744" y="5618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/>
                      <a:ea typeface="Times New Roman"/>
                      <a:cs typeface="Times New Roman"/>
                    </a:rPr>
                    <a:t>STA 2</a:t>
                  </a:r>
                </a:p>
              </p:txBody>
            </p:sp>
          </p:grpSp>
          <p:sp>
            <p:nvSpPr>
              <p:cNvPr id="13" name="Arc 327"/>
              <p:cNvSpPr>
                <a:spLocks/>
              </p:cNvSpPr>
              <p:nvPr/>
            </p:nvSpPr>
            <p:spPr bwMode="auto">
              <a:xfrm rot="10652231">
                <a:off x="3925" y="5999"/>
                <a:ext cx="434" cy="3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4" name="Text Box 328"/>
              <p:cNvSpPr txBox="1">
                <a:spLocks noChangeArrowheads="1"/>
              </p:cNvSpPr>
              <p:nvPr/>
            </p:nvSpPr>
            <p:spPr bwMode="auto">
              <a:xfrm>
                <a:off x="4362" y="5993"/>
                <a:ext cx="1233" cy="6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Delay probe request </a:t>
                </a:r>
                <a:r>
                  <a:rPr lang="en-US" sz="1100" dirty="0">
                    <a:effectLst/>
                    <a:latin typeface="Arial"/>
                    <a:ea typeface="Times New Roman"/>
                    <a:cs typeface="Times New Roman"/>
                  </a:rPr>
                  <a:t>transmission</a:t>
                </a:r>
              </a:p>
            </p:txBody>
          </p:sp>
        </p:grpSp>
        <p:sp>
          <p:nvSpPr>
            <p:cNvPr id="9" name="AutoShape 81"/>
            <p:cNvSpPr>
              <a:spLocks noChangeArrowheads="1"/>
            </p:cNvSpPr>
            <p:nvPr/>
          </p:nvSpPr>
          <p:spPr bwMode="auto">
            <a:xfrm>
              <a:off x="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effectLst/>
                  <a:latin typeface="Arial"/>
                  <a:ea typeface="Times New Roman"/>
                  <a:cs typeface="Times New Roman"/>
                </a:rPr>
                <a:t>AP1</a:t>
              </a:r>
            </a:p>
          </p:txBody>
        </p:sp>
        <p:sp>
          <p:nvSpPr>
            <p:cNvPr id="10" name="AutoShape 82"/>
            <p:cNvSpPr>
              <a:spLocks noChangeArrowheads="1"/>
            </p:cNvSpPr>
            <p:nvPr/>
          </p:nvSpPr>
          <p:spPr bwMode="auto">
            <a:xfrm>
              <a:off x="59909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effectLst/>
                  <a:latin typeface="Arial"/>
                  <a:ea typeface="Times New Roman"/>
                  <a:cs typeface="Times New Roman"/>
                </a:rPr>
                <a:t>AP2</a:t>
              </a:r>
            </a:p>
          </p:txBody>
        </p:sp>
        <p:sp>
          <p:nvSpPr>
            <p:cNvPr id="11" name="AutoShape 83"/>
            <p:cNvSpPr>
              <a:spLocks noChangeArrowheads="1"/>
            </p:cNvSpPr>
            <p:nvPr/>
          </p:nvSpPr>
          <p:spPr bwMode="auto">
            <a:xfrm>
              <a:off x="119187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effectLst/>
                  <a:latin typeface="Arial"/>
                  <a:ea typeface="Times New Roman"/>
                  <a:cs typeface="Times New Roman"/>
                </a:rPr>
                <a:t>AP3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52093" y="3467405"/>
            <a:ext cx="3121289" cy="2481820"/>
            <a:chOff x="0" y="0"/>
            <a:chExt cx="2308991" cy="1899307"/>
          </a:xfrm>
        </p:grpSpPr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163961" y="454047"/>
              <a:ext cx="2145030" cy="1445260"/>
              <a:chOff x="5096" y="4398"/>
              <a:chExt cx="3378" cy="2276"/>
            </a:xfrm>
          </p:grpSpPr>
          <p:grpSp>
            <p:nvGrpSpPr>
              <p:cNvPr id="26" name="Group 25"/>
              <p:cNvGrpSpPr>
                <a:grpSpLocks/>
              </p:cNvGrpSpPr>
              <p:nvPr/>
            </p:nvGrpSpPr>
            <p:grpSpPr bwMode="auto">
              <a:xfrm>
                <a:off x="5096" y="4398"/>
                <a:ext cx="2040" cy="1748"/>
                <a:chOff x="5247" y="4407"/>
                <a:chExt cx="2040" cy="1748"/>
              </a:xfrm>
            </p:grpSpPr>
            <p:grpSp>
              <p:nvGrpSpPr>
                <p:cNvPr id="29" name="Group 28"/>
                <p:cNvGrpSpPr>
                  <a:grpSpLocks/>
                </p:cNvGrpSpPr>
                <p:nvPr/>
              </p:nvGrpSpPr>
              <p:grpSpPr bwMode="auto">
                <a:xfrm>
                  <a:off x="5247" y="4407"/>
                  <a:ext cx="1944" cy="1743"/>
                  <a:chOff x="4070" y="6085"/>
                  <a:chExt cx="1944" cy="1743"/>
                </a:xfrm>
              </p:grpSpPr>
              <p:cxnSp>
                <p:nvCxnSpPr>
                  <p:cNvPr id="31" name="AutoShape 30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5066" y="6131"/>
                    <a:ext cx="948" cy="100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  <a:noFill/>
                      </a14:hiddenFill>
                    </a:ext>
                  </a:extLst>
                </p:spPr>
              </p:cxnSp>
              <p:cxnSp>
                <p:nvCxnSpPr>
                  <p:cNvPr id="32" name="AutoShape 30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70" y="6085"/>
                    <a:ext cx="942" cy="104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  <a:noFill/>
                      </a14:hiddenFill>
                    </a:ext>
                  </a:extLst>
                </p:spPr>
              </p:cxnSp>
              <p:sp>
                <p:nvSpPr>
                  <p:cNvPr id="33" name="AutoShape 310"/>
                  <p:cNvSpPr>
                    <a:spLocks noChangeArrowheads="1"/>
                  </p:cNvSpPr>
                  <p:nvPr/>
                </p:nvSpPr>
                <p:spPr bwMode="auto">
                  <a:xfrm>
                    <a:off x="4714" y="7296"/>
                    <a:ext cx="642" cy="532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79646"/>
                  </a:solidFill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974706">
                        <a:alpha val="50000"/>
                      </a:srgbClr>
                    </a:outerShdw>
                  </a:effec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1100">
                        <a:effectLst/>
                        <a:latin typeface="Arial"/>
                        <a:ea typeface="Times New Roman"/>
                        <a:cs typeface="Times New Roman"/>
                      </a:rPr>
                      <a:t>STA 1</a:t>
                    </a:r>
                  </a:p>
                </p:txBody>
              </p:sp>
              <p:cxnSp>
                <p:nvCxnSpPr>
                  <p:cNvPr id="34" name="AutoShape 3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039" y="6085"/>
                    <a:ext cx="0" cy="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  <a:noFill/>
                      </a14:hiddenFill>
                    </a:ext>
                  </a:extLst>
                </p:spPr>
              </p:cxnSp>
              <p:sp>
                <p:nvSpPr>
                  <p:cNvPr id="3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406" y="6251"/>
                    <a:ext cx="1248" cy="596"/>
                  </a:xfrm>
                  <a:prstGeom prst="rect">
                    <a:avLst/>
                  </a:prstGeom>
                  <a:solidFill>
                    <a:srgbClr val="4BACC6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205867">
                        <a:alpha val="50000"/>
                      </a:srgbClr>
                    </a:outerShdw>
                  </a:effec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1100">
                        <a:effectLst/>
                        <a:latin typeface="Arial"/>
                        <a:ea typeface="Times New Roman"/>
                        <a:cs typeface="Times New Roman"/>
                      </a:rPr>
                      <a:t>Probe Response</a:t>
                    </a:r>
                  </a:p>
                </p:txBody>
              </p:sp>
            </p:grpSp>
            <p:sp>
              <p:nvSpPr>
                <p:cNvPr id="30" name="AutoShape 313"/>
                <p:cNvSpPr>
                  <a:spLocks noChangeArrowheads="1"/>
                </p:cNvSpPr>
                <p:nvPr/>
              </p:nvSpPr>
              <p:spPr bwMode="auto">
                <a:xfrm>
                  <a:off x="6645" y="5623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effectLst/>
                      <a:latin typeface="Arial"/>
                      <a:ea typeface="Times New Roman"/>
                      <a:cs typeface="Times New Roman"/>
                    </a:rPr>
                    <a:t>STA 2</a:t>
                  </a:r>
                </a:p>
              </p:txBody>
            </p:sp>
          </p:grpSp>
          <p:sp>
            <p:nvSpPr>
              <p:cNvPr id="27" name="Arc 329"/>
              <p:cNvSpPr>
                <a:spLocks/>
              </p:cNvSpPr>
              <p:nvPr/>
            </p:nvSpPr>
            <p:spPr bwMode="auto">
              <a:xfrm rot="10652231">
                <a:off x="6838" y="5999"/>
                <a:ext cx="400" cy="3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28" name="Text Box 330"/>
              <p:cNvSpPr txBox="1">
                <a:spLocks noChangeArrowheads="1"/>
              </p:cNvSpPr>
              <p:nvPr/>
            </p:nvSpPr>
            <p:spPr bwMode="auto">
              <a:xfrm>
                <a:off x="7241" y="5993"/>
                <a:ext cx="1233" cy="6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Abort probe request </a:t>
                </a:r>
                <a:r>
                  <a:rPr lang="en-US" sz="1100" dirty="0">
                    <a:effectLst/>
                    <a:latin typeface="Arial"/>
                    <a:ea typeface="Times New Roman"/>
                    <a:cs typeface="Times New Roman"/>
                  </a:rPr>
                  <a:t>transmission</a:t>
                </a:r>
              </a:p>
            </p:txBody>
          </p:sp>
        </p:grpSp>
        <p:sp>
          <p:nvSpPr>
            <p:cNvPr id="23" name="AutoShape 81"/>
            <p:cNvSpPr>
              <a:spLocks noChangeArrowheads="1"/>
            </p:cNvSpPr>
            <p:nvPr/>
          </p:nvSpPr>
          <p:spPr bwMode="auto">
            <a:xfrm>
              <a:off x="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effectLst/>
                  <a:latin typeface="Arial"/>
                  <a:ea typeface="Times New Roman"/>
                  <a:cs typeface="Times New Roman"/>
                </a:rPr>
                <a:t>AP1</a:t>
              </a:r>
            </a:p>
          </p:txBody>
        </p:sp>
        <p:sp>
          <p:nvSpPr>
            <p:cNvPr id="24" name="AutoShape 82"/>
            <p:cNvSpPr>
              <a:spLocks noChangeArrowheads="1"/>
            </p:cNvSpPr>
            <p:nvPr/>
          </p:nvSpPr>
          <p:spPr bwMode="auto">
            <a:xfrm>
              <a:off x="59278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effectLst/>
                  <a:latin typeface="Arial"/>
                  <a:ea typeface="Times New Roman"/>
                  <a:cs typeface="Times New Roman"/>
                </a:rPr>
                <a:t>AP2</a:t>
              </a:r>
            </a:p>
          </p:txBody>
        </p:sp>
        <p:sp>
          <p:nvSpPr>
            <p:cNvPr id="25" name="AutoShape 83"/>
            <p:cNvSpPr>
              <a:spLocks noChangeArrowheads="1"/>
            </p:cNvSpPr>
            <p:nvPr/>
          </p:nvSpPr>
          <p:spPr bwMode="auto">
            <a:xfrm>
              <a:off x="119187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effectLst/>
                  <a:latin typeface="Arial"/>
                  <a:ea typeface="Times New Roman"/>
                  <a:cs typeface="Times New Roman"/>
                </a:rPr>
                <a:t>AP3</a:t>
              </a: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1520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Active scanning, Probe Response collision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717" y="2046420"/>
            <a:ext cx="7770813" cy="144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APs </a:t>
            </a:r>
            <a:r>
              <a:rPr lang="fi-FI" dirty="0" smtClean="0"/>
              <a:t>avoids </a:t>
            </a:r>
            <a:r>
              <a:rPr lang="fi-FI" dirty="0"/>
              <a:t>sending unnecessary copies of probe responses</a:t>
            </a:r>
          </a:p>
          <a:p>
            <a:pPr marL="400050">
              <a:buFont typeface="Arial" pitchFamily="34" charset="0"/>
              <a:buChar char="•"/>
            </a:pPr>
            <a:r>
              <a:rPr lang="fi-FI" dirty="0"/>
              <a:t>Single copy of probe response or beacon frame is </a:t>
            </a:r>
            <a:r>
              <a:rPr lang="fi-FI" dirty="0" smtClean="0"/>
              <a:t>enough</a:t>
            </a:r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grpSp>
        <p:nvGrpSpPr>
          <p:cNvPr id="4" name="Group 47"/>
          <p:cNvGrpSpPr/>
          <p:nvPr/>
        </p:nvGrpSpPr>
        <p:grpSpPr>
          <a:xfrm>
            <a:off x="270640" y="4200118"/>
            <a:ext cx="3160137" cy="2339690"/>
            <a:chOff x="0" y="0"/>
            <a:chExt cx="2334895" cy="1886738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182880" y="435128"/>
              <a:ext cx="2152015" cy="1451610"/>
              <a:chOff x="2206" y="4388"/>
              <a:chExt cx="3389" cy="2286"/>
            </a:xfrm>
          </p:grpSpPr>
          <p:grpSp>
            <p:nvGrpSpPr>
              <p:cNvPr id="7" name="Group 52"/>
              <p:cNvGrpSpPr>
                <a:grpSpLocks/>
              </p:cNvGrpSpPr>
              <p:nvPr/>
            </p:nvGrpSpPr>
            <p:grpSpPr bwMode="auto">
              <a:xfrm>
                <a:off x="2206" y="4388"/>
                <a:ext cx="2029" cy="1753"/>
                <a:chOff x="2357" y="4397"/>
                <a:chExt cx="2029" cy="1753"/>
              </a:xfrm>
            </p:grpSpPr>
            <p:sp>
              <p:nvSpPr>
                <p:cNvPr id="56" name="AutoShape 297"/>
                <p:cNvSpPr>
                  <a:spLocks noChangeArrowheads="1"/>
                </p:cNvSpPr>
                <p:nvPr/>
              </p:nvSpPr>
              <p:spPr bwMode="auto">
                <a:xfrm>
                  <a:off x="2986" y="5609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</a:p>
              </p:txBody>
            </p:sp>
            <p:cxnSp>
              <p:nvCxnSpPr>
                <p:cNvPr id="57" name="AutoShape 298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83" y="4397"/>
                  <a:ext cx="1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cxnSp>
              <p:nvCxnSpPr>
                <p:cNvPr id="58" name="AutoShape 29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357" y="4397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cxnSp>
              <p:nvCxnSpPr>
                <p:cNvPr id="59" name="AutoShape 300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84" y="4397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2645" y="4719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 dirty="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Probe Request</a:t>
                  </a:r>
                </a:p>
              </p:txBody>
            </p:sp>
            <p:sp>
              <p:nvSpPr>
                <p:cNvPr id="61" name="AutoShape 302"/>
                <p:cNvSpPr>
                  <a:spLocks noChangeArrowheads="1"/>
                </p:cNvSpPr>
                <p:nvPr/>
              </p:nvSpPr>
              <p:spPr bwMode="auto">
                <a:xfrm>
                  <a:off x="3744" y="5618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STA 2</a:t>
                  </a:r>
                </a:p>
              </p:txBody>
            </p:sp>
          </p:grpSp>
          <p:sp>
            <p:nvSpPr>
              <p:cNvPr id="54" name="Arc 327"/>
              <p:cNvSpPr>
                <a:spLocks/>
              </p:cNvSpPr>
              <p:nvPr/>
            </p:nvSpPr>
            <p:spPr bwMode="auto">
              <a:xfrm rot="10652231">
                <a:off x="3925" y="5999"/>
                <a:ext cx="434" cy="3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Text Box 328"/>
              <p:cNvSpPr txBox="1">
                <a:spLocks noChangeArrowheads="1"/>
              </p:cNvSpPr>
              <p:nvPr/>
            </p:nvSpPr>
            <p:spPr bwMode="auto">
              <a:xfrm>
                <a:off x="4362" y="5634"/>
                <a:ext cx="1233" cy="10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100" dirty="0" smtClean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STA2 misses the probe </a:t>
                </a:r>
                <a:r>
                  <a:rPr lang="en-US" sz="1100" dirty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request transmission</a:t>
                </a:r>
              </a:p>
            </p:txBody>
          </p:sp>
        </p:grpSp>
        <p:sp>
          <p:nvSpPr>
            <p:cNvPr id="50" name="AutoShape 81"/>
            <p:cNvSpPr>
              <a:spLocks noChangeArrowheads="1"/>
            </p:cNvSpPr>
            <p:nvPr/>
          </p:nvSpPr>
          <p:spPr bwMode="auto">
            <a:xfrm>
              <a:off x="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AP1</a:t>
              </a:r>
            </a:p>
          </p:txBody>
        </p:sp>
        <p:sp>
          <p:nvSpPr>
            <p:cNvPr id="51" name="AutoShape 82"/>
            <p:cNvSpPr>
              <a:spLocks noChangeArrowheads="1"/>
            </p:cNvSpPr>
            <p:nvPr/>
          </p:nvSpPr>
          <p:spPr bwMode="auto">
            <a:xfrm>
              <a:off x="59909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AP2</a:t>
              </a:r>
            </a:p>
          </p:txBody>
        </p:sp>
        <p:sp>
          <p:nvSpPr>
            <p:cNvPr id="52" name="AutoShape 83"/>
            <p:cNvSpPr>
              <a:spLocks noChangeArrowheads="1"/>
            </p:cNvSpPr>
            <p:nvPr/>
          </p:nvSpPr>
          <p:spPr bwMode="auto">
            <a:xfrm>
              <a:off x="119187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AP3</a:t>
              </a:r>
            </a:p>
          </p:txBody>
        </p:sp>
      </p:grpSp>
      <p:grpSp>
        <p:nvGrpSpPr>
          <p:cNvPr id="8" name="Group 61"/>
          <p:cNvGrpSpPr/>
          <p:nvPr/>
        </p:nvGrpSpPr>
        <p:grpSpPr>
          <a:xfrm>
            <a:off x="5786687" y="4197100"/>
            <a:ext cx="3125078" cy="2355277"/>
            <a:chOff x="0" y="0"/>
            <a:chExt cx="2308991" cy="1899307"/>
          </a:xfrm>
        </p:grpSpPr>
        <p:grpSp>
          <p:nvGrpSpPr>
            <p:cNvPr id="9" name="Group 62"/>
            <p:cNvGrpSpPr>
              <a:grpSpLocks/>
            </p:cNvGrpSpPr>
            <p:nvPr/>
          </p:nvGrpSpPr>
          <p:grpSpPr bwMode="auto">
            <a:xfrm>
              <a:off x="163961" y="454047"/>
              <a:ext cx="2145030" cy="1445260"/>
              <a:chOff x="5096" y="4398"/>
              <a:chExt cx="3378" cy="2276"/>
            </a:xfrm>
          </p:grpSpPr>
          <p:grpSp>
            <p:nvGrpSpPr>
              <p:cNvPr id="10" name="Group 66"/>
              <p:cNvGrpSpPr>
                <a:grpSpLocks/>
              </p:cNvGrpSpPr>
              <p:nvPr/>
            </p:nvGrpSpPr>
            <p:grpSpPr bwMode="auto">
              <a:xfrm>
                <a:off x="5096" y="4398"/>
                <a:ext cx="2040" cy="1748"/>
                <a:chOff x="5247" y="4407"/>
                <a:chExt cx="2040" cy="1748"/>
              </a:xfrm>
            </p:grpSpPr>
            <p:grpSp>
              <p:nvGrpSpPr>
                <p:cNvPr id="11" name="Group 69"/>
                <p:cNvGrpSpPr>
                  <a:grpSpLocks/>
                </p:cNvGrpSpPr>
                <p:nvPr/>
              </p:nvGrpSpPr>
              <p:grpSpPr bwMode="auto">
                <a:xfrm>
                  <a:off x="5247" y="4407"/>
                  <a:ext cx="1944" cy="1743"/>
                  <a:chOff x="4070" y="6085"/>
                  <a:chExt cx="1944" cy="1743"/>
                </a:xfrm>
              </p:grpSpPr>
              <p:cxnSp>
                <p:nvCxnSpPr>
                  <p:cNvPr id="72" name="AutoShape 305"/>
                  <p:cNvCxnSpPr>
                    <a:cxnSpLocks noChangeShapeType="1"/>
                    <a:endCxn id="71" idx="0"/>
                  </p:cNvCxnSpPr>
                  <p:nvPr/>
                </p:nvCxnSpPr>
                <p:spPr bwMode="auto">
                  <a:xfrm flipH="1">
                    <a:off x="5789" y="6131"/>
                    <a:ext cx="225" cy="117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  <a:noFill/>
                      </a14:hiddenFill>
                    </a:ext>
                  </a:extLst>
                </p:spPr>
              </p:cxnSp>
              <p:cxnSp>
                <p:nvCxnSpPr>
                  <p:cNvPr id="73" name="AutoShape 30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70" y="6085"/>
                    <a:ext cx="942" cy="1046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  <a:noFill/>
                      </a14:hiddenFill>
                    </a:ext>
                  </a:extLst>
                </p:spPr>
              </p:cxnSp>
              <p:sp>
                <p:nvSpPr>
                  <p:cNvPr id="74" name="AutoShape 310"/>
                  <p:cNvSpPr>
                    <a:spLocks noChangeArrowheads="1"/>
                  </p:cNvSpPr>
                  <p:nvPr/>
                </p:nvSpPr>
                <p:spPr bwMode="auto">
                  <a:xfrm>
                    <a:off x="4714" y="7296"/>
                    <a:ext cx="642" cy="532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79646"/>
                  </a:solidFill>
                  <a:ln w="38100">
                    <a:solidFill>
                      <a:srgbClr val="F2F2F2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974706">
                        <a:alpha val="50000"/>
                      </a:srgbClr>
                    </a:outerShdw>
                  </a:effec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rPr>
                      <a:t>STA 1</a:t>
                    </a:r>
                  </a:p>
                </p:txBody>
              </p:sp>
              <p:cxnSp>
                <p:nvCxnSpPr>
                  <p:cNvPr id="75" name="AutoShape 3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039" y="6085"/>
                    <a:ext cx="0" cy="97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  <a:noFill/>
                      </a14:hiddenFill>
                    </a:ext>
                  </a:extLst>
                </p:spPr>
              </p:cxnSp>
              <p:sp>
                <p:nvSpPr>
                  <p:cNvPr id="76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4613" y="6277"/>
                    <a:ext cx="1248" cy="596"/>
                  </a:xfrm>
                  <a:prstGeom prst="rect">
                    <a:avLst/>
                  </a:prstGeom>
                  <a:solidFill>
                    <a:srgbClr val="4BACC6"/>
                  </a:solidFill>
                  <a:ln w="38100">
                    <a:solidFill>
                      <a:srgbClr val="F2F2F2"/>
                    </a:solidFill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205867">
                        <a:alpha val="50000"/>
                      </a:srgbClr>
                    </a:outerShdw>
                  </a:effec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rPr>
                      <a:t>Probe Response</a:t>
                    </a:r>
                  </a:p>
                </p:txBody>
              </p:sp>
            </p:grpSp>
            <p:sp>
              <p:nvSpPr>
                <p:cNvPr id="71" name="AutoShape 313"/>
                <p:cNvSpPr>
                  <a:spLocks noChangeArrowheads="1"/>
                </p:cNvSpPr>
                <p:nvPr/>
              </p:nvSpPr>
              <p:spPr bwMode="auto">
                <a:xfrm>
                  <a:off x="6645" y="5623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STA 2</a:t>
                  </a:r>
                </a:p>
              </p:txBody>
            </p:sp>
          </p:grpSp>
          <p:sp>
            <p:nvSpPr>
              <p:cNvPr id="68" name="Arc 329"/>
              <p:cNvSpPr>
                <a:spLocks/>
              </p:cNvSpPr>
              <p:nvPr/>
            </p:nvSpPr>
            <p:spPr bwMode="auto">
              <a:xfrm rot="10652231">
                <a:off x="6838" y="5999"/>
                <a:ext cx="400" cy="3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ext Box 330"/>
              <p:cNvSpPr txBox="1">
                <a:spLocks noChangeArrowheads="1"/>
              </p:cNvSpPr>
              <p:nvPr/>
            </p:nvSpPr>
            <p:spPr bwMode="auto">
              <a:xfrm>
                <a:off x="7241" y="5993"/>
                <a:ext cx="1233" cy="6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100" dirty="0" smtClean="0">
                    <a:solidFill>
                      <a:schemeClr val="tx1"/>
                    </a:solidFill>
                    <a:latin typeface="Arial"/>
                    <a:ea typeface="Times New Roman"/>
                    <a:cs typeface="Times New Roman"/>
                  </a:rPr>
                  <a:t>Receive </a:t>
                </a:r>
                <a:r>
                  <a:rPr lang="en-US" sz="1100" dirty="0" smtClean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 </a:t>
                </a:r>
                <a:r>
                  <a:rPr lang="en-US" sz="1100" dirty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probe </a:t>
                </a:r>
                <a:r>
                  <a:rPr lang="en-US" sz="1100" dirty="0" smtClean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responses </a:t>
                </a:r>
                <a:endParaRPr lang="en-US" sz="1100" dirty="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sp>
          <p:nvSpPr>
            <p:cNvPr id="64" name="AutoShape 81"/>
            <p:cNvSpPr>
              <a:spLocks noChangeArrowheads="1"/>
            </p:cNvSpPr>
            <p:nvPr/>
          </p:nvSpPr>
          <p:spPr bwMode="auto">
            <a:xfrm>
              <a:off x="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AP1</a:t>
              </a:r>
            </a:p>
          </p:txBody>
        </p:sp>
        <p:sp>
          <p:nvSpPr>
            <p:cNvPr id="65" name="AutoShape 82"/>
            <p:cNvSpPr>
              <a:spLocks noChangeArrowheads="1"/>
            </p:cNvSpPr>
            <p:nvPr/>
          </p:nvSpPr>
          <p:spPr bwMode="auto">
            <a:xfrm>
              <a:off x="59278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AP2</a:t>
              </a:r>
            </a:p>
          </p:txBody>
        </p:sp>
        <p:sp>
          <p:nvSpPr>
            <p:cNvPr id="66" name="AutoShape 83"/>
            <p:cNvSpPr>
              <a:spLocks noChangeArrowheads="1"/>
            </p:cNvSpPr>
            <p:nvPr/>
          </p:nvSpPr>
          <p:spPr bwMode="auto">
            <a:xfrm>
              <a:off x="119187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AP3</a:t>
              </a:r>
            </a:p>
          </p:txBody>
        </p:sp>
      </p:grpSp>
      <p:grpSp>
        <p:nvGrpSpPr>
          <p:cNvPr id="12" name="Group 85"/>
          <p:cNvGrpSpPr/>
          <p:nvPr/>
        </p:nvGrpSpPr>
        <p:grpSpPr>
          <a:xfrm>
            <a:off x="3445181" y="4197100"/>
            <a:ext cx="2125349" cy="1919982"/>
            <a:chOff x="3411871" y="4654266"/>
            <a:chExt cx="1570280" cy="1548229"/>
          </a:xfrm>
        </p:grpSpPr>
        <p:sp>
          <p:nvSpPr>
            <p:cNvPr id="77" name="AutoShape 297"/>
            <p:cNvSpPr>
              <a:spLocks noChangeArrowheads="1"/>
            </p:cNvSpPr>
            <p:nvPr/>
          </p:nvSpPr>
          <p:spPr bwMode="auto">
            <a:xfrm>
              <a:off x="3491880" y="5858972"/>
              <a:ext cx="407656" cy="337808"/>
            </a:xfrm>
            <a:prstGeom prst="roundRect">
              <a:avLst>
                <a:gd name="adj" fmla="val 16667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 dirty="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STA 1</a:t>
              </a:r>
            </a:p>
          </p:txBody>
        </p:sp>
        <p:cxnSp>
          <p:nvCxnSpPr>
            <p:cNvPr id="78" name="AutoShape 298"/>
            <p:cNvCxnSpPr>
              <a:cxnSpLocks noChangeShapeType="1"/>
            </p:cNvCxnSpPr>
            <p:nvPr/>
          </p:nvCxnSpPr>
          <p:spPr bwMode="auto">
            <a:xfrm flipV="1">
              <a:off x="4151878" y="5089379"/>
              <a:ext cx="635" cy="6933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79" name="AutoShape 299"/>
            <p:cNvCxnSpPr>
              <a:cxnSpLocks noChangeShapeType="1"/>
            </p:cNvCxnSpPr>
            <p:nvPr/>
          </p:nvCxnSpPr>
          <p:spPr bwMode="auto">
            <a:xfrm flipH="1" flipV="1">
              <a:off x="3563888" y="5089379"/>
              <a:ext cx="587990" cy="6933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80" name="AutoShape 300"/>
            <p:cNvCxnSpPr>
              <a:cxnSpLocks noChangeShapeType="1"/>
            </p:cNvCxnSpPr>
            <p:nvPr/>
          </p:nvCxnSpPr>
          <p:spPr bwMode="auto">
            <a:xfrm flipV="1">
              <a:off x="4152513" y="5089379"/>
              <a:ext cx="587990" cy="6933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746762" y="5293842"/>
              <a:ext cx="792454" cy="378447"/>
            </a:xfrm>
            <a:prstGeom prst="rect">
              <a:avLst/>
            </a:prstGeom>
            <a:solidFill>
              <a:srgbClr val="4BACC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 dirty="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Probe Request</a:t>
              </a:r>
            </a:p>
          </p:txBody>
        </p:sp>
        <p:sp>
          <p:nvSpPr>
            <p:cNvPr id="82" name="AutoShape 302"/>
            <p:cNvSpPr>
              <a:spLocks noChangeArrowheads="1"/>
            </p:cNvSpPr>
            <p:nvPr/>
          </p:nvSpPr>
          <p:spPr bwMode="auto">
            <a:xfrm>
              <a:off x="3973194" y="5864687"/>
              <a:ext cx="407656" cy="337808"/>
            </a:xfrm>
            <a:prstGeom prst="roundRect">
              <a:avLst>
                <a:gd name="adj" fmla="val 16667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STA 2</a:t>
              </a:r>
            </a:p>
          </p:txBody>
        </p:sp>
        <p:sp>
          <p:nvSpPr>
            <p:cNvPr id="83" name="AutoShape 81"/>
            <p:cNvSpPr>
              <a:spLocks noChangeArrowheads="1"/>
            </p:cNvSpPr>
            <p:nvPr/>
          </p:nvSpPr>
          <p:spPr bwMode="auto">
            <a:xfrm>
              <a:off x="3411871" y="4654266"/>
              <a:ext cx="378447" cy="367017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AP1</a:t>
              </a:r>
            </a:p>
          </p:txBody>
        </p:sp>
        <p:sp>
          <p:nvSpPr>
            <p:cNvPr id="84" name="AutoShape 82"/>
            <p:cNvSpPr>
              <a:spLocks noChangeArrowheads="1"/>
            </p:cNvSpPr>
            <p:nvPr/>
          </p:nvSpPr>
          <p:spPr bwMode="auto">
            <a:xfrm>
              <a:off x="4010941" y="4654266"/>
              <a:ext cx="378447" cy="367017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AP2</a:t>
              </a:r>
            </a:p>
          </p:txBody>
        </p:sp>
        <p:sp>
          <p:nvSpPr>
            <p:cNvPr id="85" name="AutoShape 83"/>
            <p:cNvSpPr>
              <a:spLocks noChangeArrowheads="1"/>
            </p:cNvSpPr>
            <p:nvPr/>
          </p:nvSpPr>
          <p:spPr bwMode="auto">
            <a:xfrm>
              <a:off x="4603704" y="4654266"/>
              <a:ext cx="378447" cy="367017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AP3</a:t>
              </a: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9036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Active scanning, comprehensive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One probe response may contain information of multiple APs 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total amount of responses is reduced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040021" y="3659431"/>
            <a:ext cx="5719594" cy="2330208"/>
            <a:chOff x="0" y="0"/>
            <a:chExt cx="4617748" cy="1816735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0"/>
              <a:ext cx="2085754" cy="1816735"/>
              <a:chOff x="0" y="0"/>
              <a:chExt cx="2085754" cy="1816735"/>
            </a:xfrm>
          </p:grpSpPr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238539" y="0"/>
                <a:ext cx="1847215" cy="1816735"/>
                <a:chOff x="3395" y="7377"/>
                <a:chExt cx="2909" cy="2861"/>
              </a:xfrm>
            </p:grpSpPr>
            <p:sp>
              <p:nvSpPr>
                <p:cNvPr id="25" name="AutoShape 159"/>
                <p:cNvSpPr>
                  <a:spLocks noChangeArrowheads="1"/>
                </p:cNvSpPr>
                <p:nvPr/>
              </p:nvSpPr>
              <p:spPr bwMode="auto">
                <a:xfrm>
                  <a:off x="3958" y="9706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</a:p>
              </p:txBody>
            </p:sp>
            <p:cxnSp>
              <p:nvCxnSpPr>
                <p:cNvPr id="26" name="AutoShape 160"/>
                <p:cNvCxnSpPr>
                  <a:cxnSpLocks noChangeShapeType="1"/>
                </p:cNvCxnSpPr>
                <p:nvPr/>
              </p:nvCxnSpPr>
              <p:spPr bwMode="auto">
                <a:xfrm flipV="1">
                  <a:off x="4255" y="8494"/>
                  <a:ext cx="1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sp>
              <p:nvSpPr>
                <p:cNvPr id="27" name="Rectangle 26"/>
                <p:cNvSpPr>
                  <a:spLocks noChangeArrowheads="1"/>
                </p:cNvSpPr>
                <p:nvPr/>
              </p:nvSpPr>
              <p:spPr bwMode="auto">
                <a:xfrm>
                  <a:off x="3617" y="8816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Probe Request</a:t>
                  </a:r>
                </a:p>
              </p:txBody>
            </p:sp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3395" y="7377"/>
                  <a:ext cx="760" cy="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Chn 1</a:t>
                  </a:r>
                </a:p>
              </p:txBody>
            </p:sp>
            <p:sp>
              <p:nvSpPr>
                <p:cNvPr id="29" name="Rectangle 28"/>
                <p:cNvSpPr>
                  <a:spLocks noChangeArrowheads="1"/>
                </p:cNvSpPr>
                <p:nvPr/>
              </p:nvSpPr>
              <p:spPr bwMode="auto">
                <a:xfrm>
                  <a:off x="4800" y="7377"/>
                  <a:ext cx="760" cy="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Chn 6</a:t>
                  </a:r>
                </a:p>
              </p:txBody>
            </p:sp>
            <p:sp>
              <p:nvSpPr>
                <p:cNvPr id="30" name="Arc 168"/>
                <p:cNvSpPr>
                  <a:spLocks/>
                </p:cNvSpPr>
                <p:nvPr/>
              </p:nvSpPr>
              <p:spPr bwMode="auto">
                <a:xfrm rot="10652231">
                  <a:off x="4441" y="9258"/>
                  <a:ext cx="533" cy="37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0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976" y="9266"/>
                  <a:ext cx="1328" cy="67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Request for information of other BSSs</a:t>
                  </a:r>
                </a:p>
              </p:txBody>
            </p:sp>
          </p:grpSp>
          <p:sp>
            <p:nvSpPr>
              <p:cNvPr id="22" name="AutoShape 81"/>
              <p:cNvSpPr>
                <a:spLocks noChangeArrowheads="1"/>
              </p:cNvSpPr>
              <p:nvPr/>
            </p:nvSpPr>
            <p:spPr bwMode="auto">
              <a:xfrm>
                <a:off x="0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AP1</a:t>
                </a:r>
              </a:p>
            </p:txBody>
          </p:sp>
          <p:sp>
            <p:nvSpPr>
              <p:cNvPr id="23" name="AutoShape 82"/>
              <p:cNvSpPr>
                <a:spLocks noChangeArrowheads="1"/>
              </p:cNvSpPr>
              <p:nvPr/>
            </p:nvSpPr>
            <p:spPr bwMode="auto">
              <a:xfrm>
                <a:off x="596348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AP2</a:t>
                </a:r>
              </a:p>
            </p:txBody>
          </p:sp>
          <p:sp>
            <p:nvSpPr>
              <p:cNvPr id="24" name="AutoShape 83"/>
              <p:cNvSpPr>
                <a:spLocks noChangeArrowheads="1"/>
              </p:cNvSpPr>
              <p:nvPr/>
            </p:nvSpPr>
            <p:spPr bwMode="auto">
              <a:xfrm>
                <a:off x="1192696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AP3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2178658" y="0"/>
              <a:ext cx="2439090" cy="1816735"/>
              <a:chOff x="0" y="0"/>
              <a:chExt cx="2439090" cy="1816735"/>
            </a:xfrm>
          </p:grpSpPr>
          <p:grpSp>
            <p:nvGrpSpPr>
              <p:cNvPr id="21" name="Group 9"/>
              <p:cNvGrpSpPr>
                <a:grpSpLocks/>
              </p:cNvGrpSpPr>
              <p:nvPr/>
            </p:nvGrpSpPr>
            <p:grpSpPr bwMode="auto">
              <a:xfrm>
                <a:off x="214685" y="0"/>
                <a:ext cx="2224405" cy="1816735"/>
                <a:chOff x="6788" y="7377"/>
                <a:chExt cx="3503" cy="2861"/>
              </a:xfrm>
            </p:grpSpPr>
            <p:sp>
              <p:nvSpPr>
                <p:cNvPr id="14" name="AutoShape 152"/>
                <p:cNvSpPr>
                  <a:spLocks noChangeArrowheads="1"/>
                </p:cNvSpPr>
                <p:nvPr/>
              </p:nvSpPr>
              <p:spPr bwMode="auto">
                <a:xfrm>
                  <a:off x="7361" y="9706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</a:p>
              </p:txBody>
            </p:sp>
            <p:cxnSp>
              <p:nvCxnSpPr>
                <p:cNvPr id="15" name="AutoShape 153"/>
                <p:cNvCxnSpPr>
                  <a:cxnSpLocks noChangeShapeType="1"/>
                </p:cNvCxnSpPr>
                <p:nvPr/>
              </p:nvCxnSpPr>
              <p:spPr bwMode="auto">
                <a:xfrm>
                  <a:off x="7686" y="8494"/>
                  <a:ext cx="0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sp>
              <p:nvSpPr>
                <p:cNvPr id="16" name="Rectangle 15"/>
                <p:cNvSpPr>
                  <a:spLocks noChangeArrowheads="1"/>
                </p:cNvSpPr>
                <p:nvPr/>
              </p:nvSpPr>
              <p:spPr bwMode="auto">
                <a:xfrm>
                  <a:off x="6993" y="8561"/>
                  <a:ext cx="1385" cy="80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Probe Response + Neighbor List</a:t>
                  </a:r>
                </a:p>
              </p:txBody>
            </p:sp>
            <p:sp>
              <p:nvSpPr>
                <p:cNvPr id="17" name="Arc 170"/>
                <p:cNvSpPr>
                  <a:spLocks/>
                </p:cNvSpPr>
                <p:nvPr/>
              </p:nvSpPr>
              <p:spPr bwMode="auto">
                <a:xfrm rot="10652231">
                  <a:off x="8112" y="9219"/>
                  <a:ext cx="533" cy="37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0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8645" y="8816"/>
                  <a:ext cx="1646" cy="121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 dirty="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Contains information of itself (AP 2), as well as AP 1 and AP </a:t>
                  </a:r>
                  <a:r>
                    <a:rPr lang="en-US" sz="1050" dirty="0" smtClean="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3 or channel 6</a:t>
                  </a:r>
                  <a:endParaRPr lang="en-US" sz="1050" dirty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6788" y="7377"/>
                  <a:ext cx="760" cy="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Chn 1</a:t>
                  </a:r>
                </a:p>
              </p:txBody>
            </p:sp>
            <p:sp>
              <p:nvSpPr>
                <p:cNvPr id="20" name="Rectangle 19"/>
                <p:cNvSpPr>
                  <a:spLocks noChangeArrowheads="1"/>
                </p:cNvSpPr>
                <p:nvPr/>
              </p:nvSpPr>
              <p:spPr bwMode="auto">
                <a:xfrm>
                  <a:off x="8193" y="7377"/>
                  <a:ext cx="760" cy="3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05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Chn 6</a:t>
                  </a:r>
                </a:p>
              </p:txBody>
            </p:sp>
          </p:grpSp>
          <p:sp>
            <p:nvSpPr>
              <p:cNvPr id="11" name="AutoShape 81"/>
              <p:cNvSpPr>
                <a:spLocks noChangeArrowheads="1"/>
              </p:cNvSpPr>
              <p:nvPr/>
            </p:nvSpPr>
            <p:spPr bwMode="auto">
              <a:xfrm>
                <a:off x="0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AP1</a:t>
                </a:r>
              </a:p>
            </p:txBody>
          </p:sp>
          <p:sp>
            <p:nvSpPr>
              <p:cNvPr id="12" name="AutoShape 82"/>
              <p:cNvSpPr>
                <a:spLocks noChangeArrowheads="1"/>
              </p:cNvSpPr>
              <p:nvPr/>
            </p:nvSpPr>
            <p:spPr bwMode="auto">
              <a:xfrm>
                <a:off x="596348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AP2</a:t>
                </a:r>
              </a:p>
            </p:txBody>
          </p:sp>
          <p:sp>
            <p:nvSpPr>
              <p:cNvPr id="13" name="AutoShape 83"/>
              <p:cNvSpPr>
                <a:spLocks noChangeArrowheads="1"/>
              </p:cNvSpPr>
              <p:nvPr/>
            </p:nvSpPr>
            <p:spPr bwMode="auto">
              <a:xfrm>
                <a:off x="1192695" y="262393"/>
                <a:ext cx="378460" cy="367030"/>
              </a:xfrm>
              <a:prstGeom prst="roundRect">
                <a:avLst>
                  <a:gd name="adj" fmla="val 16667"/>
                </a:avLst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05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AP3</a:t>
                </a:r>
              </a:p>
            </p:txBody>
          </p:sp>
        </p:grp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426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Active scanning, new </a:t>
            </a:r>
            <a:r>
              <a:rPr lang="fi-FI" dirty="0"/>
              <a:t>response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236" y="1981200"/>
            <a:ext cx="8224378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Probe Request contains criteria to transmit Probe Response. Response is transmitted only if the criteria is met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Criteria </a:t>
            </a:r>
            <a:r>
              <a:rPr lang="fi-FI" dirty="0"/>
              <a:t>include: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dirty="0"/>
              <a:t>Transmission power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dirty="0"/>
              <a:t>AP transmission Delay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dirty="0"/>
              <a:t>Vendor specific information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dirty="0"/>
              <a:t>Data delivery rate to Internet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dirty="0"/>
              <a:t>AP capabilities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80865" y="6474045"/>
            <a:ext cx="3184520" cy="180975"/>
          </a:xfrm>
        </p:spPr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3792200" y="3851455"/>
            <a:ext cx="3122505" cy="2327843"/>
            <a:chOff x="0" y="0"/>
            <a:chExt cx="2167255" cy="1670203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82880" y="435128"/>
              <a:ext cx="1984375" cy="1235075"/>
              <a:chOff x="2206" y="4388"/>
              <a:chExt cx="3125" cy="1945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2206" y="4388"/>
                <a:ext cx="1853" cy="1744"/>
                <a:chOff x="2357" y="4397"/>
                <a:chExt cx="1853" cy="1744"/>
              </a:xfrm>
            </p:grpSpPr>
            <p:sp>
              <p:nvSpPr>
                <p:cNvPr id="15" name="AutoShape 297"/>
                <p:cNvSpPr>
                  <a:spLocks noChangeArrowheads="1"/>
                </p:cNvSpPr>
                <p:nvPr/>
              </p:nvSpPr>
              <p:spPr bwMode="auto">
                <a:xfrm>
                  <a:off x="2986" y="5609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</a:p>
              </p:txBody>
            </p:sp>
            <p:cxnSp>
              <p:nvCxnSpPr>
                <p:cNvPr id="16" name="AutoShape 298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83" y="4397"/>
                  <a:ext cx="1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cxnSp>
              <p:nvCxnSpPr>
                <p:cNvPr id="17" name="AutoShape 29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2357" y="4397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cxnSp>
              <p:nvCxnSpPr>
                <p:cNvPr id="18" name="AutoShape 300"/>
                <p:cNvCxnSpPr>
                  <a:cxnSpLocks noChangeShapeType="1"/>
                </p:cNvCxnSpPr>
                <p:nvPr/>
              </p:nvCxnSpPr>
              <p:spPr bwMode="auto">
                <a:xfrm flipV="1">
                  <a:off x="3284" y="4397"/>
                  <a:ext cx="926" cy="109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sp>
              <p:nvSpPr>
                <p:cNvPr id="19" name="Rectangle 18"/>
                <p:cNvSpPr>
                  <a:spLocks noChangeArrowheads="1"/>
                </p:cNvSpPr>
                <p:nvPr/>
              </p:nvSpPr>
              <p:spPr bwMode="auto">
                <a:xfrm>
                  <a:off x="2645" y="4719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 dirty="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Probe Request</a:t>
                  </a:r>
                </a:p>
              </p:txBody>
            </p:sp>
          </p:grpSp>
          <p:sp>
            <p:nvSpPr>
              <p:cNvPr id="13" name="Arc 327"/>
              <p:cNvSpPr>
                <a:spLocks/>
              </p:cNvSpPr>
              <p:nvPr/>
            </p:nvSpPr>
            <p:spPr bwMode="auto">
              <a:xfrm rot="10652231">
                <a:off x="3641" y="5209"/>
                <a:ext cx="434" cy="3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 Box 328"/>
              <p:cNvSpPr txBox="1">
                <a:spLocks noChangeArrowheads="1"/>
              </p:cNvSpPr>
              <p:nvPr/>
            </p:nvSpPr>
            <p:spPr bwMode="auto">
              <a:xfrm>
                <a:off x="4098" y="5200"/>
                <a:ext cx="1233" cy="11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100" dirty="0" smtClean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Criteria for AP delay performance &amp; RSSI </a:t>
                </a:r>
                <a:endParaRPr lang="en-US" sz="1100" dirty="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sp>
          <p:nvSpPr>
            <p:cNvPr id="9" name="AutoShape 81"/>
            <p:cNvSpPr>
              <a:spLocks noChangeArrowheads="1"/>
            </p:cNvSpPr>
            <p:nvPr/>
          </p:nvSpPr>
          <p:spPr bwMode="auto">
            <a:xfrm>
              <a:off x="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AP1</a:t>
              </a:r>
            </a:p>
          </p:txBody>
        </p:sp>
        <p:sp>
          <p:nvSpPr>
            <p:cNvPr id="10" name="AutoShape 82"/>
            <p:cNvSpPr>
              <a:spLocks noChangeArrowheads="1"/>
            </p:cNvSpPr>
            <p:nvPr/>
          </p:nvSpPr>
          <p:spPr bwMode="auto">
            <a:xfrm>
              <a:off x="59909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AP2</a:t>
              </a:r>
            </a:p>
          </p:txBody>
        </p:sp>
        <p:sp>
          <p:nvSpPr>
            <p:cNvPr id="11" name="AutoShape 83"/>
            <p:cNvSpPr>
              <a:spLocks noChangeArrowheads="1"/>
            </p:cNvSpPr>
            <p:nvPr/>
          </p:nvSpPr>
          <p:spPr bwMode="auto">
            <a:xfrm>
              <a:off x="119187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50330" y="3853704"/>
            <a:ext cx="2991865" cy="2345362"/>
            <a:chOff x="0" y="0"/>
            <a:chExt cx="2076581" cy="1682772"/>
          </a:xfrm>
        </p:grpSpPr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377321" y="454047"/>
              <a:ext cx="1699260" cy="1228725"/>
              <a:chOff x="5432" y="4398"/>
              <a:chExt cx="2676" cy="1935"/>
            </a:xfrm>
          </p:grpSpPr>
          <p:grpSp>
            <p:nvGrpSpPr>
              <p:cNvPr id="25" name="Group 24"/>
              <p:cNvGrpSpPr>
                <a:grpSpLocks/>
              </p:cNvGrpSpPr>
              <p:nvPr/>
            </p:nvGrpSpPr>
            <p:grpSpPr bwMode="auto">
              <a:xfrm>
                <a:off x="5432" y="4398"/>
                <a:ext cx="1248" cy="1743"/>
                <a:chOff x="4406" y="6085"/>
                <a:chExt cx="1248" cy="1743"/>
              </a:xfrm>
            </p:grpSpPr>
            <p:sp>
              <p:nvSpPr>
                <p:cNvPr id="28" name="AutoShape 310"/>
                <p:cNvSpPr>
                  <a:spLocks noChangeArrowheads="1"/>
                </p:cNvSpPr>
                <p:nvPr/>
              </p:nvSpPr>
              <p:spPr bwMode="auto">
                <a:xfrm>
                  <a:off x="4714" y="7296"/>
                  <a:ext cx="642" cy="53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79646"/>
                </a:solidFill>
                <a:ln w="38100">
                  <a:solidFill>
                    <a:srgbClr val="F2F2F2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STA 1</a:t>
                  </a:r>
                </a:p>
              </p:txBody>
            </p:sp>
            <p:cxnSp>
              <p:nvCxnSpPr>
                <p:cNvPr id="29" name="AutoShape 311"/>
                <p:cNvCxnSpPr>
                  <a:cxnSpLocks noChangeShapeType="1"/>
                </p:cNvCxnSpPr>
                <p:nvPr/>
              </p:nvCxnSpPr>
              <p:spPr bwMode="auto">
                <a:xfrm>
                  <a:off x="5039" y="6085"/>
                  <a:ext cx="0" cy="97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  <a:noFill/>
                    </a14:hiddenFill>
                  </a:ext>
                </a:extLst>
              </p:spPr>
            </p:cxnSp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4406" y="6251"/>
                  <a:ext cx="1248" cy="596"/>
                </a:xfrm>
                <a:prstGeom prst="rect">
                  <a:avLst/>
                </a:prstGeom>
                <a:solidFill>
                  <a:srgbClr val="4BACC6"/>
                </a:solidFill>
                <a:ln w="38100">
                  <a:solidFill>
                    <a:srgbClr val="F2F2F2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1100">
                      <a:solidFill>
                        <a:schemeClr val="tx1"/>
                      </a:solidFill>
                      <a:effectLst/>
                      <a:latin typeface="Arial"/>
                      <a:ea typeface="Times New Roman"/>
                      <a:cs typeface="Times New Roman"/>
                    </a:rPr>
                    <a:t>Probe Response</a:t>
                  </a:r>
                </a:p>
              </p:txBody>
            </p:sp>
          </p:grpSp>
          <p:sp>
            <p:nvSpPr>
              <p:cNvPr id="26" name="Arc 329"/>
              <p:cNvSpPr>
                <a:spLocks/>
              </p:cNvSpPr>
              <p:nvPr/>
            </p:nvSpPr>
            <p:spPr bwMode="auto">
              <a:xfrm rot="10652231">
                <a:off x="6472" y="5205"/>
                <a:ext cx="400" cy="37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1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Text Box 330"/>
              <p:cNvSpPr txBox="1">
                <a:spLocks noChangeArrowheads="1"/>
              </p:cNvSpPr>
              <p:nvPr/>
            </p:nvSpPr>
            <p:spPr bwMode="auto">
              <a:xfrm>
                <a:off x="6875" y="5199"/>
                <a:ext cx="1233" cy="113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1100" dirty="0">
                    <a:solidFill>
                      <a:schemeClr val="tx1"/>
                    </a:solidFill>
                    <a:latin typeface="Arial"/>
                    <a:ea typeface="Times New Roman"/>
                    <a:cs typeface="Times New Roman"/>
                  </a:rPr>
                  <a:t>P</a:t>
                </a:r>
                <a:r>
                  <a:rPr lang="en-US" sz="1100" dirty="0" smtClean="0">
                    <a:solidFill>
                      <a:schemeClr val="tx1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robe response is transmitted if all the criteria are met</a:t>
                </a:r>
                <a:endParaRPr lang="en-US" sz="1100" dirty="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endParaRPr>
              </a:p>
            </p:txBody>
          </p:sp>
        </p:grpSp>
        <p:sp>
          <p:nvSpPr>
            <p:cNvPr id="22" name="AutoShape 81"/>
            <p:cNvSpPr>
              <a:spLocks noChangeArrowheads="1"/>
            </p:cNvSpPr>
            <p:nvPr/>
          </p:nvSpPr>
          <p:spPr bwMode="auto">
            <a:xfrm>
              <a:off x="0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AP1</a:t>
              </a:r>
            </a:p>
          </p:txBody>
        </p:sp>
        <p:sp>
          <p:nvSpPr>
            <p:cNvPr id="23" name="AutoShape 82"/>
            <p:cNvSpPr>
              <a:spLocks noChangeArrowheads="1"/>
            </p:cNvSpPr>
            <p:nvPr/>
          </p:nvSpPr>
          <p:spPr bwMode="auto">
            <a:xfrm>
              <a:off x="59278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AP2</a:t>
              </a:r>
            </a:p>
          </p:txBody>
        </p:sp>
        <p:sp>
          <p:nvSpPr>
            <p:cNvPr id="24" name="AutoShape 83"/>
            <p:cNvSpPr>
              <a:spLocks noChangeArrowheads="1"/>
            </p:cNvSpPr>
            <p:nvPr/>
          </p:nvSpPr>
          <p:spPr bwMode="auto">
            <a:xfrm>
              <a:off x="1191873" y="0"/>
              <a:ext cx="378460" cy="367030"/>
            </a:xfrm>
            <a:prstGeom prst="roundRect">
              <a:avLst>
                <a:gd name="adj" fmla="val 16667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100">
                  <a:solidFill>
                    <a:schemeClr val="tx1"/>
                  </a:solidFill>
                  <a:effectLst/>
                  <a:latin typeface="Arial"/>
                  <a:ea typeface="Times New Roman"/>
                  <a:cs typeface="Times New Roman"/>
                </a:rPr>
                <a:t>AP3</a:t>
              </a:r>
            </a:p>
          </p:txBody>
        </p:sp>
      </p:grp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2012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7" y="663840"/>
            <a:ext cx="8075613" cy="647700"/>
          </a:xfrm>
        </p:spPr>
        <p:txBody>
          <a:bodyPr/>
          <a:lstStyle/>
          <a:p>
            <a:r>
              <a:rPr lang="fi-FI" sz="2800" dirty="0" smtClean="0"/>
              <a:t>Active scanning, </a:t>
            </a:r>
            <a:r>
              <a:rPr lang="en-US" sz="2800" dirty="0"/>
              <a:t>Probe Response Reception Time </a:t>
            </a:r>
            <a:r>
              <a:rPr lang="en-US" sz="2800" dirty="0" smtClean="0"/>
              <a:t>element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8153400" cy="5334000"/>
          </a:xfrm>
        </p:spPr>
        <p:txBody>
          <a:bodyPr>
            <a:normAutofit/>
          </a:bodyPr>
          <a:lstStyle/>
          <a:p>
            <a:pPr marL="63500" indent="-231775">
              <a:buFont typeface="Wingdings" pitchFamily="2" charset="2"/>
              <a:buChar char="§"/>
            </a:pPr>
            <a:endParaRPr lang="en-US" dirty="0" smtClean="0"/>
          </a:p>
          <a:p>
            <a:pPr marL="63500" indent="-231775">
              <a:buFont typeface="Wingdings" pitchFamily="2" charset="2"/>
              <a:buChar char="§"/>
            </a:pPr>
            <a:r>
              <a:rPr lang="fi-FI" dirty="0"/>
              <a:t>T</a:t>
            </a:r>
            <a:r>
              <a:rPr lang="fi-FI" dirty="0" smtClean="0"/>
              <a:t>he transmitters of the Probe Request may indicate how long the transmitter will be available to receive Probe Responses</a:t>
            </a:r>
          </a:p>
          <a:p>
            <a:pPr marL="63500" indent="-231775">
              <a:buFont typeface="Wingdings" pitchFamily="2" charset="2"/>
              <a:buChar char="§"/>
            </a:pPr>
            <a:r>
              <a:rPr lang="fi-FI" dirty="0" smtClean="0"/>
              <a:t>Probe Response Reception Time is set to MAX_Probe_Response_Time</a:t>
            </a:r>
          </a:p>
          <a:p>
            <a:pPr marL="463550" lvl="1" indent="-231775">
              <a:buFont typeface="Wingdings" pitchFamily="2" charset="2"/>
              <a:buChar char="§"/>
            </a:pPr>
            <a:endParaRPr lang="en-US" dirty="0" smtClean="0"/>
          </a:p>
          <a:p>
            <a:pPr marL="63500" indent="-231775">
              <a:buFont typeface="Wingdings" pitchFamily="2" charset="2"/>
              <a:buChar char="§"/>
            </a:pPr>
            <a:endParaRPr lang="en-US" dirty="0"/>
          </a:p>
          <a:p>
            <a:pPr marL="63500" indent="-231775">
              <a:buFont typeface="Wingdings" pitchFamily="2" charset="2"/>
              <a:buChar char="§"/>
            </a:pPr>
            <a:endParaRPr lang="en-US" dirty="0" smtClean="0"/>
          </a:p>
          <a:p>
            <a:pPr marL="63500" indent="-231775">
              <a:buFont typeface="Wingdings" pitchFamily="2" charset="2"/>
              <a:buChar char="§"/>
            </a:pPr>
            <a:endParaRPr lang="en-US" dirty="0"/>
          </a:p>
          <a:p>
            <a:pPr marL="63500" indent="-231775">
              <a:buFont typeface="Wingdings" pitchFamily="2" charset="2"/>
              <a:buChar char="§"/>
            </a:pPr>
            <a:endParaRPr lang="en-US" dirty="0" smtClean="0"/>
          </a:p>
          <a:p>
            <a:pPr marL="63500" indent="-231775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307575" y="3544215"/>
            <a:ext cx="5871097" cy="308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51415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Reducing sizes of the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231775">
              <a:buFont typeface="Wingdings" pitchFamily="2" charset="2"/>
              <a:buChar char="§"/>
            </a:pPr>
            <a:r>
              <a:rPr lang="en-US" sz="3200" dirty="0" smtClean="0"/>
              <a:t>AP </a:t>
            </a:r>
            <a:r>
              <a:rPr lang="en-US" sz="3200" dirty="0"/>
              <a:t>Configuration Change Count (CCC) keeps count of changes of the parameters in Probe Response and </a:t>
            </a:r>
            <a:r>
              <a:rPr lang="en-US" sz="3200" dirty="0" smtClean="0"/>
              <a:t>Beacon</a:t>
            </a:r>
          </a:p>
          <a:p>
            <a:pPr marL="463550" lvl="1" indent="-231775">
              <a:buFont typeface="Wingdings" pitchFamily="2" charset="2"/>
              <a:buChar char="§"/>
            </a:pPr>
            <a:r>
              <a:rPr lang="fi-FI" sz="2800" dirty="0" smtClean="0"/>
              <a:t>One octet in length </a:t>
            </a:r>
            <a:endParaRPr lang="en-US" sz="2800" dirty="0" smtClean="0"/>
          </a:p>
          <a:p>
            <a:pPr marL="463550" lvl="1" indent="-231775">
              <a:buFont typeface="Wingdings" pitchFamily="2" charset="2"/>
              <a:buChar char="§"/>
            </a:pPr>
            <a:r>
              <a:rPr lang="en-US" sz="2800" dirty="0" smtClean="0"/>
              <a:t>Changes of BSS Load, Average Access Delay and other rapidly changing parameters are not considered in CCC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17443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802.11ai Passive Scanning enhancements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321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7" y="533400"/>
            <a:ext cx="8075613" cy="647700"/>
          </a:xfrm>
        </p:spPr>
        <p:txBody>
          <a:bodyPr/>
          <a:lstStyle/>
          <a:p>
            <a:r>
              <a:rPr lang="fi-FI" sz="2800" dirty="0" smtClean="0"/>
              <a:t>Passive Scanning, key enhancements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153400" cy="2743200"/>
          </a:xfrm>
        </p:spPr>
        <p:txBody>
          <a:bodyPr>
            <a:normAutofit fontScale="85000" lnSpcReduction="10000"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dirty="0" smtClean="0"/>
              <a:t>FILS Discovery (FD) frame: a new public action frame</a:t>
            </a:r>
          </a:p>
          <a:p>
            <a:pPr marL="631825" lvl="1" indent="-400050">
              <a:buFont typeface="Wingdings" pitchFamily="2" charset="2"/>
              <a:buChar char="Ø"/>
            </a:pPr>
            <a:r>
              <a:rPr lang="en-US" dirty="0" smtClean="0"/>
              <a:t>small-size: 30-byte MAC framing + 10 to  about 25 bytes FD frame body, i.e., 40 to 55 bytes for typical uses;</a:t>
            </a:r>
          </a:p>
          <a:p>
            <a:pPr marL="631825" lvl="1" indent="-400050">
              <a:buFont typeface="Wingdings" pitchFamily="2" charset="2"/>
              <a:buChar char="Ø"/>
            </a:pPr>
            <a:r>
              <a:rPr lang="en-US" dirty="0" smtClean="0"/>
              <a:t>One Mandatory information item: SSID;</a:t>
            </a:r>
          </a:p>
          <a:p>
            <a:pPr marL="631825" lvl="1" indent="-400050">
              <a:buFont typeface="Wingdings" pitchFamily="2" charset="2"/>
              <a:buChar char="Ø"/>
            </a:pPr>
            <a:r>
              <a:rPr lang="en-US" dirty="0" smtClean="0"/>
              <a:t>Optional information items: AP’s Next TBTT, AP-CCC, Access Network Options, Capability, Security, Neighbor AP information.</a:t>
            </a:r>
          </a:p>
          <a:p>
            <a:pPr marL="631825" lvl="1" indent="-400050">
              <a:buFont typeface="Wingdings" pitchFamily="2" charset="2"/>
              <a:buChar char="Ø"/>
            </a:pPr>
            <a:r>
              <a:rPr lang="en-US" dirty="0" smtClean="0"/>
              <a:t>transmitted between beacon frame transmissions, for a fast AP/Network discovery;</a:t>
            </a:r>
          </a:p>
          <a:p>
            <a:pPr marL="631825" lvl="1" indent="-400050">
              <a:buFont typeface="Wingdings" pitchFamily="2" charset="2"/>
              <a:buChar char="Ø"/>
            </a:pPr>
            <a:r>
              <a:rPr lang="en-US" dirty="0" smtClean="0"/>
              <a:t>Transmitted as non-HT duplicate PPDU, when using a larger channel than 20MHz;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781800" y="4132684"/>
            <a:ext cx="1825885" cy="4012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400" dirty="0" smtClean="0"/>
              <a:t>Payload/FD Frame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4113212"/>
            <a:ext cx="99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channel of the transmitter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067300" y="5103812"/>
            <a:ext cx="774236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5867400" y="4114800"/>
            <a:ext cx="912515" cy="39888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781800" y="4513684"/>
            <a:ext cx="1825885" cy="4012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400" dirty="0" smtClean="0"/>
              <a:t>Payload/FD Frame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781800" y="4932784"/>
            <a:ext cx="1825885" cy="4012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400" dirty="0" smtClean="0"/>
              <a:t>Payload/FD Frame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781800" y="5313784"/>
            <a:ext cx="1825885" cy="3631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400" dirty="0" smtClean="0"/>
              <a:t>Payload/FD Frame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69285" y="4513684"/>
            <a:ext cx="912515" cy="4191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867400" y="4932784"/>
            <a:ext cx="912515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869285" y="5313784"/>
            <a:ext cx="912515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i-FI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Preamble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495300" y="5446712"/>
            <a:ext cx="36957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5400000" flipH="1" flipV="1">
            <a:off x="1620044" y="5312568"/>
            <a:ext cx="2667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2610247" y="5312965"/>
            <a:ext cx="266700" cy="7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 flipV="1">
            <a:off x="1752600" y="5332412"/>
            <a:ext cx="952500" cy="2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978762" y="498951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T2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86200" y="5065712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time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609600" y="5256212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3561556" y="5237162"/>
            <a:ext cx="4191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28600" y="3884612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Example #1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457200" y="4608512"/>
            <a:ext cx="36957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5400000" flipH="1" flipV="1">
            <a:off x="1351756" y="4475162"/>
            <a:ext cx="2667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 bwMode="auto">
          <a:xfrm rot="5400000" flipH="1" flipV="1">
            <a:off x="2114947" y="4474765"/>
            <a:ext cx="266700" cy="7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 bwMode="auto">
          <a:xfrm flipV="1">
            <a:off x="1524000" y="4494212"/>
            <a:ext cx="723900" cy="2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676400" y="415131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T1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24300" y="4227512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time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 flipH="1" flipV="1">
            <a:off x="571500" y="4418012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rot="5400000" flipH="1" flipV="1">
            <a:off x="3523456" y="4398962"/>
            <a:ext cx="4191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 bwMode="auto">
          <a:xfrm rot="5400000" flipH="1" flipV="1">
            <a:off x="2838053" y="4474765"/>
            <a:ext cx="266700" cy="7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>
            <a:off x="495300" y="6323012"/>
            <a:ext cx="36957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5400000" flipH="1" flipV="1">
            <a:off x="2153047" y="6189265"/>
            <a:ext cx="266700" cy="7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 flipV="1">
            <a:off x="800100" y="6208713"/>
            <a:ext cx="1485900" cy="29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1333500" y="586581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T3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000500" y="598308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time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rot="5400000" flipH="1" flipV="1">
            <a:off x="609600" y="6132512"/>
            <a:ext cx="38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 bwMode="auto">
          <a:xfrm rot="5400000" flipH="1" flipV="1">
            <a:off x="3561556" y="6113462"/>
            <a:ext cx="4191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66700" y="4771092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Example #2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8600" y="56108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Example #3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5400000" flipH="1" flipV="1">
            <a:off x="1124744" y="3790156"/>
            <a:ext cx="4191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 bwMode="auto">
          <a:xfrm rot="5400000" flipH="1" flipV="1">
            <a:off x="2799953" y="3752453"/>
            <a:ext cx="266700" cy="7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447800" y="36195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Beacon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09900" y="3657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ysClr val="windowText" lastClr="000000"/>
                </a:solidFill>
              </a:rPr>
              <a:t>FD frame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35296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7" y="533400"/>
            <a:ext cx="8075613" cy="647700"/>
          </a:xfrm>
        </p:spPr>
        <p:txBody>
          <a:bodyPr/>
          <a:lstStyle/>
          <a:p>
            <a:r>
              <a:rPr lang="fi-FI" sz="2800" dirty="0" smtClean="0"/>
              <a:t>Network Discovery, key enhancements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8153400" cy="5334000"/>
          </a:xfrm>
        </p:spPr>
        <p:txBody>
          <a:bodyPr>
            <a:norm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dirty="0" smtClean="0"/>
              <a:t>GAS query enhancement by using an AP white-list</a:t>
            </a:r>
          </a:p>
          <a:p>
            <a:pPr marL="573088" lvl="1" indent="-341313">
              <a:buFont typeface="Wingdings" pitchFamily="2" charset="2"/>
              <a:buChar char="§"/>
            </a:pPr>
            <a:r>
              <a:rPr lang="en-US" dirty="0" smtClean="0"/>
              <a:t>A new IE with one or multiple 6-byte BSSIDs  in GAS request  to </a:t>
            </a:r>
            <a:r>
              <a:rPr lang="en-US" sz="2000" b="0" dirty="0" smtClean="0"/>
              <a:t>indicate the AP(s)  that the requesting STA wants to query.</a:t>
            </a:r>
          </a:p>
          <a:p>
            <a:pPr marL="231775" lvl="1" indent="-231775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 smtClean="0">
                <a:cs typeface="+mn-cs"/>
              </a:rPr>
              <a:t>GAS traffic reduction by using GAS Configuration Sequence Number</a:t>
            </a:r>
          </a:p>
          <a:p>
            <a:pPr marL="573088" lvl="1" indent="-341313">
              <a:buFont typeface="Wingdings" pitchFamily="2" charset="2"/>
              <a:buChar char="§"/>
            </a:pPr>
            <a:r>
              <a:rPr lang="en-US" dirty="0" smtClean="0"/>
              <a:t>A new IE with an 1-byte unsigned integer:</a:t>
            </a:r>
          </a:p>
          <a:p>
            <a:pPr marL="973138" lvl="2" indent="-341313">
              <a:buFont typeface="Wingdings" pitchFamily="2" charset="2"/>
              <a:buChar char="Ø"/>
            </a:pPr>
            <a:r>
              <a:rPr lang="en-US" dirty="0" smtClean="0"/>
              <a:t>indicating  the version number of AP’s GAS configuration information set;</a:t>
            </a:r>
          </a:p>
          <a:p>
            <a:pPr marL="973138" lvl="2" indent="-341313">
              <a:buFont typeface="Wingdings" pitchFamily="2" charset="2"/>
              <a:buChar char="Ø"/>
            </a:pPr>
            <a:r>
              <a:rPr lang="en-US" dirty="0" smtClean="0"/>
              <a:t>monotonically incrementing whenever there is any change in  the AP’s GAS configuration information set;</a:t>
            </a:r>
          </a:p>
          <a:p>
            <a:pPr marL="973138" lvl="2" indent="-341313">
              <a:buFont typeface="Wingdings" pitchFamily="2" charset="2"/>
              <a:buChar char="Ø"/>
            </a:pPr>
            <a:r>
              <a:rPr lang="en-US" dirty="0" smtClean="0"/>
              <a:t>Used in Beacon and/or Probe Response.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35296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802.11ai </a:t>
            </a:r>
            <a:r>
              <a:rPr lang="fi-FI" dirty="0" err="1" smtClean="0"/>
              <a:t>Security</a:t>
            </a:r>
            <a:r>
              <a:rPr lang="fi-FI" dirty="0" smtClean="0"/>
              <a:t> &amp;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Layer</a:t>
            </a:r>
            <a:r>
              <a:rPr lang="fi-FI" dirty="0" smtClean="0"/>
              <a:t> </a:t>
            </a:r>
            <a:r>
              <a:rPr lang="fi-FI" dirty="0" err="1" smtClean="0"/>
              <a:t>Set-Up</a:t>
            </a:r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321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Overview on </a:t>
            </a:r>
            <a:r>
              <a:rPr lang="en-GB" dirty="0" err="1" smtClean="0"/>
              <a:t>TGai</a:t>
            </a:r>
            <a:r>
              <a:rPr lang="en-GB" dirty="0" smtClean="0"/>
              <a:t> principles and mechanisms to enable for Fast Initial Link Set-Up as of March 2013.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Disclaimer: This document has not been approved by </a:t>
            </a:r>
            <a:r>
              <a:rPr lang="en-GB" dirty="0" err="1" smtClean="0"/>
              <a:t>TGai</a:t>
            </a:r>
            <a:r>
              <a:rPr lang="en-GB" dirty="0" smtClean="0"/>
              <a:t> as an official </a:t>
            </a:r>
            <a:r>
              <a:rPr lang="en-GB" dirty="0" err="1" smtClean="0"/>
              <a:t>TGai</a:t>
            </a:r>
            <a:r>
              <a:rPr lang="en-GB" dirty="0" smtClean="0"/>
              <a:t> overview document.  It has been assembled by the authors based on submissions approved for going into the </a:t>
            </a:r>
            <a:r>
              <a:rPr lang="en-GB" dirty="0" err="1" smtClean="0"/>
              <a:t>TGai</a:t>
            </a:r>
            <a:r>
              <a:rPr lang="en-GB" dirty="0" smtClean="0"/>
              <a:t> Draft (D0.4) as well as on documents currently under discussion.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802.11ai scanning enables </a:t>
            </a:r>
            <a:r>
              <a:rPr lang="en-GB" dirty="0" err="1" smtClean="0"/>
              <a:t>QoS</a:t>
            </a:r>
            <a:r>
              <a:rPr lang="en-GB" dirty="0" smtClean="0"/>
              <a:t> oriented fast discovery that is backward compatible.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dirty="0" smtClean="0"/>
              <a:t>FILS Security Status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March 2013</a:t>
            </a:r>
            <a:endParaRPr lang="en-US" altLang="ja-JP"/>
          </a:p>
        </p:txBody>
      </p:sp>
      <p:sp>
        <p:nvSpPr>
          <p:cNvPr id="39" name="TextBox 38"/>
          <p:cNvSpPr txBox="1"/>
          <p:nvPr/>
        </p:nvSpPr>
        <p:spPr>
          <a:xfrm>
            <a:off x="304800" y="1143000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Current Status: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 Three FILS authentication protocol options specified: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FILS Authentication </a:t>
            </a:r>
            <a:r>
              <a:rPr lang="en-US" sz="2000" i="1" dirty="0" smtClean="0">
                <a:solidFill>
                  <a:schemeClr val="tx1"/>
                </a:solidFill>
              </a:rPr>
              <a:t>with</a:t>
            </a:r>
            <a:r>
              <a:rPr lang="en-US" sz="2000" dirty="0" smtClean="0">
                <a:solidFill>
                  <a:schemeClr val="tx1"/>
                </a:solidFill>
              </a:rPr>
              <a:t> Trusted Third Party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FILS Authentication </a:t>
            </a:r>
            <a:r>
              <a:rPr lang="en-US" sz="2000" i="1" dirty="0" smtClean="0">
                <a:solidFill>
                  <a:schemeClr val="tx1"/>
                </a:solidFill>
              </a:rPr>
              <a:t>with</a:t>
            </a:r>
            <a:r>
              <a:rPr lang="en-US" sz="2000" dirty="0" smtClean="0">
                <a:solidFill>
                  <a:schemeClr val="tx1"/>
                </a:solidFill>
              </a:rPr>
              <a:t> Trusted Third Party and “PFS”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FILS Authentication </a:t>
            </a:r>
            <a:r>
              <a:rPr lang="en-US" sz="2000" i="1" dirty="0" smtClean="0">
                <a:solidFill>
                  <a:schemeClr val="tx1"/>
                </a:solidFill>
              </a:rPr>
              <a:t>without</a:t>
            </a:r>
            <a:r>
              <a:rPr lang="en-US" sz="2000" dirty="0" smtClean="0">
                <a:solidFill>
                  <a:schemeClr val="tx1"/>
                </a:solidFill>
              </a:rPr>
              <a:t> Trusted Third Party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 Main differences: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Different trust assumptions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Different assumption on “pre-existing” system set-up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Different assumptions on online availability of the “backbone network”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 Common elements: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All have only four protocol flows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All implemented via Authentication/Association Request/Response frames</a:t>
            </a:r>
          </a:p>
          <a:p>
            <a:pPr lvl="1"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All allow piggy-backing of other info along Association frames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   (e.g., IP address assignment)</a:t>
            </a:r>
          </a:p>
          <a:p>
            <a:r>
              <a:rPr lang="en-US" sz="2000" b="1" u="sng" dirty="0" smtClean="0">
                <a:solidFill>
                  <a:schemeClr val="tx1"/>
                </a:solidFill>
              </a:rPr>
              <a:t>Current Work in Progress: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 How to deal with large objects (e.g., certificates, higher-layer data objects)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 How to specify main piggy-backing details (e.g., on IP address assignment)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FILS Key Establishment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>
                <a:solidFill>
                  <a:schemeClr val="tx1"/>
                </a:solidFill>
              </a:rPr>
              <a:t>March 2013</a:t>
            </a:r>
            <a:endParaRPr lang="en-US" altLang="ja-JP">
              <a:solidFill>
                <a:schemeClr val="tx1"/>
              </a:solidFill>
            </a:endParaRPr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Authentication Request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Authentication Response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>
                    <a:solidFill>
                      <a:schemeClr val="tx1"/>
                    </a:solidFill>
                  </a:rPr>
                  <a:t>Key </a:t>
                </a:r>
              </a:p>
              <a:p>
                <a:pPr algn="ctr"/>
                <a:r>
                  <a:rPr lang="en-CA" sz="1600" dirty="0" smtClean="0">
                    <a:solidFill>
                      <a:schemeClr val="tx1"/>
                    </a:solidFill>
                  </a:rPr>
                  <a:t>Establishment</a:t>
                </a:r>
                <a:endParaRPr lang="en-CA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>
                    <a:solidFill>
                      <a:schemeClr val="tx1"/>
                    </a:solidFill>
                  </a:rPr>
                  <a:t>Key </a:t>
                </a:r>
              </a:p>
              <a:p>
                <a:pPr algn="ctr"/>
                <a:r>
                  <a:rPr lang="en-CA" sz="1600" dirty="0" smtClean="0">
                    <a:solidFill>
                      <a:schemeClr val="tx1"/>
                    </a:solidFill>
                  </a:rPr>
                  <a:t>Confirmation</a:t>
                </a:r>
                <a:endParaRPr lang="en-CA" sz="1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Oval Callout 31"/>
          <p:cNvSpPr/>
          <p:nvPr/>
        </p:nvSpPr>
        <p:spPr bwMode="auto">
          <a:xfrm>
            <a:off x="6858000" y="838200"/>
            <a:ext cx="2286000" cy="533400"/>
          </a:xfrm>
          <a:prstGeom prst="wedgeEllipseCallout">
            <a:avLst>
              <a:gd name="adj1" fmla="val -49924"/>
              <a:gd name="adj2" fmla="val 6745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762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 online/offline assistance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with authentication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直線矢印コネクタ 29"/>
          <p:cNvCxnSpPr/>
          <p:nvPr/>
        </p:nvCxnSpPr>
        <p:spPr bwMode="auto">
          <a:xfrm flipV="1">
            <a:off x="4572000" y="3352800"/>
            <a:ext cx="19050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4800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</a:rPr>
              <a:t>FILS key establishment protocol options provided: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FILS Authentication </a:t>
            </a:r>
            <a:r>
              <a:rPr lang="en-US" sz="2000" i="1" dirty="0" smtClean="0">
                <a:solidFill>
                  <a:schemeClr val="tx1"/>
                </a:solidFill>
              </a:rPr>
              <a:t>with</a:t>
            </a:r>
            <a:r>
              <a:rPr lang="en-US" sz="2000" dirty="0" smtClean="0">
                <a:solidFill>
                  <a:schemeClr val="tx1"/>
                </a:solidFill>
              </a:rPr>
              <a:t> TTP, based on ERP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(two flavors: </a:t>
            </a:r>
            <a:r>
              <a:rPr lang="en-US" sz="2000" i="1" dirty="0" smtClean="0">
                <a:solidFill>
                  <a:schemeClr val="tx1"/>
                </a:solidFill>
              </a:rPr>
              <a:t>with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i="1" dirty="0" smtClean="0">
                <a:solidFill>
                  <a:schemeClr val="tx1"/>
                </a:solidFill>
              </a:rPr>
              <a:t>without</a:t>
            </a:r>
            <a:r>
              <a:rPr lang="en-US" sz="2000" dirty="0" smtClean="0">
                <a:solidFill>
                  <a:schemeClr val="tx1"/>
                </a:solidFill>
              </a:rPr>
              <a:t> “PFS” (ERP+ECDH, resp. ERP)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</a:t>
            </a:r>
            <a:r>
              <a:rPr lang="en-US" sz="2000" dirty="0" smtClean="0">
                <a:solidFill>
                  <a:schemeClr val="tx1"/>
                </a:solidFill>
              </a:rPr>
              <a:t> see next slides)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Authentication </a:t>
            </a:r>
            <a:r>
              <a:rPr lang="en-US" sz="2000" i="1" dirty="0" smtClean="0">
                <a:solidFill>
                  <a:schemeClr val="tx1"/>
                </a:solidFill>
              </a:rPr>
              <a:t>without</a:t>
            </a:r>
            <a:r>
              <a:rPr lang="en-US" sz="2000" dirty="0" smtClean="0">
                <a:solidFill>
                  <a:schemeClr val="tx1"/>
                </a:solidFill>
              </a:rPr>
              <a:t> online TTP, based on ECDH and ECDSA certificates</a:t>
            </a:r>
            <a:endParaRPr lang="en-US" sz="2000" b="1" u="sng" dirty="0" smtClean="0">
              <a:solidFill>
                <a:schemeClr val="tx1"/>
              </a:solidFill>
            </a:endParaRPr>
          </a:p>
          <a:p>
            <a:endParaRPr lang="en-US" sz="2000" b="1" u="sng" dirty="0" smtClean="0">
              <a:solidFill>
                <a:schemeClr val="tx1"/>
              </a:solidFill>
            </a:endParaRPr>
          </a:p>
        </p:txBody>
      </p:sp>
      <p:sp>
        <p:nvSpPr>
          <p:cNvPr id="37" name="Foliennummernplatzhalter 3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21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Fußzeilenplatzhalter 3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>
                <a:solidFill>
                  <a:schemeClr val="tx1"/>
                </a:solidFill>
              </a:rPr>
              <a:t>M. Emmelmann, FOKUS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loud 82"/>
          <p:cNvSpPr/>
          <p:nvPr/>
        </p:nvSpPr>
        <p:spPr bwMode="auto">
          <a:xfrm>
            <a:off x="3505200" y="1066800"/>
            <a:ext cx="533400" cy="381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dirty="0" smtClean="0"/>
              <a:t>FILS Key Establishment with TTP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March 2013</a:t>
            </a:r>
            <a:endParaRPr lang="en-US" altLang="ja-JP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8305800" cy="3659188"/>
            <a:chOff x="0" y="1143000"/>
            <a:chExt cx="8305800" cy="36591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Authentication Request</a:t>
                </a:r>
                <a:endParaRPr kumimoji="1" lang="ja-JP" alt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Authentication Response</a:t>
                </a:r>
                <a:endParaRPr kumimoji="1" lang="ja-JP" alt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Key </a:t>
                </a:r>
              </a:p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Establishment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Key </a:t>
                </a:r>
              </a:p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Confirmation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2" name="Flowchart: Magnetic Disk 51"/>
            <p:cNvSpPr/>
            <p:nvPr/>
          </p:nvSpPr>
          <p:spPr bwMode="auto">
            <a:xfrm>
              <a:off x="7543800" y="1143000"/>
              <a:ext cx="762000" cy="609600"/>
            </a:xfrm>
            <a:prstGeom prst="flowChartMagneticDisk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Secret keys</a:t>
              </a:r>
            </a:p>
          </p:txBody>
        </p: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7" name="直線矢印コネクタ 26"/>
            <p:cNvCxnSpPr>
              <a:stCxn id="52" idx="2"/>
            </p:cNvCxnSpPr>
            <p:nvPr/>
          </p:nvCxnSpPr>
          <p:spPr bwMode="auto">
            <a:xfrm flipH="1">
              <a:off x="6858000" y="1447800"/>
              <a:ext cx="68580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headEnd type="none" w="sm" len="sm"/>
              <a:tailEnd type="triangle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5" name="直線矢印コネクタ 29"/>
            <p:cNvCxnSpPr/>
            <p:nvPr/>
          </p:nvCxnSpPr>
          <p:spPr bwMode="auto">
            <a:xfrm flipV="1">
              <a:off x="4572000" y="3048000"/>
              <a:ext cx="1905000" cy="1588"/>
            </a:xfrm>
            <a:prstGeom prst="straightConnector1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9" name="Rectangle 68"/>
          <p:cNvSpPr/>
          <p:nvPr/>
        </p:nvSpPr>
        <p:spPr>
          <a:xfrm>
            <a:off x="7516631" y="609600"/>
            <a:ext cx="1627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000000"/>
                </a:solidFill>
              </a:rPr>
              <a:t>{(STA: </a:t>
            </a:r>
            <a:r>
              <a:rPr lang="en-US" altLang="ja-JP" sz="1600" b="1" i="1" dirty="0" smtClean="0">
                <a:solidFill>
                  <a:srgbClr val="000000"/>
                </a:solidFill>
              </a:rPr>
              <a:t>K</a:t>
            </a:r>
            <a:r>
              <a:rPr lang="en-US" altLang="ja-JP" sz="1600" b="1" baseline="-25000" dirty="0" smtClean="0">
                <a:solidFill>
                  <a:srgbClr val="000000"/>
                </a:solidFill>
              </a:rPr>
              <a:t>STA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), </a:t>
            </a:r>
          </a:p>
          <a:p>
            <a:pPr algn="ctr"/>
            <a:r>
              <a:rPr lang="en-US" altLang="ja-JP" sz="1600" b="1" dirty="0" smtClean="0">
                <a:solidFill>
                  <a:srgbClr val="000000"/>
                </a:solidFill>
              </a:rPr>
              <a:t>    (AP: </a:t>
            </a:r>
            <a:r>
              <a:rPr lang="en-US" altLang="ja-JP" sz="1600" b="1" i="1" dirty="0" smtClean="0">
                <a:solidFill>
                  <a:srgbClr val="000000"/>
                </a:solidFill>
              </a:rPr>
              <a:t>K</a:t>
            </a:r>
            <a:r>
              <a:rPr lang="en-US" altLang="ja-JP" sz="1600" b="1" baseline="-25000" dirty="0" smtClean="0">
                <a:solidFill>
                  <a:srgbClr val="000000"/>
                </a:solidFill>
              </a:rPr>
              <a:t>AP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), …}</a:t>
            </a:r>
            <a:endParaRPr lang="en-US" altLang="ja-JP" sz="1600" b="1" baseline="-25000" dirty="0" smtClean="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0000"/>
                </a:solidFill>
              </a:rPr>
              <a:t>FILS authentication with online TTP: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TTP actively assists STA and AP in deriving shared keying material (hence, “online”)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Two flavors: </a:t>
            </a:r>
            <a:r>
              <a:rPr lang="en-US" sz="2000" i="1" dirty="0" smtClean="0">
                <a:solidFill>
                  <a:srgbClr val="000000"/>
                </a:solidFill>
              </a:rPr>
              <a:t>with</a:t>
            </a:r>
            <a:r>
              <a:rPr lang="en-US" sz="2000" dirty="0" smtClean="0">
                <a:solidFill>
                  <a:srgbClr val="000000"/>
                </a:solidFill>
              </a:rPr>
              <a:t> or </a:t>
            </a:r>
            <a:r>
              <a:rPr lang="en-US" sz="2000" i="1" dirty="0" smtClean="0">
                <a:solidFill>
                  <a:srgbClr val="000000"/>
                </a:solidFill>
              </a:rPr>
              <a:t>without</a:t>
            </a:r>
            <a:r>
              <a:rPr lang="en-US" sz="2000" dirty="0" smtClean="0">
                <a:solidFill>
                  <a:srgbClr val="000000"/>
                </a:solidFill>
              </a:rPr>
              <a:t> “Perfect Forward Secrecy” (PFS)</a:t>
            </a:r>
          </a:p>
          <a:p>
            <a:r>
              <a:rPr lang="en-US" sz="2000" u="sng" dirty="0" smtClean="0">
                <a:solidFill>
                  <a:srgbClr val="000000"/>
                </a:solidFill>
              </a:rPr>
              <a:t>NOTE:</a:t>
            </a:r>
            <a:r>
              <a:rPr lang="en-US" sz="2000" dirty="0" smtClean="0">
                <a:solidFill>
                  <a:srgbClr val="000000"/>
                </a:solidFill>
              </a:rPr>
              <a:t> With “PFS”, TTP usually does not learn shared key STA-AP, nor can re-compute past sessions should node get compromised (in short: better security)</a:t>
            </a:r>
            <a:endParaRPr lang="en-US" sz="2000" b="1" u="sng" dirty="0">
              <a:solidFill>
                <a:srgbClr val="00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7924800" y="19812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159676" y="2438400"/>
            <a:ext cx="1984324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Requires  STA and AP  to share secret key with same TTP (e.g., via ISPs that have pre-existing business relationships)</a:t>
            </a:r>
          </a:p>
        </p:txBody>
      </p:sp>
      <p:sp>
        <p:nvSpPr>
          <p:cNvPr id="82" name="Rectangle 81"/>
          <p:cNvSpPr/>
          <p:nvPr/>
        </p:nvSpPr>
        <p:spPr>
          <a:xfrm>
            <a:off x="3505200" y="1066800"/>
            <a:ext cx="5442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i="1" dirty="0" smtClean="0">
                <a:solidFill>
                  <a:srgbClr val="000000"/>
                </a:solidFill>
              </a:rPr>
              <a:t>K</a:t>
            </a:r>
            <a:r>
              <a:rPr lang="en-US" altLang="ja-JP" sz="1600" b="1" baseline="-25000" dirty="0" smtClean="0">
                <a:solidFill>
                  <a:srgbClr val="000000"/>
                </a:solidFill>
              </a:rPr>
              <a:t>AP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7" name="Cloud 86"/>
          <p:cNvSpPr/>
          <p:nvPr/>
        </p:nvSpPr>
        <p:spPr bwMode="auto">
          <a:xfrm>
            <a:off x="609600" y="1066800"/>
            <a:ext cx="533400" cy="381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09600" y="1066800"/>
            <a:ext cx="6083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b="1" i="1" dirty="0" smtClean="0">
                <a:solidFill>
                  <a:srgbClr val="000000"/>
                </a:solidFill>
              </a:rPr>
              <a:t>K</a:t>
            </a:r>
            <a:r>
              <a:rPr lang="en-US" altLang="ja-JP" sz="1600" b="1" baseline="-25000" dirty="0" smtClean="0">
                <a:solidFill>
                  <a:srgbClr val="000000"/>
                </a:solidFill>
              </a:rPr>
              <a:t>STA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9" name="Foliennummernplatzhalter 3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40" name="Fußzeilenplatzhalter 3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loud 54"/>
          <p:cNvSpPr/>
          <p:nvPr/>
        </p:nvSpPr>
        <p:spPr bwMode="auto">
          <a:xfrm>
            <a:off x="2819400" y="1066800"/>
            <a:ext cx="1371600" cy="381000"/>
          </a:xfrm>
          <a:prstGeom prst="clou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</a:endParaRPr>
          </a:p>
        </p:txBody>
      </p:sp>
      <p:sp>
        <p:nvSpPr>
          <p:cNvPr id="50" name="Cloud 49"/>
          <p:cNvSpPr/>
          <p:nvPr/>
        </p:nvSpPr>
        <p:spPr bwMode="auto">
          <a:xfrm>
            <a:off x="0" y="1066800"/>
            <a:ext cx="1371600" cy="381000"/>
          </a:xfrm>
          <a:prstGeom prst="clou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dirty="0" smtClean="0"/>
              <a:t>FILS Key Establishment w/o. TTP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March 2013</a:t>
            </a:r>
            <a:endParaRPr lang="en-US" altLang="ja-JP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8305800" cy="3659188"/>
            <a:chOff x="0" y="1143000"/>
            <a:chExt cx="8305800" cy="36591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Authentication Request</a:t>
                </a:r>
                <a:endParaRPr kumimoji="1" lang="ja-JP" alt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Authentication Response</a:t>
                </a:r>
                <a:endParaRPr kumimoji="1" lang="ja-JP" alt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Key </a:t>
                </a:r>
              </a:p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Establishment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Key </a:t>
                </a:r>
              </a:p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Confirmation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2" name="Flowchart: Magnetic Disk 51"/>
            <p:cNvSpPr/>
            <p:nvPr/>
          </p:nvSpPr>
          <p:spPr bwMode="auto">
            <a:xfrm>
              <a:off x="7543800" y="1143000"/>
              <a:ext cx="762000" cy="609600"/>
            </a:xfrm>
            <a:prstGeom prst="flowChartMagneticDisk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Public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dirty="0" smtClean="0">
                  <a:solidFill>
                    <a:srgbClr val="000000"/>
                  </a:solidFill>
                  <a:latin typeface="Times New Roman" pitchFamily="18" charset="0"/>
                </a:rPr>
                <a:t>keys</a:t>
              </a:r>
              <a:endParaRPr kumimoji="0" lang="en-C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CA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7" name="直線矢印コネクタ 26"/>
            <p:cNvCxnSpPr>
              <a:stCxn id="52" idx="2"/>
            </p:cNvCxnSpPr>
            <p:nvPr/>
          </p:nvCxnSpPr>
          <p:spPr bwMode="auto">
            <a:xfrm flipH="1">
              <a:off x="6858000" y="1447800"/>
              <a:ext cx="685800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7779267" y="609600"/>
            <a:ext cx="1364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solidFill>
                  <a:srgbClr val="000000"/>
                </a:solidFill>
              </a:rPr>
              <a:t>{</a:t>
            </a:r>
            <a:r>
              <a:rPr lang="en-US" altLang="ja-JP" sz="1600" b="1" i="1" dirty="0" err="1" smtClean="0">
                <a:solidFill>
                  <a:srgbClr val="000000"/>
                </a:solidFill>
              </a:rPr>
              <a:t>Cert</a:t>
            </a:r>
            <a:r>
              <a:rPr lang="en-US" altLang="ja-JP" sz="1600" b="1" baseline="-25000" dirty="0" err="1" smtClean="0">
                <a:solidFill>
                  <a:srgbClr val="000000"/>
                </a:solidFill>
              </a:rPr>
              <a:t>STA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, </a:t>
            </a:r>
          </a:p>
          <a:p>
            <a:pPr algn="ctr"/>
            <a:r>
              <a:rPr lang="en-US" altLang="ja-JP" sz="1600" b="1" dirty="0" smtClean="0">
                <a:solidFill>
                  <a:srgbClr val="000000"/>
                </a:solidFill>
              </a:rPr>
              <a:t>     </a:t>
            </a:r>
            <a:r>
              <a:rPr lang="en-US" altLang="ja-JP" sz="1600" b="1" i="1" dirty="0" err="1" smtClean="0">
                <a:solidFill>
                  <a:srgbClr val="000000"/>
                </a:solidFill>
              </a:rPr>
              <a:t>Cert</a:t>
            </a:r>
            <a:r>
              <a:rPr lang="en-US" altLang="ja-JP" sz="1600" b="1" baseline="-25000" dirty="0" err="1" smtClean="0">
                <a:solidFill>
                  <a:srgbClr val="000000"/>
                </a:solidFill>
              </a:rPr>
              <a:t>AP</a:t>
            </a:r>
            <a:r>
              <a:rPr lang="en-US" altLang="ja-JP" sz="1600" b="1" dirty="0" smtClean="0">
                <a:solidFill>
                  <a:srgbClr val="000000"/>
                </a:solidFill>
              </a:rPr>
              <a:t>, …}</a:t>
            </a:r>
            <a:endParaRPr lang="en-US" altLang="ja-JP" sz="1600" b="1" baseline="-25000" dirty="0" smtClean="0">
              <a:solidFill>
                <a:srgbClr val="000000"/>
              </a:solidFill>
            </a:endParaRPr>
          </a:p>
        </p:txBody>
      </p:sp>
      <p:cxnSp>
        <p:nvCxnSpPr>
          <p:cNvPr id="35" name="直線矢印コネクタ 29"/>
          <p:cNvCxnSpPr/>
          <p:nvPr/>
        </p:nvCxnSpPr>
        <p:spPr bwMode="auto">
          <a:xfrm flipV="1">
            <a:off x="4572000" y="3124200"/>
            <a:ext cx="1905000" cy="1588"/>
          </a:xfrm>
          <a:prstGeom prst="straightConnector1">
            <a:avLst/>
          </a:prstGeom>
          <a:ln w="28575"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0000"/>
                </a:solidFill>
              </a:rPr>
              <a:t>FILS authentication without online TTP: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STA and AP can derive shared keying material and authentication directly, via use of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 certificates  (so, no need for any active involvement third party for authentication) 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Third party may still be involved for </a:t>
            </a:r>
            <a:r>
              <a:rPr lang="en-US" sz="2000" i="1" dirty="0" smtClean="0">
                <a:solidFill>
                  <a:srgbClr val="000000"/>
                </a:solidFill>
              </a:rPr>
              <a:t>authorization </a:t>
            </a:r>
            <a:r>
              <a:rPr lang="en-US" sz="2000" dirty="0" smtClean="0">
                <a:solidFill>
                  <a:srgbClr val="000000"/>
                </a:solidFill>
              </a:rPr>
              <a:t>or for </a:t>
            </a:r>
            <a:r>
              <a:rPr lang="en-US" sz="2000" i="1" dirty="0" smtClean="0">
                <a:solidFill>
                  <a:srgbClr val="000000"/>
                </a:solidFill>
              </a:rPr>
              <a:t>configuration</a:t>
            </a:r>
            <a:r>
              <a:rPr lang="en-US" sz="2000" dirty="0" smtClean="0">
                <a:solidFill>
                  <a:srgbClr val="000000"/>
                </a:solidFill>
              </a:rPr>
              <a:t> (as with all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  FILS key establishment protocols)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7924800" y="19812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934200" y="2438400"/>
            <a:ext cx="22098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Requires STA and AP to certify their own public 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key with some CA (e.g., 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during manufacturing)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-29735" y="1066800"/>
            <a:ext cx="12362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b="1" i="1" dirty="0" smtClean="0">
                <a:solidFill>
                  <a:srgbClr val="000000"/>
                </a:solidFill>
              </a:rPr>
              <a:t>CA root key</a:t>
            </a:r>
            <a:endParaRPr lang="ja-JP" altLang="en-US" sz="1600" b="1" i="1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42064" y="1066800"/>
            <a:ext cx="12362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b="1" i="1" dirty="0" smtClean="0">
                <a:solidFill>
                  <a:srgbClr val="000000"/>
                </a:solidFill>
              </a:rPr>
              <a:t>CA root key</a:t>
            </a:r>
            <a:endParaRPr lang="ja-JP" altLang="en-US" sz="1600" b="1" i="1" dirty="0">
              <a:solidFill>
                <a:srgbClr val="000000"/>
              </a:solidFill>
            </a:endParaRPr>
          </a:p>
        </p:txBody>
      </p:sp>
      <p:sp>
        <p:nvSpPr>
          <p:cNvPr id="51" name="Foliennummernplatzhalter 5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4" name="Fußzeilenplatzhalter 5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altLang="ja-JP" dirty="0" smtClean="0"/>
              <a:t>Adding “piggy-backed info” to protocol flows …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March 2013</a:t>
            </a:r>
            <a:endParaRPr lang="en-US" altLang="ja-JP"/>
          </a:p>
        </p:txBody>
      </p:sp>
      <p:grpSp>
        <p:nvGrpSpPr>
          <p:cNvPr id="4" name="Group 66"/>
          <p:cNvGrpSpPr/>
          <p:nvPr/>
        </p:nvGrpSpPr>
        <p:grpSpPr>
          <a:xfrm>
            <a:off x="0" y="1219200"/>
            <a:ext cx="6858000" cy="3582988"/>
            <a:chOff x="0" y="1219200"/>
            <a:chExt cx="6858000" cy="3582988"/>
          </a:xfrm>
        </p:grpSpPr>
        <p:grpSp>
          <p:nvGrpSpPr>
            <p:cNvPr id="5" name="Group 54"/>
            <p:cNvGrpSpPr/>
            <p:nvPr/>
          </p:nvGrpSpPr>
          <p:grpSpPr>
            <a:xfrm>
              <a:off x="0" y="1219200"/>
              <a:ext cx="4951340" cy="3582988"/>
              <a:chOff x="0" y="1219200"/>
              <a:chExt cx="4951340" cy="3582988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1217540" y="1219200"/>
                <a:ext cx="762000" cy="457200"/>
              </a:xfrm>
              <a:prstGeom prst="rect">
                <a:avLst/>
              </a:prstGeom>
              <a:solidFill>
                <a:srgbClr val="FFC000"/>
              </a:solidFill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STA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正方形/長方形 7"/>
              <p:cNvSpPr/>
              <p:nvPr/>
            </p:nvSpPr>
            <p:spPr bwMode="auto">
              <a:xfrm>
                <a:off x="4189340" y="1219200"/>
                <a:ext cx="762000" cy="457200"/>
              </a:xfrm>
              <a:prstGeom prst="rect">
                <a:avLst/>
              </a:prstGeom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AP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9" name="直線コネクタ 8"/>
              <p:cNvCxnSpPr>
                <a:stCxn id="8" idx="2"/>
              </p:cNvCxnSpPr>
              <p:nvPr/>
            </p:nvCxnSpPr>
            <p:spPr bwMode="auto">
              <a:xfrm rot="5400000">
                <a:off x="3007446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 bwMode="auto">
              <a:xfrm rot="5400000">
                <a:off x="37234" y="3237706"/>
                <a:ext cx="3125788" cy="3176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直線矢印コネクタ 44"/>
              <p:cNvCxnSpPr/>
              <p:nvPr/>
            </p:nvCxnSpPr>
            <p:spPr bwMode="auto">
              <a:xfrm>
                <a:off x="1598540" y="3733800"/>
                <a:ext cx="2971800" cy="0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6" name="直線矢印コネクタ 45"/>
              <p:cNvCxnSpPr/>
              <p:nvPr/>
            </p:nvCxnSpPr>
            <p:spPr bwMode="auto">
              <a:xfrm flipH="1" flipV="1">
                <a:off x="1598540" y="42672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2131940" y="33528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Association Request</a:t>
                </a:r>
              </a:p>
            </p:txBody>
          </p:sp>
          <p:cxnSp>
            <p:nvCxnSpPr>
              <p:cNvPr id="27" name="直線矢印コネクタ 26"/>
              <p:cNvCxnSpPr/>
              <p:nvPr/>
            </p:nvCxnSpPr>
            <p:spPr bwMode="auto">
              <a:xfrm flipH="1" flipV="1">
                <a:off x="1598540" y="2133600"/>
                <a:ext cx="2971800" cy="1588"/>
              </a:xfrm>
              <a:prstGeom prst="straightConnector1">
                <a:avLst/>
              </a:prstGeom>
              <a:ln w="28575"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2131940" y="1828800"/>
                <a:ext cx="18485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Beacon/Probe Resp.</a:t>
                </a: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1598540" y="26670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/>
              <p:nvPr/>
            </p:nvCxnSpPr>
            <p:spPr bwMode="auto">
              <a:xfrm flipH="1" flipV="1">
                <a:off x="1598540" y="3200400"/>
                <a:ext cx="2971800" cy="1588"/>
              </a:xfrm>
              <a:prstGeom prst="straightConnector1">
                <a:avLst/>
              </a:prstGeom>
              <a:ln>
                <a:headEnd type="none" w="sm" len="sm"/>
                <a:tailEnd type="triangle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2002021" y="2362200"/>
                <a:ext cx="21210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Authentication Request</a:t>
                </a:r>
                <a:endParaRPr kumimoji="1" lang="ja-JP" alt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テキスト ボックス 33"/>
              <p:cNvSpPr txBox="1"/>
              <p:nvPr/>
            </p:nvSpPr>
            <p:spPr>
              <a:xfrm>
                <a:off x="1979540" y="2819400"/>
                <a:ext cx="22461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Authentication Response</a:t>
                </a:r>
                <a:endParaRPr kumimoji="1" lang="ja-JP" altLang="en-US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Left Brace 41"/>
              <p:cNvSpPr/>
              <p:nvPr/>
            </p:nvSpPr>
            <p:spPr bwMode="auto">
              <a:xfrm>
                <a:off x="1217540" y="25908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1217540" y="3657600"/>
                <a:ext cx="226117" cy="678352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テキスト ボックス 30"/>
              <p:cNvSpPr txBox="1"/>
              <p:nvPr/>
            </p:nvSpPr>
            <p:spPr>
              <a:xfrm>
                <a:off x="2131940" y="3886200"/>
                <a:ext cx="18694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600" dirty="0" smtClean="0">
                    <a:solidFill>
                      <a:srgbClr val="000000"/>
                    </a:solidFill>
                  </a:rPr>
                  <a:t>Association Request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0" y="2743200"/>
                <a:ext cx="13516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Key </a:t>
                </a:r>
              </a:p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Establishment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8856" y="3733800"/>
                <a:ext cx="12939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Key </a:t>
                </a:r>
              </a:p>
              <a:p>
                <a:pPr algn="ctr"/>
                <a:r>
                  <a:rPr lang="en-CA" sz="1600" dirty="0" smtClean="0">
                    <a:solidFill>
                      <a:srgbClr val="000000"/>
                    </a:solidFill>
                  </a:rPr>
                  <a:t>Confirmation</a:t>
                </a:r>
                <a:endParaRPr lang="en-CA" sz="16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55"/>
            <p:cNvGrpSpPr/>
            <p:nvPr/>
          </p:nvGrpSpPr>
          <p:grpSpPr>
            <a:xfrm>
              <a:off x="6096000" y="1219200"/>
              <a:ext cx="762000" cy="3582194"/>
              <a:chOff x="6096000" y="1219200"/>
              <a:chExt cx="762000" cy="3582194"/>
            </a:xfrm>
          </p:grpSpPr>
          <p:sp>
            <p:nvSpPr>
              <p:cNvPr id="47" name="正方形/長方形 7"/>
              <p:cNvSpPr/>
              <p:nvPr/>
            </p:nvSpPr>
            <p:spPr bwMode="auto">
              <a:xfrm>
                <a:off x="6096000" y="1219200"/>
                <a:ext cx="762000" cy="4572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00B0F0"/>
                </a:solidFill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charset="0"/>
                  </a:rPr>
                  <a:t>TTP</a:t>
                </a:r>
                <a:endParaRPr kumimoji="0" lang="ja-JP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53" name="直線コネクタ 8"/>
              <p:cNvCxnSpPr/>
              <p:nvPr/>
            </p:nvCxnSpPr>
            <p:spPr bwMode="auto">
              <a:xfrm rot="5400000">
                <a:off x="4914900" y="3238500"/>
                <a:ext cx="3124994" cy="79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直線矢印コネクタ 29"/>
            <p:cNvCxnSpPr/>
            <p:nvPr/>
          </p:nvCxnSpPr>
          <p:spPr bwMode="auto">
            <a:xfrm flipV="1">
              <a:off x="4572000" y="2819400"/>
              <a:ext cx="1905000" cy="1588"/>
            </a:xfrm>
            <a:prstGeom prst="straightConnector1">
              <a:avLst/>
            </a:prstGeom>
            <a:ln w="28575">
              <a:prstDash val="dash"/>
              <a:headEnd type="triangl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正方形/長方形 7"/>
          <p:cNvSpPr/>
          <p:nvPr/>
        </p:nvSpPr>
        <p:spPr bwMode="auto">
          <a:xfrm>
            <a:off x="6781800" y="1524000"/>
            <a:ext cx="1143000" cy="457200"/>
          </a:xfrm>
          <a:prstGeom prst="rect">
            <a:avLst/>
          </a:prstGeom>
          <a:solidFill>
            <a:srgbClr val="FFA264"/>
          </a:solidFill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rgbClr val="000000"/>
                </a:solidFill>
                <a:latin typeface="Times New Roman" charset="0"/>
              </a:rPr>
              <a:t>Services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</a:endParaRPr>
          </a:p>
        </p:txBody>
      </p:sp>
      <p:cxnSp>
        <p:nvCxnSpPr>
          <p:cNvPr id="41" name="直線コネクタ 8"/>
          <p:cNvCxnSpPr/>
          <p:nvPr/>
        </p:nvCxnSpPr>
        <p:spPr bwMode="auto">
          <a:xfrm flipH="1">
            <a:off x="7315200" y="1981200"/>
            <a:ext cx="794" cy="28194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29"/>
          <p:cNvCxnSpPr/>
          <p:nvPr/>
        </p:nvCxnSpPr>
        <p:spPr bwMode="auto">
          <a:xfrm flipV="1">
            <a:off x="4572000" y="3886200"/>
            <a:ext cx="2743200" cy="1588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828800" y="4267200"/>
            <a:ext cx="2722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000000"/>
                </a:solidFill>
              </a:rPr>
              <a:t>+ piggy-backed info response</a:t>
            </a:r>
            <a:endParaRPr lang="en-US" sz="1600" b="1" i="1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28800" y="3657600"/>
            <a:ext cx="25970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dirty="0" smtClean="0">
                <a:solidFill>
                  <a:srgbClr val="000000"/>
                </a:solidFill>
              </a:rPr>
              <a:t>+ piggy-backed info request</a:t>
            </a:r>
            <a:endParaRPr lang="en-US" sz="1600" b="1" i="1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2438400"/>
            <a:ext cx="1864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0000"/>
                </a:solidFill>
              </a:rPr>
              <a:t>Authentication help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48200" y="3581400"/>
            <a:ext cx="1819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0000"/>
                </a:solidFill>
              </a:rPr>
              <a:t>Configuration help</a:t>
            </a:r>
            <a:endParaRPr lang="en-US" sz="1600" i="1" dirty="0">
              <a:solidFill>
                <a:srgbClr val="0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109597" y="2971800"/>
            <a:ext cx="2098651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0000"/>
                </a:solidFill>
              </a:rPr>
              <a:t>IP address assignment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3429000"/>
            <a:ext cx="138060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0000"/>
                </a:solidFill>
              </a:rPr>
              <a:t>Authorization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86600" y="4038600"/>
            <a:ext cx="1289335" cy="5847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0000"/>
                </a:solidFill>
              </a:rPr>
              <a:t>Subscription </a:t>
            </a:r>
          </a:p>
          <a:p>
            <a:r>
              <a:rPr lang="en-US" sz="1600" i="1" dirty="0" smtClean="0">
                <a:solidFill>
                  <a:srgbClr val="000000"/>
                </a:solidFill>
              </a:rPr>
              <a:t>credentials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0" y="4876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0000"/>
                </a:solidFill>
              </a:rPr>
              <a:t>Piggy-backing info along FILS authentication protocol: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Higher-layer set-up, including IP address assignment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 Authorization functionality, subscription credentials, etc.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See details elsewhere in presentation</a:t>
            </a:r>
          </a:p>
        </p:txBody>
      </p:sp>
      <p:sp>
        <p:nvSpPr>
          <p:cNvPr id="39" name="Foliennummernplatzhalter 3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0" name="Fußzeilenplatzhalter 4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Higher Layer Setup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will include higher layer setup function.</a:t>
            </a:r>
          </a:p>
          <a:p>
            <a:r>
              <a:rPr lang="en-US" altLang="ja-JP" dirty="0" smtClean="0"/>
              <a:t>Information for higher layer setup, such as IP address,  will be piggy-backed in Association Request and Association Response.</a:t>
            </a:r>
          </a:p>
          <a:p>
            <a:r>
              <a:rPr lang="en-US" altLang="ja-JP" dirty="0" smtClean="0"/>
              <a:t>Piggy-backed higher layer setup information will be protected (encrypted and authenticated).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We have 2 proposals and we have not agreed yet which one to be the specification.</a:t>
            </a:r>
          </a:p>
          <a:p>
            <a:r>
              <a:rPr lang="en-US" altLang="ja-JP" dirty="0" smtClean="0"/>
              <a:t>It will be decided in this week.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7785830" y="6475413"/>
            <a:ext cx="758095" cy="184666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M. Emmelmann,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4102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How to assign higher layer information will not be specified by </a:t>
            </a:r>
            <a:r>
              <a:rPr lang="en-US" altLang="ja-JP" sz="1600" dirty="0" err="1" smtClean="0"/>
              <a:t>TGai</a:t>
            </a:r>
            <a:r>
              <a:rPr lang="en-US" altLang="ja-JP" sz="1600" dirty="0" smtClean="0"/>
              <a:t>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4294967295"/>
          </p:nvPr>
        </p:nvSpPr>
        <p:spPr>
          <a:xfrm>
            <a:off x="7785830" y="6475413"/>
            <a:ext cx="758095" cy="184666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M. Emmelmann, FOKUS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5104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816954" y="3200400"/>
            <a:ext cx="31644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Association Request</a:t>
            </a: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(Higher Layer Information Request)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09506" y="4800600"/>
            <a:ext cx="32898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Association Response</a:t>
            </a: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(Higher Layer Information Response)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3505200"/>
            <a:ext cx="2313454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Successful Key Confirmation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474882" y="1981200"/>
            <a:ext cx="1848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Beacon/Probe Resp.</a:t>
            </a:r>
          </a:p>
        </p:txBody>
      </p:sp>
      <p:cxnSp>
        <p:nvCxnSpPr>
          <p:cNvPr id="30" name="直線矢印コネクタ 29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697148" y="2514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</a:rPr>
              <a:t>Authentication</a:t>
            </a:r>
            <a:endParaRPr kumimoji="1" lang="ja-JP" altLang="en-US" sz="1600" dirty="0">
              <a:solidFill>
                <a:srgbClr val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53000" y="2819400"/>
            <a:ext cx="2428870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Authentication/Key Derivation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7200" y="3048000"/>
            <a:ext cx="131318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Authentication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Key Derivation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雲 36"/>
          <p:cNvSpPr/>
          <p:nvPr/>
        </p:nvSpPr>
        <p:spPr bwMode="auto">
          <a:xfrm>
            <a:off x="5029200" y="3886200"/>
            <a:ext cx="2438400" cy="1295400"/>
          </a:xfrm>
          <a:prstGeom prst="cloud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Higher Layer Information such as IP address is assigned.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Proposal A</a:t>
            </a:r>
          </a:p>
          <a:p>
            <a:pPr lvl="1"/>
            <a:r>
              <a:rPr lang="en-US" altLang="ja-JP" dirty="0" smtClean="0"/>
              <a:t>Just provides container to carry higher layer information such as DHCP messages.</a:t>
            </a:r>
          </a:p>
          <a:p>
            <a:pPr lvl="1"/>
            <a:r>
              <a:rPr lang="en-US" altLang="ja-JP" dirty="0" smtClean="0"/>
              <a:t>Expect to use DHCP for IP layer setup, but it can carry any higher layer messages.</a:t>
            </a:r>
          </a:p>
          <a:p>
            <a:r>
              <a:rPr lang="en-US" altLang="ja-JP" dirty="0" smtClean="0"/>
              <a:t>Proposal B</a:t>
            </a:r>
          </a:p>
          <a:p>
            <a:pPr lvl="1"/>
            <a:r>
              <a:rPr lang="en-US" altLang="ja-JP" dirty="0" smtClean="0"/>
              <a:t>Define IEEE802.11ai specific IP address assignment protocol.</a:t>
            </a:r>
          </a:p>
          <a:p>
            <a:pPr lvl="1"/>
            <a:r>
              <a:rPr lang="en-US" altLang="ja-JP" dirty="0" smtClean="0"/>
              <a:t>Specific to IPv4 and IPv6, and IEEE802.11ai.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7785830" y="6475413"/>
            <a:ext cx="758095" cy="184666"/>
          </a:xfrm>
          <a:prstGeom prst="rect">
            <a:avLst/>
          </a:prstGeom>
        </p:spPr>
        <p:txBody>
          <a:bodyPr/>
          <a:lstStyle/>
          <a:p>
            <a:r>
              <a:rPr lang="de-DE" altLang="ja-JP" smtClean="0"/>
              <a:t>M. Emmelmann, FOKUS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Tx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PAR  </a:t>
            </a:r>
            <a:r>
              <a:rPr lang="de-DE" dirty="0" smtClean="0">
                <a:hlinkClick r:id="rId3"/>
              </a:rPr>
              <a:t>https://mentor.ieee.org/802.11/dcn/10/11-10-1152-01-0fia-fast-initial-link-set-up-par.doc</a:t>
            </a:r>
            <a:endParaRPr lang="de-DE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Use Case Document  </a:t>
            </a:r>
            <a:r>
              <a:rPr lang="de-DE" dirty="0" smtClean="0">
                <a:hlinkClick r:id="rId4"/>
              </a:rPr>
              <a:t>https://mentor.ieee.org/802.11/dcn/11/11-11-0238-19-00ai-use-case-reference-list-for-tgai.docx</a:t>
            </a:r>
            <a:endParaRPr lang="de-DE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D0.4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aims at providing mechanisms enabling a fast initial link set-up in less than 100ms.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Note that </a:t>
            </a:r>
            <a:r>
              <a:rPr lang="en-US" dirty="0" err="1" smtClean="0"/>
              <a:t>TGai</a:t>
            </a:r>
            <a:r>
              <a:rPr lang="en-US" dirty="0" smtClean="0"/>
              <a:t> mechanisms will enable this performance but will not guarantee the 100ms link set-up time under all circumstances.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initial link setup includes </a:t>
            </a:r>
            <a:r>
              <a:rPr lang="en-US" dirty="0" smtClean="0"/>
              <a:t>all operations required for IP data exchange</a:t>
            </a:r>
            <a:r>
              <a:rPr lang="fi-FI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Discovery of the network and the BSS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Authentication and association signaling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IP address configuration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4648200" y="6019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See also: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PAR: 11-10/1152r1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Main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Environments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Busy </a:t>
            </a:r>
            <a:r>
              <a:rPr lang="fi-FI" dirty="0" smtClean="0"/>
              <a:t>areas: The famous ”Tokyo Metro Station” and KDDI measurements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Increased amount of spectrum &amp; number of networks &amp; number of devices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Signaling overhead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Unnecessary information exchange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QoS violations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Offloading, WLAN use is </a:t>
            </a:r>
            <a:r>
              <a:rPr lang="fi-FI" dirty="0"/>
              <a:t>increasing 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It is equally important to shorten the link setup time as it is to shorten the data transmission 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Shorter scanning reduces power consumption of the device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4648200" y="6096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See also: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Use Cases: 11-11/238r19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2168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000" dirty="0" smtClean="0"/>
              <a:t>Draft D0.4</a:t>
            </a:r>
          </a:p>
          <a:p>
            <a:pPr lvl="1">
              <a:buFontTx/>
              <a:buChar char="•"/>
            </a:pPr>
            <a:r>
              <a:rPr lang="en-US" sz="1800" dirty="0" smtClean="0"/>
              <a:t>Available on mentor</a:t>
            </a:r>
          </a:p>
          <a:p>
            <a:pPr lvl="1">
              <a:buFontTx/>
              <a:buChar char="•"/>
            </a:pPr>
            <a:r>
              <a:rPr lang="en-US" sz="1800" dirty="0" smtClean="0"/>
              <a:t>Currently under “volunteer review” to increase clarity and maturity of language</a:t>
            </a:r>
          </a:p>
          <a:p>
            <a:pPr lvl="1">
              <a:buFontTx/>
              <a:buChar char="•"/>
            </a:pPr>
            <a:r>
              <a:rPr lang="en-US" sz="1800" dirty="0" smtClean="0"/>
              <a:t>Expect a (major?) editorial change to reflect / align to changes introduced by 11ac into 802.11</a:t>
            </a:r>
          </a:p>
          <a:p>
            <a:pPr>
              <a:buFontTx/>
              <a:buChar char="•"/>
            </a:pPr>
            <a:r>
              <a:rPr lang="en-US" sz="2000" dirty="0" smtClean="0"/>
              <a:t>Contributions related to DISCOVERY / SCANNING</a:t>
            </a:r>
          </a:p>
          <a:p>
            <a:pPr lvl="1">
              <a:buFontTx/>
              <a:buChar char="•"/>
            </a:pPr>
            <a:r>
              <a:rPr lang="en-US" sz="1800" dirty="0" smtClean="0"/>
              <a:t>D0.4 stable with respect to technical contents on network discovery / scanning</a:t>
            </a:r>
          </a:p>
          <a:p>
            <a:pPr lvl="1">
              <a:buFontTx/>
              <a:buChar char="•"/>
            </a:pPr>
            <a:r>
              <a:rPr lang="en-US" sz="1800" dirty="0" smtClean="0"/>
              <a:t>No new technical contributions for the last two meetings</a:t>
            </a:r>
          </a:p>
          <a:p>
            <a:pPr>
              <a:buFontTx/>
              <a:buChar char="•"/>
            </a:pPr>
            <a:r>
              <a:rPr lang="en-US" sz="2000" dirty="0" smtClean="0"/>
              <a:t>Contributions related to HIGHER LAYER SET-UP</a:t>
            </a:r>
          </a:p>
          <a:p>
            <a:pPr lvl="1">
              <a:buFontTx/>
              <a:buChar char="•"/>
            </a:pPr>
            <a:r>
              <a:rPr lang="en-US" sz="1800" dirty="0" smtClean="0"/>
              <a:t>Two approaches currently under discussion (down selection expected in March 2013)</a:t>
            </a:r>
          </a:p>
          <a:p>
            <a:pPr lvl="1">
              <a:buFontTx/>
              <a:buChar char="•"/>
            </a:pPr>
            <a:r>
              <a:rPr lang="en-US" sz="1800" dirty="0" smtClean="0"/>
              <a:t>General container to carry any protocol (including DHCP) vs. IP-set-up-specific information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Quoting the Time Plan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Down selection of higher layer set-up proposal (hopefully) to conclude in March 2013 meeting</a:t>
            </a:r>
          </a:p>
          <a:p>
            <a:pPr>
              <a:buFontTx/>
              <a:buChar char="•"/>
            </a:pPr>
            <a:r>
              <a:rPr lang="en-US" dirty="0" smtClean="0"/>
              <a:t>Issue of Request for Comments by end of March / End of May meeting, depending on</a:t>
            </a:r>
          </a:p>
          <a:p>
            <a:pPr lvl="1">
              <a:buFontTx/>
              <a:buChar char="•"/>
            </a:pPr>
            <a:r>
              <a:rPr lang="en-US" dirty="0" smtClean="0"/>
              <a:t>Progress on resolving comments from volunteer reviewers and agreement</a:t>
            </a:r>
          </a:p>
          <a:p>
            <a:pPr lvl="1">
              <a:buFontTx/>
              <a:buChar char="•"/>
            </a:pPr>
            <a:r>
              <a:rPr lang="en-US" dirty="0" smtClean="0"/>
              <a:t>Approving / down selecting higher layer set-up approach</a:t>
            </a:r>
          </a:p>
          <a:p>
            <a:pPr lvl="1">
              <a:buFontTx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in the presentation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Overview on DISCOVERY / SCANNING approaches</a:t>
            </a:r>
          </a:p>
          <a:p>
            <a:pPr lvl="1">
              <a:buFontTx/>
              <a:buChar char="•"/>
            </a:pPr>
            <a:r>
              <a:rPr lang="en-US" dirty="0" smtClean="0"/>
              <a:t>Active scanning related</a:t>
            </a:r>
          </a:p>
          <a:p>
            <a:pPr lvl="1">
              <a:buFontTx/>
              <a:buChar char="•"/>
            </a:pPr>
            <a:r>
              <a:rPr lang="en-US" dirty="0" smtClean="0"/>
              <a:t>Passive scanning related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Overview on HIGHER LAYER SET-UP &amp; SECURITY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802.11ai Active Scanning enhancements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smtClean="0"/>
              <a:t>M. Emmelmann, FOKUS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321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7" y="533400"/>
            <a:ext cx="8075613" cy="647700"/>
          </a:xfrm>
        </p:spPr>
        <p:txBody>
          <a:bodyPr/>
          <a:lstStyle/>
          <a:p>
            <a:r>
              <a:rPr lang="fi-FI" sz="2800" dirty="0" smtClean="0"/>
              <a:t>General scanning enhancements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1"/>
            <a:ext cx="8153400" cy="5334000"/>
          </a:xfrm>
        </p:spPr>
        <p:txBody>
          <a:bodyPr>
            <a:normAutofit/>
          </a:bodyPr>
          <a:lstStyle/>
          <a:p>
            <a:pPr marL="63500" indent="-231775">
              <a:buFont typeface="Wingdings" pitchFamily="2" charset="2"/>
              <a:buChar char="§"/>
            </a:pPr>
            <a:r>
              <a:rPr lang="fi-FI" dirty="0" smtClean="0"/>
              <a:t>More </a:t>
            </a:r>
            <a:r>
              <a:rPr lang="fi-FI" dirty="0"/>
              <a:t>control to scanning procedures:</a:t>
            </a:r>
          </a:p>
          <a:p>
            <a:pPr marL="463550" lvl="1" indent="-231775">
              <a:buFont typeface="Wingdings" pitchFamily="2" charset="2"/>
              <a:buChar char="§"/>
            </a:pPr>
            <a:r>
              <a:rPr lang="fi-FI" dirty="0" smtClean="0"/>
              <a:t>Terminating the </a:t>
            </a:r>
            <a:r>
              <a:rPr lang="fi-FI" dirty="0"/>
              <a:t>ongoing scan</a:t>
            </a:r>
          </a:p>
          <a:p>
            <a:pPr marL="463550" lvl="1" indent="-231775">
              <a:buFont typeface="Wingdings" pitchFamily="2" charset="2"/>
              <a:buChar char="§"/>
            </a:pPr>
            <a:r>
              <a:rPr lang="fi-FI" dirty="0" smtClean="0"/>
              <a:t>More reporting options of the </a:t>
            </a:r>
            <a:r>
              <a:rPr lang="fi-FI" dirty="0"/>
              <a:t>scanning </a:t>
            </a:r>
            <a:r>
              <a:rPr lang="fi-FI" dirty="0" smtClean="0"/>
              <a:t>result</a:t>
            </a:r>
          </a:p>
          <a:p>
            <a:pPr marL="863600" lvl="2" indent="-231775">
              <a:buFont typeface="Wingdings" pitchFamily="2" charset="2"/>
              <a:buChar char="§"/>
            </a:pPr>
            <a:r>
              <a:rPr lang="fi-FI" dirty="0" smtClean="0"/>
              <a:t>Immediate reporting</a:t>
            </a:r>
          </a:p>
          <a:p>
            <a:pPr marL="863600" lvl="2" indent="-231775">
              <a:buFont typeface="Wingdings" pitchFamily="2" charset="2"/>
              <a:buChar char="§"/>
            </a:pPr>
            <a:r>
              <a:rPr lang="fi-FI" dirty="0"/>
              <a:t>R</a:t>
            </a:r>
            <a:r>
              <a:rPr lang="fi-FI" dirty="0" smtClean="0"/>
              <a:t>eporting after a channel is scanned</a:t>
            </a:r>
          </a:p>
          <a:p>
            <a:pPr marL="863600" lvl="2" indent="-231775">
              <a:buFont typeface="Wingdings" pitchFamily="2" charset="2"/>
              <a:buChar char="§"/>
            </a:pPr>
            <a:r>
              <a:rPr lang="fi-FI" dirty="0" smtClean="0"/>
              <a:t>Legacy, reporting after scanning is completed</a:t>
            </a:r>
            <a:endParaRPr lang="fi-FI" dirty="0"/>
          </a:p>
          <a:p>
            <a:pPr marL="63500" indent="-231775">
              <a:buFont typeface="Wingdings" pitchFamily="2" charset="2"/>
              <a:buChar char="§"/>
            </a:pPr>
            <a:r>
              <a:rPr lang="en-US" dirty="0"/>
              <a:t>Announcing one or more neighbor </a:t>
            </a:r>
            <a:r>
              <a:rPr lang="en-US" dirty="0" smtClean="0"/>
              <a:t>BSS or channel information in </a:t>
            </a:r>
            <a:r>
              <a:rPr lang="en-US" dirty="0"/>
              <a:t>Beacon, Probe Response </a:t>
            </a:r>
            <a:r>
              <a:rPr lang="en-US" dirty="0" smtClean="0"/>
              <a:t>and Fast Discovery (FD) </a:t>
            </a:r>
            <a:r>
              <a:rPr lang="en-US" dirty="0"/>
              <a:t>frame</a:t>
            </a:r>
          </a:p>
          <a:p>
            <a:pPr marL="463550" lvl="1" indent="-231775">
              <a:buFont typeface="Wingdings" pitchFamily="2" charset="2"/>
              <a:buChar char="§"/>
            </a:pPr>
            <a:r>
              <a:rPr lang="en-US" dirty="0"/>
              <a:t>Avoids scanning of channels with no AP</a:t>
            </a:r>
          </a:p>
          <a:p>
            <a:pPr marL="463550" lvl="1" indent="-231775">
              <a:buFont typeface="Wingdings" pitchFamily="2" charset="2"/>
              <a:buChar char="§"/>
            </a:pPr>
            <a:r>
              <a:rPr lang="fi-FI" dirty="0" smtClean="0"/>
              <a:t>BSSID enables </a:t>
            </a:r>
            <a:r>
              <a:rPr lang="fi-FI" dirty="0"/>
              <a:t>more precise active </a:t>
            </a:r>
            <a:r>
              <a:rPr lang="fi-FI" dirty="0" smtClean="0"/>
              <a:t>scanning</a:t>
            </a:r>
          </a:p>
          <a:p>
            <a:pPr marL="463550" lvl="1" indent="-231775">
              <a:buFont typeface="Wingdings" pitchFamily="2" charset="2"/>
              <a:buChar char="§"/>
            </a:pPr>
            <a:r>
              <a:rPr lang="fi-FI" dirty="0" smtClean="0"/>
              <a:t>Additional parameters may be included to provide more information of the neighbor BSSs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04644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0</TotalTime>
  <Words>2374</Words>
  <Application>Microsoft Macintosh PowerPoint</Application>
  <PresentationFormat>Bildschirmpräsentation (4:3)</PresentationFormat>
  <Paragraphs>451</Paragraphs>
  <Slides>28</Slides>
  <Notes>7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0" baseType="lpstr">
      <vt:lpstr>802-11-Submission (1)</vt:lpstr>
      <vt:lpstr>Dokument</vt:lpstr>
      <vt:lpstr>TGai Principles and Mechanisms (Joint TGai and TGaq Meeting)</vt:lpstr>
      <vt:lpstr>Abstract</vt:lpstr>
      <vt:lpstr>Objective</vt:lpstr>
      <vt:lpstr>Main drivers</vt:lpstr>
      <vt:lpstr>Where we are</vt:lpstr>
      <vt:lpstr>Not Quoting the Time Plan</vt:lpstr>
      <vt:lpstr>What’s next in the presentation</vt:lpstr>
      <vt:lpstr>802.11ai Active Scanning enhancements</vt:lpstr>
      <vt:lpstr>General scanning enhancements</vt:lpstr>
      <vt:lpstr>Active scanning, expedited scanning procedure </vt:lpstr>
      <vt:lpstr>Active scanning, Probe Response collision avoidance</vt:lpstr>
      <vt:lpstr>Active scanning, comprehensive response </vt:lpstr>
      <vt:lpstr>Active scanning, new response criteria</vt:lpstr>
      <vt:lpstr>Active scanning, Probe Response Reception Time element</vt:lpstr>
      <vt:lpstr>Reducing sizes of the responses</vt:lpstr>
      <vt:lpstr>802.11ai Passive Scanning enhancements</vt:lpstr>
      <vt:lpstr>Passive Scanning, key enhancements</vt:lpstr>
      <vt:lpstr>Network Discovery, key enhancements</vt:lpstr>
      <vt:lpstr>802.11ai Security &amp; Higher Layer Set-Up </vt:lpstr>
      <vt:lpstr>FILS Security Status</vt:lpstr>
      <vt:lpstr>FILS Key Establishment</vt:lpstr>
      <vt:lpstr>FILS Key Establishment with TTP</vt:lpstr>
      <vt:lpstr>FILS Key Establishment w/o. TTP</vt:lpstr>
      <vt:lpstr>Adding “piggy-backed info” to protocol flows …</vt:lpstr>
      <vt:lpstr>Higher Layer Setup</vt:lpstr>
      <vt:lpstr>Concept</vt:lpstr>
      <vt:lpstr>Proposals</vt:lpstr>
      <vt:lpstr>References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Principles and Mechanisms</dc:title>
  <dc:subject/>
  <dc:creator>Marc Emmelmann</dc:creator>
  <cp:keywords/>
  <dc:description/>
  <cp:lastModifiedBy>Marc Emmelmann</cp:lastModifiedBy>
  <cp:revision>62</cp:revision>
  <cp:lastPrinted>1601-01-01T00:00:00Z</cp:lastPrinted>
  <dcterms:created xsi:type="dcterms:W3CDTF">2013-03-18T12:03:50Z</dcterms:created>
  <dcterms:modified xsi:type="dcterms:W3CDTF">2013-03-18T12:05:06Z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28d99997-9819-48f0-9052-f227fd743055</vt:lpwstr>
  </property>
  <property fmtid="{D5CDD505-2E9C-101B-9397-08002B2CF9AE}" pid="3" name="NokiaConfidentiality">
    <vt:lpwstr>Public</vt:lpwstr>
  </property>
</Properties>
</file>