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8.bin" ContentType="application/vnd.openxmlformats-officedocument.oleObject"/>
  <Default Extension="xlsx" ContentType="application/vnd.openxmlformats-officedocument.spreadsheetml.shee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docProps/custom.xml" ContentType="application/vnd.openxmlformats-officedocument.custom-properties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doc" ContentType="application/msword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  <p:sldMasterId id="2147483660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60" r:id="rId6"/>
    <p:sldId id="281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75" r:id="rId22"/>
    <p:sldId id="276" r:id="rId23"/>
    <p:sldId id="277" r:id="rId24"/>
    <p:sldId id="278" r:id="rId25"/>
    <p:sldId id="280" r:id="rId26"/>
    <p:sldId id="283" r:id="rId27"/>
    <p:sldId id="282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61" autoAdjust="0"/>
    <p:restoredTop sz="86355" autoAdjust="0"/>
  </p:normalViewPr>
  <p:slideViewPr>
    <p:cSldViewPr>
      <p:cViewPr>
        <p:scale>
          <a:sx n="100" d="100"/>
          <a:sy n="100" d="100"/>
        </p:scale>
        <p:origin x="-1128" y="144"/>
      </p:cViewPr>
      <p:guideLst>
        <p:guide orient="horz" pos="2208"/>
        <p:guide pos="288"/>
      </p:guideLst>
    </p:cSldViewPr>
  </p:slideViewPr>
  <p:outlineViewPr>
    <p:cViewPr varScale="1">
      <p:scale>
        <a:sx n="66" d="100"/>
        <a:sy n="66" d="100"/>
      </p:scale>
      <p:origin x="0" y="22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Relationship Id="rId2" Type="http://schemas.openxmlformats.org/officeDocument/2006/relationships/image" Target="../media/image27.pict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altLang="ja-JP" smtClean="0"/>
              <a:pPr/>
              <a:t>13.3.19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6863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fc"/>
          <p:cNvSpPr txBox="1"/>
          <p:nvPr/>
        </p:nvSpPr>
        <p:spPr>
          <a:xfrm>
            <a:off x="0" y="9064625"/>
            <a:ext cx="69342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49686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Month Year</a:t>
            </a:r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ヘッダー プレースホルダ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802.11-13/0137r0</a:t>
            </a:r>
            <a:endParaRPr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Month Year</a:t>
            </a:r>
            <a:endParaRPr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Jarkko Kneckt, Nokia</a:t>
            </a: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March 2013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Hiroshi Mano (ATRD)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DF34-056A-FD4B-B878-BD070C1BEAB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Hiroshi Mano (ATRD)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11-13/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0323r2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  <p:sp>
        <p:nvSpPr>
          <p:cNvPr id="2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March 2013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Hiroshi Mano (ATRD)</a:t>
            </a: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7DECDF34-056A-FD4B-B878-BD070C1BEAB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__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3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manohiroshi:Desktop:Wi_FILS%20%E5%AE%9F%E9%A8%93:FILS-experimental-trial-data%20(%E3%83%8F%E3%82%99%E3%83%BC%E3%82%B7%E3%82%99%E3%83%A7%E3%83%B3%201).xlsb!%E5%AE%9F%E9%A8%933!R51C5:R57C7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nohiroshi/Desktop/Wi_FILS%20%E5%AE%9F%E9%A8%93/DSCF8486.MOV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5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Macintosh%20HD:Users:manohiroshi:Desktop:Wi_FILS%20%E5%AE%9F%E9%A8%93:FILS-experimental-trial-data%20(%E3%83%90%E3%83%BC%E3%82%B8%E3%83%A7%E3%83%B3%201).xlsb!%E5%AE%9F%E9%A8%93%EF%BC%95!R54C4:R59C6" TargetMode="External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package" Target="../embeddings/Microsoft_Excel____4.xlsx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1.xls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Excel____2.xlsx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Experimental test report of FILS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2013-03-18</a:t>
            </a:r>
            <a:endParaRPr lang="en-GB" sz="2000" b="0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7350101"/>
              </p:ext>
            </p:extLst>
          </p:nvPr>
        </p:nvGraphicFramePr>
        <p:xfrm>
          <a:off x="762000" y="2339975"/>
          <a:ext cx="8077200" cy="3090863"/>
        </p:xfrm>
        <a:graphic>
          <a:graphicData uri="http://schemas.openxmlformats.org/presentationml/2006/ole">
            <p:oleObj spid="_x0000_s3080" name="文書" r:id="rId4" imgW="8255000" imgH="3175000" progId="Word.Document.8">
              <p:embed/>
            </p:oleObj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summary of 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7543799" cy="23621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All FILS STA  established link before arriving at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All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1.224 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9.827Sec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2133600" y="4495800"/>
          <a:ext cx="4902200" cy="1778000"/>
        </p:xfrm>
        <a:graphic>
          <a:graphicData uri="http://schemas.openxmlformats.org/presentationml/2006/ole">
            <p:oleObj spid="_x0000_s50181" name="ワークシート" r:id="rId3" imgW="4902200" imgH="1778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795290" y="5488308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5029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>
            <a:stCxn id="26" idx="3"/>
          </p:cNvCxnSpPr>
          <p:nvPr/>
        </p:nvCxnSpPr>
        <p:spPr bwMode="auto">
          <a:xfrm flipV="1">
            <a:off x="4329504" y="5181600"/>
            <a:ext cx="394896" cy="208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8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786" y="522579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583" y="5174902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977" y="544090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138" y="537757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309" y="48610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109" y="46324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6" name="直線矢印コネクタ 55"/>
          <p:cNvCxnSpPr/>
          <p:nvPr/>
        </p:nvCxnSpPr>
        <p:spPr bwMode="auto">
          <a:xfrm>
            <a:off x="4724400" y="5029200"/>
            <a:ext cx="3810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2" name="直線矢印コネクタ 71"/>
          <p:cNvCxnSpPr/>
          <p:nvPr/>
        </p:nvCxnSpPr>
        <p:spPr bwMode="auto">
          <a:xfrm flipV="1">
            <a:off x="4724400" y="5181600"/>
            <a:ext cx="10668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5" name="直線矢印コネクタ 74"/>
          <p:cNvCxnSpPr/>
          <p:nvPr/>
        </p:nvCxnSpPr>
        <p:spPr bwMode="auto">
          <a:xfrm flipV="1">
            <a:off x="4724400" y="4800600"/>
            <a:ext cx="570709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Result of test scenario 2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1219200" y="1371600"/>
          <a:ext cx="7023100" cy="4811745"/>
        </p:xfrm>
        <a:graphic>
          <a:graphicData uri="http://schemas.openxmlformats.org/presentationml/2006/ole">
            <p:oleObj spid="_x0000_s54277" r:id="rId3" imgW="8711111" imgH="5968254" progId="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133600" y="60960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2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04800" y="2286000"/>
          <a:ext cx="8547100" cy="4038600"/>
        </p:xfrm>
        <a:graphic>
          <a:graphicData uri="http://schemas.openxmlformats.org/presentationml/2006/ole">
            <p:oleObj spid="_x0000_s21509" r:id="rId3" imgW="8546032" imgH="40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304799"/>
          </a:xfrm>
        </p:spPr>
        <p:txBody>
          <a:bodyPr/>
          <a:lstStyle/>
          <a:p>
            <a:r>
              <a:rPr lang="en-US" altLang="ja-JP" dirty="0" smtClean="0"/>
              <a:t>Result summary of test scenario 2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038599" cy="396239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90% (18/20)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85% (17/20) WPA2  established link since they passed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0.742Sec.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Association request to IP address assignment is 21.599Sec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4800600" y="1295400"/>
          <a:ext cx="4105593" cy="5105400"/>
        </p:xfrm>
        <a:graphic>
          <a:graphicData uri="http://schemas.openxmlformats.org/presentationml/2006/ole">
            <p:oleObj spid="_x0000_s55304" r:id="rId3" imgW="4902200" imgH="6096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41 FILS are entering the service area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FILS request to IP address assignment.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10000" cy="1600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864298" y="4433085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924300" y="4305300"/>
            <a:ext cx="1600200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50543" y="423993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6093" y="4304041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90600" y="4495800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84011" y="44062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3810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38600" y="35814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直線矢印コネクタ 52"/>
          <p:cNvCxnSpPr/>
          <p:nvPr/>
        </p:nvCxnSpPr>
        <p:spPr bwMode="auto">
          <a:xfrm>
            <a:off x="4038600" y="4038600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3" name="直線矢印コネクタ 62"/>
          <p:cNvCxnSpPr/>
          <p:nvPr/>
        </p:nvCxnSpPr>
        <p:spPr bwMode="auto">
          <a:xfrm flipV="1">
            <a:off x="4343400" y="3733800"/>
            <a:ext cx="381000" cy="13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762000" y="1524000"/>
          <a:ext cx="7632700" cy="4597400"/>
        </p:xfrm>
        <a:graphic>
          <a:graphicData uri="http://schemas.openxmlformats.org/presentationml/2006/ole">
            <p:oleObj spid="_x0000_s58375" r:id="rId3" imgW="7631746" imgH="4596825" progId="">
              <p:embed/>
            </p:oleObj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57993"/>
            <a:ext cx="7770813" cy="1065213"/>
          </a:xfrm>
        </p:spPr>
        <p:txBody>
          <a:bodyPr/>
          <a:lstStyle/>
          <a:p>
            <a:r>
              <a:rPr lang="en-US" altLang="ja-JP" dirty="0" smtClean="0"/>
              <a:t>Result of test scenario 3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304800" cy="914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3" name="ストライプ矢印 12"/>
          <p:cNvSpPr/>
          <p:nvPr/>
        </p:nvSpPr>
        <p:spPr bwMode="auto">
          <a:xfrm>
            <a:off x="2209800" y="59436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3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6629400" cy="5334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59399" name="Object 7"/>
          <p:cNvGraphicFramePr>
            <a:graphicFrameLocks noChangeAspect="1"/>
          </p:cNvGraphicFramePr>
          <p:nvPr/>
        </p:nvGraphicFramePr>
        <p:xfrm>
          <a:off x="228600" y="1600200"/>
          <a:ext cx="8594830" cy="4152900"/>
        </p:xfrm>
        <a:graphic>
          <a:graphicData uri="http://schemas.openxmlformats.org/presentationml/2006/ole">
            <p:oleObj spid="_x0000_s59399" r:id="rId3" imgW="7174603" imgH="346666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4191000" cy="685799"/>
          </a:xfrm>
        </p:spPr>
        <p:txBody>
          <a:bodyPr/>
          <a:lstStyle/>
          <a:p>
            <a:r>
              <a:rPr lang="en-US" altLang="ja-JP" dirty="0" smtClean="0"/>
              <a:t>Result summary of test scenario 3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267199" cy="41147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80% (33/41) FILS STA  established link before arriving at  in the front of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link established time between  FILS request to IP address assignment is 0.78Sec.</a:t>
            </a:r>
          </a:p>
          <a:p>
            <a:pPr>
              <a:buFont typeface="Wingdings" charset="2"/>
              <a:buChar char="l"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60423" name="Object 7"/>
          <p:cNvGraphicFramePr>
            <a:graphicFrameLocks noChangeAspect="1"/>
          </p:cNvGraphicFramePr>
          <p:nvPr/>
        </p:nvGraphicFramePr>
        <p:xfrm>
          <a:off x="4876800" y="2362200"/>
          <a:ext cx="2946400" cy="1524000"/>
        </p:xfrm>
        <a:graphic>
          <a:graphicData uri="http://schemas.openxmlformats.org/presentationml/2006/ole">
            <p:oleObj spid="_x0000_s60423" name="Microsoft Excel 97 - 2004 ワークシート" r:id="rId3" imgW="2946400" imgH="15240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228600"/>
          </a:xfrm>
        </p:spPr>
        <p:txBody>
          <a:bodyPr/>
          <a:lstStyle/>
          <a:p>
            <a:r>
              <a:rPr lang="en-US" altLang="ja-JP" dirty="0" smtClean="0"/>
              <a:t>Scenario 2 </a:t>
            </a:r>
            <a:endParaRPr lang="ja-JP" altLang="en-US" dirty="0"/>
          </a:p>
        </p:txBody>
      </p:sp>
      <p:pic>
        <p:nvPicPr>
          <p:cNvPr id="7" name="DSCF8486.MOV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905000"/>
            <a:ext cx="7391400" cy="4800600"/>
          </a:xfrm>
        </p:spPr>
      </p:pic>
      <p:sp>
        <p:nvSpPr>
          <p:cNvPr id="13" name="コンテンツ プレースホルダ 12"/>
          <p:cNvSpPr>
            <a:spLocks noGrp="1"/>
          </p:cNvSpPr>
          <p:nvPr>
            <p:ph sz="half" idx="2"/>
          </p:nvPr>
        </p:nvSpPr>
        <p:spPr>
          <a:xfrm>
            <a:off x="685800" y="990600"/>
            <a:ext cx="77724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Blue bibs : FILS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White bits:WPA2</a:t>
            </a:r>
          </a:p>
          <a:p>
            <a:r>
              <a:rPr lang="en-US" altLang="ja-JP" dirty="0" smtClean="0"/>
              <a:t>The 0 sign marker was located around 30m from AP</a:t>
            </a:r>
          </a:p>
          <a:p>
            <a:r>
              <a:rPr lang="en-US" altLang="ja-JP" dirty="0" smtClean="0"/>
              <a:t>1.5m/Sec = 5.5km/h working speed</a:t>
            </a:r>
            <a:endParaRPr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01000" y="2044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presentation report the result of field experimental trial of a FILS prototype.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 smtClean="0"/>
              <a:t>The implemented prototype is not</a:t>
            </a:r>
            <a:r>
              <a:rPr lang="en-US" dirty="0" smtClean="0"/>
              <a:t> equal to the current </a:t>
            </a:r>
            <a:r>
              <a:rPr lang="en-US" dirty="0" err="1" smtClean="0"/>
              <a:t>TGai</a:t>
            </a:r>
            <a:r>
              <a:rPr lang="en-US" dirty="0" smtClean="0"/>
              <a:t> spec (D0.4).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ja-JP" dirty="0" smtClean="0"/>
              <a:t>The purpose of this trial is to confirm the prospected performance of reduced AKM.</a:t>
            </a:r>
            <a:endParaRPr lang="en-US" dirty="0" smtClean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543800" cy="304800"/>
          </a:xfrm>
        </p:spPr>
        <p:txBody>
          <a:bodyPr/>
          <a:lstStyle/>
          <a:p>
            <a:r>
              <a:rPr lang="en-US" altLang="ja-JP" dirty="0" smtClean="0"/>
              <a:t>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144779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20 FILS and 20 WPA2 are entering the service areas continuously.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STA download contents related to the linked AP automatically.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number of downloaded content.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STA will download two different contents (109KB Gif image ) if STA connected to two AP in turn definitely.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7" name="円/楕円 6"/>
          <p:cNvSpPr/>
          <p:nvPr/>
        </p:nvSpPr>
        <p:spPr>
          <a:xfrm>
            <a:off x="2079339" y="3457707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吹き出し 7"/>
          <p:cNvSpPr/>
          <p:nvPr/>
        </p:nvSpPr>
        <p:spPr>
          <a:xfrm>
            <a:off x="1143000" y="3581401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9" name="Freeform 52"/>
          <p:cNvSpPr>
            <a:spLocks noChangeArrowheads="1"/>
          </p:cNvSpPr>
          <p:nvPr/>
        </p:nvSpPr>
        <p:spPr bwMode="auto">
          <a:xfrm>
            <a:off x="1984870" y="4189902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60387" y="396142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46691" y="4323190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286000" y="5715000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152099" y="4385592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24237" y="4385592"/>
            <a:ext cx="1008000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52"/>
          <p:cNvSpPr>
            <a:spLocks noChangeArrowheads="1"/>
          </p:cNvSpPr>
          <p:nvPr/>
        </p:nvSpPr>
        <p:spPr bwMode="auto">
          <a:xfrm>
            <a:off x="2001252" y="5240537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40556" y="4130760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152099" y="5436227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055229" y="5440815"/>
            <a:ext cx="1008000" cy="19582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3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8739" y="49817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1439929" y="5223396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22" name="円形吹き出し 21"/>
          <p:cNvSpPr/>
          <p:nvPr/>
        </p:nvSpPr>
        <p:spPr>
          <a:xfrm>
            <a:off x="1981200" y="3200400"/>
            <a:ext cx="1371601" cy="492644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 content1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18611" y="4210411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611" y="527182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40364" y="4256944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32042" y="5309598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1242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9" name="直線コネクタ 28"/>
          <p:cNvCxnSpPr>
            <a:stCxn id="7" idx="0"/>
            <a:endCxn id="7" idx="4"/>
          </p:cNvCxnSpPr>
          <p:nvPr/>
        </p:nvCxnSpPr>
        <p:spPr bwMode="auto">
          <a:xfrm rot="16200000" flipH="1">
            <a:off x="2313554" y="4774623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25" y="517830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22" y="5127409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16" y="539340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7" y="533008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0482" y="419244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32" y="4256548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0539" y="4448307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3950" y="4358755"/>
            <a:ext cx="279648" cy="2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93739" y="37625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0248" y="48135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98539" y="353390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5048" y="4584915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円/楕円 60"/>
          <p:cNvSpPr/>
          <p:nvPr/>
        </p:nvSpPr>
        <p:spPr>
          <a:xfrm>
            <a:off x="5715000" y="3429000"/>
            <a:ext cx="3102261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Freeform 52"/>
          <p:cNvSpPr>
            <a:spLocks noChangeArrowheads="1"/>
          </p:cNvSpPr>
          <p:nvPr/>
        </p:nvSpPr>
        <p:spPr bwMode="auto">
          <a:xfrm>
            <a:off x="5620531" y="41611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96048" y="39327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52"/>
          <p:cNvSpPr>
            <a:spLocks noChangeArrowheads="1"/>
          </p:cNvSpPr>
          <p:nvPr/>
        </p:nvSpPr>
        <p:spPr bwMode="auto">
          <a:xfrm>
            <a:off x="5636913" y="52118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49530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円形吹き出し 67"/>
          <p:cNvSpPr/>
          <p:nvPr/>
        </p:nvSpPr>
        <p:spPr>
          <a:xfrm>
            <a:off x="5562600" y="3193661"/>
            <a:ext cx="1419870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</a:rPr>
              <a:t>Down load content2</a:t>
            </a:r>
            <a:endParaRPr lang="ja-JP" altLang="en-US" sz="1100" b="1" dirty="0">
              <a:solidFill>
                <a:schemeClr val="tx1"/>
              </a:solidFill>
            </a:endParaRP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76025" y="42282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67703" y="52808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84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72" name="直線コネクタ 71"/>
          <p:cNvCxnSpPr>
            <a:stCxn id="61" idx="0"/>
            <a:endCxn id="61" idx="4"/>
          </p:cNvCxnSpPr>
          <p:nvPr/>
        </p:nvCxnSpPr>
        <p:spPr bwMode="auto">
          <a:xfrm rot="16200000" flipH="1">
            <a:off x="5949215" y="47459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3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29400" y="37338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909" y="47848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34200" y="3505200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0709" y="4556208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テキスト ボックス 76"/>
          <p:cNvSpPr txBox="1"/>
          <p:nvPr/>
        </p:nvSpPr>
        <p:spPr>
          <a:xfrm>
            <a:off x="3886200" y="28956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AP1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7543800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A2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9" name="直線矢印コネクタ 78"/>
          <p:cNvCxnSpPr>
            <a:endCxn id="69" idx="1"/>
          </p:cNvCxnSpPr>
          <p:nvPr/>
        </p:nvCxnSpPr>
        <p:spPr>
          <a:xfrm>
            <a:off x="2590800" y="4343400"/>
            <a:ext cx="2985225" cy="16054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4114800" y="5410200"/>
            <a:ext cx="2743200" cy="1588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図 91" descr="C:\Documents and Settings\8610136\Local Settings\Temporary Internet Files\Content.Outlook\IGK4MOJ2\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52800"/>
            <a:ext cx="6096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図 92" descr="fils-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3200400"/>
            <a:ext cx="533400" cy="910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タイトル 92"/>
          <p:cNvSpPr>
            <a:spLocks noGrp="1"/>
          </p:cNvSpPr>
          <p:nvPr>
            <p:ph type="title"/>
          </p:nvPr>
        </p:nvSpPr>
        <p:spPr>
          <a:xfrm>
            <a:off x="685801" y="685800"/>
            <a:ext cx="3124200" cy="1065213"/>
          </a:xfrm>
        </p:spPr>
        <p:txBody>
          <a:bodyPr/>
          <a:lstStyle/>
          <a:p>
            <a:r>
              <a:rPr lang="en-US" altLang="ja-JP" dirty="0" smtClean="0"/>
              <a:t>AP2  </a:t>
            </a:r>
            <a:endParaRPr lang="ja-JP" altLang="en-US" dirty="0"/>
          </a:p>
        </p:txBody>
      </p:sp>
      <p:sp>
        <p:nvSpPr>
          <p:cNvPr id="95" name="コンテンツ プレースホルダ 94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16764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Another AP(AP2) was located on the opposite of building.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The coverage of AP1 and AP2  are not over wrapped  each other.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54" name="図形グループ 53"/>
          <p:cNvGrpSpPr>
            <a:grpSpLocks noChangeAspect="1"/>
          </p:cNvGrpSpPr>
          <p:nvPr/>
        </p:nvGrpSpPr>
        <p:grpSpPr>
          <a:xfrm>
            <a:off x="4419600" y="990600"/>
            <a:ext cx="4343400" cy="2843617"/>
            <a:chOff x="742950" y="1510772"/>
            <a:chExt cx="6838687" cy="4477277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3570128" y="2298406"/>
              <a:ext cx="213044" cy="19751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pic>
          <p:nvPicPr>
            <p:cNvPr id="56" name="図 55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57" name="二等辺三角形 56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59" name="直線矢印コネクタ 58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0" name="直線コネクタ 59"/>
            <p:cNvCxnSpPr>
              <a:stCxn id="57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1" name="テキスト ボックス 60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2" name="直線矢印コネクタ 61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63" name="直線コネクタ 62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4" name="テキスト ボックス 63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6" name="テキスト ボックス 65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直線コネクタ 66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68" name="テキスト ボックス 67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直線コネクタ 68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0" name="テキスト ボックス 69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72" name="テキスト ボックス 71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AP1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4" name="直線矢印コネクタ 73"/>
            <p:cNvCxnSpPr/>
            <p:nvPr/>
          </p:nvCxnSpPr>
          <p:spPr>
            <a:xfrm rot="5400000" flipH="1" flipV="1">
              <a:off x="5990689" y="2696111"/>
              <a:ext cx="1099622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75" name="直線矢印コネクタ 74"/>
            <p:cNvCxnSpPr/>
            <p:nvPr/>
          </p:nvCxnSpPr>
          <p:spPr>
            <a:xfrm rot="10800000">
              <a:off x="5702301" y="1676400"/>
              <a:ext cx="838202" cy="501917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sp>
          <p:nvSpPr>
            <p:cNvPr id="76" name="二等辺三角形 75"/>
            <p:cNvSpPr/>
            <p:nvPr/>
          </p:nvSpPr>
          <p:spPr>
            <a:xfrm rot="10800000" flipH="1" flipV="1">
              <a:off x="5638801" y="23495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5313760" y="2393435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AP2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図形グループ 82"/>
          <p:cNvGrpSpPr>
            <a:grpSpLocks noChangeAspect="1"/>
          </p:cNvGrpSpPr>
          <p:nvPr/>
        </p:nvGrpSpPr>
        <p:grpSpPr>
          <a:xfrm>
            <a:off x="1219200" y="3962400"/>
            <a:ext cx="3535683" cy="2438400"/>
            <a:chOff x="412749" y="1117600"/>
            <a:chExt cx="7550151" cy="5206999"/>
          </a:xfrm>
        </p:grpSpPr>
        <p:grpSp>
          <p:nvGrpSpPr>
            <p:cNvPr id="84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角丸四角形 87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85" name="直線矢印コネクタ 84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図形グループ 77"/>
          <p:cNvGrpSpPr>
            <a:grpSpLocks noChangeAspect="1"/>
          </p:cNvGrpSpPr>
          <p:nvPr/>
        </p:nvGrpSpPr>
        <p:grpSpPr>
          <a:xfrm>
            <a:off x="4953000" y="3997132"/>
            <a:ext cx="3619361" cy="2440781"/>
            <a:chOff x="1346482" y="3094038"/>
            <a:chExt cx="7238718" cy="4881562"/>
          </a:xfrm>
        </p:grpSpPr>
        <p:grpSp>
          <p:nvGrpSpPr>
            <p:cNvPr id="79" name="図形グループ 4"/>
            <p:cNvGrpSpPr/>
            <p:nvPr/>
          </p:nvGrpSpPr>
          <p:grpSpPr>
            <a:xfrm>
              <a:off x="1346482" y="3094038"/>
              <a:ext cx="7238718" cy="4881562"/>
              <a:chOff x="1015365" y="2431655"/>
              <a:chExt cx="4093228" cy="2952748"/>
            </a:xfrm>
          </p:grpSpPr>
          <p:pic>
            <p:nvPicPr>
              <p:cNvPr id="8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365" y="2431655"/>
                <a:ext cx="4093228" cy="295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角丸四角形 81"/>
              <p:cNvSpPr/>
              <p:nvPr/>
            </p:nvSpPr>
            <p:spPr bwMode="auto">
              <a:xfrm>
                <a:off x="3859191" y="3219289"/>
                <a:ext cx="129712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pic>
          <p:nvPicPr>
            <p:cNvPr id="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図 93" descr="IMG_04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3962400"/>
            <a:ext cx="1372974" cy="914400"/>
          </a:xfrm>
          <a:prstGeom prst="rect">
            <a:avLst/>
          </a:prstGeom>
        </p:spPr>
      </p:pic>
      <p:pic>
        <p:nvPicPr>
          <p:cNvPr id="96" name="コンテンツ プレースホルダ 90" descr="IMG_049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953000" y="3962400"/>
            <a:ext cx="137294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Result summary of test scenario 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191000" cy="39624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95% (19/20) of 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downloaded two different contents  correctly.</a:t>
            </a:r>
          </a:p>
          <a:p>
            <a:pPr lvl="1">
              <a:buFont typeface="Wingdings" charset="2"/>
              <a:buChar char="l"/>
            </a:pPr>
            <a:r>
              <a:rPr lang="en-US" altLang="ja-JP" dirty="0" smtClean="0"/>
              <a:t>1 error caused by application error.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50% (10/20) of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could not download any content.</a:t>
            </a:r>
          </a:p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5029200" y="1752600"/>
          <a:ext cx="3810000" cy="2872970"/>
        </p:xfrm>
        <a:graphic>
          <a:graphicData uri="http://schemas.openxmlformats.org/presentationml/2006/ole">
            <p:oleObj spid="_x0000_s76803" r:id="rId3" imgW="5473016" imgH="4126984" progId="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5029200" y="4724400"/>
          <a:ext cx="3441700" cy="901700"/>
        </p:xfrm>
        <a:graphic>
          <a:graphicData uri="http://schemas.openxmlformats.org/presentationml/2006/ole">
            <p:oleObj spid="_x0000_s76804" r:id="rId4" imgW="3441700" imgH="9017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696200" cy="838200"/>
          </a:xfrm>
        </p:spPr>
        <p:txBody>
          <a:bodyPr/>
          <a:lstStyle/>
          <a:p>
            <a:r>
              <a:rPr lang="en-US" altLang="ja-JP" dirty="0" smtClean="0"/>
              <a:t>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1" y="1981201"/>
            <a:ext cx="4952999" cy="914399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50 FILS and 50 WPA2 are setting on table.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One AP was implemented in the same room. 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Activate AP.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assignment.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33600"/>
            <a:ext cx="2514600" cy="3352800"/>
          </a:xfrm>
          <a:prstGeom prst="rect">
            <a:avLst/>
          </a:prstGeom>
        </p:spPr>
      </p:pic>
      <p:pic>
        <p:nvPicPr>
          <p:cNvPr id="10" name="Picture 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371600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2000" y="723900"/>
            <a:ext cx="7239000" cy="533400"/>
          </a:xfrm>
        </p:spPr>
        <p:txBody>
          <a:bodyPr/>
          <a:lstStyle/>
          <a:p>
            <a:r>
              <a:rPr lang="en-US" altLang="ja-JP" dirty="0" smtClean="0"/>
              <a:t>Result of test scenario 5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1143000"/>
          </a:xfrm>
        </p:spPr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FILS </a:t>
            </a:r>
            <a:r>
              <a:rPr lang="en-US" altLang="ja-JP" dirty="0" smtClean="0">
                <a:solidFill>
                  <a:srgbClr val="FF0000"/>
                </a:solidFill>
              </a:rPr>
              <a:t>0.685 Sec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Average of established Link time at WPA2 </a:t>
            </a:r>
            <a:r>
              <a:rPr lang="en-US" altLang="ja-JP" dirty="0" smtClean="0">
                <a:solidFill>
                  <a:srgbClr val="FF0000"/>
                </a:solidFill>
              </a:rPr>
              <a:t>15.880 Sec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461963" y="2546350"/>
          <a:ext cx="5527675" cy="3160713"/>
        </p:xfrm>
        <a:graphic>
          <a:graphicData uri="http://schemas.openxmlformats.org/presentationml/2006/ole">
            <p:oleObj spid="_x0000_s79878" r:id="rId3" imgW="10972800" imgH="6273800" progId="">
              <p:embed/>
            </p:oleObj>
          </a:graphicData>
        </a:graphic>
      </p:graphicFrame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6019800" y="4495800"/>
          <a:ext cx="2946400" cy="1320800"/>
        </p:xfrm>
        <a:graphic>
          <a:graphicData uri="http://schemas.openxmlformats.org/presentationml/2006/ole">
            <p:oleObj spid="_x0000_s79879" name="Microsoft Excel 97 - 2004 ワークシート" r:id="rId4" imgW="2946400" imgH="1320800" progId="Excel.Sheet.8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3886199" cy="533400"/>
          </a:xfrm>
        </p:spPr>
        <p:txBody>
          <a:bodyPr/>
          <a:lstStyle/>
          <a:p>
            <a:r>
              <a:rPr lang="en-US" altLang="ja-JP" dirty="0" smtClean="0"/>
              <a:t>Captured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4800600"/>
          </a:xfrm>
        </p:spPr>
        <p:txBody>
          <a:bodyPr/>
          <a:lstStyle/>
          <a:p>
            <a:r>
              <a:rPr lang="en-US" altLang="ja-JP" dirty="0" smtClean="0"/>
              <a:t>WPA2</a:t>
            </a:r>
          </a:p>
          <a:p>
            <a:r>
              <a:rPr lang="en-US" altLang="ja-JP" dirty="0" smtClean="0"/>
              <a:t> Auth </a:t>
            </a:r>
            <a:r>
              <a:rPr lang="en-US" altLang="ja-JP" dirty="0" err="1" smtClean="0"/>
              <a:t>Req</a:t>
            </a:r>
            <a:r>
              <a:rPr lang="en-US" altLang="ja-JP" dirty="0" smtClean="0"/>
              <a:t> -&gt;DHCPACK </a:t>
            </a:r>
            <a:br>
              <a:rPr lang="en-US" altLang="ja-JP" dirty="0" smtClean="0"/>
            </a:br>
            <a:r>
              <a:rPr lang="en-US" altLang="ja-JP" dirty="0" smtClean="0"/>
              <a:t>5.055 Sec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 include 5times retry of  </a:t>
            </a:r>
            <a:r>
              <a:rPr lang="en-US" altLang="ja-JP" dirty="0" err="1" smtClean="0"/>
              <a:t>dhcp</a:t>
            </a:r>
            <a:r>
              <a:rPr lang="en-US" altLang="ja-JP" dirty="0" smtClean="0"/>
              <a:t> offer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FILS</a:t>
            </a:r>
          </a:p>
          <a:p>
            <a:r>
              <a:rPr lang="en-US" altLang="ja-JP" dirty="0" smtClean="0"/>
              <a:t>Assoc </a:t>
            </a:r>
            <a:r>
              <a:rPr lang="en-US" altLang="ja-JP" dirty="0" err="1" smtClean="0"/>
              <a:t>Req</a:t>
            </a:r>
            <a:r>
              <a:rPr lang="en-US" altLang="ja-JP" dirty="0" smtClean="0"/>
              <a:t> -&gt; Assoc </a:t>
            </a:r>
            <a:r>
              <a:rPr lang="en-US" altLang="ja-JP" dirty="0" err="1" smtClean="0"/>
              <a:t>Resp</a:t>
            </a:r>
            <a:endParaRPr lang="en-US" altLang="ja-JP" dirty="0" smtClean="0"/>
          </a:p>
          <a:p>
            <a:r>
              <a:rPr lang="en-US" altLang="ja-JP" dirty="0" smtClean="0"/>
              <a:t>  0.0011 Sec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4715738" y="685799"/>
          <a:ext cx="3818662" cy="5740325"/>
        </p:xfrm>
        <a:graphic>
          <a:graphicData uri="http://schemas.openxmlformats.org/presentationml/2006/ole">
            <p:oleObj spid="_x0000_s108547" name="ワークシート" r:id="rId4" imgW="5803900" imgH="87249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609600"/>
          </a:xfrm>
        </p:spPr>
        <p:txBody>
          <a:bodyPr/>
          <a:lstStyle/>
          <a:p>
            <a:r>
              <a:rPr lang="en-US" altLang="ja-JP" dirty="0" smtClean="0"/>
              <a:t>Conclusion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0" y="1448593"/>
            <a:ext cx="7770813" cy="41132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ja-JP" dirty="0" smtClean="0"/>
              <a:t>FILS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 completed the association process in significantly less time than WPA </a:t>
            </a:r>
            <a:r>
              <a:rPr lang="en-US" altLang="ja-JP" dirty="0" err="1" smtClean="0"/>
              <a:t>STAs</a:t>
            </a:r>
            <a:r>
              <a:rPr lang="en-US" altLang="ja-JP" dirty="0" smtClean="0"/>
              <a:t>.</a:t>
            </a:r>
          </a:p>
          <a:p>
            <a:pPr>
              <a:buFontTx/>
              <a:buChar char="•"/>
            </a:pPr>
            <a:r>
              <a:rPr lang="en-US" altLang="ja-JP" dirty="0" err="1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 More time within the coverage area of an AP to use for (user) data exchange</a:t>
            </a:r>
          </a:p>
          <a:p>
            <a:pPr>
              <a:buFontTx/>
              <a:buChar char="•"/>
            </a:pPr>
            <a:endParaRPr lang="en-US" altLang="ja-JP" dirty="0" smtClean="0">
              <a:sym typeface="Wingdings"/>
            </a:endParaRPr>
          </a:p>
          <a:p>
            <a:pPr>
              <a:buFontTx/>
              <a:buChar char="•"/>
            </a:pPr>
            <a:r>
              <a:rPr lang="en-US" altLang="ja-JP" dirty="0" smtClean="0">
                <a:sym typeface="Wingdings"/>
              </a:rPr>
              <a:t>The large number of frame exchanges for WPA2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 (as compared to FILS </a:t>
            </a:r>
            <a:r>
              <a:rPr lang="en-US" altLang="ja-JP" dirty="0" err="1" smtClean="0">
                <a:sym typeface="Wingdings"/>
              </a:rPr>
              <a:t>STAs</a:t>
            </a:r>
            <a:r>
              <a:rPr lang="en-US" altLang="ja-JP" dirty="0" smtClean="0">
                <a:sym typeface="Wingdings"/>
              </a:rPr>
              <a:t>) made them vulnerable for fading when entering the AP‘s coverage</a:t>
            </a:r>
          </a:p>
          <a:p>
            <a:pPr lvl="1">
              <a:buFontTx/>
              <a:buChar char="•"/>
            </a:pPr>
            <a:r>
              <a:rPr lang="en-US" altLang="ja-JP" dirty="0" smtClean="0">
                <a:sym typeface="Wingdings"/>
              </a:rPr>
              <a:t>If retransmission of a lost frame did not succeed after three attempts, the association process had to restart from the beginning</a:t>
            </a:r>
          </a:p>
          <a:p>
            <a:pPr>
              <a:buFontTx/>
              <a:buChar char="•"/>
            </a:pPr>
            <a:r>
              <a:rPr lang="en-US" altLang="ja-JP" dirty="0" smtClean="0"/>
              <a:t>Further performance increase expected once advanced FILS Discovery schemes are employed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Detail of implementation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ja-JP" altLang="en-US" sz="24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March 2013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5DCB-3E0C-544A-8F4A-623616E3A93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Hiroshi Mano (ATRD)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Assumption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AP and STA have pre-shared user-ID(NAI)/PSK pair.</a:t>
            </a:r>
          </a:p>
          <a:p>
            <a:r>
              <a:rPr lang="en-US" altLang="ja-JP" dirty="0" smtClean="0"/>
              <a:t>In this implementation for demonstration,</a:t>
            </a:r>
          </a:p>
          <a:p>
            <a:pPr lvl="1"/>
            <a:r>
              <a:rPr lang="en-US" altLang="ja-JP" dirty="0" smtClean="0"/>
              <a:t>GTK is not encrypted.</a:t>
            </a:r>
          </a:p>
          <a:p>
            <a:pPr lvl="1"/>
            <a:r>
              <a:rPr lang="en-US" altLang="ja-JP" dirty="0" smtClean="0"/>
              <a:t>No PTK update.</a:t>
            </a:r>
          </a:p>
          <a:p>
            <a:pPr lvl="1"/>
            <a:r>
              <a:rPr lang="en-US" altLang="ja-JP" dirty="0" smtClean="0"/>
              <a:t>Higher Layer Information is not encrypted.</a:t>
            </a:r>
            <a:endParaRPr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 State Machine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295400" y="2590800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Scan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62400" y="4038600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Association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705600" y="2590800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Run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cxnSp>
        <p:nvCxnSpPr>
          <p:cNvPr id="9" name="直線矢印コネクタ 8"/>
          <p:cNvCxnSpPr>
            <a:stCxn id="4" idx="2"/>
            <a:endCxn id="5" idx="1"/>
          </p:cNvCxnSpPr>
          <p:nvPr/>
        </p:nvCxnSpPr>
        <p:spPr>
          <a:xfrm rot="16200000" flipH="1">
            <a:off x="2362200" y="2895600"/>
            <a:ext cx="990600" cy="220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5" idx="3"/>
            <a:endCxn id="7" idx="2"/>
          </p:cNvCxnSpPr>
          <p:nvPr/>
        </p:nvCxnSpPr>
        <p:spPr>
          <a:xfrm flipV="1">
            <a:off x="5334000" y="3505200"/>
            <a:ext cx="2057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7" idx="1"/>
            <a:endCxn id="4" idx="3"/>
          </p:cNvCxnSpPr>
          <p:nvPr/>
        </p:nvCxnSpPr>
        <p:spPr>
          <a:xfrm rot="10800000">
            <a:off x="2209800" y="3048000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10800000">
            <a:off x="2209800" y="3429000"/>
            <a:ext cx="1676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524000" y="4114800"/>
            <a:ext cx="164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Send Assoc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Req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67400" y="4114800"/>
            <a:ext cx="198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Receive Assoc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Resp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57600" y="2667000"/>
            <a:ext cx="164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Receive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Deauth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48000" y="3429000"/>
            <a:ext cx="164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Receive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Deauth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日付プレースホルダ 22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25" name="フッター プレースホルダ 2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Over View of </a:t>
            </a:r>
            <a:r>
              <a:rPr lang="en-GB" dirty="0" smtClean="0"/>
              <a:t>field experimental trial</a:t>
            </a:r>
            <a:endParaRPr lang="ja-JP" altLang="en-US" dirty="0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Field and Date</a:t>
            </a:r>
          </a:p>
          <a:p>
            <a:pPr lvl="1"/>
            <a:r>
              <a:rPr lang="en-US" altLang="ja-JP" dirty="0" smtClean="0"/>
              <a:t>Kyoto University, 22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Feb 2013</a:t>
            </a:r>
          </a:p>
          <a:p>
            <a:r>
              <a:rPr lang="en-US" altLang="ja-JP" dirty="0" smtClean="0"/>
              <a:t>AP Setup</a:t>
            </a:r>
          </a:p>
          <a:p>
            <a:pPr lvl="1"/>
            <a:r>
              <a:rPr lang="en-US" altLang="ja-JP" dirty="0" smtClean="0"/>
              <a:t>IEEE802.11g ch13 commercial AP</a:t>
            </a:r>
          </a:p>
          <a:p>
            <a:r>
              <a:rPr lang="en-US" altLang="ja-JP" dirty="0" smtClean="0"/>
              <a:t>STA Setup</a:t>
            </a:r>
          </a:p>
          <a:p>
            <a:pPr lvl="1"/>
            <a:r>
              <a:rPr lang="en-US" altLang="ja-JP" dirty="0" smtClean="0"/>
              <a:t>Android 2.3 tablet device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Protocol Sequence</a:t>
            </a:r>
            <a:endParaRPr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 rot="5400000">
            <a:off x="1029494" y="4152900"/>
            <a:ext cx="44950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5400000">
            <a:off x="3848894" y="4152106"/>
            <a:ext cx="4495006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048000" y="1524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STA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7400" y="1524000"/>
            <a:ext cx="43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AP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10800000">
            <a:off x="3276600" y="2133600"/>
            <a:ext cx="281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>
            <a:off x="3276600" y="2819400"/>
            <a:ext cx="2819400" cy="1588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10800000" flipH="1">
            <a:off x="3276600" y="2667000"/>
            <a:ext cx="2819400" cy="1588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191000" y="1828800"/>
            <a:ext cx="87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Beacon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33800" y="2209800"/>
            <a:ext cx="18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(Probe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Req/Resp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左中かっこ 17"/>
          <p:cNvSpPr/>
          <p:nvPr/>
        </p:nvSpPr>
        <p:spPr>
          <a:xfrm>
            <a:off x="2971800" y="2057400"/>
            <a:ext cx="155448" cy="914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86000" y="22860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Scan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276600" y="3352800"/>
            <a:ext cx="281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733800" y="2971800"/>
            <a:ext cx="2269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Association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Req/Resp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rot="10800000">
            <a:off x="3276600" y="3505200"/>
            <a:ext cx="2819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左中かっこ 24"/>
          <p:cNvSpPr/>
          <p:nvPr/>
        </p:nvSpPr>
        <p:spPr>
          <a:xfrm>
            <a:off x="2971800" y="3200400"/>
            <a:ext cx="152400" cy="45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black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76400" y="3200400"/>
            <a:ext cx="1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Association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左中かっこ 26"/>
          <p:cNvSpPr/>
          <p:nvPr/>
        </p:nvSpPr>
        <p:spPr>
          <a:xfrm>
            <a:off x="2971800" y="3810000"/>
            <a:ext cx="152400" cy="2590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black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286000" y="4953000"/>
            <a:ext cx="55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Run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91000" y="4724400"/>
            <a:ext cx="1060081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2800" dirty="0" smtClean="0">
                <a:solidFill>
                  <a:prstClr val="white"/>
                </a:solidFill>
              </a:rPr>
              <a:t>CCMP</a:t>
            </a:r>
            <a:endParaRPr kumimoji="1" lang="ja-JP" altLang="en-US" sz="2800" dirty="0">
              <a:solidFill>
                <a:prstClr val="white"/>
              </a:solidFill>
            </a:endParaRPr>
          </a:p>
        </p:txBody>
      </p:sp>
      <p:sp>
        <p:nvSpPr>
          <p:cNvPr id="32" name="日付プレースホルダ 3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06B781AF-4CCF-49B0-A572-DE54FBE5D94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34" name="フッター プレースホルダ 3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Functions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 this implementation, FILS supports</a:t>
            </a:r>
          </a:p>
          <a:p>
            <a:pPr lvl="1"/>
            <a:r>
              <a:rPr lang="en-US" altLang="ja-JP" dirty="0" smtClean="0"/>
              <a:t>Mutual authentication</a:t>
            </a:r>
          </a:p>
          <a:p>
            <a:pPr lvl="1"/>
            <a:r>
              <a:rPr lang="en-US" altLang="ja-JP" dirty="0" smtClean="0"/>
              <a:t>PTK/GTK setup</a:t>
            </a:r>
          </a:p>
          <a:p>
            <a:pPr lvl="1"/>
            <a:r>
              <a:rPr lang="en-US" altLang="ja-JP" dirty="0" smtClean="0"/>
              <a:t>IPv4 setup</a:t>
            </a:r>
          </a:p>
          <a:p>
            <a:pPr lvl="2"/>
            <a:r>
              <a:rPr lang="en-US" altLang="ja-JP" dirty="0" smtClean="0"/>
              <a:t>STA IP address/</a:t>
            </a:r>
            <a:r>
              <a:rPr lang="en-US" altLang="ja-JP" dirty="0" err="1" smtClean="0"/>
              <a:t>netmask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Gateway IP address/MAC address</a:t>
            </a:r>
          </a:p>
          <a:p>
            <a:pPr lvl="2"/>
            <a:r>
              <a:rPr lang="en-US" altLang="ja-JP" dirty="0" smtClean="0"/>
              <a:t>DNS server IP address</a:t>
            </a:r>
            <a:endParaRPr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495800" y="2057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Length: 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562600" y="2057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600" dirty="0" smtClean="0">
                <a:solidFill>
                  <a:prstClr val="white"/>
                </a:solidFill>
              </a:rPr>
              <a:t>Capability</a:t>
            </a:r>
            <a:endParaRPr kumimoji="1" lang="ja-JP" altLang="en-US" sz="1600" dirty="0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48200" y="1676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5000" y="1676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Capability sub-IE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429000" y="2057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Element ID: 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81400" y="1676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/>
        </p:nvGraphicFramePr>
        <p:xfrm>
          <a:off x="1524000" y="3429000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bit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capability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Higher</a:t>
                      </a:r>
                      <a:r>
                        <a:rPr kumimoji="1" lang="en-US" altLang="ja-JP" baseline="0" dirty="0" smtClean="0"/>
                        <a:t> Layer Info Encryption (ignored)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IPv4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IPv6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3-7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reserved (0)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日付プレースホルダ 1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5626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Length: Variable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4958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Element ID: 41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48200" y="1295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5000" y="1295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362200" y="2438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IPv4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for STA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IPv4 </a:t>
            </a:r>
            <a:r>
              <a:rPr lang="en-US" altLang="ja-JP" dirty="0" err="1" smtClean="0"/>
              <a:t>config</a:t>
            </a:r>
            <a:r>
              <a:rPr lang="en-US" altLang="ja-JP" dirty="0" smtClean="0"/>
              <a:t> sub-IE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362200" y="3200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white"/>
                </a:solidFill>
              </a:rPr>
              <a:t>netmask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362200" y="3962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gateway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362200" y="4724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DNS server 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2200" y="5867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DNS server 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7" name="フローチャート: 結合子 16"/>
          <p:cNvSpPr/>
          <p:nvPr/>
        </p:nvSpPr>
        <p:spPr>
          <a:xfrm flipH="1">
            <a:off x="4495800" y="55626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8" name="フローチャート: 結合子 17"/>
          <p:cNvSpPr/>
          <p:nvPr/>
        </p:nvSpPr>
        <p:spPr>
          <a:xfrm flipH="1">
            <a:off x="4495800" y="57150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05600" y="2667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5600" y="3429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5600" y="4191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05600" y="4953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05600" y="6096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4octet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日付プレースホルダ 2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31" name="フッター プレースホルダ 30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5626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Length: Variable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4958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Element ID: 42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48200" y="1295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5000" y="1295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362200" y="2438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IPv4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1 (4 octet)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IPv4 MAC sub-IE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362200" y="4724400"/>
            <a:ext cx="2133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(IPv4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2)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495800" y="3962400"/>
            <a:ext cx="2133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IPv4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2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7" name="フローチャート: 結合子 16"/>
          <p:cNvSpPr/>
          <p:nvPr/>
        </p:nvSpPr>
        <p:spPr>
          <a:xfrm flipH="1">
            <a:off x="4495800" y="63246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8" name="フローチャート: 結合子 17"/>
          <p:cNvSpPr/>
          <p:nvPr/>
        </p:nvSpPr>
        <p:spPr>
          <a:xfrm flipH="1">
            <a:off x="4495800" y="64770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2362200" y="3200400"/>
            <a:ext cx="4273550" cy="1530350"/>
          </a:xfrm>
          <a:custGeom>
            <a:avLst/>
            <a:gdLst>
              <a:gd name="connsiteX0" fmla="*/ 6350 w 4273550"/>
              <a:gd name="connsiteY0" fmla="*/ 0 h 1530350"/>
              <a:gd name="connsiteX1" fmla="*/ 4267200 w 4273550"/>
              <a:gd name="connsiteY1" fmla="*/ 0 h 1530350"/>
              <a:gd name="connsiteX2" fmla="*/ 4273550 w 4273550"/>
              <a:gd name="connsiteY2" fmla="*/ 768350 h 1530350"/>
              <a:gd name="connsiteX3" fmla="*/ 2120900 w 4273550"/>
              <a:gd name="connsiteY3" fmla="*/ 768350 h 1530350"/>
              <a:gd name="connsiteX4" fmla="*/ 2127250 w 4273550"/>
              <a:gd name="connsiteY4" fmla="*/ 1530350 h 1530350"/>
              <a:gd name="connsiteX5" fmla="*/ 0 w 4273550"/>
              <a:gd name="connsiteY5" fmla="*/ 1524000 h 1530350"/>
              <a:gd name="connsiteX6" fmla="*/ 6350 w 4273550"/>
              <a:gd name="connsiteY6" fmla="*/ 0 h 15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3550" h="1530350">
                <a:moveTo>
                  <a:pt x="6350" y="0"/>
                </a:moveTo>
                <a:lnTo>
                  <a:pt x="4267200" y="0"/>
                </a:lnTo>
                <a:cubicBezTo>
                  <a:pt x="4269317" y="256117"/>
                  <a:pt x="4273550" y="768350"/>
                  <a:pt x="4273550" y="768350"/>
                </a:cubicBezTo>
                <a:lnTo>
                  <a:pt x="2120900" y="768350"/>
                </a:lnTo>
                <a:cubicBezTo>
                  <a:pt x="2123017" y="1022350"/>
                  <a:pt x="2127250" y="1530350"/>
                  <a:pt x="2127250" y="1530350"/>
                </a:cubicBezTo>
                <a:lnTo>
                  <a:pt x="0" y="1524000"/>
                </a:lnTo>
                <a:cubicBezTo>
                  <a:pt x="2117" y="1016000"/>
                  <a:pt x="4233" y="508000"/>
                  <a:pt x="6350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MAC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1 (6 octet)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en-US" altLang="ja-JP" sz="1800" dirty="0" smtClean="0">
              <a:solidFill>
                <a:prstClr val="white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en-US" altLang="ja-JP" sz="1800" dirty="0" smtClean="0">
              <a:solidFill>
                <a:prstClr val="white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8" name="L 字 27"/>
          <p:cNvSpPr/>
          <p:nvPr/>
        </p:nvSpPr>
        <p:spPr>
          <a:xfrm flipH="1">
            <a:off x="2362200" y="4724400"/>
            <a:ext cx="4267200" cy="1524000"/>
          </a:xfrm>
          <a:prstGeom prst="corner">
            <a:avLst>
              <a:gd name="adj1" fmla="val 50000"/>
              <a:gd name="adj2" fmla="val 1394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MAC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2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0" name="日付プレースホルダ 19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4" name="フッター プレースホルダ 2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4958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Length: Variable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5626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prefix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len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81400" y="12954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5000" y="12954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362200" y="2438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IPv6 </a:t>
            </a:r>
            <a:r>
              <a:rPr kumimoji="1" lang="en-US" altLang="ja-JP" sz="1800" dirty="0" err="1" smtClean="0">
                <a:solidFill>
                  <a:prstClr val="white"/>
                </a:solidFill>
              </a:rPr>
              <a:t>addr</a:t>
            </a:r>
            <a:r>
              <a:rPr kumimoji="1" lang="en-US" altLang="ja-JP" sz="1800" dirty="0" smtClean="0">
                <a:solidFill>
                  <a:prstClr val="white"/>
                </a:solidFill>
              </a:rPr>
              <a:t> for STA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IPv6 </a:t>
            </a:r>
            <a:r>
              <a:rPr lang="en-US" altLang="ja-JP" dirty="0" err="1" smtClean="0"/>
              <a:t>config</a:t>
            </a:r>
            <a:r>
              <a:rPr lang="en-US" altLang="ja-JP" dirty="0" smtClean="0"/>
              <a:t> sub-IE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362200" y="3200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gateway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362200" y="3962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DNS server 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2200" y="5105400"/>
            <a:ext cx="4267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DNS server N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17" name="フローチャート: 結合子 16"/>
          <p:cNvSpPr/>
          <p:nvPr/>
        </p:nvSpPr>
        <p:spPr>
          <a:xfrm flipH="1">
            <a:off x="4495800" y="48006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8" name="フローチャート: 結合子 17"/>
          <p:cNvSpPr/>
          <p:nvPr/>
        </p:nvSpPr>
        <p:spPr>
          <a:xfrm flipH="1">
            <a:off x="4495800" y="4953000"/>
            <a:ext cx="76200" cy="762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1800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05600" y="2667000"/>
            <a:ext cx="95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16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5600" y="3429000"/>
            <a:ext cx="95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16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05600" y="4191000"/>
            <a:ext cx="95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16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05600" y="5334000"/>
            <a:ext cx="95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16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29000" y="1676400"/>
            <a:ext cx="1066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white"/>
                </a:solidFill>
              </a:rPr>
              <a:t>Element ID: 61</a:t>
            </a:r>
            <a:endParaRPr kumimoji="1"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48200" y="1295400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 octet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" name="日付プレースホルダ 29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IEs</a:t>
            </a:r>
            <a:r>
              <a:rPr lang="en-US" altLang="ja-JP" dirty="0" smtClean="0"/>
              <a:t> &amp; sub-</a:t>
            </a:r>
            <a:r>
              <a:rPr lang="en-US" altLang="ja-JP" dirty="0" err="1" smtClean="0"/>
              <a:t>IEs</a:t>
            </a:r>
            <a:r>
              <a:rPr lang="en-US" altLang="ja-JP" dirty="0" smtClean="0"/>
              <a:t> usage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Beacon (Probe </a:t>
            </a:r>
            <a:r>
              <a:rPr lang="en-US" altLang="ja-JP" dirty="0" err="1" smtClean="0"/>
              <a:t>resp</a:t>
            </a:r>
            <a:r>
              <a:rPr lang="en-US" altLang="ja-JP" dirty="0" smtClean="0"/>
              <a:t>):</a:t>
            </a:r>
            <a:br>
              <a:rPr lang="en-US" altLang="ja-JP" dirty="0" smtClean="0"/>
            </a:br>
            <a:r>
              <a:rPr lang="en-US" altLang="ja-JP" dirty="0" smtClean="0"/>
              <a:t>in addition to existing </a:t>
            </a:r>
            <a:r>
              <a:rPr lang="en-US" altLang="ja-JP" dirty="0" err="1" smtClean="0"/>
              <a:t>IEs</a:t>
            </a:r>
            <a:r>
              <a:rPr lang="en-US" altLang="ja-JP" dirty="0" smtClean="0"/>
              <a:t>,</a:t>
            </a:r>
          </a:p>
          <a:p>
            <a:pPr lvl="1"/>
            <a:r>
              <a:rPr lang="en-US" altLang="ja-JP" dirty="0" smtClean="0"/>
              <a:t>FILS IE</a:t>
            </a:r>
          </a:p>
          <a:p>
            <a:pPr lvl="2"/>
            <a:r>
              <a:rPr lang="en-US" altLang="ja-JP" dirty="0" smtClean="0"/>
              <a:t>Capability sub-IE</a:t>
            </a:r>
          </a:p>
          <a:p>
            <a:pPr lvl="2"/>
            <a:r>
              <a:rPr lang="en-US" altLang="ja-JP" dirty="0" smtClean="0"/>
              <a:t>Timestamp sub-IE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Association </a:t>
            </a:r>
            <a:r>
              <a:rPr lang="en-US" altLang="ja-JP" dirty="0" err="1" smtClean="0"/>
              <a:t>Req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addition to existing </a:t>
            </a:r>
            <a:r>
              <a:rPr lang="en-US" altLang="ja-JP" dirty="0" err="1" smtClean="0"/>
              <a:t>IEs</a:t>
            </a:r>
            <a:r>
              <a:rPr lang="en-US" altLang="ja-JP" dirty="0" smtClean="0"/>
              <a:t>,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FILS 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Capability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NAI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MIC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Nonce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Timestamp sub-IE</a:t>
            </a:r>
          </a:p>
          <a:p>
            <a:pPr lvl="1"/>
            <a:endParaRPr lang="en-US" altLang="ja-JP" dirty="0" smtClean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Association </a:t>
            </a:r>
            <a:r>
              <a:rPr lang="en-US" altLang="ja-JP" dirty="0" err="1" smtClean="0"/>
              <a:t>Resp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addition to existing </a:t>
            </a:r>
            <a:r>
              <a:rPr lang="en-US" altLang="ja-JP" dirty="0" err="1" smtClean="0"/>
              <a:t>IEs</a:t>
            </a:r>
            <a:r>
              <a:rPr lang="en-US" altLang="ja-JP" dirty="0" smtClean="0"/>
              <a:t>,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FILS 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MIC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Timestamp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GTK sub-IE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(IPv4 </a:t>
            </a:r>
            <a:r>
              <a:rPr lang="en-US" altLang="ja-JP" dirty="0" err="1" smtClean="0">
                <a:solidFill>
                  <a:srgbClr val="000000"/>
                </a:solidFill>
              </a:rPr>
              <a:t>config</a:t>
            </a:r>
            <a:r>
              <a:rPr lang="en-US" altLang="ja-JP" dirty="0" smtClean="0">
                <a:solidFill>
                  <a:srgbClr val="000000"/>
                </a:solidFill>
              </a:rPr>
              <a:t> sub-IE)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(IPv4 MAC sub-IE)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(IPv6 </a:t>
            </a:r>
            <a:r>
              <a:rPr lang="en-US" altLang="ja-JP" dirty="0" err="1" smtClean="0">
                <a:solidFill>
                  <a:srgbClr val="000000"/>
                </a:solidFill>
              </a:rPr>
              <a:t>config</a:t>
            </a:r>
            <a:r>
              <a:rPr lang="en-US" altLang="ja-JP" dirty="0" smtClean="0">
                <a:solidFill>
                  <a:srgbClr val="000000"/>
                </a:solidFill>
              </a:rPr>
              <a:t> sub-IE)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</a:rPr>
              <a:t>(IPv6 MAC sub-IE)</a:t>
            </a:r>
          </a:p>
          <a:p>
            <a:pPr>
              <a:buNone/>
            </a:pP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日付プレースホルダ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1CD163DD-D5E7-41DA-95F2-71530C24F8C3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Derivation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PSK: configured by user (maybe string)</a:t>
            </a:r>
          </a:p>
          <a:p>
            <a:r>
              <a:rPr lang="en-US" altLang="ja-JP" dirty="0" smtClean="0"/>
              <a:t>PMK: SHA256(PSK)</a:t>
            </a:r>
          </a:p>
          <a:p>
            <a:r>
              <a:rPr lang="en-US" altLang="ja-JP" dirty="0" err="1" smtClean="0"/>
              <a:t>ANonce</a:t>
            </a:r>
            <a:r>
              <a:rPr lang="en-US" altLang="ja-JP" dirty="0" smtClean="0"/>
              <a:t>: SHA256(timestamp_sec|timestamp_usec)</a:t>
            </a:r>
          </a:p>
          <a:p>
            <a:r>
              <a:rPr lang="en-US" altLang="ja-JP" dirty="0" err="1" smtClean="0"/>
              <a:t>SNonce</a:t>
            </a:r>
            <a:r>
              <a:rPr lang="en-US" altLang="ja-JP" dirty="0" smtClean="0"/>
              <a:t>: SHA256(Nonce)</a:t>
            </a:r>
          </a:p>
          <a:p>
            <a:r>
              <a:rPr lang="en-US" altLang="ja-JP" dirty="0" smtClean="0"/>
              <a:t>PTK/KCK, KEK, TK: refer 11.1.6.3 in IEEE802.11-2012</a:t>
            </a:r>
            <a:endParaRPr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MIC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Fill the MIC field in MIC sub-IE by 0.</a:t>
            </a:r>
          </a:p>
          <a:p>
            <a:r>
              <a:rPr lang="en-US" altLang="ja-JP" dirty="0" smtClean="0"/>
              <a:t>MIC: HMAC-MD5(entire FILS IE including EID and length field) with KCK as key.</a:t>
            </a:r>
            <a:endParaRPr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Behavior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ja-JP" sz="2000" dirty="0" smtClean="0"/>
              <a:t>Transmit Beacon/Probe Resp.</a:t>
            </a:r>
          </a:p>
          <a:p>
            <a:pPr lvl="1"/>
            <a:r>
              <a:rPr lang="en-US" altLang="ja-JP" sz="1800" dirty="0" smtClean="0"/>
              <a:t>Add </a:t>
            </a:r>
            <a:r>
              <a:rPr lang="en-US" altLang="ja-JP" sz="1800" dirty="0" err="1" smtClean="0"/>
              <a:t>prevously</a:t>
            </a:r>
            <a:r>
              <a:rPr lang="en-US" altLang="ja-JP" sz="1800" dirty="0" smtClean="0"/>
              <a:t> described </a:t>
            </a:r>
            <a:r>
              <a:rPr lang="en-US" altLang="ja-JP" sz="1800" dirty="0" err="1" smtClean="0"/>
              <a:t>IEs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Timestamp sub-IE is filled with the UNIX time of AP clock.</a:t>
            </a:r>
          </a:p>
          <a:p>
            <a:r>
              <a:rPr lang="en-US" altLang="ja-JP" sz="2000" dirty="0" smtClean="0"/>
              <a:t>Receive Association </a:t>
            </a:r>
            <a:r>
              <a:rPr lang="en-US" altLang="ja-JP" sz="2000" dirty="0" err="1" smtClean="0"/>
              <a:t>Req</a:t>
            </a:r>
            <a:endParaRPr lang="en-US" altLang="ja-JP" sz="2000" dirty="0" smtClean="0"/>
          </a:p>
          <a:p>
            <a:pPr lvl="1"/>
            <a:r>
              <a:rPr lang="en-US" altLang="ja-JP" sz="1800" dirty="0" smtClean="0"/>
              <a:t>Check NAI validity.</a:t>
            </a:r>
          </a:p>
          <a:p>
            <a:pPr lvl="1"/>
            <a:r>
              <a:rPr lang="en-US" altLang="ja-JP" sz="1800" dirty="0" smtClean="0"/>
              <a:t>Check Timestamp validity.</a:t>
            </a:r>
          </a:p>
          <a:p>
            <a:pPr lvl="1"/>
            <a:r>
              <a:rPr lang="en-US" altLang="ja-JP" sz="1800" dirty="0" smtClean="0"/>
              <a:t>Check MIC.</a:t>
            </a:r>
          </a:p>
          <a:p>
            <a:pPr lvl="1"/>
            <a:r>
              <a:rPr lang="en-US" altLang="ja-JP" sz="1800" dirty="0" smtClean="0"/>
              <a:t>All checks are passed, transmit association resp.</a:t>
            </a:r>
          </a:p>
          <a:p>
            <a:pPr lvl="1"/>
            <a:r>
              <a:rPr lang="en-US" altLang="ja-JP" sz="1800" dirty="0" smtClean="0"/>
              <a:t>Checks failed, transmit </a:t>
            </a:r>
            <a:r>
              <a:rPr lang="en-US" altLang="ja-JP" sz="1800" dirty="0" err="1" smtClean="0"/>
              <a:t>deauth</a:t>
            </a:r>
            <a:r>
              <a:rPr lang="en-US" altLang="ja-JP" sz="1800" dirty="0" smtClean="0"/>
              <a:t>.</a:t>
            </a:r>
            <a:endParaRPr lang="ja-JP" altLang="en-US" sz="1800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ja-JP" dirty="0" smtClean="0"/>
              <a:t>STA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Transmit Association </a:t>
            </a:r>
            <a:r>
              <a:rPr lang="en-US" altLang="ja-JP" dirty="0" err="1" smtClean="0"/>
              <a:t>Req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STA can recognize the AP supports FILS by FILS IE in the beacon or probe response.</a:t>
            </a:r>
          </a:p>
          <a:p>
            <a:pPr lvl="1"/>
            <a:r>
              <a:rPr lang="en-US" altLang="ja-JP" dirty="0" smtClean="0"/>
              <a:t>Nonce should be randomly generated.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Timestamp sub-IE is filled with UNIX time in last beacon/probe resp.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Calculate PTK.</a:t>
            </a:r>
          </a:p>
          <a:p>
            <a:pPr lvl="1"/>
            <a:r>
              <a:rPr lang="en-US" altLang="ja-JP" dirty="0" smtClean="0"/>
              <a:t>Fill the MIC as previously described.</a:t>
            </a:r>
            <a:endParaRPr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69B99EC4-A1FB-4C79-B9A5-C1FFD5A90380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タイトル 209"/>
          <p:cNvSpPr>
            <a:spLocks noGrp="1"/>
          </p:cNvSpPr>
          <p:nvPr>
            <p:ph type="title"/>
          </p:nvPr>
        </p:nvSpPr>
        <p:spPr>
          <a:xfrm>
            <a:off x="686593" y="609600"/>
            <a:ext cx="7770813" cy="381000"/>
          </a:xfrm>
        </p:spPr>
        <p:txBody>
          <a:bodyPr/>
          <a:lstStyle/>
          <a:p>
            <a:r>
              <a:rPr lang="en-US" altLang="ja-JP" dirty="0" smtClean="0"/>
              <a:t>Implemented Protocol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43400" y="3657600"/>
            <a:ext cx="4113213" cy="2436813"/>
          </a:xfrm>
        </p:spPr>
        <p:txBody>
          <a:bodyPr/>
          <a:lstStyle/>
          <a:p>
            <a:r>
              <a:rPr lang="en-US" altLang="ja-JP" dirty="0" smtClean="0"/>
              <a:t>AS is collocated on AP</a:t>
            </a:r>
          </a:p>
          <a:p>
            <a:r>
              <a:rPr lang="en-US" altLang="ja-JP" dirty="0" smtClean="0"/>
              <a:t>WPA2:DHCP server is connected by Ethernet.</a:t>
            </a:r>
          </a:p>
          <a:p>
            <a:r>
              <a:rPr lang="en-US" altLang="ja-JP" dirty="0" smtClean="0"/>
              <a:t>FILS: IP address pool is collocated on AP.</a:t>
            </a:r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287" name="図形グループ 137"/>
          <p:cNvGrpSpPr/>
          <p:nvPr/>
        </p:nvGrpSpPr>
        <p:grpSpPr>
          <a:xfrm>
            <a:off x="0" y="1066800"/>
            <a:ext cx="4277952" cy="5417075"/>
            <a:chOff x="2158623" y="717030"/>
            <a:chExt cx="4277952" cy="5417075"/>
          </a:xfrm>
        </p:grpSpPr>
        <p:sp>
          <p:nvSpPr>
            <p:cNvPr id="313" name="テキスト ボックス 312"/>
            <p:cNvSpPr txBox="1"/>
            <p:nvPr/>
          </p:nvSpPr>
          <p:spPr>
            <a:xfrm>
              <a:off x="4353261" y="717030"/>
              <a:ext cx="437477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4" name="テキスト ボックス 313"/>
            <p:cNvSpPr txBox="1"/>
            <p:nvPr/>
          </p:nvSpPr>
          <p:spPr>
            <a:xfrm>
              <a:off x="2158623" y="717033"/>
              <a:ext cx="518091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STA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5" name="テキスト ボックス 314"/>
            <p:cNvSpPr txBox="1"/>
            <p:nvPr/>
          </p:nvSpPr>
          <p:spPr>
            <a:xfrm>
              <a:off x="5723745" y="717034"/>
              <a:ext cx="71283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16" name="直線コネクタ 315"/>
            <p:cNvCxnSpPr>
              <a:stCxn id="314" idx="2"/>
            </p:cNvCxnSpPr>
            <p:nvPr/>
          </p:nvCxnSpPr>
          <p:spPr>
            <a:xfrm rot="16200000" flipH="1">
              <a:off x="-84783" y="3588816"/>
              <a:ext cx="5047741" cy="4283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7" name="直線コネクタ 316"/>
            <p:cNvCxnSpPr>
              <a:stCxn id="313" idx="2"/>
            </p:cNvCxnSpPr>
            <p:nvPr/>
          </p:nvCxnSpPr>
          <p:spPr>
            <a:xfrm rot="16200000" flipH="1">
              <a:off x="2048132" y="3610230"/>
              <a:ext cx="5047742" cy="6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8" name="直線コネクタ 317"/>
            <p:cNvCxnSpPr>
              <a:stCxn id="315" idx="2"/>
            </p:cNvCxnSpPr>
            <p:nvPr/>
          </p:nvCxnSpPr>
          <p:spPr>
            <a:xfrm rot="5400000">
              <a:off x="3552371" y="3606313"/>
              <a:ext cx="5047736" cy="7842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9" name="直線矢印コネクタ 318"/>
            <p:cNvCxnSpPr/>
            <p:nvPr/>
          </p:nvCxnSpPr>
          <p:spPr>
            <a:xfrm rot="10800000" flipV="1">
              <a:off x="2396685" y="1302267"/>
              <a:ext cx="2175317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0" name="直線矢印コネクタ 319"/>
            <p:cNvCxnSpPr/>
            <p:nvPr/>
          </p:nvCxnSpPr>
          <p:spPr>
            <a:xfrm rot="10800000">
              <a:off x="2410015" y="1416568"/>
              <a:ext cx="216198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1" name="直線矢印コネクタ 320"/>
            <p:cNvCxnSpPr/>
            <p:nvPr/>
          </p:nvCxnSpPr>
          <p:spPr>
            <a:xfrm rot="10800000" flipV="1">
              <a:off x="2410015" y="1543565"/>
              <a:ext cx="216198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2" name="直線矢印コネクタ 321"/>
            <p:cNvCxnSpPr/>
            <p:nvPr/>
          </p:nvCxnSpPr>
          <p:spPr>
            <a:xfrm flipV="1">
              <a:off x="2423343" y="1683265"/>
              <a:ext cx="2148659" cy="3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3" name="直線矢印コネクタ 322"/>
            <p:cNvCxnSpPr/>
            <p:nvPr/>
          </p:nvCxnSpPr>
          <p:spPr>
            <a:xfrm rot="10800000">
              <a:off x="2410016" y="1822964"/>
              <a:ext cx="2161987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4" name="直線矢印コネクタ 323"/>
            <p:cNvCxnSpPr/>
            <p:nvPr/>
          </p:nvCxnSpPr>
          <p:spPr>
            <a:xfrm>
              <a:off x="2423343" y="1975378"/>
              <a:ext cx="214866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5" name="直線矢印コネクタ 324"/>
            <p:cNvCxnSpPr/>
            <p:nvPr/>
          </p:nvCxnSpPr>
          <p:spPr>
            <a:xfrm rot="10800000" flipV="1">
              <a:off x="2410015" y="2102371"/>
              <a:ext cx="2161988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6" name="直線矢印コネクタ 325"/>
            <p:cNvCxnSpPr/>
            <p:nvPr/>
          </p:nvCxnSpPr>
          <p:spPr>
            <a:xfrm>
              <a:off x="2426190" y="2254768"/>
              <a:ext cx="2145813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7" name="直線矢印コネクタ 326"/>
            <p:cNvCxnSpPr/>
            <p:nvPr/>
          </p:nvCxnSpPr>
          <p:spPr>
            <a:xfrm rot="10800000">
              <a:off x="2426191" y="2394468"/>
              <a:ext cx="214581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8" name="直線矢印コネクタ 327"/>
            <p:cNvCxnSpPr/>
            <p:nvPr/>
          </p:nvCxnSpPr>
          <p:spPr>
            <a:xfrm rot="10800000">
              <a:off x="2426191" y="2559563"/>
              <a:ext cx="2145815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9" name="直線矢印コネクタ 328"/>
            <p:cNvCxnSpPr/>
            <p:nvPr/>
          </p:nvCxnSpPr>
          <p:spPr>
            <a:xfrm>
              <a:off x="2423343" y="2699259"/>
              <a:ext cx="214866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0" name="直線矢印コネクタ 329"/>
            <p:cNvCxnSpPr/>
            <p:nvPr/>
          </p:nvCxnSpPr>
          <p:spPr>
            <a:xfrm>
              <a:off x="2410014" y="2838969"/>
              <a:ext cx="289268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1" name="直線矢印コネクタ 330"/>
            <p:cNvCxnSpPr/>
            <p:nvPr/>
          </p:nvCxnSpPr>
          <p:spPr>
            <a:xfrm rot="10800000" flipV="1">
              <a:off x="2417668" y="2978669"/>
              <a:ext cx="288502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2" name="直線矢印コネクタ 331"/>
            <p:cNvCxnSpPr/>
            <p:nvPr/>
          </p:nvCxnSpPr>
          <p:spPr>
            <a:xfrm>
              <a:off x="2469024" y="5363635"/>
              <a:ext cx="210297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3" name="直線矢印コネクタ 332"/>
            <p:cNvCxnSpPr/>
            <p:nvPr/>
          </p:nvCxnSpPr>
          <p:spPr>
            <a:xfrm rot="10800000">
              <a:off x="2439518" y="4889501"/>
              <a:ext cx="2132486" cy="1589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4" name="直線矢印コネクタ 333"/>
            <p:cNvCxnSpPr/>
            <p:nvPr/>
          </p:nvCxnSpPr>
          <p:spPr>
            <a:xfrm>
              <a:off x="2452851" y="5048753"/>
              <a:ext cx="211915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5" name="直線矢印コネクタ 334"/>
            <p:cNvCxnSpPr/>
            <p:nvPr/>
          </p:nvCxnSpPr>
          <p:spPr>
            <a:xfrm rot="10800000">
              <a:off x="2426197" y="5206989"/>
              <a:ext cx="2145803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6" name="直線矢印コネクタ 335"/>
            <p:cNvCxnSpPr/>
            <p:nvPr/>
          </p:nvCxnSpPr>
          <p:spPr>
            <a:xfrm>
              <a:off x="2460506" y="5552546"/>
              <a:ext cx="361181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7" name="直線矢印コネクタ 336"/>
            <p:cNvCxnSpPr/>
            <p:nvPr/>
          </p:nvCxnSpPr>
          <p:spPr>
            <a:xfrm rot="10800000">
              <a:off x="2426194" y="5708128"/>
              <a:ext cx="364612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8" name="直線矢印コネクタ 337"/>
            <p:cNvCxnSpPr/>
            <p:nvPr/>
          </p:nvCxnSpPr>
          <p:spPr>
            <a:xfrm>
              <a:off x="2426190" y="5878494"/>
              <a:ext cx="3653971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9" name="直線矢印コネクタ 338"/>
            <p:cNvCxnSpPr/>
            <p:nvPr/>
          </p:nvCxnSpPr>
          <p:spPr>
            <a:xfrm rot="10800000">
              <a:off x="2412864" y="6036727"/>
              <a:ext cx="3659454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0" name="テキスト ボックス 339"/>
            <p:cNvSpPr txBox="1"/>
            <p:nvPr/>
          </p:nvSpPr>
          <p:spPr>
            <a:xfrm>
              <a:off x="3077914" y="1302267"/>
              <a:ext cx="721083" cy="215444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Beacon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1" name="テキスト ボックス 340"/>
            <p:cNvSpPr txBox="1"/>
            <p:nvPr/>
          </p:nvSpPr>
          <p:spPr>
            <a:xfrm>
              <a:off x="3077914" y="1607517"/>
              <a:ext cx="620683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Probe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2766869" y="1962678"/>
              <a:ext cx="1270475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Authentication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3" name="テキスト ボックス 342"/>
            <p:cNvSpPr txBox="1"/>
            <p:nvPr/>
          </p:nvSpPr>
          <p:spPr>
            <a:xfrm>
              <a:off x="2783187" y="2254768"/>
              <a:ext cx="1015810" cy="215444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Association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4" name="テキスト ボックス 343"/>
            <p:cNvSpPr txBox="1"/>
            <p:nvPr/>
          </p:nvSpPr>
          <p:spPr>
            <a:xfrm>
              <a:off x="2826023" y="4991545"/>
              <a:ext cx="961459" cy="215444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OL Key</a:t>
              </a:r>
              <a:endPara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5" name="テキスト ボックス 344"/>
            <p:cNvSpPr txBox="1"/>
            <p:nvPr/>
          </p:nvSpPr>
          <p:spPr>
            <a:xfrm>
              <a:off x="2826023" y="5708130"/>
              <a:ext cx="595460" cy="21544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DHCP</a:t>
              </a:r>
            </a:p>
          </p:txBody>
        </p:sp>
        <p:sp>
          <p:nvSpPr>
            <p:cNvPr id="346" name="テキスト ボックス 345"/>
            <p:cNvSpPr txBox="1"/>
            <p:nvPr/>
          </p:nvSpPr>
          <p:spPr>
            <a:xfrm>
              <a:off x="5090549" y="717034"/>
              <a:ext cx="424290" cy="369332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100000"/>
                    <a:shade val="100000"/>
                    <a:satMod val="130000"/>
                  </a:srgbClr>
                </a:gs>
                <a:gs pos="100000">
                  <a:srgbClr val="C0504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AS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47" name="直線コネクタ 346"/>
            <p:cNvCxnSpPr>
              <a:stCxn id="346" idx="2"/>
            </p:cNvCxnSpPr>
            <p:nvPr/>
          </p:nvCxnSpPr>
          <p:spPr>
            <a:xfrm rot="16200000" flipH="1">
              <a:off x="2787311" y="3601749"/>
              <a:ext cx="5047734" cy="1696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直線矢印コネクタ 347"/>
            <p:cNvCxnSpPr/>
            <p:nvPr/>
          </p:nvCxnSpPr>
          <p:spPr>
            <a:xfrm>
              <a:off x="2424600" y="3131070"/>
              <a:ext cx="2895062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直線矢印コネクタ 348"/>
            <p:cNvCxnSpPr/>
            <p:nvPr/>
          </p:nvCxnSpPr>
          <p:spPr>
            <a:xfrm rot="10800000">
              <a:off x="2412864" y="3270773"/>
              <a:ext cx="288983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直線矢印コネクタ 349"/>
            <p:cNvCxnSpPr/>
            <p:nvPr/>
          </p:nvCxnSpPr>
          <p:spPr>
            <a:xfrm>
              <a:off x="2423338" y="3424090"/>
              <a:ext cx="2922192" cy="491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直線矢印コネクタ 350"/>
            <p:cNvCxnSpPr/>
            <p:nvPr/>
          </p:nvCxnSpPr>
          <p:spPr>
            <a:xfrm rot="10800000" flipV="1">
              <a:off x="2426196" y="3563788"/>
              <a:ext cx="287650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直線矢印コネクタ 351"/>
            <p:cNvCxnSpPr/>
            <p:nvPr/>
          </p:nvCxnSpPr>
          <p:spPr>
            <a:xfrm>
              <a:off x="2439517" y="3702577"/>
              <a:ext cx="2880145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3" name="直線矢印コネクタ 352"/>
            <p:cNvCxnSpPr/>
            <p:nvPr/>
          </p:nvCxnSpPr>
          <p:spPr>
            <a:xfrm rot="10800000" flipV="1">
              <a:off x="2417668" y="3842275"/>
              <a:ext cx="2911690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4" name="直線矢印コネクタ 353"/>
            <p:cNvCxnSpPr/>
            <p:nvPr/>
          </p:nvCxnSpPr>
          <p:spPr>
            <a:xfrm>
              <a:off x="2426196" y="3994678"/>
              <a:ext cx="2893466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5" name="直線矢印コネクタ 354"/>
            <p:cNvCxnSpPr/>
            <p:nvPr/>
          </p:nvCxnSpPr>
          <p:spPr>
            <a:xfrm rot="10800000">
              <a:off x="2460506" y="4134379"/>
              <a:ext cx="2859158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6" name="直線矢印コネクタ 355"/>
            <p:cNvCxnSpPr/>
            <p:nvPr/>
          </p:nvCxnSpPr>
          <p:spPr>
            <a:xfrm>
              <a:off x="2460505" y="4289286"/>
              <a:ext cx="284218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7" name="直線矢印コネクタ 356"/>
            <p:cNvCxnSpPr/>
            <p:nvPr/>
          </p:nvCxnSpPr>
          <p:spPr>
            <a:xfrm rot="10800000">
              <a:off x="2452851" y="4427399"/>
              <a:ext cx="284984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8" name="直線矢印コネクタ 357"/>
            <p:cNvCxnSpPr/>
            <p:nvPr/>
          </p:nvCxnSpPr>
          <p:spPr>
            <a:xfrm>
              <a:off x="2439517" y="4581389"/>
              <a:ext cx="2889839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9" name="直線矢印コネクタ 358"/>
            <p:cNvCxnSpPr/>
            <p:nvPr/>
          </p:nvCxnSpPr>
          <p:spPr>
            <a:xfrm rot="10800000">
              <a:off x="2439518" y="4721092"/>
              <a:ext cx="2880147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0" name="テキスト ボックス 359"/>
            <p:cNvSpPr txBox="1"/>
            <p:nvPr/>
          </p:nvSpPr>
          <p:spPr>
            <a:xfrm>
              <a:off x="2826023" y="3348347"/>
              <a:ext cx="1455881" cy="64633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EAP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(PEAP/MSCHAPv2)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288" name="テキスト ボックス 287"/>
          <p:cNvSpPr txBox="1"/>
          <p:nvPr/>
        </p:nvSpPr>
        <p:spPr>
          <a:xfrm>
            <a:off x="6802433" y="1069768"/>
            <a:ext cx="437477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89" name="テキスト ボックス 288"/>
          <p:cNvSpPr txBox="1"/>
          <p:nvPr/>
        </p:nvSpPr>
        <p:spPr>
          <a:xfrm>
            <a:off x="4607795" y="1069771"/>
            <a:ext cx="518091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STA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90" name="テキスト ボックス 289"/>
          <p:cNvSpPr txBox="1"/>
          <p:nvPr/>
        </p:nvSpPr>
        <p:spPr>
          <a:xfrm>
            <a:off x="8072132" y="1070564"/>
            <a:ext cx="71283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DHCP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291" name="直線コネクタ 290"/>
          <p:cNvCxnSpPr>
            <a:stCxn id="289" idx="2"/>
          </p:cNvCxnSpPr>
          <p:nvPr/>
        </p:nvCxnSpPr>
        <p:spPr>
          <a:xfrm rot="5400000">
            <a:off x="3841057" y="2464887"/>
            <a:ext cx="2051569" cy="158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2" name="直線コネクタ 291"/>
          <p:cNvCxnSpPr>
            <a:stCxn id="288" idx="2"/>
          </p:cNvCxnSpPr>
          <p:nvPr/>
        </p:nvCxnSpPr>
        <p:spPr>
          <a:xfrm rot="16200000" flipH="1">
            <a:off x="5998883" y="2461389"/>
            <a:ext cx="2051574" cy="699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3" name="直線コネクタ 292"/>
          <p:cNvCxnSpPr>
            <a:stCxn id="290" idx="2"/>
          </p:cNvCxnSpPr>
          <p:nvPr/>
        </p:nvCxnSpPr>
        <p:spPr>
          <a:xfrm rot="5400000">
            <a:off x="7475042" y="2385561"/>
            <a:ext cx="1899171" cy="784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4" name="直線矢印コネクタ 293"/>
          <p:cNvCxnSpPr/>
          <p:nvPr/>
        </p:nvCxnSpPr>
        <p:spPr>
          <a:xfrm rot="10800000" flipV="1">
            <a:off x="4845857" y="1655005"/>
            <a:ext cx="2175317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5" name="直線矢印コネクタ 294"/>
          <p:cNvCxnSpPr/>
          <p:nvPr/>
        </p:nvCxnSpPr>
        <p:spPr>
          <a:xfrm rot="10800000">
            <a:off x="4859187" y="1769306"/>
            <a:ext cx="2161984" cy="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6" name="直線矢印コネクタ 295"/>
          <p:cNvCxnSpPr/>
          <p:nvPr/>
        </p:nvCxnSpPr>
        <p:spPr>
          <a:xfrm rot="10800000" flipV="1">
            <a:off x="4859187" y="1896303"/>
            <a:ext cx="2161984" cy="2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7" name="直線矢印コネクタ 296"/>
          <p:cNvCxnSpPr/>
          <p:nvPr/>
        </p:nvCxnSpPr>
        <p:spPr>
          <a:xfrm flipV="1">
            <a:off x="4872515" y="2036003"/>
            <a:ext cx="2148659" cy="3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8" name="直線矢印コネクタ 297"/>
          <p:cNvCxnSpPr/>
          <p:nvPr/>
        </p:nvCxnSpPr>
        <p:spPr>
          <a:xfrm rot="10800000">
            <a:off x="4859188" y="2175702"/>
            <a:ext cx="2161987" cy="1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1" name="直線矢印コネクタ 300"/>
          <p:cNvCxnSpPr/>
          <p:nvPr/>
        </p:nvCxnSpPr>
        <p:spPr>
          <a:xfrm>
            <a:off x="4875362" y="2607506"/>
            <a:ext cx="2145813" cy="2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2" name="直線矢印コネクタ 301"/>
          <p:cNvCxnSpPr/>
          <p:nvPr/>
        </p:nvCxnSpPr>
        <p:spPr>
          <a:xfrm rot="10800000">
            <a:off x="4845857" y="3336683"/>
            <a:ext cx="2145813" cy="158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3" name="テキスト ボックス 302"/>
          <p:cNvSpPr txBox="1"/>
          <p:nvPr/>
        </p:nvSpPr>
        <p:spPr>
          <a:xfrm>
            <a:off x="5527086" y="1655005"/>
            <a:ext cx="721083" cy="215444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Beacon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4" name="テキスト ボックス 303"/>
          <p:cNvSpPr txBox="1"/>
          <p:nvPr/>
        </p:nvSpPr>
        <p:spPr>
          <a:xfrm>
            <a:off x="5527086" y="1960255"/>
            <a:ext cx="620683" cy="215444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Probe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06" name="テキスト ボックス 305"/>
          <p:cNvSpPr txBox="1"/>
          <p:nvPr/>
        </p:nvSpPr>
        <p:spPr>
          <a:xfrm>
            <a:off x="7539721" y="1069772"/>
            <a:ext cx="424290" cy="369332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07" name="直線コネクタ 306"/>
          <p:cNvCxnSpPr>
            <a:stCxn id="306" idx="2"/>
          </p:cNvCxnSpPr>
          <p:nvPr/>
        </p:nvCxnSpPr>
        <p:spPr>
          <a:xfrm rot="16200000" flipH="1">
            <a:off x="6810767" y="2380203"/>
            <a:ext cx="1899167" cy="16968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8" name="直線矢印コネクタ 307"/>
          <p:cNvCxnSpPr/>
          <p:nvPr/>
        </p:nvCxnSpPr>
        <p:spPr>
          <a:xfrm flipV="1">
            <a:off x="6991502" y="2752989"/>
            <a:ext cx="760364" cy="2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9" name="直線矢印コネクタ 308"/>
          <p:cNvCxnSpPr/>
          <p:nvPr/>
        </p:nvCxnSpPr>
        <p:spPr>
          <a:xfrm rot="10800000">
            <a:off x="7028167" y="3060449"/>
            <a:ext cx="723699" cy="1588"/>
          </a:xfrm>
          <a:prstGeom prst="straightConnector1">
            <a:avLst/>
          </a:prstGeom>
          <a:noFill/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0" name="直線矢印コネクタ 309"/>
          <p:cNvCxnSpPr/>
          <p:nvPr/>
        </p:nvCxnSpPr>
        <p:spPr>
          <a:xfrm>
            <a:off x="7021175" y="2919165"/>
            <a:ext cx="1399532" cy="3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1" name="直線矢印コネクタ 310"/>
          <p:cNvCxnSpPr/>
          <p:nvPr/>
        </p:nvCxnSpPr>
        <p:spPr>
          <a:xfrm rot="10800000" flipV="1">
            <a:off x="7028169" y="3198568"/>
            <a:ext cx="1400378" cy="1"/>
          </a:xfrm>
          <a:prstGeom prst="straightConnector1">
            <a:avLst/>
          </a:prstGeom>
          <a:noFill/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2" name="テキスト ボックス 311"/>
          <p:cNvSpPr txBox="1"/>
          <p:nvPr/>
        </p:nvSpPr>
        <p:spPr>
          <a:xfrm>
            <a:off x="5777805" y="2811446"/>
            <a:ext cx="470364" cy="215444"/>
          </a:xfrm>
          <a:prstGeom prst="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t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FILS </a:t>
            </a:r>
            <a:endParaRPr kumimoji="1" lang="ja-JP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1" name="右矢印 360"/>
          <p:cNvSpPr/>
          <p:nvPr/>
        </p:nvSpPr>
        <p:spPr bwMode="auto">
          <a:xfrm>
            <a:off x="4191000" y="2362200"/>
            <a:ext cx="381000" cy="838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9144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WPA2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410200" y="1066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FILS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Behavior (cont.)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AP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ja-JP" sz="2000" dirty="0" smtClean="0"/>
              <a:t>Transmit Association </a:t>
            </a:r>
            <a:r>
              <a:rPr lang="en-US" altLang="ja-JP" sz="2000" dirty="0" err="1" smtClean="0"/>
              <a:t>Resp</a:t>
            </a:r>
            <a:endParaRPr lang="en-US" altLang="ja-JP" sz="2000" dirty="0" smtClean="0"/>
          </a:p>
          <a:p>
            <a:pPr lvl="1"/>
            <a:r>
              <a:rPr lang="en-US" altLang="ja-JP" sz="1600" dirty="0" smtClean="0"/>
              <a:t>Timestamp sub-IE is identical with it in association req.</a:t>
            </a:r>
          </a:p>
          <a:p>
            <a:pPr lvl="1"/>
            <a:r>
              <a:rPr lang="en-US" altLang="ja-JP" sz="1600" dirty="0" smtClean="0"/>
              <a:t>Fill IPv4/6 </a:t>
            </a:r>
            <a:r>
              <a:rPr lang="en-US" altLang="ja-JP" sz="1600" dirty="0" err="1" smtClean="0"/>
              <a:t>config</a:t>
            </a:r>
            <a:r>
              <a:rPr lang="en-US" altLang="ja-JP" sz="1600" dirty="0" smtClean="0"/>
              <a:t>/MAC sub-IE.</a:t>
            </a:r>
          </a:p>
          <a:p>
            <a:pPr lvl="1"/>
            <a:r>
              <a:rPr lang="en-US" altLang="ja-JP" sz="1600" dirty="0" smtClean="0"/>
              <a:t>Calculate PTK.</a:t>
            </a:r>
            <a:endParaRPr lang="en-US" altLang="ja-JP" sz="1400" dirty="0" smtClean="0"/>
          </a:p>
          <a:p>
            <a:pPr lvl="1"/>
            <a:r>
              <a:rPr lang="en-US" altLang="ja-JP" sz="1600" dirty="0" smtClean="0"/>
              <a:t>Fill the MIC.</a:t>
            </a:r>
            <a:endParaRPr lang="ja-JP" altLang="en-US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ja-JP" dirty="0" smtClean="0"/>
              <a:t>STA</a:t>
            </a:r>
            <a:endParaRPr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Receive Association </a:t>
            </a:r>
            <a:r>
              <a:rPr lang="en-US" altLang="ja-JP" dirty="0" err="1" smtClean="0"/>
              <a:t>Resp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Check Timestamp.</a:t>
            </a:r>
          </a:p>
          <a:p>
            <a:pPr lvl="1"/>
            <a:r>
              <a:rPr lang="en-US" altLang="ja-JP" dirty="0" smtClean="0"/>
              <a:t>Check MIC.</a:t>
            </a:r>
          </a:p>
          <a:p>
            <a:pPr lvl="1"/>
            <a:r>
              <a:rPr lang="en-US" altLang="ja-JP" dirty="0" smtClean="0"/>
              <a:t>Install TK/GTK.</a:t>
            </a:r>
          </a:p>
          <a:p>
            <a:pPr lvl="1"/>
            <a:r>
              <a:rPr lang="en-US" altLang="ja-JP" dirty="0" smtClean="0"/>
              <a:t>Setup interface according to  IPv4/6 </a:t>
            </a:r>
            <a:r>
              <a:rPr lang="en-US" altLang="ja-JP" dirty="0" err="1" smtClean="0"/>
              <a:t>config</a:t>
            </a:r>
            <a:r>
              <a:rPr lang="en-US" altLang="ja-JP" dirty="0" smtClean="0"/>
              <a:t>/MAC sub-IE. </a:t>
            </a:r>
          </a:p>
          <a:p>
            <a:r>
              <a:rPr lang="en-US" altLang="ja-JP" dirty="0" smtClean="0"/>
              <a:t>Then AP and STA can communicate by CCMP with TK.</a:t>
            </a:r>
          </a:p>
        </p:txBody>
      </p:sp>
      <p:sp>
        <p:nvSpPr>
          <p:cNvPr id="10" name="日付プレースホルダ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69B99EC4-A1FB-4C79-B9A5-C1FFD5A90380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2133600" y="4827032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>
            <a:off x="2133600" y="3925332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2133600" y="5854144"/>
            <a:ext cx="449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403600" y="3557588"/>
            <a:ext cx="92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83623" y="445928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NAI,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3600" y="548640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ANonce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IPv4 (</a:t>
            </a:r>
            <a:r>
              <a:rPr kumimoji="1" lang="en-US" altLang="ja-JP" sz="18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addr</a:t>
            </a: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, mask, gateway, DNS), GTK, MIC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0779" y="4845566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144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70779" y="5855732"/>
            <a:ext cx="116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  <a:latin typeface="Calibri"/>
                <a:ea typeface="ＭＳ Ｐゴシック"/>
              </a:rPr>
              <a:t>147 octets</a:t>
            </a:r>
            <a:endParaRPr kumimoji="1"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 rot="5400000">
            <a:off x="686078" y="5005110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>
            <a:off x="5181084" y="5005110"/>
            <a:ext cx="28950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873760" y="3150632"/>
            <a:ext cx="5180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STA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09073" y="3188256"/>
            <a:ext cx="67673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 smtClean="0">
                <a:solidFill>
                  <a:prstClr val="black"/>
                </a:solidFill>
              </a:rPr>
              <a:t>AP</a:t>
            </a:r>
            <a:endParaRPr kumimoji="1"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457200"/>
          </a:xfrm>
        </p:spPr>
        <p:txBody>
          <a:bodyPr/>
          <a:lstStyle/>
          <a:p>
            <a:r>
              <a:rPr lang="en-US" altLang="ja-JP" dirty="0" smtClean="0"/>
              <a:t>Implementation of FILS Prototype</a:t>
            </a:r>
            <a:endParaRPr lang="ja-JP" altLang="en-US" dirty="0"/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16763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No any change of scanning mechanism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WPA2 and </a:t>
            </a:r>
            <a:r>
              <a:rPr lang="en-US" altLang="ja-JP" dirty="0" err="1" smtClean="0"/>
              <a:t>FIlS</a:t>
            </a:r>
            <a:r>
              <a:rPr lang="en-US" altLang="ja-JP" dirty="0" smtClean="0"/>
              <a:t> Prototype are implemented on the same AP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No any change of</a:t>
            </a:r>
            <a:r>
              <a:rPr lang="en-US" altLang="ja-JP" dirty="0" smtClean="0"/>
              <a:t> hardware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Modified firmware on AP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Modify  </a:t>
            </a:r>
            <a:r>
              <a:rPr lang="en-US" altLang="ja-JP" dirty="0" err="1" smtClean="0"/>
              <a:t>dhcp</a:t>
            </a:r>
            <a:r>
              <a:rPr lang="en-US" altLang="ja-JP" dirty="0" err="1" smtClean="0"/>
              <a:t>d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WPA_supplicant</a:t>
            </a:r>
            <a:r>
              <a:rPr lang="en-US" altLang="ja-JP" dirty="0" smtClean="0"/>
              <a:t> on STA</a:t>
            </a: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en-US" altLang="ja-JP" dirty="0" smtClean="0"/>
          </a:p>
          <a:p>
            <a:pPr>
              <a:buFont typeface="Wingdings" charset="2"/>
              <a:buChar char="l"/>
            </a:pPr>
            <a:endParaRPr lang="ja-JP" altLang="en-US" dirty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Environment AP1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 smtClean="0"/>
              <a:t>One AP</a:t>
            </a:r>
            <a:r>
              <a:rPr lang="en-US" altLang="ja-JP" baseline="0" dirty="0" smtClean="0"/>
              <a:t> was installed on window side of 2</a:t>
            </a:r>
            <a:r>
              <a:rPr lang="en-US" altLang="ja-JP" baseline="30000" dirty="0" smtClean="0"/>
              <a:t>nd</a:t>
            </a:r>
            <a:r>
              <a:rPr lang="en-US" altLang="ja-JP" baseline="0" dirty="0" smtClean="0"/>
              <a:t> floor.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pSp>
        <p:nvGrpSpPr>
          <p:cNvPr id="86" name="図形グループ 85"/>
          <p:cNvGrpSpPr>
            <a:grpSpLocks noChangeAspect="1"/>
          </p:cNvGrpSpPr>
          <p:nvPr/>
        </p:nvGrpSpPr>
        <p:grpSpPr>
          <a:xfrm>
            <a:off x="265595" y="3429000"/>
            <a:ext cx="4306405" cy="2819400"/>
            <a:chOff x="742950" y="1510772"/>
            <a:chExt cx="6838687" cy="4477277"/>
          </a:xfrm>
        </p:grpSpPr>
        <p:pic>
          <p:nvPicPr>
            <p:cNvPr id="87" name="図 86" descr="FILS-Trial-M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50" y="1510772"/>
              <a:ext cx="6699250" cy="4477277"/>
            </a:xfrm>
            <a:prstGeom prst="rect">
              <a:avLst/>
            </a:prstGeom>
          </p:spPr>
        </p:pic>
        <p:sp>
          <p:nvSpPr>
            <p:cNvPr id="88" name="二等辺三角形 87"/>
            <p:cNvSpPr/>
            <p:nvPr/>
          </p:nvSpPr>
          <p:spPr>
            <a:xfrm flipH="1" flipV="1">
              <a:off x="4445000" y="4013200"/>
              <a:ext cx="127000" cy="152400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89" name="直線矢印コネクタ 88"/>
            <p:cNvCxnSpPr/>
            <p:nvPr/>
          </p:nvCxnSpPr>
          <p:spPr>
            <a:xfrm>
              <a:off x="1917700" y="4548188"/>
              <a:ext cx="4241800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0" name="直線矢印コネクタ 89"/>
            <p:cNvCxnSpPr/>
            <p:nvPr/>
          </p:nvCxnSpPr>
          <p:spPr>
            <a:xfrm rot="5400000" flipH="1" flipV="1">
              <a:off x="5682456" y="3690144"/>
              <a:ext cx="1335088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1" name="直線コネクタ 90"/>
            <p:cNvCxnSpPr>
              <a:stCxn id="88" idx="0"/>
            </p:cNvCxnSpPr>
            <p:nvPr/>
          </p:nvCxnSpPr>
          <p:spPr>
            <a:xfrm rot="5400000">
              <a:off x="4083050" y="4591050"/>
              <a:ext cx="8509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2" name="テキスト ボックス 91"/>
            <p:cNvSpPr txBox="1"/>
            <p:nvPr/>
          </p:nvSpPr>
          <p:spPr>
            <a:xfrm>
              <a:off x="4202906" y="5017294"/>
              <a:ext cx="60960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r>
                <a:rPr kumimoji="1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　　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rot="16200000" flipH="1">
              <a:off x="1058862" y="3690938"/>
              <a:ext cx="1336676" cy="381000"/>
            </a:xfrm>
            <a:prstGeom prst="straightConnector1">
              <a:avLst/>
            </a:prstGeom>
            <a:noFill/>
            <a:ln w="25400" cap="flat" cmpd="sng" algn="ctr">
              <a:solidFill>
                <a:srgbClr val="3366FF"/>
              </a:solidFill>
              <a:prstDash val="lgDash"/>
              <a:tailEnd type="arrow"/>
            </a:ln>
            <a:effectLst/>
          </p:spPr>
        </p:cxnSp>
        <p:cxnSp>
          <p:nvCxnSpPr>
            <p:cNvPr id="94" name="直線コネクタ 93"/>
            <p:cNvCxnSpPr/>
            <p:nvPr/>
          </p:nvCxnSpPr>
          <p:spPr>
            <a:xfrm rot="5400000">
              <a:off x="2831306" y="4668044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5" name="テキスト ボックス 94"/>
            <p:cNvSpPr txBox="1"/>
            <p:nvPr/>
          </p:nvSpPr>
          <p:spPr>
            <a:xfrm>
              <a:off x="2791221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6" name="直線コネクタ 95"/>
            <p:cNvCxnSpPr/>
            <p:nvPr/>
          </p:nvCxnSpPr>
          <p:spPr>
            <a:xfrm rot="5400000">
              <a:off x="5552811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7" name="テキスト ボックス 96"/>
            <p:cNvSpPr txBox="1"/>
            <p:nvPr/>
          </p:nvSpPr>
          <p:spPr>
            <a:xfrm>
              <a:off x="5514314" y="5017294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8" name="直線コネクタ 97"/>
            <p:cNvCxnSpPr/>
            <p:nvPr/>
          </p:nvCxnSpPr>
          <p:spPr>
            <a:xfrm rot="5400000">
              <a:off x="1576785" y="4667250"/>
              <a:ext cx="6985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99" name="テキスト ボックス 98"/>
            <p:cNvSpPr txBox="1"/>
            <p:nvPr/>
          </p:nvSpPr>
          <p:spPr>
            <a:xfrm>
              <a:off x="1536700" y="5016500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-60m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0" name="直線コネクタ 99"/>
            <p:cNvCxnSpPr/>
            <p:nvPr/>
          </p:nvCxnSpPr>
          <p:spPr>
            <a:xfrm>
              <a:off x="6291396" y="3425824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1" name="テキスト ボックス 100"/>
            <p:cNvSpPr txBox="1"/>
            <p:nvPr/>
          </p:nvSpPr>
          <p:spPr>
            <a:xfrm>
              <a:off x="6804555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550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6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2" name="直線コネクタ 101"/>
            <p:cNvCxnSpPr/>
            <p:nvPr/>
          </p:nvCxnSpPr>
          <p:spPr>
            <a:xfrm>
              <a:off x="1280120" y="3427412"/>
              <a:ext cx="513159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03" name="テキスト ボックス 102"/>
            <p:cNvSpPr txBox="1"/>
            <p:nvPr/>
          </p:nvSpPr>
          <p:spPr>
            <a:xfrm>
              <a:off x="742950" y="3245922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  <a:r>
                <a:rPr kumimoji="1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0m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4119165" y="3582988"/>
              <a:ext cx="777082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rmAutofit fontScale="62500" lnSpcReduction="2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図形グループ 104"/>
          <p:cNvGrpSpPr>
            <a:grpSpLocks noChangeAspect="1"/>
          </p:cNvGrpSpPr>
          <p:nvPr/>
        </p:nvGrpSpPr>
        <p:grpSpPr>
          <a:xfrm>
            <a:off x="4876800" y="3429000"/>
            <a:ext cx="4198624" cy="2895600"/>
            <a:chOff x="412749" y="1117600"/>
            <a:chExt cx="7550151" cy="5206999"/>
          </a:xfrm>
        </p:grpSpPr>
        <p:grpSp>
          <p:nvGrpSpPr>
            <p:cNvPr id="106" name="図形グループ 7"/>
            <p:cNvGrpSpPr/>
            <p:nvPr/>
          </p:nvGrpSpPr>
          <p:grpSpPr>
            <a:xfrm>
              <a:off x="412749" y="1117600"/>
              <a:ext cx="7550151" cy="5206999"/>
              <a:chOff x="412749" y="1800225"/>
              <a:chExt cx="4063945" cy="2952750"/>
            </a:xfrm>
          </p:grpSpPr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49" y="1800225"/>
                <a:ext cx="4063945" cy="295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角丸四角形 109"/>
              <p:cNvSpPr/>
              <p:nvPr/>
            </p:nvSpPr>
            <p:spPr bwMode="auto">
              <a:xfrm>
                <a:off x="2646204" y="3416533"/>
                <a:ext cx="129711" cy="13871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cxnSp>
          <p:nvCxnSpPr>
            <p:cNvPr id="107" name="直線矢印コネクタ 106"/>
            <p:cNvCxnSpPr/>
            <p:nvPr/>
          </p:nvCxnSpPr>
          <p:spPr>
            <a:xfrm>
              <a:off x="1422400" y="5956300"/>
              <a:ext cx="8763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799" y="5722711"/>
              <a:ext cx="5058101" cy="47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図 59" descr="IMG_046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429000"/>
            <a:ext cx="1716217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Scenario 1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8153400" cy="16001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l"/>
            </a:pPr>
            <a:r>
              <a:rPr lang="en-US" altLang="ja-JP" dirty="0" smtClean="0"/>
              <a:t>A pair of FILS and WPA2 are entering the service area.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distance of STA and AP where STA establish link successfully and received http contents.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/>
              <a:t>Measured the time from Association/FILS request to IP address assignment by propriety application.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sp>
        <p:nvSpPr>
          <p:cNvPr id="8" name="円/楕円 7"/>
          <p:cNvSpPr/>
          <p:nvPr/>
        </p:nvSpPr>
        <p:spPr>
          <a:xfrm>
            <a:off x="2819400" y="3505200"/>
            <a:ext cx="3853812" cy="26338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吹き出し 8"/>
          <p:cNvSpPr/>
          <p:nvPr/>
        </p:nvSpPr>
        <p:spPr>
          <a:xfrm>
            <a:off x="1883061" y="3628894"/>
            <a:ext cx="936340" cy="318670"/>
          </a:xfrm>
          <a:prstGeom prst="wedgeRoundRectCallout">
            <a:avLst>
              <a:gd name="adj1" fmla="val 38135"/>
              <a:gd name="adj2" fmla="val 1893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FILS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10" name="Freeform 52"/>
          <p:cNvSpPr>
            <a:spLocks noChangeArrowheads="1"/>
          </p:cNvSpPr>
          <p:nvPr/>
        </p:nvSpPr>
        <p:spPr bwMode="auto">
          <a:xfrm>
            <a:off x="2724931" y="4237395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857" y="6214841"/>
            <a:ext cx="1898899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kumimoji="1" lang="en-US" altLang="ja-JP" sz="1100" b="1" dirty="0" smtClean="0">
                <a:solidFill>
                  <a:srgbClr val="FF0000"/>
                </a:solidFill>
              </a:rPr>
              <a:t>Service Area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00448" y="400891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1086752" y="4370683"/>
            <a:ext cx="507831" cy="9763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50" b="1" dirty="0" smtClean="0"/>
              <a:t>歩きながら移動</a:t>
            </a:r>
            <a:endParaRPr kumimoji="1" lang="ja-JP" altLang="en-US" sz="1050" b="1" dirty="0"/>
          </a:p>
        </p:txBody>
      </p:sp>
      <p:sp>
        <p:nvSpPr>
          <p:cNvPr id="14" name="角丸四角形吹き出し 13"/>
          <p:cNvSpPr/>
          <p:nvPr/>
        </p:nvSpPr>
        <p:spPr>
          <a:xfrm>
            <a:off x="3026061" y="5762493"/>
            <a:ext cx="972837" cy="297549"/>
          </a:xfrm>
          <a:prstGeom prst="wedgeRoundRectCallout">
            <a:avLst>
              <a:gd name="adj1" fmla="val 52862"/>
              <a:gd name="adj2" fmla="val -11679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  <a:latin typeface="AR丸ゴシック体E" pitchFamily="49" charset="-128"/>
                <a:ea typeface="AR丸ゴシック体E" pitchFamily="49" charset="-128"/>
              </a:rPr>
              <a:t>WPA2</a:t>
            </a:r>
            <a:endParaRPr lang="ja-JP" altLang="en-US" sz="1200" b="1" dirty="0">
              <a:solidFill>
                <a:schemeClr val="tx1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892160" y="4433085"/>
            <a:ext cx="808289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52"/>
          <p:cNvSpPr>
            <a:spLocks noChangeArrowheads="1"/>
          </p:cNvSpPr>
          <p:nvPr/>
        </p:nvSpPr>
        <p:spPr bwMode="auto">
          <a:xfrm>
            <a:off x="2741313" y="5288030"/>
            <a:ext cx="2781300" cy="94892"/>
          </a:xfrm>
          <a:custGeom>
            <a:avLst/>
            <a:gdLst>
              <a:gd name="T0" fmla="*/ 1752 w 1752"/>
              <a:gd name="T1" fmla="*/ 64 h 64"/>
              <a:gd name="T2" fmla="*/ 216 w 1752"/>
              <a:gd name="T3" fmla="*/ 64 h 64"/>
              <a:gd name="T4" fmla="*/ 456 w 1752"/>
              <a:gd name="T5" fmla="*/ 64 h 64"/>
              <a:gd name="T6" fmla="*/ 0 60000 65536"/>
              <a:gd name="T7" fmla="*/ 0 60000 65536"/>
              <a:gd name="T8" fmla="*/ 0 60000 65536"/>
              <a:gd name="T9" fmla="*/ 0 w 1752"/>
              <a:gd name="T10" fmla="*/ 0 h 64"/>
              <a:gd name="T11" fmla="*/ 1752 w 1752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2" h="64">
                <a:moveTo>
                  <a:pt x="1752" y="64"/>
                </a:moveTo>
                <a:cubicBezTo>
                  <a:pt x="1092" y="64"/>
                  <a:pt x="432" y="64"/>
                  <a:pt x="216" y="64"/>
                </a:cubicBezTo>
                <a:cubicBezTo>
                  <a:pt x="0" y="64"/>
                  <a:pt x="488" y="0"/>
                  <a:pt x="456" y="64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80617" y="4178253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892160" y="5483720"/>
            <a:ext cx="2156097" cy="0"/>
          </a:xfrm>
          <a:prstGeom prst="straightConnector1">
            <a:avLst/>
          </a:prstGeom>
          <a:ln w="63500">
            <a:prstDash val="sysDot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957" y="5059922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2179990" y="5270889"/>
            <a:ext cx="699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非接続</a:t>
            </a:r>
            <a:endParaRPr kumimoji="1" lang="ja-JP" altLang="en-US" sz="1050" dirty="0"/>
          </a:p>
        </p:txBody>
      </p:sp>
      <p:sp>
        <p:nvSpPr>
          <p:cNvPr id="30" name="円形吹き出し 29"/>
          <p:cNvSpPr/>
          <p:nvPr/>
        </p:nvSpPr>
        <p:spPr>
          <a:xfrm>
            <a:off x="2797462" y="3269861"/>
            <a:ext cx="1289408" cy="470676"/>
          </a:xfrm>
          <a:prstGeom prst="wedgeEllipseCallout">
            <a:avLst>
              <a:gd name="adj1" fmla="val -27574"/>
              <a:gd name="adj2" fmla="val 113818"/>
            </a:avLst>
          </a:prstGeom>
          <a:solidFill>
            <a:srgbClr val="FFFF00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100" b="1" dirty="0" smtClean="0">
                <a:solidFill>
                  <a:schemeClr val="tx1"/>
                </a:solidFill>
                <a:effectLst/>
              </a:rPr>
              <a:t>Established Link Point</a:t>
            </a:r>
            <a:endParaRPr lang="ja-JP" altLang="en-US" sz="11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58672" y="4257904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672" y="5319317"/>
            <a:ext cx="367104" cy="30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80425" y="4304437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72103" y="5357091"/>
            <a:ext cx="512763" cy="2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661" y="3095493"/>
            <a:ext cx="6096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0" name="直線矢印コネクタ 39"/>
          <p:cNvCxnSpPr/>
          <p:nvPr/>
        </p:nvCxnSpPr>
        <p:spPr bwMode="auto">
          <a:xfrm>
            <a:off x="3026061" y="4162293"/>
            <a:ext cx="17526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2" name="直線コネクタ 41"/>
          <p:cNvCxnSpPr>
            <a:stCxn id="8" idx="0"/>
            <a:endCxn id="8" idx="4"/>
          </p:cNvCxnSpPr>
          <p:nvPr/>
        </p:nvCxnSpPr>
        <p:spPr bwMode="auto">
          <a:xfrm rot="16200000" flipH="1">
            <a:off x="3429390" y="4822116"/>
            <a:ext cx="2633832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矢印コネクタ 42"/>
          <p:cNvCxnSpPr/>
          <p:nvPr/>
        </p:nvCxnSpPr>
        <p:spPr bwMode="auto">
          <a:xfrm>
            <a:off x="4016661" y="5000493"/>
            <a:ext cx="685800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(Distance)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29200" y="6096000"/>
            <a:ext cx="3886200" cy="3810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 smtClean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914400" y="2057400"/>
          <a:ext cx="7348347" cy="3746500"/>
        </p:xfrm>
        <a:graphic>
          <a:graphicData uri="http://schemas.openxmlformats.org/presentationml/2006/ole">
            <p:oleObj spid="_x0000_s46085" name="ワークシート" r:id="rId3" imgW="6451600" imgH="3289300" progId="Excel.Sheet.12">
              <p:embed/>
            </p:oleObj>
          </a:graphicData>
        </a:graphic>
      </p:graphicFrame>
      <p:sp>
        <p:nvSpPr>
          <p:cNvPr id="13" name="ストライプ矢印 12"/>
          <p:cNvSpPr/>
          <p:nvPr/>
        </p:nvSpPr>
        <p:spPr bwMode="auto">
          <a:xfrm>
            <a:off x="2362200" y="5638800"/>
            <a:ext cx="4191000" cy="533400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altLang="ja-JP" sz="1800" dirty="0" smtClean="0">
                <a:solidFill>
                  <a:schemeClr val="tx1"/>
                </a:solidFill>
              </a:rPr>
              <a:t>Working Direction</a:t>
            </a:r>
            <a:endParaRPr kumimoji="0" lang="ja-JP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Result of test scenario 1 (Time)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971800" y="5410200"/>
            <a:ext cx="5943600" cy="3048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*WPA2 No3 did not establish the link.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US" altLang="ja-JP" smtClean="0"/>
              <a:t>Hiroshi Mano (ATRD)</a:t>
            </a:r>
            <a:endParaRPr lang="en-GB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March 2013</a:t>
            </a:r>
            <a:endParaRPr lang="en-GB" dirty="0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457200" y="1676400"/>
          <a:ext cx="8572500" cy="3810000"/>
        </p:xfrm>
        <a:graphic>
          <a:graphicData uri="http://schemas.openxmlformats.org/presentationml/2006/ole">
            <p:oleObj spid="_x0000_s48133" name="ワークシート" r:id="rId3" imgW="4572000" imgH="20320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1273</TotalTime>
  <Words>2065</Words>
  <Application>Microsoft Macintosh PowerPoint</Application>
  <PresentationFormat>画面に合わせる (4:3)</PresentationFormat>
  <Paragraphs>465</Paragraphs>
  <Slides>40</Slides>
  <Notes>4</Notes>
  <HiddenSlides>0</HiddenSlides>
  <MMClips>1</MMClips>
  <ScaleCrop>false</ScaleCrop>
  <HeadingPairs>
    <vt:vector size="8" baseType="variant">
      <vt:variant>
        <vt:lpstr>デザイン テンプレート</vt:lpstr>
      </vt:variant>
      <vt:variant>
        <vt:i4>2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40</vt:i4>
      </vt:variant>
    </vt:vector>
  </HeadingPairs>
  <TitlesOfParts>
    <vt:vector size="47" baseType="lpstr">
      <vt:lpstr>802-11-Submission</vt:lpstr>
      <vt:lpstr>Office テーマ</vt:lpstr>
      <vt:lpstr>Macintosh HD:Users:manohiroshi:Desktop:Wi_FILS %E5%AE%9F%E9%A8%93:FILS-experimental-trial-data (%E3%83%8F%E3%82%99%E3%83%BC%E3%82%B7%E3%82%99%E3%83%A7%E3%83%B3 1).xlsb!%E5%AE%9F%E9%A8%933!R51C5:R57C7</vt:lpstr>
      <vt:lpstr>Macintosh HD:Users:manohiroshi:Desktop:Wi_FILS %E5%AE%9F%E9%A8%93:FILS-experimental-trial-data (%E3%83%90%E3%83%BC%E3%82%B8%E3%83%A7%E3%83%B3 1).xlsb!%E5%AE%9F%E9%A8%93%EF%BC%95!R54C4:R59C6</vt:lpstr>
      <vt:lpstr>文書</vt:lpstr>
      <vt:lpstr>ワークシート</vt:lpstr>
      <vt:lpstr>Microsoft Excel シート</vt:lpstr>
      <vt:lpstr>Experimental test report of FILS</vt:lpstr>
      <vt:lpstr>Abstract</vt:lpstr>
      <vt:lpstr>Over View of field experimental trial</vt:lpstr>
      <vt:lpstr>Implemented Protocol</vt:lpstr>
      <vt:lpstr>Implementation of FILS Prototype</vt:lpstr>
      <vt:lpstr>Environment AP1</vt:lpstr>
      <vt:lpstr>Test Scenario 1</vt:lpstr>
      <vt:lpstr>Result of test scenario 1　(Distance)</vt:lpstr>
      <vt:lpstr>Result of test scenario 1 (Time)</vt:lpstr>
      <vt:lpstr>Result summary of test scenario 1</vt:lpstr>
      <vt:lpstr>Test Scenario 2</vt:lpstr>
      <vt:lpstr>Result of test scenario 2　(Distance)</vt:lpstr>
      <vt:lpstr>Result of test scenario 2 (Time)</vt:lpstr>
      <vt:lpstr>Result summary of test scenario 2</vt:lpstr>
      <vt:lpstr>Test Scenario 3</vt:lpstr>
      <vt:lpstr>Result of test scenario 3　(Distance)</vt:lpstr>
      <vt:lpstr>Result of test scenario 3 (Time)</vt:lpstr>
      <vt:lpstr>Result summary of test scenario 3</vt:lpstr>
      <vt:lpstr>Scenario 2 </vt:lpstr>
      <vt:lpstr>Test Scenario 4</vt:lpstr>
      <vt:lpstr>AP2  </vt:lpstr>
      <vt:lpstr>Result summary of test scenario 4</vt:lpstr>
      <vt:lpstr>Test scenario 5</vt:lpstr>
      <vt:lpstr>Result of test scenario 5</vt:lpstr>
      <vt:lpstr>Captured data</vt:lpstr>
      <vt:lpstr>Conclusion</vt:lpstr>
      <vt:lpstr>Detail of implementation</vt:lpstr>
      <vt:lpstr>Assumption</vt:lpstr>
      <vt:lpstr>STA State Machine</vt:lpstr>
      <vt:lpstr>Protocol Sequence</vt:lpstr>
      <vt:lpstr>Functions</vt:lpstr>
      <vt:lpstr>Capability sub-IE</vt:lpstr>
      <vt:lpstr>IPv4 config sub-IE</vt:lpstr>
      <vt:lpstr>IPv4 MAC sub-IE</vt:lpstr>
      <vt:lpstr>IPv6 config sub-IE</vt:lpstr>
      <vt:lpstr>IEs &amp; sub-IEs usage</vt:lpstr>
      <vt:lpstr>Key Derivation</vt:lpstr>
      <vt:lpstr>MIC</vt:lpstr>
      <vt:lpstr>Behavior</vt:lpstr>
      <vt:lpstr>Behavior (cont.)</vt:lpstr>
    </vt:vector>
  </TitlesOfParts>
  <Company>NOKIA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Scanning comments resolution</dc:title>
  <dc:creator>Kneckt Jarkko (Nokia-NRC/Helsinki)</dc:creator>
  <cp:lastModifiedBy>真野 浩</cp:lastModifiedBy>
  <cp:revision>46</cp:revision>
  <cp:lastPrinted>1601-01-01T00:00:00Z</cp:lastPrinted>
  <dcterms:created xsi:type="dcterms:W3CDTF">2013-03-18T17:29:05Z</dcterms:created>
  <dcterms:modified xsi:type="dcterms:W3CDTF">2013-03-19T11:20:45Z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266e11a0-fdc0-41f1-a0d9-361eeb6c37ee</vt:lpwstr>
  </property>
  <property fmtid="{D5CDD505-2E9C-101B-9397-08002B2CF9AE}" pid="3" name="NokiaConfidentiality">
    <vt:lpwstr>Public</vt:lpwstr>
  </property>
</Properties>
</file>