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Default Extension="doc" ContentType="application/msword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embeddings/oleObject6.bin" ContentType="application/vnd.openxmlformats-officedocument.oleObject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embeddings/oleObject7.bin" ContentType="application/vnd.openxmlformats-officedocument.oleObject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60" r:id="rId6"/>
    <p:sldId id="281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75" r:id="rId22"/>
    <p:sldId id="276" r:id="rId23"/>
    <p:sldId id="277" r:id="rId24"/>
    <p:sldId id="278" r:id="rId25"/>
    <p:sldId id="280" r:id="rId26"/>
    <p:sldId id="282" r:id="rId27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361" autoAdjust="0"/>
    <p:restoredTop sz="86355" autoAdjust="0"/>
  </p:normalViewPr>
  <p:slideViewPr>
    <p:cSldViewPr>
      <p:cViewPr>
        <p:scale>
          <a:sx n="100" d="100"/>
          <a:sy n="100" d="100"/>
        </p:scale>
        <p:origin x="-1128" y="160"/>
      </p:cViewPr>
      <p:guideLst>
        <p:guide orient="horz" pos="2208"/>
        <p:guide pos="288"/>
      </p:guideLst>
    </p:cSldViewPr>
  </p:slideViewPr>
  <p:outlineViewPr>
    <p:cViewPr varScale="1">
      <p:scale>
        <a:sx n="66" d="100"/>
        <a:sy n="66" d="100"/>
      </p:scale>
      <p:origin x="0" y="22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altLang="ja-JP" smtClean="0"/>
              <a:pPr/>
              <a:t>13.3.18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863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49686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Month Year</a:t>
            </a:r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CFF54-AE1C-FE47-A20A-ADC7D07541F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13.3.18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DF34-056A-FD4B-B878-BD070C1BEA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11-13/0323r0</a:t>
            </a:r>
          </a:p>
        </p:txBody>
      </p:sp>
      <p:sp>
        <p:nvSpPr>
          <p:cNvPr id="2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07CFF54-AE1C-FE47-A20A-ADC7D07541F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13.3.18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DECDF34-056A-FD4B-B878-BD070C1BEAB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__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3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manohiroshi:Desktop:Wi_FILS%20%E5%AE%9F%E9%A8%93:FILS-experimental-trial-data%20(%E3%83%8F%E3%82%99%E3%83%BC%E3%82%B7%E3%82%99%E3%83%A7%E3%83%B3%201).xlsb!%E5%AE%9F%E9%A8%933!R51C5:R57C7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nohiroshi/Desktop/Wi_FILS%20%E5%AE%9F%E9%A8%93/DSCF8486.MOV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5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Macintosh%20HD:Users:manohiroshi:Desktop:Wi_FILS%20%E5%AE%9F%E9%A8%93:FILS-experimental-trial-data%20(%E3%83%90%E3%83%BC%E3%82%B8%E3%83%A7%E3%83%B3%201).xlsb!%E5%AE%9F%E9%A8%93%EF%BC%95!R54C4:R59C6" TargetMode="External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1.xls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2.xlsx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Experimental test report of FILS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2013-03-18</a:t>
            </a:r>
            <a:endParaRPr lang="en-GB" sz="2000" b="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7350101"/>
              </p:ext>
            </p:extLst>
          </p:nvPr>
        </p:nvGraphicFramePr>
        <p:xfrm>
          <a:off x="762000" y="2339975"/>
          <a:ext cx="8077200" cy="3090863"/>
        </p:xfrm>
        <a:graphic>
          <a:graphicData uri="http://schemas.openxmlformats.org/presentationml/2006/ole">
            <p:oleObj spid="_x0000_s3080" name="文書" r:id="rId4" imgW="8255000" imgH="3175000" progId="Word.Document.8">
              <p:embed/>
            </p:oleObj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summary of 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7543799" cy="23621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All FILS STA  established link before arriving at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All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1.224 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9.827Sec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2133600" y="4495800"/>
          <a:ext cx="4902200" cy="1778000"/>
        </p:xfrm>
        <a:graphic>
          <a:graphicData uri="http://schemas.openxmlformats.org/presentationml/2006/ole">
            <p:oleObj spid="_x0000_s50181" name="ワークシート" r:id="rId3" imgW="4902200" imgH="1778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when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795290" y="5488308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>
            <a:stCxn id="26" idx="3"/>
          </p:cNvCxnSpPr>
          <p:nvPr/>
        </p:nvCxnSpPr>
        <p:spPr bwMode="auto">
          <a:xfrm flipV="1">
            <a:off x="4329504" y="5181600"/>
            <a:ext cx="394896" cy="208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8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786" y="522579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583" y="5174902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977" y="544090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138" y="537757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309" y="48610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109" y="46324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6" name="直線矢印コネクタ 55"/>
          <p:cNvCxnSpPr/>
          <p:nvPr/>
        </p:nvCxnSpPr>
        <p:spPr bwMode="auto">
          <a:xfrm>
            <a:off x="4724400" y="5029200"/>
            <a:ext cx="3810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2" name="直線矢印コネクタ 71"/>
          <p:cNvCxnSpPr/>
          <p:nvPr/>
        </p:nvCxnSpPr>
        <p:spPr bwMode="auto">
          <a:xfrm flipV="1">
            <a:off x="4724400" y="5181600"/>
            <a:ext cx="10668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5" name="直線矢印コネクタ 74"/>
          <p:cNvCxnSpPr/>
          <p:nvPr/>
        </p:nvCxnSpPr>
        <p:spPr bwMode="auto">
          <a:xfrm flipV="1">
            <a:off x="4724400" y="4800600"/>
            <a:ext cx="570709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Result of test scenario 2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1219200" y="1371600"/>
          <a:ext cx="7023100" cy="4811745"/>
        </p:xfrm>
        <a:graphic>
          <a:graphicData uri="http://schemas.openxmlformats.org/presentationml/2006/ole">
            <p:oleObj spid="_x0000_s54277" r:id="rId3" imgW="8711111" imgH="5968254" progId="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133600" y="60960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2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04800" y="2286000"/>
          <a:ext cx="8547100" cy="4038600"/>
        </p:xfrm>
        <a:graphic>
          <a:graphicData uri="http://schemas.openxmlformats.org/presentationml/2006/ole">
            <p:oleObj spid="_x0000_s21509" r:id="rId3" imgW="8546032" imgH="40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304799"/>
          </a:xfrm>
        </p:spPr>
        <p:txBody>
          <a:bodyPr/>
          <a:lstStyle/>
          <a:p>
            <a:r>
              <a:rPr lang="en-US" altLang="ja-JP" dirty="0" smtClean="0"/>
              <a:t>Result summary of 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038599" cy="39623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90% (18/20)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85% (17/20)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0.742Sec.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21.599Sec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4800600" y="1295400"/>
          <a:ext cx="4105593" cy="5105400"/>
        </p:xfrm>
        <a:graphic>
          <a:graphicData uri="http://schemas.openxmlformats.org/presentationml/2006/ole">
            <p:oleObj spid="_x0000_s55304" r:id="rId3" imgW="4902200" imgH="6096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41 FILS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when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FILS request to IP address assignment.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10000" cy="1600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924300" y="4305300"/>
            <a:ext cx="1600200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762000" y="1524000"/>
          <a:ext cx="7632700" cy="4597400"/>
        </p:xfrm>
        <a:graphic>
          <a:graphicData uri="http://schemas.openxmlformats.org/presentationml/2006/ole">
            <p:oleObj spid="_x0000_s58375" r:id="rId3" imgW="7631746" imgH="4596825" progId="">
              <p:embed/>
            </p:oleObj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57993"/>
            <a:ext cx="7770813" cy="1065213"/>
          </a:xfrm>
        </p:spPr>
        <p:txBody>
          <a:bodyPr/>
          <a:lstStyle/>
          <a:p>
            <a:r>
              <a:rPr lang="en-US" altLang="ja-JP" dirty="0" smtClean="0"/>
              <a:t>Result of test scenario 3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3" name="ストライプ矢印 12"/>
          <p:cNvSpPr/>
          <p:nvPr/>
        </p:nvSpPr>
        <p:spPr bwMode="auto">
          <a:xfrm>
            <a:off x="2209800" y="59436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3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6629400" cy="533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28600" y="1600200"/>
          <a:ext cx="8594830" cy="4152900"/>
        </p:xfrm>
        <a:graphic>
          <a:graphicData uri="http://schemas.openxmlformats.org/presentationml/2006/ole">
            <p:oleObj spid="_x0000_s59399" r:id="rId3" imgW="7174603" imgH="34666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4191000" cy="685799"/>
          </a:xfrm>
        </p:spPr>
        <p:txBody>
          <a:bodyPr/>
          <a:lstStyle/>
          <a:p>
            <a:r>
              <a:rPr lang="en-US" altLang="ja-JP" dirty="0" smtClean="0"/>
              <a:t>Result summary of 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267199" cy="41147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80% (33/41)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0.78Sec.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4876800" y="2362200"/>
          <a:ext cx="2946400" cy="1524000"/>
        </p:xfrm>
        <a:graphic>
          <a:graphicData uri="http://schemas.openxmlformats.org/presentationml/2006/ole">
            <p:oleObj spid="_x0000_s60423" name="Microsoft Excel 97 - 2004 ワークシート" r:id="rId3" imgW="2946400" imgH="15240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228600"/>
          </a:xfrm>
        </p:spPr>
        <p:txBody>
          <a:bodyPr/>
          <a:lstStyle/>
          <a:p>
            <a:r>
              <a:rPr lang="en-US" altLang="ja-JP" dirty="0" smtClean="0"/>
              <a:t>Scenario 2 </a:t>
            </a:r>
            <a:endParaRPr lang="ja-JP" altLang="en-US" dirty="0"/>
          </a:p>
        </p:txBody>
      </p:sp>
      <p:pic>
        <p:nvPicPr>
          <p:cNvPr id="7" name="DSCF8486.MOV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828800"/>
            <a:ext cx="7391400" cy="4800600"/>
          </a:xfrm>
        </p:spPr>
      </p:pic>
      <p:sp>
        <p:nvSpPr>
          <p:cNvPr id="13" name="コンテンツ プレースホルダ 12"/>
          <p:cNvSpPr>
            <a:spLocks noGrp="1"/>
          </p:cNvSpPr>
          <p:nvPr>
            <p:ph sz="half" idx="2"/>
          </p:nvPr>
        </p:nvSpPr>
        <p:spPr>
          <a:xfrm>
            <a:off x="685800" y="990600"/>
            <a:ext cx="77724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Blue bibs : FILS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White bits:WPA2</a:t>
            </a:r>
          </a:p>
          <a:p>
            <a:r>
              <a:rPr lang="en-US" altLang="ja-JP" dirty="0" smtClean="0"/>
              <a:t>0 marker was located around 30m from AP</a:t>
            </a:r>
            <a:endParaRPr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01000" y="2044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presentation report the result of field experimental trial of a FILS prototype.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implemented prototype is not</a:t>
            </a:r>
            <a:r>
              <a:rPr lang="en-US" dirty="0" smtClean="0"/>
              <a:t> equal to the current </a:t>
            </a:r>
            <a:r>
              <a:rPr lang="en-US" dirty="0" err="1" smtClean="0"/>
              <a:t>TGai</a:t>
            </a:r>
            <a:r>
              <a:rPr lang="en-US" dirty="0" smtClean="0"/>
              <a:t> spec (D0.4).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ja-JP" dirty="0" smtClean="0"/>
              <a:t>The purpose of this trial is to confirm the prospected performance of reduced AKM.</a:t>
            </a:r>
            <a:endParaRPr lang="en-US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543800" cy="304800"/>
          </a:xfrm>
        </p:spPr>
        <p:txBody>
          <a:bodyPr/>
          <a:lstStyle/>
          <a:p>
            <a:r>
              <a:rPr lang="en-US" altLang="ja-JP" dirty="0" smtClean="0"/>
              <a:t>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144779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areas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STA download contents related to the linked AP automatically.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number of downloaded content.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STA will download two different contents</a:t>
            </a:r>
            <a:r>
              <a:rPr lang="en-US" altLang="ja-JP" dirty="0" smtClean="0"/>
              <a:t> (109KB Gif image ) if </a:t>
            </a:r>
            <a:r>
              <a:rPr lang="en-US" altLang="ja-JP" dirty="0" smtClean="0"/>
              <a:t>STA connected to two AP in turn definitely.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円/楕円 6"/>
          <p:cNvSpPr/>
          <p:nvPr/>
        </p:nvSpPr>
        <p:spPr>
          <a:xfrm>
            <a:off x="2079339" y="3457707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吹き出し 7"/>
          <p:cNvSpPr/>
          <p:nvPr/>
        </p:nvSpPr>
        <p:spPr>
          <a:xfrm>
            <a:off x="1143000" y="3581401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9" name="Freeform 52"/>
          <p:cNvSpPr>
            <a:spLocks noChangeArrowheads="1"/>
          </p:cNvSpPr>
          <p:nvPr/>
        </p:nvSpPr>
        <p:spPr bwMode="auto">
          <a:xfrm>
            <a:off x="1984870" y="4189902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60387" y="396142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46691" y="4323190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286000" y="5715000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152099" y="4385592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24237" y="4385592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52"/>
          <p:cNvSpPr>
            <a:spLocks noChangeArrowheads="1"/>
          </p:cNvSpPr>
          <p:nvPr/>
        </p:nvSpPr>
        <p:spPr bwMode="auto">
          <a:xfrm>
            <a:off x="2001252" y="5240537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40556" y="4130760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152099" y="5436227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055229" y="5440815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3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87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1439929" y="5223396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22" name="円形吹き出し 21"/>
          <p:cNvSpPr/>
          <p:nvPr/>
        </p:nvSpPr>
        <p:spPr>
          <a:xfrm>
            <a:off x="1981200" y="3200400"/>
            <a:ext cx="1371601" cy="492644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 content1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8611" y="421041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611" y="527182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0364" y="4256944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042" y="5309598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1242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9" name="直線コネクタ 28"/>
          <p:cNvCxnSpPr>
            <a:stCxn id="7" idx="0"/>
            <a:endCxn id="7" idx="4"/>
          </p:cNvCxnSpPr>
          <p:nvPr/>
        </p:nvCxnSpPr>
        <p:spPr bwMode="auto">
          <a:xfrm rot="16200000" flipH="1">
            <a:off x="2313554" y="4774623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25" y="517830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22" y="5127409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16" y="539340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7" y="533008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0482" y="419244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32" y="42565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0539" y="4448307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3950" y="435875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93739" y="37625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0248" y="48135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98539" y="35339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5048" y="45849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円/楕円 60"/>
          <p:cNvSpPr/>
          <p:nvPr/>
        </p:nvSpPr>
        <p:spPr>
          <a:xfrm>
            <a:off x="5715000" y="3429000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Freeform 52"/>
          <p:cNvSpPr>
            <a:spLocks noChangeArrowheads="1"/>
          </p:cNvSpPr>
          <p:nvPr/>
        </p:nvSpPr>
        <p:spPr bwMode="auto">
          <a:xfrm>
            <a:off x="5620531" y="41611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96048" y="39327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52"/>
          <p:cNvSpPr>
            <a:spLocks noChangeArrowheads="1"/>
          </p:cNvSpPr>
          <p:nvPr/>
        </p:nvSpPr>
        <p:spPr bwMode="auto">
          <a:xfrm>
            <a:off x="5636913" y="52118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円形吹き出し 67"/>
          <p:cNvSpPr/>
          <p:nvPr/>
        </p:nvSpPr>
        <p:spPr>
          <a:xfrm>
            <a:off x="5562600" y="3193661"/>
            <a:ext cx="1419870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content2</a:t>
            </a:r>
            <a:endParaRPr lang="ja-JP" altLang="en-US" sz="1100" b="1" dirty="0">
              <a:solidFill>
                <a:schemeClr val="tx1"/>
              </a:solidFill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025" y="42282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703" y="52808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84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72" name="直線コネクタ 71"/>
          <p:cNvCxnSpPr>
            <a:stCxn id="61" idx="0"/>
            <a:endCxn id="61" idx="4"/>
          </p:cNvCxnSpPr>
          <p:nvPr/>
        </p:nvCxnSpPr>
        <p:spPr bwMode="auto">
          <a:xfrm rot="16200000" flipH="1">
            <a:off x="5949215" y="47459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29400" y="37338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909" y="47848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34200" y="3505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0709" y="45562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テキスト ボックス 76"/>
          <p:cNvSpPr txBox="1"/>
          <p:nvPr/>
        </p:nvSpPr>
        <p:spPr>
          <a:xfrm>
            <a:off x="3886200" y="28956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AP1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7543800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9" name="直線矢印コネクタ 78"/>
          <p:cNvCxnSpPr>
            <a:endCxn id="69" idx="1"/>
          </p:cNvCxnSpPr>
          <p:nvPr/>
        </p:nvCxnSpPr>
        <p:spPr>
          <a:xfrm>
            <a:off x="2590800" y="4343400"/>
            <a:ext cx="2985225" cy="16054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4114800" y="5410200"/>
            <a:ext cx="2743200" cy="1588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図 91" descr="C:\Documents and Settings\8610136\Local Settings\Temporary Internet Files\Content.Outlook\IGK4MOJ2\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52800"/>
            <a:ext cx="6096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図 92" descr="fils-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200400"/>
            <a:ext cx="533400" cy="910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タイトル 92"/>
          <p:cNvSpPr>
            <a:spLocks noGrp="1"/>
          </p:cNvSpPr>
          <p:nvPr>
            <p:ph type="title"/>
          </p:nvPr>
        </p:nvSpPr>
        <p:spPr>
          <a:xfrm>
            <a:off x="685801" y="685800"/>
            <a:ext cx="3124200" cy="1065213"/>
          </a:xfrm>
        </p:spPr>
        <p:txBody>
          <a:bodyPr/>
          <a:lstStyle/>
          <a:p>
            <a:r>
              <a:rPr lang="en-US" altLang="ja-JP" dirty="0" smtClean="0"/>
              <a:t>AP2  </a:t>
            </a:r>
            <a:endParaRPr lang="ja-JP" altLang="en-US" dirty="0"/>
          </a:p>
        </p:txBody>
      </p:sp>
      <p:sp>
        <p:nvSpPr>
          <p:cNvPr id="95" name="コンテンツ プレースホルダ 94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16764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Another AP(AP2) was located on the opposite of building.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The coverage of AP1 and AP2  are not over wrapped  each other.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54" name="図形グループ 53"/>
          <p:cNvGrpSpPr>
            <a:grpSpLocks noChangeAspect="1"/>
          </p:cNvGrpSpPr>
          <p:nvPr/>
        </p:nvGrpSpPr>
        <p:grpSpPr>
          <a:xfrm>
            <a:off x="4419600" y="990600"/>
            <a:ext cx="4343400" cy="2843617"/>
            <a:chOff x="742950" y="1510772"/>
            <a:chExt cx="6838687" cy="4477277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3570128" y="2298406"/>
              <a:ext cx="213044" cy="19751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pic>
          <p:nvPicPr>
            <p:cNvPr id="56" name="図 55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57" name="二等辺三角形 56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59" name="直線矢印コネクタ 58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0" name="直線コネクタ 59"/>
            <p:cNvCxnSpPr>
              <a:stCxn id="57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1" name="テキスト ボックス 60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2" name="直線矢印コネクタ 61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3" name="直線コネクタ 62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4" name="テキスト ボックス 63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6" name="テキスト ボックス 65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直線コネクタ 66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8" name="テキスト ボックス 67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直線コネクタ 68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0" name="テキスト ボックス 69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2" name="テキスト ボックス 71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AP1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4" name="直線矢印コネクタ 73"/>
            <p:cNvCxnSpPr/>
            <p:nvPr/>
          </p:nvCxnSpPr>
          <p:spPr>
            <a:xfrm rot="5400000" flipH="1" flipV="1">
              <a:off x="5990689" y="2696111"/>
              <a:ext cx="1099622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75" name="直線矢印コネクタ 74"/>
            <p:cNvCxnSpPr/>
            <p:nvPr/>
          </p:nvCxnSpPr>
          <p:spPr>
            <a:xfrm rot="10800000">
              <a:off x="5702301" y="1676400"/>
              <a:ext cx="838202" cy="50191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sp>
          <p:nvSpPr>
            <p:cNvPr id="76" name="二等辺三角形 75"/>
            <p:cNvSpPr/>
            <p:nvPr/>
          </p:nvSpPr>
          <p:spPr>
            <a:xfrm rot="10800000" flipH="1" flipV="1">
              <a:off x="5638801" y="23495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5313760" y="2393435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AP2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図形グループ 82"/>
          <p:cNvGrpSpPr>
            <a:grpSpLocks noChangeAspect="1"/>
          </p:cNvGrpSpPr>
          <p:nvPr/>
        </p:nvGrpSpPr>
        <p:grpSpPr>
          <a:xfrm>
            <a:off x="1219200" y="3962400"/>
            <a:ext cx="3535683" cy="2438400"/>
            <a:chOff x="412749" y="1117600"/>
            <a:chExt cx="7550151" cy="5206999"/>
          </a:xfrm>
        </p:grpSpPr>
        <p:grpSp>
          <p:nvGrpSpPr>
            <p:cNvPr id="84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角丸四角形 87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85" name="直線矢印コネクタ 84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図形グループ 77"/>
          <p:cNvGrpSpPr>
            <a:grpSpLocks noChangeAspect="1"/>
          </p:cNvGrpSpPr>
          <p:nvPr/>
        </p:nvGrpSpPr>
        <p:grpSpPr>
          <a:xfrm>
            <a:off x="4953000" y="3997132"/>
            <a:ext cx="3619361" cy="2440781"/>
            <a:chOff x="1346482" y="3094038"/>
            <a:chExt cx="7238718" cy="4881562"/>
          </a:xfrm>
        </p:grpSpPr>
        <p:grpSp>
          <p:nvGrpSpPr>
            <p:cNvPr id="79" name="図形グループ 4"/>
            <p:cNvGrpSpPr/>
            <p:nvPr/>
          </p:nvGrpSpPr>
          <p:grpSpPr>
            <a:xfrm>
              <a:off x="1346482" y="3094038"/>
              <a:ext cx="7238718" cy="4881562"/>
              <a:chOff x="1015365" y="2431655"/>
              <a:chExt cx="4093228" cy="2952748"/>
            </a:xfrm>
          </p:grpSpPr>
          <p:pic>
            <p:nvPicPr>
              <p:cNvPr id="8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365" y="2431655"/>
                <a:ext cx="4093228" cy="295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角丸四角形 81"/>
              <p:cNvSpPr/>
              <p:nvPr/>
            </p:nvSpPr>
            <p:spPr bwMode="auto">
              <a:xfrm>
                <a:off x="3859191" y="3219289"/>
                <a:ext cx="129712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pic>
          <p:nvPicPr>
            <p:cNvPr id="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図 93" descr="IMG_04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3962400"/>
            <a:ext cx="1372974" cy="914400"/>
          </a:xfrm>
          <a:prstGeom prst="rect">
            <a:avLst/>
          </a:prstGeom>
        </p:spPr>
      </p:pic>
      <p:pic>
        <p:nvPicPr>
          <p:cNvPr id="96" name="コンテンツ プレースホルダ 90" descr="IMG_049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953000" y="3962400"/>
            <a:ext cx="137294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Result summary of 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191000" cy="39624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95% (19/20) of 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downloaded two different contents  correctly.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1 error caused by application error.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50% (10/20) of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could not download any content.</a:t>
            </a:r>
          </a:p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5029200" y="1752600"/>
          <a:ext cx="3810000" cy="2872970"/>
        </p:xfrm>
        <a:graphic>
          <a:graphicData uri="http://schemas.openxmlformats.org/presentationml/2006/ole">
            <p:oleObj spid="_x0000_s76803" r:id="rId3" imgW="5473016" imgH="4126984" progId="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5029200" y="4724400"/>
          <a:ext cx="3441700" cy="901700"/>
        </p:xfrm>
        <a:graphic>
          <a:graphicData uri="http://schemas.openxmlformats.org/presentationml/2006/ole">
            <p:oleObj spid="_x0000_s76804" r:id="rId4" imgW="3441700" imgH="9017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696200" cy="838200"/>
          </a:xfrm>
        </p:spPr>
        <p:txBody>
          <a:bodyPr/>
          <a:lstStyle/>
          <a:p>
            <a:r>
              <a:rPr lang="en-US" altLang="ja-JP" dirty="0" smtClean="0"/>
              <a:t>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952999" cy="914399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50 FILS and 50 WPA2 are setting on table.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One AP was implemented in the same room.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Activate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assignment.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33600"/>
            <a:ext cx="2514600" cy="3352800"/>
          </a:xfrm>
          <a:prstGeom prst="rect">
            <a:avLst/>
          </a:prstGeom>
        </p:spPr>
      </p:pic>
      <p:pic>
        <p:nvPicPr>
          <p:cNvPr id="10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3716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2000" y="723900"/>
            <a:ext cx="7239000" cy="533400"/>
          </a:xfrm>
        </p:spPr>
        <p:txBody>
          <a:bodyPr/>
          <a:lstStyle/>
          <a:p>
            <a:r>
              <a:rPr lang="en-US" altLang="ja-JP" dirty="0" smtClean="0"/>
              <a:t>Result of 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11430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FILS </a:t>
            </a:r>
            <a:r>
              <a:rPr lang="en-US" altLang="ja-JP" dirty="0" smtClean="0">
                <a:solidFill>
                  <a:srgbClr val="FF0000"/>
                </a:solidFill>
              </a:rPr>
              <a:t>0.685 Sec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WPA2 </a:t>
            </a:r>
            <a:r>
              <a:rPr lang="en-US" altLang="ja-JP" dirty="0" smtClean="0">
                <a:solidFill>
                  <a:srgbClr val="FF0000"/>
                </a:solidFill>
              </a:rPr>
              <a:t>15.880 Sec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457200" y="2362200"/>
          <a:ext cx="5538629" cy="3530600"/>
        </p:xfrm>
        <a:graphic>
          <a:graphicData uri="http://schemas.openxmlformats.org/presentationml/2006/ole">
            <p:oleObj spid="_x0000_s79878" r:id="rId3" imgW="10996825" imgH="7009524" progId="">
              <p:embed/>
            </p:oleObj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6019800" y="4495800"/>
          <a:ext cx="2946400" cy="1320800"/>
        </p:xfrm>
        <a:graphic>
          <a:graphicData uri="http://schemas.openxmlformats.org/presentationml/2006/ole">
            <p:oleObj spid="_x0000_s79879" name="Microsoft Excel 97 - 2004 ワークシート" r:id="rId4" imgW="2946400" imgH="13208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Conclusion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0" y="1448593"/>
            <a:ext cx="7770813" cy="41132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ja-JP" dirty="0" smtClean="0"/>
              <a:t>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completed the association process in significantly less time than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.</a:t>
            </a:r>
          </a:p>
          <a:p>
            <a:pPr>
              <a:buFontTx/>
              <a:buChar char="•"/>
            </a:pPr>
            <a:r>
              <a:rPr lang="en-US" altLang="ja-JP" dirty="0" err="1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More time within the coverage area of an AP to use for (user) data exchange</a:t>
            </a:r>
          </a:p>
          <a:p>
            <a:pPr>
              <a:buFontTx/>
              <a:buChar char="•"/>
            </a:pPr>
            <a:endParaRPr lang="en-US" altLang="ja-JP" dirty="0" smtClean="0">
              <a:sym typeface="Wingdings"/>
            </a:endParaRPr>
          </a:p>
          <a:p>
            <a:pPr>
              <a:buFontTx/>
              <a:buChar char="•"/>
            </a:pPr>
            <a:r>
              <a:rPr lang="en-US" altLang="ja-JP" dirty="0" smtClean="0">
                <a:sym typeface="Wingdings"/>
              </a:rPr>
              <a:t>The large number of frame exchanges for </a:t>
            </a:r>
            <a:r>
              <a:rPr lang="en-US" altLang="ja-JP" dirty="0" smtClean="0">
                <a:sym typeface="Wingdings"/>
              </a:rPr>
              <a:t>WPA2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 (as compared to FILS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) made them vulnerable for fading when entering the AP‘s coverage</a:t>
            </a:r>
          </a:p>
          <a:p>
            <a:pPr lvl="1">
              <a:buFontTx/>
              <a:buChar char="•"/>
            </a:pPr>
            <a:r>
              <a:rPr lang="en-US" altLang="ja-JP" dirty="0" smtClean="0">
                <a:sym typeface="Wingdings"/>
              </a:rPr>
              <a:t>If retransmission of a lost frame did not succeed after three attempts, the association process had to restart from the beginning</a:t>
            </a:r>
          </a:p>
          <a:p>
            <a:pPr>
              <a:buFontTx/>
              <a:buChar char="•"/>
            </a:pPr>
            <a:r>
              <a:rPr lang="en-US" altLang="ja-JP" dirty="0" smtClean="0"/>
              <a:t>Further performance increase expected once advanced FILS Discovery schemes are employed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Over View of </a:t>
            </a:r>
            <a:r>
              <a:rPr lang="en-GB" dirty="0" smtClean="0"/>
              <a:t>field experimental trial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Field and Date</a:t>
            </a:r>
          </a:p>
          <a:p>
            <a:pPr lvl="1"/>
            <a:r>
              <a:rPr lang="en-US" altLang="ja-JP" dirty="0" smtClean="0"/>
              <a:t>Kyoto University, 22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Feb 2013</a:t>
            </a:r>
          </a:p>
          <a:p>
            <a:r>
              <a:rPr lang="en-US" altLang="ja-JP" dirty="0" smtClean="0"/>
              <a:t>AP Setup</a:t>
            </a:r>
          </a:p>
          <a:p>
            <a:pPr lvl="1"/>
            <a:r>
              <a:rPr lang="en-US" altLang="ja-JP" dirty="0" smtClean="0"/>
              <a:t>IEEE802.11g ch6 commercial AP</a:t>
            </a:r>
          </a:p>
          <a:p>
            <a:r>
              <a:rPr lang="en-US" altLang="ja-JP" dirty="0" smtClean="0"/>
              <a:t>STA Setup</a:t>
            </a:r>
          </a:p>
          <a:p>
            <a:pPr lvl="1"/>
            <a:r>
              <a:rPr lang="en-US" altLang="ja-JP" dirty="0" smtClean="0"/>
              <a:t>Android 2.3 tablet device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タイトル 209"/>
          <p:cNvSpPr>
            <a:spLocks noGrp="1"/>
          </p:cNvSpPr>
          <p:nvPr>
            <p:ph type="title"/>
          </p:nvPr>
        </p:nvSpPr>
        <p:spPr>
          <a:xfrm>
            <a:off x="686593" y="609600"/>
            <a:ext cx="7770813" cy="381000"/>
          </a:xfrm>
        </p:spPr>
        <p:txBody>
          <a:bodyPr/>
          <a:lstStyle/>
          <a:p>
            <a:r>
              <a:rPr lang="en-US" altLang="ja-JP" dirty="0" smtClean="0"/>
              <a:t>Implemented Protocol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43400" y="3657600"/>
            <a:ext cx="4113213" cy="2436813"/>
          </a:xfrm>
        </p:spPr>
        <p:txBody>
          <a:bodyPr/>
          <a:lstStyle/>
          <a:p>
            <a:r>
              <a:rPr lang="en-US" altLang="ja-JP" dirty="0" smtClean="0"/>
              <a:t>AS is collocated on AP</a:t>
            </a:r>
          </a:p>
          <a:p>
            <a:r>
              <a:rPr lang="en-US" altLang="ja-JP" dirty="0" smtClean="0"/>
              <a:t>WPA2:DHCP server is connected by Ethernet.</a:t>
            </a:r>
          </a:p>
          <a:p>
            <a:r>
              <a:rPr lang="en-US" altLang="ja-JP" dirty="0" smtClean="0"/>
              <a:t>FILS: IP address pool is collocated on AP.</a:t>
            </a:r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dirty="0" smtClean="0"/>
              <a:t>Hiroshi </a:t>
            </a:r>
            <a:r>
              <a:rPr lang="en-US" altLang="ja-JP" dirty="0" err="1" smtClean="0"/>
              <a:t>Mano</a:t>
            </a:r>
            <a:r>
              <a:rPr lang="en-US" altLang="ja-JP" dirty="0" smtClean="0"/>
              <a:t>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287" name="図形グループ 137"/>
          <p:cNvGrpSpPr/>
          <p:nvPr/>
        </p:nvGrpSpPr>
        <p:grpSpPr>
          <a:xfrm>
            <a:off x="0" y="1066800"/>
            <a:ext cx="4277952" cy="5417075"/>
            <a:chOff x="2158623" y="717030"/>
            <a:chExt cx="4277952" cy="5417075"/>
          </a:xfrm>
        </p:grpSpPr>
        <p:sp>
          <p:nvSpPr>
            <p:cNvPr id="313" name="テキスト ボックス 312"/>
            <p:cNvSpPr txBox="1"/>
            <p:nvPr/>
          </p:nvSpPr>
          <p:spPr>
            <a:xfrm>
              <a:off x="4353261" y="717030"/>
              <a:ext cx="437477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4" name="テキスト ボックス 313"/>
            <p:cNvSpPr txBox="1"/>
            <p:nvPr/>
          </p:nvSpPr>
          <p:spPr>
            <a:xfrm>
              <a:off x="2158623" y="717033"/>
              <a:ext cx="518091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STA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5" name="テキスト ボックス 314"/>
            <p:cNvSpPr txBox="1"/>
            <p:nvPr/>
          </p:nvSpPr>
          <p:spPr>
            <a:xfrm>
              <a:off x="5723745" y="717034"/>
              <a:ext cx="71283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16" name="直線コネクタ 315"/>
            <p:cNvCxnSpPr>
              <a:stCxn id="314" idx="2"/>
            </p:cNvCxnSpPr>
            <p:nvPr/>
          </p:nvCxnSpPr>
          <p:spPr>
            <a:xfrm rot="16200000" flipH="1">
              <a:off x="-84783" y="3588816"/>
              <a:ext cx="5047741" cy="4283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7" name="直線コネクタ 316"/>
            <p:cNvCxnSpPr>
              <a:stCxn id="313" idx="2"/>
            </p:cNvCxnSpPr>
            <p:nvPr/>
          </p:nvCxnSpPr>
          <p:spPr>
            <a:xfrm rot="16200000" flipH="1">
              <a:off x="2048132" y="3610230"/>
              <a:ext cx="5047742" cy="6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8" name="直線コネクタ 317"/>
            <p:cNvCxnSpPr>
              <a:stCxn id="315" idx="2"/>
            </p:cNvCxnSpPr>
            <p:nvPr/>
          </p:nvCxnSpPr>
          <p:spPr>
            <a:xfrm rot="5400000">
              <a:off x="3552371" y="3606313"/>
              <a:ext cx="5047736" cy="7842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9" name="直線矢印コネクタ 318"/>
            <p:cNvCxnSpPr/>
            <p:nvPr/>
          </p:nvCxnSpPr>
          <p:spPr>
            <a:xfrm rot="10800000" flipV="1">
              <a:off x="2396685" y="1302267"/>
              <a:ext cx="2175317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0" name="直線矢印コネクタ 319"/>
            <p:cNvCxnSpPr/>
            <p:nvPr/>
          </p:nvCxnSpPr>
          <p:spPr>
            <a:xfrm rot="10800000">
              <a:off x="2410015" y="1416568"/>
              <a:ext cx="216198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1" name="直線矢印コネクタ 320"/>
            <p:cNvCxnSpPr/>
            <p:nvPr/>
          </p:nvCxnSpPr>
          <p:spPr>
            <a:xfrm rot="10800000" flipV="1">
              <a:off x="2410015" y="1543565"/>
              <a:ext cx="216198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2" name="直線矢印コネクタ 321"/>
            <p:cNvCxnSpPr/>
            <p:nvPr/>
          </p:nvCxnSpPr>
          <p:spPr>
            <a:xfrm flipV="1">
              <a:off x="2423343" y="1683265"/>
              <a:ext cx="2148659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3" name="直線矢印コネクタ 322"/>
            <p:cNvCxnSpPr/>
            <p:nvPr/>
          </p:nvCxnSpPr>
          <p:spPr>
            <a:xfrm rot="10800000">
              <a:off x="2410016" y="1822964"/>
              <a:ext cx="2161987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4" name="直線矢印コネクタ 323"/>
            <p:cNvCxnSpPr/>
            <p:nvPr/>
          </p:nvCxnSpPr>
          <p:spPr>
            <a:xfrm>
              <a:off x="2423343" y="1975378"/>
              <a:ext cx="214866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5" name="直線矢印コネクタ 324"/>
            <p:cNvCxnSpPr/>
            <p:nvPr/>
          </p:nvCxnSpPr>
          <p:spPr>
            <a:xfrm rot="10800000" flipV="1">
              <a:off x="2410015" y="2102371"/>
              <a:ext cx="2161988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6" name="直線矢印コネクタ 325"/>
            <p:cNvCxnSpPr/>
            <p:nvPr/>
          </p:nvCxnSpPr>
          <p:spPr>
            <a:xfrm>
              <a:off x="2426190" y="2254768"/>
              <a:ext cx="2145813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7" name="直線矢印コネクタ 326"/>
            <p:cNvCxnSpPr/>
            <p:nvPr/>
          </p:nvCxnSpPr>
          <p:spPr>
            <a:xfrm rot="10800000">
              <a:off x="2426191" y="2394468"/>
              <a:ext cx="214581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8" name="直線矢印コネクタ 327"/>
            <p:cNvCxnSpPr/>
            <p:nvPr/>
          </p:nvCxnSpPr>
          <p:spPr>
            <a:xfrm rot="10800000">
              <a:off x="2426191" y="2559563"/>
              <a:ext cx="2145815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9" name="直線矢印コネクタ 328"/>
            <p:cNvCxnSpPr/>
            <p:nvPr/>
          </p:nvCxnSpPr>
          <p:spPr>
            <a:xfrm>
              <a:off x="2423343" y="2699259"/>
              <a:ext cx="214866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0" name="直線矢印コネクタ 329"/>
            <p:cNvCxnSpPr/>
            <p:nvPr/>
          </p:nvCxnSpPr>
          <p:spPr>
            <a:xfrm>
              <a:off x="2410014" y="2838969"/>
              <a:ext cx="289268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1" name="直線矢印コネクタ 330"/>
            <p:cNvCxnSpPr/>
            <p:nvPr/>
          </p:nvCxnSpPr>
          <p:spPr>
            <a:xfrm rot="10800000" flipV="1">
              <a:off x="2417668" y="2978669"/>
              <a:ext cx="288502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2" name="直線矢印コネクタ 331"/>
            <p:cNvCxnSpPr/>
            <p:nvPr/>
          </p:nvCxnSpPr>
          <p:spPr>
            <a:xfrm>
              <a:off x="2469024" y="5363635"/>
              <a:ext cx="210297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3" name="直線矢印コネクタ 332"/>
            <p:cNvCxnSpPr/>
            <p:nvPr/>
          </p:nvCxnSpPr>
          <p:spPr>
            <a:xfrm rot="10800000">
              <a:off x="2439518" y="4889501"/>
              <a:ext cx="2132486" cy="1589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4" name="直線矢印コネクタ 333"/>
            <p:cNvCxnSpPr/>
            <p:nvPr/>
          </p:nvCxnSpPr>
          <p:spPr>
            <a:xfrm>
              <a:off x="2452851" y="5048753"/>
              <a:ext cx="211915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5" name="直線矢印コネクタ 334"/>
            <p:cNvCxnSpPr/>
            <p:nvPr/>
          </p:nvCxnSpPr>
          <p:spPr>
            <a:xfrm rot="10800000">
              <a:off x="2426197" y="5206989"/>
              <a:ext cx="2145803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6" name="直線矢印コネクタ 335"/>
            <p:cNvCxnSpPr/>
            <p:nvPr/>
          </p:nvCxnSpPr>
          <p:spPr>
            <a:xfrm>
              <a:off x="2460506" y="5552546"/>
              <a:ext cx="361181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7" name="直線矢印コネクタ 336"/>
            <p:cNvCxnSpPr/>
            <p:nvPr/>
          </p:nvCxnSpPr>
          <p:spPr>
            <a:xfrm rot="10800000">
              <a:off x="2426194" y="5708128"/>
              <a:ext cx="364612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8" name="直線矢印コネクタ 337"/>
            <p:cNvCxnSpPr/>
            <p:nvPr/>
          </p:nvCxnSpPr>
          <p:spPr>
            <a:xfrm>
              <a:off x="2426190" y="5878494"/>
              <a:ext cx="365397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9" name="直線矢印コネクタ 338"/>
            <p:cNvCxnSpPr/>
            <p:nvPr/>
          </p:nvCxnSpPr>
          <p:spPr>
            <a:xfrm rot="10800000">
              <a:off x="2412864" y="6036727"/>
              <a:ext cx="365945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0" name="テキスト ボックス 339"/>
            <p:cNvSpPr txBox="1"/>
            <p:nvPr/>
          </p:nvSpPr>
          <p:spPr>
            <a:xfrm>
              <a:off x="3077914" y="1302267"/>
              <a:ext cx="721083" cy="215444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Beacon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1" name="テキスト ボックス 340"/>
            <p:cNvSpPr txBox="1"/>
            <p:nvPr/>
          </p:nvSpPr>
          <p:spPr>
            <a:xfrm>
              <a:off x="3077914" y="1607517"/>
              <a:ext cx="620683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Probe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2766869" y="1962678"/>
              <a:ext cx="1270475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Authentication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3" name="テキスト ボックス 342"/>
            <p:cNvSpPr txBox="1"/>
            <p:nvPr/>
          </p:nvSpPr>
          <p:spPr>
            <a:xfrm>
              <a:off x="2783187" y="2254768"/>
              <a:ext cx="1015810" cy="21544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Association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4" name="テキスト ボックス 343"/>
            <p:cNvSpPr txBox="1"/>
            <p:nvPr/>
          </p:nvSpPr>
          <p:spPr>
            <a:xfrm>
              <a:off x="2826023" y="4991545"/>
              <a:ext cx="961459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OL Key</a:t>
              </a:r>
              <a:endPara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5" name="テキスト ボックス 344"/>
            <p:cNvSpPr txBox="1"/>
            <p:nvPr/>
          </p:nvSpPr>
          <p:spPr>
            <a:xfrm>
              <a:off x="2826023" y="5708130"/>
              <a:ext cx="595460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</a:p>
          </p:txBody>
        </p:sp>
        <p:sp>
          <p:nvSpPr>
            <p:cNvPr id="346" name="テキスト ボックス 345"/>
            <p:cNvSpPr txBox="1"/>
            <p:nvPr/>
          </p:nvSpPr>
          <p:spPr>
            <a:xfrm>
              <a:off x="5090549" y="717034"/>
              <a:ext cx="42429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47" name="直線コネクタ 346"/>
            <p:cNvCxnSpPr>
              <a:stCxn id="346" idx="2"/>
            </p:cNvCxnSpPr>
            <p:nvPr/>
          </p:nvCxnSpPr>
          <p:spPr>
            <a:xfrm rot="16200000" flipH="1">
              <a:off x="2787311" y="3601749"/>
              <a:ext cx="5047734" cy="1696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直線矢印コネクタ 347"/>
            <p:cNvCxnSpPr/>
            <p:nvPr/>
          </p:nvCxnSpPr>
          <p:spPr>
            <a:xfrm>
              <a:off x="2424600" y="3131070"/>
              <a:ext cx="289506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直線矢印コネクタ 348"/>
            <p:cNvCxnSpPr/>
            <p:nvPr/>
          </p:nvCxnSpPr>
          <p:spPr>
            <a:xfrm rot="10800000">
              <a:off x="2412864" y="3270773"/>
              <a:ext cx="288983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直線矢印コネクタ 349"/>
            <p:cNvCxnSpPr/>
            <p:nvPr/>
          </p:nvCxnSpPr>
          <p:spPr>
            <a:xfrm>
              <a:off x="2423338" y="3424090"/>
              <a:ext cx="2922192" cy="491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直線矢印コネクタ 350"/>
            <p:cNvCxnSpPr/>
            <p:nvPr/>
          </p:nvCxnSpPr>
          <p:spPr>
            <a:xfrm rot="10800000" flipV="1">
              <a:off x="2426196" y="3563788"/>
              <a:ext cx="287650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直線矢印コネクタ 351"/>
            <p:cNvCxnSpPr/>
            <p:nvPr/>
          </p:nvCxnSpPr>
          <p:spPr>
            <a:xfrm>
              <a:off x="2439517" y="3702577"/>
              <a:ext cx="2880145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3" name="直線矢印コネクタ 352"/>
            <p:cNvCxnSpPr/>
            <p:nvPr/>
          </p:nvCxnSpPr>
          <p:spPr>
            <a:xfrm rot="10800000" flipV="1">
              <a:off x="2417668" y="3842275"/>
              <a:ext cx="291169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4" name="直線矢印コネクタ 353"/>
            <p:cNvCxnSpPr/>
            <p:nvPr/>
          </p:nvCxnSpPr>
          <p:spPr>
            <a:xfrm>
              <a:off x="2426196" y="3994678"/>
              <a:ext cx="289346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5" name="直線矢印コネクタ 354"/>
            <p:cNvCxnSpPr/>
            <p:nvPr/>
          </p:nvCxnSpPr>
          <p:spPr>
            <a:xfrm rot="10800000">
              <a:off x="2460506" y="4134379"/>
              <a:ext cx="285915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6" name="直線矢印コネクタ 355"/>
            <p:cNvCxnSpPr/>
            <p:nvPr/>
          </p:nvCxnSpPr>
          <p:spPr>
            <a:xfrm>
              <a:off x="2460505" y="4289286"/>
              <a:ext cx="284218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7" name="直線矢印コネクタ 356"/>
            <p:cNvCxnSpPr/>
            <p:nvPr/>
          </p:nvCxnSpPr>
          <p:spPr>
            <a:xfrm rot="10800000">
              <a:off x="2452851" y="4427399"/>
              <a:ext cx="284984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8" name="直線矢印コネクタ 357"/>
            <p:cNvCxnSpPr/>
            <p:nvPr/>
          </p:nvCxnSpPr>
          <p:spPr>
            <a:xfrm>
              <a:off x="2439517" y="4581389"/>
              <a:ext cx="288983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9" name="直線矢印コネクタ 358"/>
            <p:cNvCxnSpPr/>
            <p:nvPr/>
          </p:nvCxnSpPr>
          <p:spPr>
            <a:xfrm rot="10800000">
              <a:off x="2439518" y="4721092"/>
              <a:ext cx="2880147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0" name="テキスト ボックス 359"/>
            <p:cNvSpPr txBox="1"/>
            <p:nvPr/>
          </p:nvSpPr>
          <p:spPr>
            <a:xfrm>
              <a:off x="2826023" y="3348347"/>
              <a:ext cx="1455881" cy="64633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(PEAP/MSCHAPv2)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288" name="テキスト ボックス 287"/>
          <p:cNvSpPr txBox="1"/>
          <p:nvPr/>
        </p:nvSpPr>
        <p:spPr>
          <a:xfrm>
            <a:off x="6802433" y="1069768"/>
            <a:ext cx="437477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89" name="テキスト ボックス 288"/>
          <p:cNvSpPr txBox="1"/>
          <p:nvPr/>
        </p:nvSpPr>
        <p:spPr>
          <a:xfrm>
            <a:off x="4607795" y="1069771"/>
            <a:ext cx="518091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STA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90" name="テキスト ボックス 289"/>
          <p:cNvSpPr txBox="1"/>
          <p:nvPr/>
        </p:nvSpPr>
        <p:spPr>
          <a:xfrm>
            <a:off x="8072132" y="1070564"/>
            <a:ext cx="71283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DHCP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291" name="直線コネクタ 290"/>
          <p:cNvCxnSpPr>
            <a:stCxn id="289" idx="2"/>
          </p:cNvCxnSpPr>
          <p:nvPr/>
        </p:nvCxnSpPr>
        <p:spPr>
          <a:xfrm rot="5400000">
            <a:off x="3841057" y="2464887"/>
            <a:ext cx="2051569" cy="158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2" name="直線コネクタ 291"/>
          <p:cNvCxnSpPr>
            <a:stCxn id="288" idx="2"/>
          </p:cNvCxnSpPr>
          <p:nvPr/>
        </p:nvCxnSpPr>
        <p:spPr>
          <a:xfrm rot="16200000" flipH="1">
            <a:off x="5998883" y="2461389"/>
            <a:ext cx="2051574" cy="699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3" name="直線コネクタ 292"/>
          <p:cNvCxnSpPr>
            <a:stCxn id="290" idx="2"/>
          </p:cNvCxnSpPr>
          <p:nvPr/>
        </p:nvCxnSpPr>
        <p:spPr>
          <a:xfrm rot="5400000">
            <a:off x="7475042" y="2385561"/>
            <a:ext cx="1899171" cy="784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4" name="直線矢印コネクタ 293"/>
          <p:cNvCxnSpPr/>
          <p:nvPr/>
        </p:nvCxnSpPr>
        <p:spPr>
          <a:xfrm rot="10800000" flipV="1">
            <a:off x="4845857" y="1655005"/>
            <a:ext cx="2175317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5" name="直線矢印コネクタ 294"/>
          <p:cNvCxnSpPr/>
          <p:nvPr/>
        </p:nvCxnSpPr>
        <p:spPr>
          <a:xfrm rot="10800000">
            <a:off x="4859187" y="1769306"/>
            <a:ext cx="2161984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6" name="直線矢印コネクタ 295"/>
          <p:cNvCxnSpPr/>
          <p:nvPr/>
        </p:nvCxnSpPr>
        <p:spPr>
          <a:xfrm rot="10800000" flipV="1">
            <a:off x="4859187" y="1896303"/>
            <a:ext cx="2161984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7" name="直線矢印コネクタ 296"/>
          <p:cNvCxnSpPr/>
          <p:nvPr/>
        </p:nvCxnSpPr>
        <p:spPr>
          <a:xfrm flipV="1">
            <a:off x="4872515" y="2036003"/>
            <a:ext cx="2148659" cy="3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8" name="直線矢印コネクタ 297"/>
          <p:cNvCxnSpPr/>
          <p:nvPr/>
        </p:nvCxnSpPr>
        <p:spPr>
          <a:xfrm rot="10800000">
            <a:off x="4859188" y="2175702"/>
            <a:ext cx="2161987" cy="1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1" name="直線矢印コネクタ 300"/>
          <p:cNvCxnSpPr/>
          <p:nvPr/>
        </p:nvCxnSpPr>
        <p:spPr>
          <a:xfrm>
            <a:off x="4875362" y="2607506"/>
            <a:ext cx="2145813" cy="2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2" name="直線矢印コネクタ 301"/>
          <p:cNvCxnSpPr/>
          <p:nvPr/>
        </p:nvCxnSpPr>
        <p:spPr>
          <a:xfrm rot="10800000">
            <a:off x="4845857" y="3336683"/>
            <a:ext cx="2145813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3" name="テキスト ボックス 302"/>
          <p:cNvSpPr txBox="1"/>
          <p:nvPr/>
        </p:nvSpPr>
        <p:spPr>
          <a:xfrm>
            <a:off x="5527086" y="1655005"/>
            <a:ext cx="721083" cy="215444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Beacon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4" name="テキスト ボックス 303"/>
          <p:cNvSpPr txBox="1"/>
          <p:nvPr/>
        </p:nvSpPr>
        <p:spPr>
          <a:xfrm>
            <a:off x="5527086" y="1960255"/>
            <a:ext cx="620683" cy="215444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Probe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6" name="テキスト ボックス 305"/>
          <p:cNvSpPr txBox="1"/>
          <p:nvPr/>
        </p:nvSpPr>
        <p:spPr>
          <a:xfrm>
            <a:off x="7539721" y="1069772"/>
            <a:ext cx="42429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07" name="直線コネクタ 306"/>
          <p:cNvCxnSpPr>
            <a:stCxn id="306" idx="2"/>
          </p:cNvCxnSpPr>
          <p:nvPr/>
        </p:nvCxnSpPr>
        <p:spPr>
          <a:xfrm rot="16200000" flipH="1">
            <a:off x="6810767" y="2380203"/>
            <a:ext cx="1899167" cy="1696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8" name="直線矢印コネクタ 307"/>
          <p:cNvCxnSpPr/>
          <p:nvPr/>
        </p:nvCxnSpPr>
        <p:spPr>
          <a:xfrm flipV="1">
            <a:off x="6991502" y="2752989"/>
            <a:ext cx="760364" cy="2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9" name="直線矢印コネクタ 308"/>
          <p:cNvCxnSpPr/>
          <p:nvPr/>
        </p:nvCxnSpPr>
        <p:spPr>
          <a:xfrm rot="10800000">
            <a:off x="7028167" y="3060449"/>
            <a:ext cx="723699" cy="1588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0" name="直線矢印コネクタ 309"/>
          <p:cNvCxnSpPr/>
          <p:nvPr/>
        </p:nvCxnSpPr>
        <p:spPr>
          <a:xfrm>
            <a:off x="7021175" y="2919165"/>
            <a:ext cx="1399532" cy="3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1" name="直線矢印コネクタ 310"/>
          <p:cNvCxnSpPr/>
          <p:nvPr/>
        </p:nvCxnSpPr>
        <p:spPr>
          <a:xfrm rot="10800000" flipV="1">
            <a:off x="7028169" y="3198568"/>
            <a:ext cx="1400378" cy="1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2" name="テキスト ボックス 311"/>
          <p:cNvSpPr txBox="1"/>
          <p:nvPr/>
        </p:nvSpPr>
        <p:spPr>
          <a:xfrm>
            <a:off x="5777805" y="2811446"/>
            <a:ext cx="470364" cy="215444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FILS 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1" name="右矢印 360"/>
          <p:cNvSpPr/>
          <p:nvPr/>
        </p:nvSpPr>
        <p:spPr bwMode="auto">
          <a:xfrm>
            <a:off x="4191000" y="2362200"/>
            <a:ext cx="381000" cy="838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9144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WPA2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4102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FILS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2134394" y="4469050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>
            <a:off x="2134394" y="3567350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2134394" y="5496162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404394" y="3199606"/>
            <a:ext cx="92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84417" y="410130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NAI,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4394" y="5128418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IPv4 (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addr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mask, gateway, DNS), GTK,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1573" y="4487584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144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71573" y="5497750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147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rot="5400000">
            <a:off x="686872" y="4647128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>
            <a:off x="5181878" y="4647128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874554" y="2792650"/>
            <a:ext cx="5180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STA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09867" y="2830274"/>
            <a:ext cx="67673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AP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Implementation of FILS Prototype</a:t>
            </a:r>
            <a:endParaRPr lang="ja-JP" altLang="en-US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685801" y="1981201"/>
            <a:ext cx="7162800" cy="685800"/>
          </a:xfrm>
        </p:spPr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Environment AP1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One AP</a:t>
            </a:r>
            <a:r>
              <a:rPr lang="en-US" altLang="ja-JP" baseline="0" dirty="0" smtClean="0"/>
              <a:t> was installed on window side of 2</a:t>
            </a:r>
            <a:r>
              <a:rPr lang="en-US" altLang="ja-JP" baseline="30000" dirty="0" smtClean="0"/>
              <a:t>nd</a:t>
            </a:r>
            <a:r>
              <a:rPr lang="en-US" altLang="ja-JP" baseline="0" dirty="0" smtClean="0"/>
              <a:t> floor.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86" name="図形グループ 85"/>
          <p:cNvGrpSpPr>
            <a:grpSpLocks noChangeAspect="1"/>
          </p:cNvGrpSpPr>
          <p:nvPr/>
        </p:nvGrpSpPr>
        <p:grpSpPr>
          <a:xfrm>
            <a:off x="265595" y="3429000"/>
            <a:ext cx="4306405" cy="2819400"/>
            <a:chOff x="742950" y="1510772"/>
            <a:chExt cx="6838687" cy="4477277"/>
          </a:xfrm>
        </p:grpSpPr>
        <p:pic>
          <p:nvPicPr>
            <p:cNvPr id="87" name="図 86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88" name="二等辺三角形 87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89" name="直線矢印コネクタ 88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0" name="直線矢印コネクタ 89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1" name="直線コネクタ 90"/>
            <p:cNvCxnSpPr>
              <a:stCxn id="88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2" name="テキスト ボックス 91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4" name="直線コネクタ 93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5" name="テキスト ボックス 94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6" name="直線コネクタ 95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7" name="テキスト ボックス 96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8" name="直線コネクタ 97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9" name="テキスト ボックス 98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0" name="直線コネクタ 99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1" name="テキスト ボックス 100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2" name="直線コネクタ 101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3" name="テキスト ボックス 102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図形グループ 104"/>
          <p:cNvGrpSpPr>
            <a:grpSpLocks noChangeAspect="1"/>
          </p:cNvGrpSpPr>
          <p:nvPr/>
        </p:nvGrpSpPr>
        <p:grpSpPr>
          <a:xfrm>
            <a:off x="4876800" y="3429000"/>
            <a:ext cx="4198624" cy="2895600"/>
            <a:chOff x="412749" y="1117600"/>
            <a:chExt cx="7550151" cy="5206999"/>
          </a:xfrm>
        </p:grpSpPr>
        <p:grpSp>
          <p:nvGrpSpPr>
            <p:cNvPr id="106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角丸四角形 109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107" name="直線矢印コネクタ 106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図 59" descr="IMG_046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429000"/>
            <a:ext cx="1716217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 pair of FILS and WPA2 are entering the service area.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when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by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957" y="5059922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/>
          <p:nvPr/>
        </p:nvCxnSpPr>
        <p:spPr bwMode="auto">
          <a:xfrm>
            <a:off x="4016661" y="5000493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9200" y="6096000"/>
            <a:ext cx="38862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914400" y="2057400"/>
          <a:ext cx="7348347" cy="3746500"/>
        </p:xfrm>
        <a:graphic>
          <a:graphicData uri="http://schemas.openxmlformats.org/presentationml/2006/ole">
            <p:oleObj spid="_x0000_s46085" name="ワークシート" r:id="rId3" imgW="6451600" imgH="3289300" progId="Excel.Sheet.12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362200" y="56388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71800" y="5410200"/>
            <a:ext cx="5943600" cy="3048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457200" y="1676400"/>
          <a:ext cx="8572500" cy="3810000"/>
        </p:xfrm>
        <a:graphic>
          <a:graphicData uri="http://schemas.openxmlformats.org/presentationml/2006/ole">
            <p:oleObj spid="_x0000_s48133" name="ワークシート" r:id="rId3" imgW="4572000" imgH="2032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6</TotalTime>
  <Words>1205</Words>
  <Application>Microsoft Macintosh PowerPoint</Application>
  <PresentationFormat>画面に合わせる (4:3)</PresentationFormat>
  <Paragraphs>243</Paragraphs>
  <Slides>25</Slides>
  <Notes>3</Notes>
  <HiddenSlides>0</HiddenSlides>
  <MMClips>1</MMClips>
  <ScaleCrop>false</ScaleCrop>
  <HeadingPairs>
    <vt:vector size="8" baseType="variant">
      <vt:variant>
        <vt:lpstr>デザイン テンプレート</vt:lpstr>
      </vt:variant>
      <vt:variant>
        <vt:i4>2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802-11-Submission</vt:lpstr>
      <vt:lpstr>Office テーマ</vt:lpstr>
      <vt:lpstr>Macintosh HD:Users:manohiroshi:Desktop:Wi_FILS %E5%AE%9F%E9%A8%93:FILS-experimental-trial-data (%E3%83%8F%E3%82%99%E3%83%BC%E3%82%B7%E3%82%99%E3%83%A7%E3%83%B3 1).xlsb!%E5%AE%9F%E9%A8%933!R51C5:R57C7</vt:lpstr>
      <vt:lpstr>Macintosh HD:Users:manohiroshi:Desktop:Wi_FILS %E5%AE%9F%E9%A8%93:FILS-experimental-trial-data (%E3%83%90%E3%83%BC%E3%82%B8%E3%83%A7%E3%83%B3 1).xlsb!%E5%AE%9F%E9%A8%93%EF%BC%95!R54C4:R59C6</vt:lpstr>
      <vt:lpstr>Microsoft Word 97 - 2004 文書</vt:lpstr>
      <vt:lpstr>ワークシート</vt:lpstr>
      <vt:lpstr>Experimental test report of FILS</vt:lpstr>
      <vt:lpstr>Abstract</vt:lpstr>
      <vt:lpstr>Over View of field experimental trial</vt:lpstr>
      <vt:lpstr>Implemented Protocol</vt:lpstr>
      <vt:lpstr>Implementation of FILS Prototype</vt:lpstr>
      <vt:lpstr>Environment AP1</vt:lpstr>
      <vt:lpstr>Test Scenario 1</vt:lpstr>
      <vt:lpstr>Result of test scenario 1　(Distance)</vt:lpstr>
      <vt:lpstr>Result of test scenario 1 (Time)</vt:lpstr>
      <vt:lpstr>Result summary of test scenario 1</vt:lpstr>
      <vt:lpstr>Test Scenario 2</vt:lpstr>
      <vt:lpstr>Result of test scenario 2　(Distance)</vt:lpstr>
      <vt:lpstr>Result of test scenario 2 (Time)</vt:lpstr>
      <vt:lpstr>Result summary of test scenario 2</vt:lpstr>
      <vt:lpstr>Test Scenario 3</vt:lpstr>
      <vt:lpstr>Result of test scenario 3　(Distance)</vt:lpstr>
      <vt:lpstr>Result of test scenario 3 (Time)</vt:lpstr>
      <vt:lpstr>Result summary of test scenario 3</vt:lpstr>
      <vt:lpstr>Scenario 2 </vt:lpstr>
      <vt:lpstr>Test Scenario 4</vt:lpstr>
      <vt:lpstr>AP2  </vt:lpstr>
      <vt:lpstr>Result summary of test scenario 4</vt:lpstr>
      <vt:lpstr>Test scenario 5</vt:lpstr>
      <vt:lpstr>Result of test scenario 5</vt:lpstr>
      <vt:lpstr>Conclusion</vt:lpstr>
    </vt:vector>
  </TitlesOfParts>
  <Company>NOKIA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Scanning comments resolution</dc:title>
  <dc:creator>Kneckt Jarkko (Nokia-NRC/Helsinki)</dc:creator>
  <cp:lastModifiedBy>真野 浩</cp:lastModifiedBy>
  <cp:revision>33</cp:revision>
  <cp:lastPrinted>1601-01-01T00:00:00Z</cp:lastPrinted>
  <dcterms:created xsi:type="dcterms:W3CDTF">2013-03-18T12:21:59Z</dcterms:created>
  <dcterms:modified xsi:type="dcterms:W3CDTF">2013-03-18T12:28:49Z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266e11a0-fdc0-41f1-a0d9-361eeb6c37ee</vt:lpwstr>
  </property>
  <property fmtid="{D5CDD505-2E9C-101B-9397-08002B2CF9AE}" pid="3" name="NokiaConfidentiality">
    <vt:lpwstr>Public</vt:lpwstr>
  </property>
</Properties>
</file>