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3"/>
  </p:notesMasterIdLst>
  <p:handoutMasterIdLst>
    <p:handoutMasterId r:id="rId74"/>
  </p:handoutMasterIdLst>
  <p:sldIdLst>
    <p:sldId id="269" r:id="rId2"/>
    <p:sldId id="278" r:id="rId3"/>
    <p:sldId id="354" r:id="rId4"/>
    <p:sldId id="355" r:id="rId5"/>
    <p:sldId id="356" r:id="rId6"/>
    <p:sldId id="357" r:id="rId7"/>
    <p:sldId id="358" r:id="rId8"/>
    <p:sldId id="359" r:id="rId9"/>
    <p:sldId id="287" r:id="rId10"/>
    <p:sldId id="343" r:id="rId11"/>
    <p:sldId id="998" r:id="rId12"/>
    <p:sldId id="344" r:id="rId13"/>
    <p:sldId id="345" r:id="rId14"/>
    <p:sldId id="342" r:id="rId15"/>
    <p:sldId id="1037" r:id="rId16"/>
    <p:sldId id="1038" r:id="rId17"/>
    <p:sldId id="856" r:id="rId18"/>
    <p:sldId id="1013" r:id="rId19"/>
    <p:sldId id="1011" r:id="rId20"/>
    <p:sldId id="973" r:id="rId21"/>
    <p:sldId id="970" r:id="rId22"/>
    <p:sldId id="1012" r:id="rId23"/>
    <p:sldId id="999" r:id="rId24"/>
    <p:sldId id="1010" r:id="rId25"/>
    <p:sldId id="1025" r:id="rId26"/>
    <p:sldId id="971" r:id="rId27"/>
    <p:sldId id="908" r:id="rId28"/>
    <p:sldId id="909" r:id="rId29"/>
    <p:sldId id="931" r:id="rId30"/>
    <p:sldId id="921" r:id="rId31"/>
    <p:sldId id="974" r:id="rId32"/>
    <p:sldId id="937" r:id="rId33"/>
    <p:sldId id="953" r:id="rId34"/>
    <p:sldId id="978" r:id="rId35"/>
    <p:sldId id="977" r:id="rId36"/>
    <p:sldId id="987" r:id="rId37"/>
    <p:sldId id="988" r:id="rId38"/>
    <p:sldId id="989" r:id="rId39"/>
    <p:sldId id="990" r:id="rId40"/>
    <p:sldId id="991" r:id="rId41"/>
    <p:sldId id="992" r:id="rId42"/>
    <p:sldId id="993" r:id="rId43"/>
    <p:sldId id="1015" r:id="rId44"/>
    <p:sldId id="994" r:id="rId45"/>
    <p:sldId id="995" r:id="rId46"/>
    <p:sldId id="944" r:id="rId47"/>
    <p:sldId id="943" r:id="rId48"/>
    <p:sldId id="945" r:id="rId49"/>
    <p:sldId id="949" r:id="rId50"/>
    <p:sldId id="951" r:id="rId51"/>
    <p:sldId id="1039" r:id="rId52"/>
    <p:sldId id="985" r:id="rId53"/>
    <p:sldId id="1030" r:id="rId54"/>
    <p:sldId id="1031" r:id="rId55"/>
    <p:sldId id="1032" r:id="rId56"/>
    <p:sldId id="1033" r:id="rId57"/>
    <p:sldId id="1034" r:id="rId58"/>
    <p:sldId id="1036" r:id="rId59"/>
    <p:sldId id="952" r:id="rId60"/>
    <p:sldId id="1042" r:id="rId61"/>
    <p:sldId id="1043" r:id="rId62"/>
    <p:sldId id="891" r:id="rId63"/>
    <p:sldId id="1027" r:id="rId64"/>
    <p:sldId id="1041" r:id="rId65"/>
    <p:sldId id="1026" r:id="rId66"/>
    <p:sldId id="1028" r:id="rId67"/>
    <p:sldId id="1040" r:id="rId68"/>
    <p:sldId id="967" r:id="rId69"/>
    <p:sldId id="1044" r:id="rId70"/>
    <p:sldId id="619" r:id="rId71"/>
    <p:sldId id="621" r:id="rId7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802.11-12/0305r2</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802.11-13/0305r2</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33"/>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802.11-13/0305r4</a:t>
            </a: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13/11-13-0123-01-000m-iso-jtc1-sc6-8802-11-"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13/11-13-0337-01-0jtc-proposed-response-to-802-1ae-comments.doc" TargetMode="External"/><Relationship Id="rId2" Type="http://schemas.openxmlformats.org/officeDocument/2006/relationships/hyperlink" Target="https://mentor.ieee.org/802.11/dcn/13/11-13-0336-01-0jtc-proposed-response-to-802-1x-comments.doc"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2/11-12-1454-04-0jtc-proposal-for-sc6-contribution-process.pptx"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19 March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Interim meeting in Jan 2013 in Vancouver</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 WG liaisons to SC6</a:t>
            </a:r>
          </a:p>
          <a:p>
            <a:pPr lvl="2"/>
            <a:r>
              <a:rPr lang="en-AU" dirty="0" smtClean="0"/>
              <a:t>Review liaison related to 802.11-2012 ballot</a:t>
            </a:r>
          </a:p>
          <a:p>
            <a:pPr lvl="2"/>
            <a:r>
              <a:rPr lang="en-AU" dirty="0" smtClean="0"/>
              <a:t>Review latest liaisons of Sponsor Ballot drafts</a:t>
            </a:r>
          </a:p>
          <a:p>
            <a:pPr lvl="2"/>
            <a:r>
              <a:rPr lang="en-AU" dirty="0" smtClean="0"/>
              <a:t>Review status of SC6  pre-ballots on IEEE 802.1X/AE</a:t>
            </a:r>
          </a:p>
          <a:p>
            <a:pPr lvl="3"/>
            <a:r>
              <a:rPr lang="en-AU" dirty="0" smtClean="0"/>
              <a:t>Passed with only no votes from China</a:t>
            </a:r>
          </a:p>
          <a:p>
            <a:pPr lvl="2"/>
            <a:r>
              <a:rPr lang="en-AU" dirty="0" smtClean="0"/>
              <a:t>Discuss response to comments on </a:t>
            </a:r>
            <a:r>
              <a:rPr lang="en-AU" dirty="0"/>
              <a:t>IEEE 802.1X/AE</a:t>
            </a:r>
            <a:r>
              <a:rPr lang="en-AU" dirty="0" smtClean="0"/>
              <a:t> during pre-ballot</a:t>
            </a:r>
            <a:endParaRPr lang="en-AU" dirty="0"/>
          </a:p>
          <a:p>
            <a:pPr lvl="2"/>
            <a:r>
              <a:rPr lang="en-AU" dirty="0" smtClean="0"/>
              <a:t>Review status of SC6 pre-ballots on IEEE 802.11aa/ad/</a:t>
            </a:r>
            <a:r>
              <a:rPr lang="en-AU" dirty="0" err="1" smtClean="0"/>
              <a:t>ae</a:t>
            </a:r>
            <a:endParaRPr lang="en-AU" dirty="0" smtClean="0"/>
          </a:p>
          <a:p>
            <a:pPr lvl="3"/>
            <a:r>
              <a:rPr lang="en-AU" dirty="0" smtClean="0"/>
              <a:t>Still open</a:t>
            </a:r>
          </a:p>
          <a:p>
            <a:pPr lvl="2"/>
            <a:r>
              <a:rPr lang="en-AU" dirty="0" smtClean="0"/>
              <a:t>Discuss submission of 802.3 under PSDO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US" dirty="0" smtClean="0"/>
              <a:t>Prepare for next SC6 meeting in June in Korea</a:t>
            </a:r>
          </a:p>
          <a:p>
            <a:pPr lvl="2"/>
            <a:r>
              <a:rPr lang="en-US" dirty="0" smtClean="0"/>
              <a:t>Develop a draft of the “contribution process” for SC6 NBs</a:t>
            </a:r>
          </a:p>
          <a:p>
            <a:pPr lvl="2"/>
            <a:r>
              <a:rPr lang="en-US" dirty="0" smtClean="0"/>
              <a:t>Review status 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Swiss NB report comparing 802.1X and TEPA-AC</a:t>
            </a:r>
          </a:p>
          <a:p>
            <a:pPr lvl="2"/>
            <a:r>
              <a:rPr lang="en-US" dirty="0"/>
              <a:t>Discuss Swiss NB “Explanatory Report</a:t>
            </a:r>
            <a:r>
              <a:rPr lang="en-US" dirty="0" smtClean="0"/>
              <a:t>”</a:t>
            </a:r>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11</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err="1" smtClean="0"/>
              <a:t>Orlando</a:t>
            </a:r>
            <a:r>
              <a:rPr lang="en-AU" i="1" dirty="0" smtClean="0"/>
              <a:t> in Mar 2013, as documented on pages </a:t>
            </a:r>
            <a:r>
              <a:rPr lang="en-AU" i="1" dirty="0" smtClean="0">
                <a:solidFill>
                  <a:srgbClr val="FF0000"/>
                </a:solidFill>
              </a:rPr>
              <a:t>10-11</a:t>
            </a:r>
            <a:r>
              <a:rPr lang="en-AU" i="1" dirty="0" smtClean="0"/>
              <a:t>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Jan 2013, as documented in 11-13-0208-r0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14</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agenda has been released for the SC6/WG1 meeting in June 2013</a:t>
            </a:r>
            <a:endParaRPr lang="en-AU" dirty="0"/>
          </a:p>
        </p:txBody>
      </p:sp>
      <p:sp>
        <p:nvSpPr>
          <p:cNvPr id="3" name="Content Placeholder 2"/>
          <p:cNvSpPr>
            <a:spLocks noGrp="1"/>
          </p:cNvSpPr>
          <p:nvPr>
            <p:ph idx="1"/>
          </p:nvPr>
        </p:nvSpPr>
        <p:spPr/>
        <p:txBody>
          <a:bodyPr/>
          <a:lstStyle/>
          <a:p>
            <a:pPr lvl="1"/>
            <a:r>
              <a:rPr lang="en-AU" dirty="0" smtClean="0"/>
              <a:t>ISO/IEC JTC1/SC6 rules require that agenda items are made available to the membership 2 months before the meeting</a:t>
            </a:r>
          </a:p>
          <a:p>
            <a:pPr lvl="2"/>
            <a:r>
              <a:rPr lang="en-AU" dirty="0" smtClean="0"/>
              <a:t>Meaning before mid April</a:t>
            </a:r>
          </a:p>
          <a:p>
            <a:pPr lvl="1"/>
            <a:r>
              <a:rPr lang="en-AU" dirty="0" smtClean="0"/>
              <a:t>A draft agenda is now available for the SC6/WG1 meeting in Seoul in June</a:t>
            </a:r>
          </a:p>
          <a:p>
            <a:pPr lvl="2"/>
            <a:r>
              <a:rPr lang="en-AU" dirty="0" smtClean="0"/>
              <a:t>See N15566</a:t>
            </a:r>
          </a:p>
          <a:p>
            <a:pPr lvl="1"/>
            <a:r>
              <a:rPr lang="en-AU" dirty="0" smtClean="0"/>
              <a:t>There are a number of observations</a:t>
            </a:r>
          </a:p>
          <a:p>
            <a:pPr lvl="2"/>
            <a:r>
              <a:rPr lang="en-AU" dirty="0" smtClean="0"/>
              <a:t>No China submissions (yet) on anything </a:t>
            </a:r>
          </a:p>
          <a:p>
            <a:pPr lvl="2"/>
            <a:r>
              <a:rPr lang="en-AU" dirty="0" smtClean="0"/>
              <a:t>It includes an item for the Swiss NB </a:t>
            </a:r>
            <a:r>
              <a:rPr lang="en-AU" dirty="0"/>
              <a:t>submission comparing TePAKA4 </a:t>
            </a:r>
            <a:r>
              <a:rPr lang="en-AU" dirty="0" smtClean="0"/>
              <a:t>&amp; IEEE 802.1X </a:t>
            </a:r>
            <a:r>
              <a:rPr lang="en-AU" dirty="0"/>
              <a:t>Security</a:t>
            </a:r>
            <a:endParaRPr lang="en-AU" dirty="0" smtClean="0"/>
          </a:p>
          <a:p>
            <a:pPr lvl="1"/>
            <a:r>
              <a:rPr lang="en-AU" dirty="0" smtClean="0"/>
              <a:t>The SC6 meeting details are also now available</a:t>
            </a:r>
          </a:p>
          <a:p>
            <a:pPr lvl="2"/>
            <a:r>
              <a:rPr lang="en-AU" dirty="0" smtClean="0"/>
              <a:t>See N15560</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43386576"/>
              </p:ext>
            </p:extLst>
          </p:nvPr>
        </p:nvGraphicFramePr>
        <p:xfrm>
          <a:off x="2286000" y="3429000"/>
          <a:ext cx="914400" cy="771525"/>
        </p:xfrm>
        <a:graphic>
          <a:graphicData uri="http://schemas.openxmlformats.org/presentationml/2006/ole">
            <mc:AlternateContent xmlns:mc="http://schemas.openxmlformats.org/markup-compatibility/2006">
              <mc:Choice xmlns:v="urn:schemas-microsoft-com:vml" Requires="v">
                <p:oleObj spid="_x0000_s11679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34290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45377050"/>
              </p:ext>
            </p:extLst>
          </p:nvPr>
        </p:nvGraphicFramePr>
        <p:xfrm>
          <a:off x="2286000" y="5705475"/>
          <a:ext cx="914400" cy="771525"/>
        </p:xfrm>
        <a:graphic>
          <a:graphicData uri="http://schemas.openxmlformats.org/presentationml/2006/ole">
            <mc:AlternateContent xmlns:mc="http://schemas.openxmlformats.org/markup-compatibility/2006">
              <mc:Choice xmlns:v="urn:schemas-microsoft-com:vml" Requires="v">
                <p:oleObj spid="_x0000_s116797"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5705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465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are sought for the next SC6 meeting in June 2013 in Korea</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The next SC6 meeting will be held in Korea in 17-21 June </a:t>
            </a:r>
          </a:p>
          <a:p>
            <a:pPr lvl="2"/>
            <a:r>
              <a:rPr lang="en-AU" dirty="0" smtClean="0"/>
              <a:t>Details are not yet available</a:t>
            </a:r>
          </a:p>
          <a:p>
            <a:pPr lvl="1"/>
            <a:r>
              <a:rPr lang="en-AU" dirty="0" smtClean="0"/>
              <a:t>Bruce Kraemer will be </a:t>
            </a:r>
            <a:r>
              <a:rPr lang="en-AU" dirty="0" err="1" smtClean="0"/>
              <a:t>HoD</a:t>
            </a:r>
            <a:r>
              <a:rPr lang="en-AU" dirty="0" smtClean="0"/>
              <a:t> again</a:t>
            </a:r>
          </a:p>
          <a:p>
            <a:pPr lvl="2"/>
            <a:r>
              <a:rPr lang="en-AU" dirty="0" smtClean="0"/>
              <a:t>Assuming his nomination is approved by </a:t>
            </a:r>
            <a:r>
              <a:rPr lang="en-AU" dirty="0" err="1" smtClean="0"/>
              <a:t>ExCom</a:t>
            </a:r>
            <a:endParaRPr lang="en-AU" dirty="0" smtClean="0"/>
          </a:p>
          <a:p>
            <a:pPr lvl="1"/>
            <a:r>
              <a:rPr lang="en-AU" dirty="0" smtClean="0"/>
              <a:t>Others are welcome/encouraged to volunteer to be part of the IEEE 802 delegation</a:t>
            </a:r>
          </a:p>
          <a:p>
            <a:pPr lvl="1"/>
            <a:r>
              <a:rPr lang="en-AU" dirty="0" smtClean="0"/>
              <a:t>Known volunteers include:</a:t>
            </a:r>
          </a:p>
          <a:p>
            <a:pPr lvl="2"/>
            <a:r>
              <a:rPr lang="en-AU" dirty="0" smtClean="0"/>
              <a:t>Dan Harkins (Aruba)</a:t>
            </a:r>
          </a:p>
          <a:p>
            <a:pPr lvl="2"/>
            <a:r>
              <a:rPr lang="en-AU" dirty="0" smtClean="0"/>
              <a:t>Bill Carney (Sony)</a:t>
            </a:r>
          </a:p>
          <a:p>
            <a:pPr lvl="2"/>
            <a:r>
              <a:rPr lang="en-AU" dirty="0" smtClean="0"/>
              <a:t>Jodi </a:t>
            </a:r>
            <a:r>
              <a:rPr lang="en-AU" dirty="0" err="1" smtClean="0"/>
              <a:t>Haasz</a:t>
            </a:r>
            <a:r>
              <a:rPr lang="en-AU" dirty="0" smtClean="0"/>
              <a:t> (IEEE staff)</a:t>
            </a:r>
          </a:p>
          <a:p>
            <a:pPr lvl="2"/>
            <a:r>
              <a:rPr lang="en-AU" dirty="0" smtClean="0"/>
              <a:t>Tony </a:t>
            </a:r>
            <a:r>
              <a:rPr lang="en-AU" dirty="0" err="1" smtClean="0"/>
              <a:t>Jeffree</a:t>
            </a:r>
            <a:r>
              <a:rPr lang="en-AU" dirty="0" smtClean="0"/>
              <a:t> </a:t>
            </a:r>
            <a:r>
              <a:rPr lang="en-AU" dirty="0" smtClean="0"/>
              <a:t>(802.1</a:t>
            </a:r>
            <a:r>
              <a:rPr lang="en-AU" dirty="0" smtClean="0"/>
              <a:t>)</a:t>
            </a:r>
          </a:p>
          <a:p>
            <a:pPr lvl="2"/>
            <a:r>
              <a:rPr lang="en-AU" dirty="0" smtClean="0"/>
              <a:t>Karen Randall (802.1)</a:t>
            </a:r>
          </a:p>
          <a:p>
            <a:pPr lvl="2"/>
            <a:r>
              <a:rPr lang="en-AU" dirty="0" err="1" smtClean="0"/>
              <a:t>Meng</a:t>
            </a:r>
            <a:r>
              <a:rPr lang="en-AU" dirty="0" smtClean="0"/>
              <a:t> Zhao (IEEE staff)</a:t>
            </a:r>
            <a:endParaRPr lang="en-AU" dirty="0" smtClean="0"/>
          </a:p>
          <a:p>
            <a:pPr lvl="1"/>
            <a:r>
              <a:rPr lang="en-AU" dirty="0" smtClean="0"/>
              <a:t>Andrew Myles (Cisco) will probably be attending as a NB representative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721241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continue to do so!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84581299"/>
              </p:ext>
            </p:extLst>
          </p:nvPr>
        </p:nvGraphicFramePr>
        <p:xfrm>
          <a:off x="152398" y="2057400"/>
          <a:ext cx="8839203" cy="2362360"/>
        </p:xfrm>
        <a:graphic>
          <a:graphicData uri="http://schemas.openxmlformats.org/drawingml/2006/table">
            <a:tbl>
              <a:tblPr firstRow="1" bandRow="1">
                <a:tableStyleId>{073A0DAA-6AF3-43AB-8588-CEC1D06C72B9}</a:tableStyleId>
              </a:tblPr>
              <a:tblGrid>
                <a:gridCol w="762003"/>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Van.</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p>
                  </a:txBody>
                  <a:tcPr marT="45690" marB="45690">
                    <a:solidFill>
                      <a:schemeClr val="tx1"/>
                    </a:solidFill>
                  </a:tcPr>
                </a:tc>
                <a:tc>
                  <a:txBody>
                    <a:bodyPr/>
                    <a:lstStyle/>
                    <a:p>
                      <a:pPr algn="ctr"/>
                      <a:r>
                        <a:rPr lang="en-AU" sz="1400" dirty="0" smtClean="0">
                          <a:solidFill>
                            <a:schemeClr val="bg1"/>
                          </a:solidFill>
                        </a:rPr>
                        <a:t>Jan 13</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c>
                  <a:txBody>
                    <a:bodyPr/>
                    <a:lstStyle/>
                    <a:p>
                      <a:pPr algn="ctr"/>
                      <a:r>
                        <a:rPr lang="en-AU" sz="1400" dirty="0" smtClean="0">
                          <a:solidFill>
                            <a:schemeClr val="tx1"/>
                          </a:solidFill>
                        </a:rPr>
                        <a:t>D5.0</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dirty="0"/>
              <a:t>The comments from the PSDO ballot on IEEE 802.11-2012 </a:t>
            </a:r>
            <a:r>
              <a:rPr lang="en-AU" dirty="0" smtClean="0"/>
              <a:t>were liaised to SC6 in February 2013</a:t>
            </a:r>
            <a:endParaRPr lang="en-US" dirty="0" smtClean="0"/>
          </a:p>
        </p:txBody>
      </p:sp>
      <p:sp>
        <p:nvSpPr>
          <p:cNvPr id="18435" name="Content Placeholder 2"/>
          <p:cNvSpPr>
            <a:spLocks noGrp="1"/>
          </p:cNvSpPr>
          <p:nvPr>
            <p:ph idx="1"/>
          </p:nvPr>
        </p:nvSpPr>
        <p:spPr/>
        <p:txBody>
          <a:bodyPr/>
          <a:lstStyle/>
          <a:p>
            <a:pPr lvl="1"/>
            <a:r>
              <a:rPr lang="en-AU" dirty="0" smtClean="0"/>
              <a:t>IEEE 802.11-2012 was ratified as ISO/IEC/IEEE 8802-11 in Oct 2012</a:t>
            </a:r>
          </a:p>
          <a:p>
            <a:pPr lvl="1"/>
            <a:r>
              <a:rPr lang="en-AU" dirty="0" smtClean="0"/>
              <a:t>Comments were received from the China NB, but are not required to be resolved under the PSDO process</a:t>
            </a:r>
          </a:p>
          <a:p>
            <a:pPr lvl="1"/>
            <a:r>
              <a:rPr lang="en-AU" dirty="0" smtClean="0"/>
              <a:t>IEEE 802.11 </a:t>
            </a:r>
            <a:r>
              <a:rPr lang="en-AU" dirty="0" err="1" smtClean="0"/>
              <a:t>TGmc</a:t>
            </a:r>
            <a:r>
              <a:rPr lang="en-AU" dirty="0" smtClean="0"/>
              <a:t> agreed in Nov 2012 to process any comments &amp; provide resolutions to SC6</a:t>
            </a:r>
          </a:p>
          <a:p>
            <a:pPr lvl="1"/>
            <a:r>
              <a:rPr lang="en-AU" dirty="0"/>
              <a:t>IEEE 802.11 </a:t>
            </a:r>
            <a:r>
              <a:rPr lang="en-AU" dirty="0" err="1"/>
              <a:t>TGmc</a:t>
            </a:r>
            <a:r>
              <a:rPr lang="en-AU" dirty="0"/>
              <a:t> </a:t>
            </a:r>
            <a:r>
              <a:rPr lang="en-AU" dirty="0" smtClean="0"/>
              <a:t> resolved all the comments in Jan 2013</a:t>
            </a:r>
          </a:p>
          <a:p>
            <a:pPr lvl="2"/>
            <a:r>
              <a:rPr lang="en-AU" dirty="0" smtClean="0"/>
              <a:t>Processed as </a:t>
            </a:r>
            <a:r>
              <a:rPr lang="en-AU" dirty="0" smtClean="0">
                <a:hlinkClick r:id="rId3"/>
              </a:rPr>
              <a:t>11-13-0123r1</a:t>
            </a:r>
            <a:endParaRPr lang="en-AU" dirty="0" smtClean="0"/>
          </a:p>
          <a:p>
            <a:pPr lvl="1"/>
            <a:r>
              <a:rPr lang="en-AU" dirty="0" smtClean="0"/>
              <a:t>Bruce Kraemer subsequently liaised the resolved comments to SC6</a:t>
            </a:r>
          </a:p>
          <a:p>
            <a:pPr lvl="2"/>
            <a:r>
              <a:rPr lang="en-AU" dirty="0" smtClean="0"/>
              <a:t>See N15586</a:t>
            </a:r>
            <a:br>
              <a:rPr lang="en-AU" dirty="0" smtClean="0"/>
            </a:br>
            <a:endParaRPr lang="en-AU" dirty="0" smtClean="0"/>
          </a:p>
          <a:p>
            <a:pPr lvl="1"/>
            <a:r>
              <a:rPr lang="en-AU" dirty="0" smtClean="0"/>
              <a:t>No response has yet been received</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18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222507827"/>
              </p:ext>
            </p:extLst>
          </p:nvPr>
        </p:nvGraphicFramePr>
        <p:xfrm>
          <a:off x="2057400" y="4876800"/>
          <a:ext cx="914400" cy="771525"/>
        </p:xfrm>
        <a:graphic>
          <a:graphicData uri="http://schemas.openxmlformats.org/presentationml/2006/ole">
            <mc:AlternateContent xmlns:mc="http://schemas.openxmlformats.org/markup-compatibility/2006">
              <mc:Choice xmlns:v="urn:schemas-microsoft-com:vml" Requires="v">
                <p:oleObj spid="_x0000_s114732"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2057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184845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802.11aa/ad/</a:t>
            </a:r>
            <a:r>
              <a:rPr lang="en-AU" dirty="0" err="1" smtClean="0"/>
              <a:t>ae</a:t>
            </a:r>
            <a:r>
              <a:rPr lang="en-AU" dirty="0" smtClean="0"/>
              <a:t> have started the process of ratification by ISO/IEC</a:t>
            </a:r>
            <a:endParaRPr lang="en-AU" dirty="0"/>
          </a:p>
        </p:txBody>
      </p:sp>
      <p:sp>
        <p:nvSpPr>
          <p:cNvPr id="3" name="Content Placeholder 2"/>
          <p:cNvSpPr>
            <a:spLocks noGrp="1"/>
          </p:cNvSpPr>
          <p:nvPr>
            <p:ph idx="1"/>
          </p:nvPr>
        </p:nvSpPr>
        <p:spPr/>
        <p:txBody>
          <a:bodyPr/>
          <a:lstStyle/>
          <a:p>
            <a:pPr lvl="1"/>
            <a:r>
              <a:rPr lang="en-AU" dirty="0" smtClean="0"/>
              <a:t>802.11-2012 just approved by ISO as ISO/IEC 8802-11:2012</a:t>
            </a:r>
          </a:p>
          <a:p>
            <a:pPr lvl="1"/>
            <a:r>
              <a:rPr lang="en-AU" dirty="0" smtClean="0"/>
              <a:t>In January 2013 the IEEE 802.11 WG decided to submit additional amendments to SC6 and subsequently JTC1 for ratification</a:t>
            </a:r>
          </a:p>
          <a:p>
            <a:pPr lvl="2"/>
            <a:r>
              <a:rPr lang="en-AU" dirty="0" smtClean="0"/>
              <a:t> In particular 802.11aa/ad/</a:t>
            </a:r>
            <a:r>
              <a:rPr lang="en-AU" dirty="0" err="1" smtClean="0"/>
              <a:t>ae</a:t>
            </a:r>
            <a:r>
              <a:rPr lang="en-AU" dirty="0" smtClean="0"/>
              <a:t> were selected for submission</a:t>
            </a:r>
          </a:p>
          <a:p>
            <a:pPr lvl="2"/>
            <a:r>
              <a:rPr lang="en-AU" dirty="0" smtClean="0"/>
              <a:t>IEEE 802 EC subsequently approved this decision</a:t>
            </a:r>
          </a:p>
          <a:p>
            <a:pPr lvl="1"/>
            <a:r>
              <a:rPr lang="en-AU" dirty="0" smtClean="0"/>
              <a:t>SC6 is currently considering these amendments in a 60 day pre-ballot under the PSDO process</a:t>
            </a:r>
          </a:p>
          <a:p>
            <a:pPr lvl="2"/>
            <a:r>
              <a:rPr lang="en-AU" dirty="0" smtClean="0"/>
              <a:t>Ballot opened: 7 Feb 13</a:t>
            </a:r>
          </a:p>
          <a:p>
            <a:pPr lvl="2"/>
            <a:r>
              <a:rPr lang="en-AU" dirty="0" smtClean="0"/>
              <a:t>Ballot will close: 6 April 13</a:t>
            </a:r>
          </a:p>
          <a:p>
            <a:pPr lvl="1"/>
            <a:r>
              <a:rPr lang="en-AU" dirty="0" smtClean="0"/>
              <a:t>Please encourage any NBs in which you participate to vote “yes”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615087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Orlando in March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March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started the process of ISO/IEC ratification in Dec 2012</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day ballots closed on 4 Feb 2013</a:t>
            </a:r>
          </a:p>
          <a:p>
            <a:pPr lvl="2"/>
            <a:r>
              <a:rPr lang="en-AU" dirty="0" smtClean="0"/>
              <a:t>Ballots on both standards passed</a:t>
            </a:r>
            <a:endParaRPr lang="en-AU" dirty="0"/>
          </a:p>
          <a:p>
            <a:pPr lvl="1"/>
            <a:r>
              <a:rPr lang="en-AU" dirty="0" smtClean="0"/>
              <a:t>The second step will be a five month FDIS ballot of JTC1 NBs</a:t>
            </a:r>
          </a:p>
          <a:p>
            <a:pPr lvl="2"/>
            <a:r>
              <a:rPr lang="en-AU" dirty="0" smtClean="0"/>
              <a:t>802.11-2012 was recently ratified by this ballot process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193567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ISO/IEC naming convention for IEEE 802.1X/AE has been agreed with the ISO Central Secretariat</a:t>
            </a:r>
            <a:endParaRPr lang="en-AU" dirty="0"/>
          </a:p>
        </p:txBody>
      </p:sp>
      <p:sp>
        <p:nvSpPr>
          <p:cNvPr id="3" name="Content Placeholder 2"/>
          <p:cNvSpPr>
            <a:spLocks noGrp="1"/>
          </p:cNvSpPr>
          <p:nvPr>
            <p:ph idx="1"/>
          </p:nvPr>
        </p:nvSpPr>
        <p:spPr/>
        <p:txBody>
          <a:bodyPr/>
          <a:lstStyle/>
          <a:p>
            <a:pPr lvl="1"/>
            <a:r>
              <a:rPr lang="en-AU" dirty="0" smtClean="0"/>
              <a:t>Unlike IEEE 802, ISO/IEC uses numbers for standards</a:t>
            </a:r>
          </a:p>
          <a:p>
            <a:pPr lvl="2"/>
            <a:r>
              <a:rPr lang="en-AU" dirty="0" err="1" smtClean="0"/>
              <a:t>eg</a:t>
            </a:r>
            <a:r>
              <a:rPr lang="en-AU" dirty="0" smtClean="0"/>
              <a:t> IEEE 802.11 is ISO/IEC/IEEE 8802-11:2012</a:t>
            </a:r>
          </a:p>
          <a:p>
            <a:pPr lvl="2"/>
            <a:r>
              <a:rPr lang="en-AU" dirty="0" err="1" smtClean="0"/>
              <a:t>eg</a:t>
            </a:r>
            <a:r>
              <a:rPr lang="en-AU" dirty="0" smtClean="0"/>
              <a:t> IEEE 802.1X would need to be something like ISO/IEC 8802-1-6</a:t>
            </a:r>
          </a:p>
          <a:p>
            <a:pPr lvl="1"/>
            <a:r>
              <a:rPr lang="en-AU" dirty="0" smtClean="0"/>
              <a:t>Unfortunately, any simple mapping between the ISO/IEC and IEEE 802 versions of the standards would be lost</a:t>
            </a:r>
          </a:p>
          <a:p>
            <a:pPr lvl="1"/>
            <a:r>
              <a:rPr lang="en-AU" dirty="0" smtClean="0"/>
              <a:t>IEEE staff recognised this and negotiated a sensible outcome with the ISO Central Secretariat</a:t>
            </a:r>
          </a:p>
          <a:p>
            <a:pPr lvl="2"/>
            <a:r>
              <a:rPr lang="en-AU" dirty="0" smtClean="0"/>
              <a:t>IEEE 802.1X will become ISO/IEC/IEEE 8802-1X</a:t>
            </a:r>
          </a:p>
          <a:p>
            <a:pPr lvl="2"/>
            <a:r>
              <a:rPr lang="en-AU" dirty="0"/>
              <a:t>IEEE </a:t>
            </a:r>
            <a:r>
              <a:rPr lang="en-AU" dirty="0" smtClean="0"/>
              <a:t>802.1AE </a:t>
            </a:r>
            <a:r>
              <a:rPr lang="en-AU" dirty="0"/>
              <a:t>will become </a:t>
            </a:r>
            <a:r>
              <a:rPr lang="en-AU" dirty="0" smtClean="0"/>
              <a:t>ISO/IEC/IEEE 8802-1AE</a:t>
            </a:r>
            <a:endParaRPr lang="en-AU" dirty="0"/>
          </a:p>
          <a:p>
            <a:pPr lvl="1"/>
            <a:r>
              <a:rPr lang="en-AU" dirty="0" smtClean="0"/>
              <a:t>This is possible under the PSDO, which states</a:t>
            </a:r>
          </a:p>
          <a:p>
            <a:pPr lvl="2"/>
            <a:r>
              <a:rPr lang="en-AU" i="1" dirty="0"/>
              <a:t>ISO and IEEE shall give consideration to any previous numbering used by ISO or IEEE </a:t>
            </a:r>
            <a:r>
              <a:rPr lang="en-AU" i="1" dirty="0" smtClean="0"/>
              <a:t>to determine </a:t>
            </a:r>
            <a:r>
              <a:rPr lang="en-AU" i="1" dirty="0"/>
              <a:t>the number designation for the fast track or jointly developed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142308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staff will attempt to arrange for 802.1X/AE to be published as ISO/IEC standards ASAP</a:t>
            </a:r>
            <a:endParaRPr lang="en-AU" dirty="0"/>
          </a:p>
        </p:txBody>
      </p:sp>
      <p:sp>
        <p:nvSpPr>
          <p:cNvPr id="3" name="Content Placeholder 2"/>
          <p:cNvSpPr>
            <a:spLocks noGrp="1"/>
          </p:cNvSpPr>
          <p:nvPr>
            <p:ph idx="1"/>
          </p:nvPr>
        </p:nvSpPr>
        <p:spPr/>
        <p:txBody>
          <a:bodyPr/>
          <a:lstStyle/>
          <a:p>
            <a:pPr lvl="1"/>
            <a:r>
              <a:rPr lang="en-GB" dirty="0" smtClean="0"/>
              <a:t>At the last SC meeting in Vancouver an action item was agreed</a:t>
            </a:r>
          </a:p>
          <a:p>
            <a:pPr lvl="2"/>
            <a:r>
              <a:rPr lang="en-GB" i="1" dirty="0" smtClean="0"/>
              <a:t>Bruce </a:t>
            </a:r>
            <a:r>
              <a:rPr lang="en-GB" i="1" dirty="0"/>
              <a:t>Kramer to ask Jodi </a:t>
            </a:r>
            <a:r>
              <a:rPr lang="en-GB" i="1" dirty="0" err="1"/>
              <a:t>Haasz</a:t>
            </a:r>
            <a:r>
              <a:rPr lang="en-GB" i="1" dirty="0"/>
              <a:t> (IEEE Staff) to inquire of the JTC1 Secretariat as to whether the ISO/IEC versions of 802.1X and 802.1AE can be edited by JTC1 ahead of time with the expectation of ratification so that they can be published directly upon </a:t>
            </a:r>
            <a:r>
              <a:rPr lang="en-GB" i="1" dirty="0" smtClean="0"/>
              <a:t>ratification</a:t>
            </a:r>
          </a:p>
          <a:p>
            <a:pPr lvl="1"/>
            <a:r>
              <a:rPr lang="en-GB" dirty="0" smtClean="0"/>
              <a:t>Jodi </a:t>
            </a:r>
            <a:r>
              <a:rPr lang="en-GB" dirty="0" err="1" smtClean="0"/>
              <a:t>Haasz</a:t>
            </a:r>
            <a:r>
              <a:rPr lang="en-GB" dirty="0" smtClean="0"/>
              <a:t> (IEEE staff) has provided a response</a:t>
            </a:r>
          </a:p>
          <a:p>
            <a:pPr lvl="2"/>
            <a:r>
              <a:rPr lang="en-AU" i="1" dirty="0"/>
              <a:t>I reviewed the FDIS ballot closing and publication date for </a:t>
            </a:r>
            <a:r>
              <a:rPr lang="en-AU" i="1" dirty="0" smtClean="0"/>
              <a:t>ISO/IEC 8802-11</a:t>
            </a:r>
          </a:p>
          <a:p>
            <a:pPr lvl="2"/>
            <a:r>
              <a:rPr lang="en-AU" i="1" dirty="0" smtClean="0"/>
              <a:t>The </a:t>
            </a:r>
            <a:r>
              <a:rPr lang="en-AU" i="1" dirty="0"/>
              <a:t>FDIS ballot closed on 18 October 2012 and the document was published on 5 November </a:t>
            </a:r>
            <a:r>
              <a:rPr lang="en-AU" i="1" dirty="0" smtClean="0"/>
              <a:t>2012.</a:t>
            </a:r>
          </a:p>
          <a:p>
            <a:pPr lvl="2"/>
            <a:r>
              <a:rPr lang="en-AU" i="1" dirty="0" smtClean="0"/>
              <a:t>After </a:t>
            </a:r>
            <a:r>
              <a:rPr lang="en-AU" i="1" dirty="0"/>
              <a:t>the FDIS, there is some editorial work that needs to be done prior to publication between the ISO staff and the IEEE </a:t>
            </a:r>
            <a:r>
              <a:rPr lang="en-AU" i="1" dirty="0" smtClean="0"/>
              <a:t>staff.</a:t>
            </a:r>
          </a:p>
          <a:p>
            <a:pPr lvl="2"/>
            <a:r>
              <a:rPr lang="en-AU" i="1" dirty="0" smtClean="0"/>
              <a:t>Taking </a:t>
            </a:r>
            <a:r>
              <a:rPr lang="en-AU" i="1" dirty="0"/>
              <a:t>this into account, is this a satisfactory timeline between FDIS closing and publication (three weeks)?  </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81466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802.1X and 802.1AE both passed with the only “no” vote from China NB</a:t>
            </a:r>
            <a:endParaRPr lang="en-AU" dirty="0"/>
          </a:p>
        </p:txBody>
      </p:sp>
      <p:sp>
        <p:nvSpPr>
          <p:cNvPr id="3" name="Content Placeholder 2"/>
          <p:cNvSpPr>
            <a:spLocks noGrp="1"/>
          </p:cNvSpPr>
          <p:nvPr>
            <p:ph idx="1"/>
          </p:nvPr>
        </p:nvSpPr>
        <p:spPr/>
        <p:txBody>
          <a:bodyPr/>
          <a:lstStyle/>
          <a:p>
            <a:pPr lvl="1"/>
            <a:r>
              <a:rPr lang="en-AU" dirty="0" smtClean="0"/>
              <a:t>The pre-ballots ask two questions, which were both approved for both standards</a:t>
            </a:r>
          </a:p>
          <a:p>
            <a:pPr lvl="2"/>
            <a:r>
              <a:rPr lang="en-AU" i="1" dirty="0" smtClean="0"/>
              <a:t>Do </a:t>
            </a:r>
            <a:r>
              <a:rPr lang="en-AU" i="1" dirty="0"/>
              <a:t>you support the need for an ISO International Standard on the subject? </a:t>
            </a:r>
            <a:endParaRPr lang="en-AU" i="1" dirty="0" smtClean="0"/>
          </a:p>
          <a:p>
            <a:pPr lvl="3"/>
            <a:r>
              <a:rPr lang="en-AU" dirty="0" smtClean="0"/>
              <a:t>Passed 10/1/4/4</a:t>
            </a:r>
            <a:endParaRPr lang="en-AU" dirty="0"/>
          </a:p>
          <a:p>
            <a:pPr lvl="2"/>
            <a:r>
              <a:rPr lang="en-AU" i="1" dirty="0"/>
              <a:t>Do you support the submission of this proposal for FDIS ballot? </a:t>
            </a:r>
          </a:p>
          <a:p>
            <a:pPr lvl="3"/>
            <a:r>
              <a:rPr lang="en-AU" dirty="0" smtClean="0"/>
              <a:t>Passed 9/1/5/4</a:t>
            </a:r>
            <a:endParaRPr lang="en-AU" dirty="0"/>
          </a:p>
          <a:p>
            <a:pPr lvl="1"/>
            <a:r>
              <a:rPr lang="en-AU" dirty="0" smtClean="0"/>
              <a:t>The only “no” vote was from China NB</a:t>
            </a:r>
          </a:p>
          <a:p>
            <a:pPr lvl="1"/>
            <a:r>
              <a:rPr lang="en-AU" dirty="0" smtClean="0"/>
              <a:t>Abstains were received from different countries on each ballot</a:t>
            </a:r>
          </a:p>
          <a:p>
            <a:pPr lvl="2"/>
            <a:r>
              <a:rPr lang="en-AU" dirty="0" smtClean="0"/>
              <a:t>802.1X ballots: Belgium, Czech Republic, Finland, Kazakhstan, Russia</a:t>
            </a:r>
          </a:p>
          <a:p>
            <a:pPr lvl="2"/>
            <a:r>
              <a:rPr lang="en-AU" dirty="0" smtClean="0"/>
              <a:t>802.1AE ballots: Canada, Czech Republic, Finland, Kazakhstan, Russia</a:t>
            </a:r>
          </a:p>
          <a:p>
            <a:pPr lvl="1"/>
            <a:r>
              <a:rPr lang="en-AU" dirty="0" smtClean="0"/>
              <a:t>The abstain votes of some NBs probably require investigation by IEEE 802 members who are also from those countries</a:t>
            </a:r>
          </a:p>
          <a:p>
            <a:pPr lvl="2"/>
            <a:r>
              <a:rPr lang="en-AU" dirty="0" smtClean="0"/>
              <a:t>Particularly</a:t>
            </a:r>
            <a:r>
              <a:rPr lang="en-AU" dirty="0"/>
              <a:t> </a:t>
            </a:r>
            <a:r>
              <a:rPr lang="en-AU" dirty="0" smtClean="0"/>
              <a:t>Belgium, Canada, Finland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22007448"/>
              </p:ext>
            </p:extLst>
          </p:nvPr>
        </p:nvGraphicFramePr>
        <p:xfrm>
          <a:off x="5029200" y="3581400"/>
          <a:ext cx="914400" cy="771525"/>
        </p:xfrm>
        <a:graphic>
          <a:graphicData uri="http://schemas.openxmlformats.org/presentationml/2006/ole">
            <mc:AlternateContent xmlns:mc="http://schemas.openxmlformats.org/markup-compatibility/2006">
              <mc:Choice xmlns:v="urn:schemas-microsoft-com:vml" Requires="v">
                <p:oleObj spid="_x0000_s11377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5814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32190015"/>
              </p:ext>
            </p:extLst>
          </p:nvPr>
        </p:nvGraphicFramePr>
        <p:xfrm>
          <a:off x="5791200" y="3581400"/>
          <a:ext cx="914400" cy="771525"/>
        </p:xfrm>
        <a:graphic>
          <a:graphicData uri="http://schemas.openxmlformats.org/presentationml/2006/ole">
            <mc:AlternateContent xmlns:mc="http://schemas.openxmlformats.org/markup-compatibility/2006">
              <mc:Choice xmlns:v="urn:schemas-microsoft-com:vml" Requires="v">
                <p:oleObj spid="_x0000_s113772"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57912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50378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has decided to respond to the comments from the China NB before the next stage of balloting</a:t>
            </a:r>
            <a:endParaRPr lang="en-AU" dirty="0"/>
          </a:p>
        </p:txBody>
      </p:sp>
      <p:sp>
        <p:nvSpPr>
          <p:cNvPr id="3" name="Content Placeholder 2"/>
          <p:cNvSpPr>
            <a:spLocks noGrp="1"/>
          </p:cNvSpPr>
          <p:nvPr>
            <p:ph idx="1"/>
          </p:nvPr>
        </p:nvSpPr>
        <p:spPr/>
        <p:txBody>
          <a:bodyPr/>
          <a:lstStyle/>
          <a:p>
            <a:pPr lvl="1"/>
            <a:r>
              <a:rPr lang="en-AU" dirty="0" smtClean="0"/>
              <a:t>The SC reviewed the comments related to during the Vancouver meeting with a view to generating a possible response liaison to SC6</a:t>
            </a:r>
          </a:p>
          <a:p>
            <a:pPr lvl="1"/>
            <a:r>
              <a:rPr lang="en-AU" dirty="0" smtClean="0"/>
              <a:t>It was concluded that the IEEE </a:t>
            </a:r>
            <a:r>
              <a:rPr lang="en-AU" dirty="0"/>
              <a:t>802 probably disagrees with most the comments made by the China NB in relation to the pre-ballots on 802.1X &amp; 802.1AE</a:t>
            </a:r>
          </a:p>
          <a:p>
            <a:pPr lvl="1"/>
            <a:r>
              <a:rPr lang="en-AU" dirty="0" smtClean="0"/>
              <a:t>While a response it not technically required under the PSDO process, best practice to respond fully to all legitimate comments, no matter when they are received</a:t>
            </a:r>
          </a:p>
          <a:p>
            <a:pPr lvl="1"/>
            <a:r>
              <a:rPr lang="en-AU" dirty="0" smtClean="0"/>
              <a:t>The SC decided by consensus to respond to the China NB comments</a:t>
            </a:r>
          </a:p>
          <a:p>
            <a:pPr lvl="1"/>
            <a:r>
              <a:rPr lang="en-AU" dirty="0" smtClean="0"/>
              <a:t>Subsequently a number of 802.1 security experts volunteered to draft some comments; they were discussed at the last 802.1 interim meeting</a:t>
            </a:r>
          </a:p>
          <a:p>
            <a:pPr lvl="1"/>
            <a:r>
              <a:rPr lang="en-AU" dirty="0" smtClean="0"/>
              <a:t>We have arranged that the main ballots on 802.1X and 802.1AE will be started once our responses to the China  are liaised to SC6</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68983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the proposed responses to the comments from the China </a:t>
            </a:r>
            <a:r>
              <a:rPr lang="en-AU" dirty="0"/>
              <a:t>NB </a:t>
            </a:r>
            <a:r>
              <a:rPr lang="en-AU" dirty="0" smtClean="0"/>
              <a:t>on 802.1X/AE</a:t>
            </a:r>
            <a:endParaRPr lang="en-AU" dirty="0"/>
          </a:p>
        </p:txBody>
      </p:sp>
      <p:sp>
        <p:nvSpPr>
          <p:cNvPr id="3" name="Content Placeholder 2"/>
          <p:cNvSpPr>
            <a:spLocks noGrp="1"/>
          </p:cNvSpPr>
          <p:nvPr>
            <p:ph idx="1"/>
          </p:nvPr>
        </p:nvSpPr>
        <p:spPr/>
        <p:txBody>
          <a:bodyPr/>
          <a:lstStyle/>
          <a:p>
            <a:pPr lvl="1"/>
            <a:r>
              <a:rPr lang="en-AU" dirty="0" smtClean="0"/>
              <a:t>A draft was been written responding to the 802.1X comments from the China NB</a:t>
            </a:r>
          </a:p>
          <a:p>
            <a:pPr lvl="2"/>
            <a:r>
              <a:rPr lang="en-AU" dirty="0" smtClean="0"/>
              <a:t>See </a:t>
            </a:r>
            <a:r>
              <a:rPr lang="en-AU" dirty="0" smtClean="0">
                <a:solidFill>
                  <a:srgbClr val="FF0000"/>
                </a:solidFill>
                <a:hlinkClick r:id="rId2"/>
              </a:rPr>
              <a:t>11-13-336r1</a:t>
            </a:r>
            <a:endParaRPr lang="en-AU" dirty="0" smtClean="0">
              <a:solidFill>
                <a:srgbClr val="FF0000"/>
              </a:solidFill>
            </a:endParaRPr>
          </a:p>
          <a:p>
            <a:pPr lvl="2"/>
            <a:r>
              <a:rPr lang="en-AU" dirty="0" smtClean="0"/>
              <a:t>Discuss!</a:t>
            </a:r>
          </a:p>
          <a:p>
            <a:pPr lvl="1"/>
            <a:r>
              <a:rPr lang="en-AU" dirty="0"/>
              <a:t>A draft was been written responding to the </a:t>
            </a:r>
            <a:r>
              <a:rPr lang="en-AU" dirty="0" smtClean="0"/>
              <a:t>802.1AE </a:t>
            </a:r>
            <a:r>
              <a:rPr lang="en-AU" dirty="0"/>
              <a:t>comments from the China NB</a:t>
            </a:r>
          </a:p>
          <a:p>
            <a:pPr lvl="2"/>
            <a:r>
              <a:rPr lang="en-AU" dirty="0"/>
              <a:t>See </a:t>
            </a:r>
            <a:r>
              <a:rPr lang="en-AU" dirty="0" smtClean="0">
                <a:solidFill>
                  <a:srgbClr val="FF0000"/>
                </a:solidFill>
                <a:hlinkClick r:id="rId3"/>
              </a:rPr>
              <a:t>11-13-0337r1</a:t>
            </a:r>
            <a:endParaRPr lang="en-AU" dirty="0">
              <a:solidFill>
                <a:srgbClr val="FF0000"/>
              </a:solidFill>
            </a:endParaRPr>
          </a:p>
          <a:p>
            <a:pPr lvl="2"/>
            <a:r>
              <a:rPr lang="en-AU" dirty="0"/>
              <a:t>Discuss!</a:t>
            </a:r>
          </a:p>
          <a:p>
            <a:pPr lvl="1"/>
            <a:r>
              <a:rPr lang="en-AU" dirty="0" smtClean="0"/>
              <a:t>The motions on finalised drafts will be considered on Thursday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29393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will consider in March 2013 submitting IEEE 802.3 for ISO/IEC ratification</a:t>
            </a:r>
            <a:endParaRPr lang="en-AU" dirty="0"/>
          </a:p>
        </p:txBody>
      </p:sp>
      <p:sp>
        <p:nvSpPr>
          <p:cNvPr id="3" name="Content Placeholder 2"/>
          <p:cNvSpPr>
            <a:spLocks noGrp="1"/>
          </p:cNvSpPr>
          <p:nvPr>
            <p:ph idx="1"/>
          </p:nvPr>
        </p:nvSpPr>
        <p:spPr/>
        <p:txBody>
          <a:bodyPr/>
          <a:lstStyle/>
          <a:p>
            <a:pPr lvl="1"/>
            <a:r>
              <a:rPr lang="en-AU" dirty="0" smtClean="0"/>
              <a:t>The 802.1 WG agreed in November 2012 to submit 802.1X and 802.1AE to ISO/IEC for ratification under the PDSO</a:t>
            </a:r>
          </a:p>
          <a:p>
            <a:pPr lvl="1"/>
            <a:r>
              <a:rPr lang="en-AU" dirty="0" smtClean="0"/>
              <a:t>The 802.3 WG agreed in principle to submit 802.3 ISO/IEC for ratification under the PDSO</a:t>
            </a:r>
          </a:p>
          <a:p>
            <a:pPr lvl="1"/>
            <a:r>
              <a:rPr lang="en-AU" dirty="0" smtClean="0"/>
              <a:t>However, the 802.3 WG will not make a final decision until March 2013</a:t>
            </a:r>
          </a:p>
          <a:p>
            <a:pPr lvl="2"/>
            <a:r>
              <a:rPr lang="en-AU" dirty="0" smtClean="0"/>
              <a:t>Will be discussed Tues PM2 in the 802.3 Maintenance </a:t>
            </a:r>
            <a:r>
              <a:rPr lang="en-AU" dirty="0" err="1" smtClean="0"/>
              <a:t>grouo</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531835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started a process to “clean up” various ISO/IEC 8802 standards</a:t>
            </a:r>
            <a:endParaRPr lang="en-US" dirty="0" smtClean="0"/>
          </a:p>
        </p:txBody>
      </p:sp>
      <p:sp>
        <p:nvSpPr>
          <p:cNvPr id="36867" name="Content Placeholder 2"/>
          <p:cNvSpPr>
            <a:spLocks noGrp="1"/>
          </p:cNvSpPr>
          <p:nvPr>
            <p:ph idx="1"/>
          </p:nvPr>
        </p:nvSpPr>
        <p:spPr/>
        <p:txBody>
          <a:bodyPr/>
          <a:lstStyle/>
          <a:p>
            <a:r>
              <a:rPr lang="en-AU" dirty="0"/>
              <a:t>In Feb </a:t>
            </a:r>
            <a:r>
              <a:rPr lang="en-AU" dirty="0" smtClean="0"/>
              <a:t>12, at the SC6 meeting in China</a:t>
            </a:r>
          </a:p>
          <a:p>
            <a:pPr lvl="1"/>
            <a:r>
              <a:rPr lang="en-AU" dirty="0" smtClean="0"/>
              <a:t>The UK NB proposed to “clean up” various IEEE 802 related standards in ISO/IEC JTC1/SC6</a:t>
            </a:r>
          </a:p>
          <a:p>
            <a:pPr lvl="1"/>
            <a:r>
              <a:rPr lang="en-AU" dirty="0" smtClean="0"/>
              <a:t>Ultimately, SC6 </a:t>
            </a:r>
            <a:r>
              <a:rPr lang="en-AU" dirty="0"/>
              <a:t>approved a table with proposed dispositions for various ISO/IEC 8802 </a:t>
            </a:r>
            <a:r>
              <a:rPr lang="en-AU" dirty="0" smtClean="0"/>
              <a:t>standards</a:t>
            </a:r>
          </a:p>
          <a:p>
            <a:pPr lvl="1"/>
            <a:r>
              <a:rPr lang="en-AU" dirty="0" smtClean="0"/>
              <a:t>SC6 also approved a </a:t>
            </a:r>
            <a:r>
              <a:rPr lang="en-AU" dirty="0"/>
              <a:t>process to help resolve </a:t>
            </a:r>
            <a:r>
              <a:rPr lang="en-AU" dirty="0" smtClean="0"/>
              <a:t>related issues </a:t>
            </a:r>
            <a:r>
              <a:rPr lang="en-AU" dirty="0"/>
              <a:t>related to </a:t>
            </a:r>
            <a:r>
              <a:rPr lang="en-AU" dirty="0" smtClean="0"/>
              <a:t>an IEEE </a:t>
            </a:r>
            <a:r>
              <a:rPr lang="en-AU" dirty="0"/>
              <a:t>802 </a:t>
            </a:r>
            <a:r>
              <a:rPr lang="en-AU" dirty="0" smtClean="0"/>
              <a:t>proposal that only IEEE 802 WGs “</a:t>
            </a:r>
            <a:r>
              <a:rPr lang="en-AU" i="1" dirty="0" smtClean="0"/>
              <a:t>maintain</a:t>
            </a:r>
            <a:r>
              <a:rPr lang="en-AU" i="1" dirty="0"/>
              <a:t>, alter &amp; extend</a:t>
            </a:r>
            <a:r>
              <a:rPr lang="en-AU" dirty="0"/>
              <a:t>” </a:t>
            </a:r>
            <a:r>
              <a:rPr lang="en-AU" dirty="0" smtClean="0"/>
              <a:t>ISO/IEC 8802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27</a:t>
            </a:fld>
            <a:endParaRPr lang="en-US"/>
          </a:p>
        </p:txBody>
      </p:sp>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28</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p>
        </p:txBody>
      </p:sp>
      <p:sp>
        <p:nvSpPr>
          <p:cNvPr id="3" name="Content Placeholder 2"/>
          <p:cNvSpPr>
            <a:spLocks noGrp="1"/>
          </p:cNvSpPr>
          <p:nvPr>
            <p:ph idx="1"/>
          </p:nvPr>
        </p:nvSpPr>
        <p:spPr/>
        <p:txBody>
          <a:bodyPr/>
          <a:lstStyle/>
          <a:p>
            <a:pPr lvl="1"/>
            <a:r>
              <a:rPr lang="en-AU" dirty="0" smtClean="0"/>
              <a:t>SC6 agreed on a resolution with respect to 802.11 (Res 6.1.9) that gave 802.11 WG </a:t>
            </a:r>
            <a:r>
              <a:rPr lang="en-AU" dirty="0"/>
              <a:t>responsibility for </a:t>
            </a:r>
            <a:r>
              <a:rPr lang="en-AU" dirty="0" smtClean="0"/>
              <a:t>revision of ISO/IEC 8802-11 standards</a:t>
            </a:r>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a:t>
            </a:r>
            <a:r>
              <a:rPr lang="en-GB" dirty="0" err="1" smtClean="0"/>
              <a:t>subclause</a:t>
            </a:r>
            <a:r>
              <a:rPr lang="en-GB" dirty="0" smtClean="0"/>
              <a:t>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SC6 resolutions are likely to enable more 802 standards to be submitted to ISO/IEC under the PSDO</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802 wanted the possibility to submit 802 standards to ISO/IEC under the PSDO for ratification</a:t>
            </a:r>
          </a:p>
          <a:p>
            <a:pPr lvl="1"/>
            <a:r>
              <a:rPr lang="en-AU" dirty="0" smtClean="0"/>
              <a:t>The potential benefits include:</a:t>
            </a:r>
          </a:p>
          <a:p>
            <a:pPr lvl="2"/>
            <a:r>
              <a:rPr lang="en-AU" dirty="0" smtClean="0"/>
              <a:t>Universal recognition of “international” status (major)</a:t>
            </a:r>
          </a:p>
          <a:p>
            <a:pPr lvl="2"/>
            <a:r>
              <a:rPr lang="en-AU" dirty="0" smtClean="0"/>
              <a:t>Review by a ISO/IEC JTC1 NBs (minor)</a:t>
            </a:r>
          </a:p>
          <a:p>
            <a:pPr lvl="1"/>
            <a:r>
              <a:rPr lang="en-AU" dirty="0" smtClean="0"/>
              <a:t>The risk of submitting an 802  standard without an agreement was that it could be modified by SC6 without the permission or cooperation of 802</a:t>
            </a:r>
          </a:p>
          <a:p>
            <a:pPr lvl="2"/>
            <a:r>
              <a:rPr lang="en-AU" dirty="0" smtClean="0"/>
              <a:t>No one wants “another WAPI”</a:t>
            </a:r>
          </a:p>
          <a:p>
            <a:pPr lvl="2"/>
            <a:r>
              <a:rPr lang="en-AU" dirty="0" smtClean="0"/>
              <a:t>Of course this could always happen, even without an agreement</a:t>
            </a:r>
          </a:p>
          <a:p>
            <a:pPr lvl="1"/>
            <a:r>
              <a:rPr lang="en-AU" dirty="0" smtClean="0"/>
              <a:t>IEEE 802.11 WG previously decided to move ahead with ratification of IEEE 802.11-2012 under the PSDO without any further agreement</a:t>
            </a:r>
          </a:p>
          <a:p>
            <a:pPr lvl="1"/>
            <a:r>
              <a:rPr lang="en-AU" dirty="0" smtClean="0"/>
              <a:t>The 802.1 WG &amp; 802.3 WG wanted an agreement of some sort to mitigate the perceived risk – the SC6 resolutions provides an appropriate  framework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117347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resolutions 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in Graz that the resolution means the 802.11 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meeting and in subsequent discussions</a:t>
            </a:r>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Tree>
    <p:extLst>
      <p:ext uri="{BB962C8B-B14F-4D97-AF65-F5344CB8AC3E}">
        <p14:creationId xmlns:p14="http://schemas.microsoft.com/office/powerpoint/2010/main" val="3344656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US NB made a suggestion in Graz for an “established </a:t>
            </a:r>
            <a:r>
              <a:rPr lang="en-AU" dirty="0"/>
              <a:t>mechanism to contribute to the revision </a:t>
            </a:r>
            <a:r>
              <a:rPr lang="en-AU" dirty="0" smtClean="0"/>
              <a:t>process” </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subsequent discussion 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in good faith at 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767057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229600" cy="1066800"/>
          </a:xfrm>
        </p:spPr>
        <p:txBody>
          <a:bodyPr/>
          <a:lstStyle/>
          <a:p>
            <a:r>
              <a:rPr lang="en-AU" dirty="0" smtClean="0"/>
              <a:t>802 also made </a:t>
            </a:r>
            <a:r>
              <a:rPr lang="en-AU" dirty="0"/>
              <a:t>a suggestion in Graz for an “established mechanism to contribute to the revision process” </a:t>
            </a:r>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could provide similar “pipeline” status information on amendment/revision/maintenance activities.</a:t>
            </a:r>
          </a:p>
          <a:p>
            <a:pPr lvl="1"/>
            <a:r>
              <a:rPr lang="en-AU" dirty="0" smtClean="0"/>
              <a:t>802 could 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3020378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consider a proposal that satisfies the terms of the SC6 resolutions </a:t>
            </a:r>
            <a:endParaRPr lang="en-AU" dirty="0"/>
          </a:p>
        </p:txBody>
      </p:sp>
      <p:sp>
        <p:nvSpPr>
          <p:cNvPr id="3" name="Content Placeholder 2"/>
          <p:cNvSpPr>
            <a:spLocks noGrp="1"/>
          </p:cNvSpPr>
          <p:nvPr>
            <p:ph idx="1"/>
          </p:nvPr>
        </p:nvSpPr>
        <p:spPr/>
        <p:txBody>
          <a:bodyPr/>
          <a:lstStyle/>
          <a:p>
            <a:pPr lvl="1"/>
            <a:r>
              <a:rPr lang="en-AU" dirty="0" smtClean="0"/>
              <a:t>A number of people have worked on a possible response to the requirement for IEEE 802 to propose a way for …</a:t>
            </a:r>
          </a:p>
          <a:p>
            <a:pPr lvl="2"/>
            <a:r>
              <a:rPr lang="en-AU" dirty="0" smtClean="0"/>
              <a:t> “</a:t>
            </a:r>
            <a:r>
              <a:rPr lang="en-AU" i="1" dirty="0" smtClean="0"/>
              <a:t>SC6 and its NBs (to) have access to an established mechanism to contribute to the revision process in the IEEE 802.11</a:t>
            </a:r>
            <a:r>
              <a:rPr lang="en-AU" dirty="0" smtClean="0"/>
              <a:t>”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a:t>
            </a:r>
            <a:r>
              <a:rPr lang="en-US" i="1" dirty="0" smtClean="0"/>
              <a:t>IEEE 802 WG’s to exchange information about new work items that are within the scope of SC 6 and the respective IEEE 802 WG for information and potential coordination</a:t>
            </a:r>
            <a:r>
              <a:rPr lang="en-US" dirty="0" smtClean="0"/>
              <a:t>”</a:t>
            </a:r>
            <a:endParaRPr lang="en-AU" dirty="0" smtClean="0"/>
          </a:p>
          <a:p>
            <a:pPr lvl="1"/>
            <a:r>
              <a:rPr lang="en-AU" dirty="0" smtClean="0"/>
              <a:t>The revised proposed document will be discussed today</a:t>
            </a:r>
          </a:p>
          <a:p>
            <a:pPr lvl="2"/>
            <a:r>
              <a:rPr lang="en-AU" dirty="0" smtClean="0"/>
              <a:t>See </a:t>
            </a:r>
            <a:r>
              <a:rPr lang="en-AU" dirty="0" smtClean="0">
                <a:solidFill>
                  <a:srgbClr val="FF0000"/>
                </a:solidFill>
                <a:hlinkClick r:id="rId2"/>
              </a:rPr>
              <a:t>802.11-12/1454r4</a:t>
            </a:r>
            <a:endParaRPr lang="en-AU" dirty="0" smtClean="0">
              <a:solidFill>
                <a:srgbClr val="FF0000"/>
              </a:solidFill>
            </a:endParaRPr>
          </a:p>
          <a:p>
            <a:pPr lvl="1"/>
            <a:r>
              <a:rPr lang="en-AU" dirty="0"/>
              <a:t>The </a:t>
            </a:r>
            <a:r>
              <a:rPr lang="en-AU" dirty="0" smtClean="0"/>
              <a:t>motion </a:t>
            </a:r>
            <a:r>
              <a:rPr lang="en-AU" dirty="0"/>
              <a:t>on </a:t>
            </a:r>
            <a:r>
              <a:rPr lang="en-AU" dirty="0" smtClean="0"/>
              <a:t>this proposal will </a:t>
            </a:r>
            <a:r>
              <a:rPr lang="en-AU" dirty="0"/>
              <a:t>be considered on Thursday</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3782122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for the SC6 collaboration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standards templates have not yet been created</a:t>
            </a:r>
          </a:p>
          <a:p>
            <a:pPr lvl="1"/>
            <a:r>
              <a:rPr lang="en-AU" dirty="0" smtClean="0"/>
              <a:t>It is proposed that the IEEE 802 Liaison to SC6 (currently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735462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36</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dirty="0" smtClean="0"/>
              <a:t>Brief summary of highlights/lowlights</a:t>
            </a:r>
          </a:p>
          <a:p>
            <a:pPr lvl="1"/>
            <a:r>
              <a:rPr lang="en-AU" dirty="0" smtClean="0"/>
              <a:t>2003: WAPI mandated for use in China, implemented by named firms</a:t>
            </a:r>
          </a:p>
          <a:p>
            <a:pPr lvl="1"/>
            <a:r>
              <a:rPr lang="en-AU" dirty="0" smtClean="0"/>
              <a:t>2004: Mandate withdrawn after China agrees to standardise WAPI first</a:t>
            </a:r>
          </a:p>
          <a:p>
            <a:pPr lvl="1"/>
            <a:r>
              <a:rPr lang="en-AU" dirty="0" smtClean="0"/>
              <a:t>2005: WAPI submitted to ISO/IEC fast track ballot in parallel to IEEE submitting 802.11i, after much controversy and appeals</a:t>
            </a:r>
          </a:p>
          <a:p>
            <a:pPr lvl="1"/>
            <a:r>
              <a:rPr lang="en-AU" dirty="0" smtClean="0"/>
              <a:t>2006: WAPI fails ISO/IEC fast track ballot and 802.11i passes, amid much controversy and appeals</a:t>
            </a:r>
          </a:p>
          <a:p>
            <a:pPr lvl="1"/>
            <a:r>
              <a:rPr lang="en-AU" dirty="0" smtClean="0"/>
              <a:t>2009: WAPI mandated in handsets and for SPs in China</a:t>
            </a:r>
          </a:p>
          <a:p>
            <a:pPr lvl="1"/>
            <a:r>
              <a:rPr lang="en-AU" dirty="0" smtClean="0"/>
              <a:t>2009: WAPI submitted to ISO/IEC as NP</a:t>
            </a:r>
          </a:p>
          <a:p>
            <a:pPr lvl="1"/>
            <a:r>
              <a:rPr lang="en-AU" dirty="0" smtClean="0"/>
              <a:t>2010: WAPI NP ballot passes but comments not resolved</a:t>
            </a:r>
          </a:p>
          <a:p>
            <a:pPr lvl="1"/>
            <a:r>
              <a:rPr lang="en-AU" dirty="0" smtClean="0"/>
              <a:t>Nov 2011: China NB announced that they had withdrawn the WAPI NP</a:t>
            </a:r>
          </a:p>
          <a:p>
            <a:pPr lvl="1"/>
            <a:r>
              <a:rPr lang="en-AU" dirty="0" smtClean="0"/>
              <a:t>Feb 2012: SC6 formally cancelled the WAPI NP</a:t>
            </a:r>
          </a:p>
        </p:txBody>
      </p:sp>
    </p:spTree>
    <p:extLst>
      <p:ext uri="{BB962C8B-B14F-4D97-AF65-F5344CB8AC3E}">
        <p14:creationId xmlns:p14="http://schemas.microsoft.com/office/powerpoint/2010/main" val="725193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about:</a:t>
            </a:r>
          </a:p>
          <a:p>
            <a:pPr lvl="2"/>
            <a:r>
              <a:rPr lang="en-AU" dirty="0"/>
              <a:t>V</a:t>
            </a:r>
            <a:r>
              <a:rPr lang="en-AU" dirty="0" smtClean="0"/>
              <a:t>arious aspects the WAPI NP process</a:t>
            </a:r>
          </a:p>
          <a:p>
            <a:pPr lvl="2"/>
            <a:r>
              <a:rPr lang="en-AU" dirty="0" smtClean="0"/>
              <a:t>Alleged bias of the SC6 Chair</a:t>
            </a:r>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37</a:t>
            </a:fld>
            <a:endParaRPr lang="en-US"/>
          </a:p>
        </p:txBody>
      </p:sp>
    </p:spTree>
    <p:extLst>
      <p:ext uri="{BB962C8B-B14F-4D97-AF65-F5344CB8AC3E}">
        <p14:creationId xmlns:p14="http://schemas.microsoft.com/office/powerpoint/2010/main" val="1261625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38</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112795"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112796"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112797"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2153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39</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was speculated that China may resubmit WAPI only if the current SC6 Chair was not reappointed by JTC1 in Nov 12, but he was reappointed</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extLst>
      <p:ext uri="{BB962C8B-B14F-4D97-AF65-F5344CB8AC3E}">
        <p14:creationId xmlns:p14="http://schemas.microsoft.com/office/powerpoint/2010/main" val="3722313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767285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41</a:t>
            </a:fld>
            <a:endParaRPr lang="en-US" dirty="0"/>
          </a:p>
        </p:txBody>
      </p:sp>
    </p:spTree>
    <p:extLst>
      <p:ext uri="{BB962C8B-B14F-4D97-AF65-F5344CB8AC3E}">
        <p14:creationId xmlns:p14="http://schemas.microsoft.com/office/powerpoint/2010/main" val="1141864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decreased as 5GHz was discussed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was previously feared there was a connection between EUHT and the slowness opening up 5GHz in China … but that fear was mitigated after MIIT accelerated the process to open up the band during 2102</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42</a:t>
            </a:fld>
            <a:endParaRPr lang="en-US" dirty="0"/>
          </a:p>
        </p:txBody>
      </p:sp>
    </p:spTree>
    <p:extLst>
      <p:ext uri="{BB962C8B-B14F-4D97-AF65-F5344CB8AC3E}">
        <p14:creationId xmlns:p14="http://schemas.microsoft.com/office/powerpoint/2010/main" val="4134174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part of 5GHz will likely open up in China with possible interaction with EUHT still existing</a:t>
            </a:r>
            <a:endParaRPr lang="en-AU" dirty="0"/>
          </a:p>
        </p:txBody>
      </p:sp>
      <p:sp>
        <p:nvSpPr>
          <p:cNvPr id="3" name="Content Placeholder 2"/>
          <p:cNvSpPr>
            <a:spLocks noGrp="1"/>
          </p:cNvSpPr>
          <p:nvPr>
            <p:ph idx="1"/>
          </p:nvPr>
        </p:nvSpPr>
        <p:spPr/>
        <p:txBody>
          <a:bodyPr/>
          <a:lstStyle/>
          <a:p>
            <a:pPr lvl="1"/>
            <a:r>
              <a:rPr lang="en-AU" dirty="0" smtClean="0"/>
              <a:t>Reports indicate that due </a:t>
            </a:r>
            <a:r>
              <a:rPr lang="en-AU" dirty="0"/>
              <a:t>to opposition from important stakeholders within China's radio spectrum regulatory </a:t>
            </a:r>
            <a:r>
              <a:rPr lang="en-AU" dirty="0" smtClean="0"/>
              <a:t>community:</a:t>
            </a:r>
          </a:p>
          <a:p>
            <a:pPr lvl="2"/>
            <a:r>
              <a:rPr lang="en-AU" dirty="0" smtClean="0"/>
              <a:t>The </a:t>
            </a:r>
            <a:r>
              <a:rPr lang="en-AU" dirty="0"/>
              <a:t>lower two bands (5150 - 5250, 5250 - 5350) will </a:t>
            </a:r>
            <a:r>
              <a:rPr lang="en-AU" dirty="0" smtClean="0"/>
              <a:t>be </a:t>
            </a:r>
            <a:r>
              <a:rPr lang="en-AU" dirty="0"/>
              <a:t>allocated as </a:t>
            </a:r>
            <a:r>
              <a:rPr lang="en-AU" dirty="0" smtClean="0"/>
              <a:t>planned </a:t>
            </a:r>
            <a:r>
              <a:rPr lang="en-AU" b="1" dirty="0" smtClean="0"/>
              <a:t>&lt;- GOOD NEWS</a:t>
            </a:r>
          </a:p>
          <a:p>
            <a:pPr lvl="2"/>
            <a:r>
              <a:rPr lang="en-AU" dirty="0" smtClean="0"/>
              <a:t>The </a:t>
            </a:r>
            <a:r>
              <a:rPr lang="en-AU" dirty="0"/>
              <a:t>middle band (5470 - 5725) may remain </a:t>
            </a:r>
            <a:r>
              <a:rPr lang="en-AU" dirty="0" smtClean="0"/>
              <a:t>unallocated</a:t>
            </a:r>
            <a:r>
              <a:rPr lang="en-AU" b="1" dirty="0" smtClean="0"/>
              <a:t> </a:t>
            </a:r>
            <a:r>
              <a:rPr lang="en-AU" b="1" dirty="0"/>
              <a:t>&lt;- </a:t>
            </a:r>
            <a:r>
              <a:rPr lang="en-AU" b="1" dirty="0" smtClean="0"/>
              <a:t>BAD NEWS</a:t>
            </a:r>
            <a:endParaRPr lang="en-AU" dirty="0"/>
          </a:p>
          <a:p>
            <a:pPr lvl="1"/>
            <a:r>
              <a:rPr lang="en-AU" dirty="0" smtClean="0"/>
              <a:t>More </a:t>
            </a:r>
            <a:r>
              <a:rPr lang="en-AU" dirty="0"/>
              <a:t>specifically:</a:t>
            </a:r>
          </a:p>
          <a:p>
            <a:pPr lvl="2"/>
            <a:r>
              <a:rPr lang="en-AU" dirty="0"/>
              <a:t>Military authorities are unsatisfied with MIIT's conclusions that appropriate steps have been taken to address radar interference issues, and MIIT / SRRC plans to conduct further research in this area;</a:t>
            </a:r>
          </a:p>
          <a:p>
            <a:pPr lvl="2"/>
            <a:r>
              <a:rPr lang="en-AU" dirty="0"/>
              <a:t>There is also speculation that some stakeholders in the wireless community would like to see some of the 5 GHz band licensed to other technologies, such as LTE-HI, a Chinese PAN communication standard currently being </a:t>
            </a:r>
            <a:r>
              <a:rPr lang="en-AU" dirty="0" smtClean="0"/>
              <a:t>drafted</a:t>
            </a:r>
          </a:p>
          <a:p>
            <a:pPr lvl="1"/>
            <a:r>
              <a:rPr lang="en-AU" dirty="0" smtClean="0"/>
              <a:t>It is possible that EUHT might be one of the technologies that might be licensed</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362034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in </a:t>
            </a:r>
            <a:r>
              <a:rPr lang="en-AU" dirty="0"/>
              <a:t>ISO/IEC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772361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Nufront</a:t>
            </a:r>
            <a:r>
              <a:rPr lang="en-AU" dirty="0" smtClean="0"/>
              <a:t> were/are planning to attend the IEEE 802.11 WG meeting in March</a:t>
            </a:r>
            <a:endParaRPr lang="en-AU" dirty="0"/>
          </a:p>
        </p:txBody>
      </p:sp>
      <p:sp>
        <p:nvSpPr>
          <p:cNvPr id="3" name="Content Placeholder 2"/>
          <p:cNvSpPr>
            <a:spLocks noGrp="1"/>
          </p:cNvSpPr>
          <p:nvPr>
            <p:ph idx="1"/>
          </p:nvPr>
        </p:nvSpPr>
        <p:spPr/>
        <p:txBody>
          <a:bodyPr/>
          <a:lstStyle/>
          <a:p>
            <a:pPr lvl="1"/>
            <a:r>
              <a:rPr lang="en-AU" dirty="0" smtClean="0"/>
              <a:t>Bruce Kraemer (Chair of 802.11 WG) reported in Jan 2013 that </a:t>
            </a:r>
            <a:r>
              <a:rPr lang="en-AU" dirty="0" err="1" smtClean="0"/>
              <a:t>Nufront</a:t>
            </a:r>
            <a:r>
              <a:rPr lang="en-AU" dirty="0" smtClean="0"/>
              <a:t> intended to attend and present at the 802.11 WG meeting in March 2013</a:t>
            </a:r>
          </a:p>
          <a:p>
            <a:pPr lvl="1"/>
            <a:r>
              <a:rPr lang="en-AU" dirty="0" smtClean="0"/>
              <a:t>It is not clear whether or not any presentation will occur this week </a:t>
            </a:r>
          </a:p>
          <a:p>
            <a:pPr lvl="2"/>
            <a:r>
              <a:rPr lang="en-AU" dirty="0" smtClean="0"/>
              <a:t>The </a:t>
            </a:r>
            <a:r>
              <a:rPr lang="en-AU" dirty="0" err="1" smtClean="0"/>
              <a:t>Nufront</a:t>
            </a:r>
            <a:r>
              <a:rPr lang="en-AU" dirty="0" smtClean="0"/>
              <a:t> representatives apparently did not apply for a visa in time</a:t>
            </a:r>
          </a:p>
          <a:p>
            <a:pPr lvl="1"/>
            <a:r>
              <a:rPr lang="en-AU" dirty="0"/>
              <a:t>Bruce </a:t>
            </a:r>
            <a:r>
              <a:rPr lang="en-AU" dirty="0" smtClean="0"/>
              <a:t>Kraemer may have more information</a:t>
            </a:r>
          </a:p>
          <a:p>
            <a:pPr lvl="2"/>
            <a:r>
              <a:rPr lang="en-AU" dirty="0" smtClean="0"/>
              <a:t>Late breaking news: it appears </a:t>
            </a:r>
            <a:r>
              <a:rPr lang="en-AU" dirty="0" err="1" smtClean="0"/>
              <a:t>Nufront</a:t>
            </a:r>
            <a:r>
              <a:rPr lang="en-AU" dirty="0" smtClean="0"/>
              <a:t> reps will attend the meeting in Hawaii in May 2013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451059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replacement, was approved as a Chinese National Standard in Oct 12 – no further news</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GB / T </a:t>
            </a:r>
            <a:r>
              <a:rPr lang="en-AU" dirty="0" smtClean="0"/>
              <a:t>28455-2012 </a:t>
            </a:r>
            <a:r>
              <a:rPr lang="en-AU" dirty="0"/>
              <a:t>as of 1 </a:t>
            </a:r>
            <a:r>
              <a:rPr lang="en-AU" dirty="0" smtClean="0"/>
              <a:t>Oct 12; the </a:t>
            </a:r>
            <a:r>
              <a:rPr lang="en-AU" dirty="0"/>
              <a:t>“T” means it is recommended, </a:t>
            </a:r>
            <a:r>
              <a:rPr lang="en-AU" dirty="0" err="1"/>
              <a:t>ie</a:t>
            </a:r>
            <a:r>
              <a:rPr lang="en-AU" dirty="0"/>
              <a:t> not </a:t>
            </a:r>
            <a:r>
              <a:rPr lang="en-AU" dirty="0" smtClean="0"/>
              <a:t>mandatory (227 pages in Chinese)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46</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standardisation news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47</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48</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relation to </a:t>
            </a:r>
            <a:r>
              <a:rPr lang="en-AU" dirty="0" err="1" smtClean="0"/>
              <a:t>TISec</a:t>
            </a:r>
            <a:r>
              <a:rPr lang="en-AU" dirty="0" smtClean="0"/>
              <a:t>, 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p>
          <a:p>
            <a:pPr lvl="1"/>
            <a:r>
              <a:rPr lang="en-AU" dirty="0" smtClean="0"/>
              <a:t>IETF officers are now aware of this activity and may be taking action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66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37491378"/>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666"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action</a:t>
            </a:r>
          </a:p>
          <a:p>
            <a:pPr lvl="2"/>
            <a:r>
              <a:rPr lang="en-AU" dirty="0" smtClean="0"/>
              <a:t>Action, now </a:t>
            </a:r>
          </a:p>
          <a:p>
            <a:pPr lvl="2"/>
            <a:r>
              <a:rPr lang="en-AU" dirty="0" smtClean="0"/>
              <a:t>Action, after they become Chinese National Standards</a:t>
            </a:r>
          </a:p>
          <a:p>
            <a:pPr lvl="2"/>
            <a:r>
              <a:rPr lang="en-AU" dirty="0" smtClean="0"/>
              <a:t>Change 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200187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has declined an IEEE 802 invitation to present </a:t>
            </a:r>
            <a:r>
              <a:rPr lang="en-AU" dirty="0" err="1" smtClean="0"/>
              <a:t>TePA</a:t>
            </a:r>
            <a:r>
              <a:rPr lang="en-AU" dirty="0" smtClean="0"/>
              <a:t>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is  </a:t>
            </a:r>
            <a:r>
              <a:rPr lang="en-US" dirty="0" err="1" smtClean="0"/>
              <a:t>Huyn</a:t>
            </a:r>
            <a:r>
              <a:rPr lang="en-US" dirty="0"/>
              <a:t> </a:t>
            </a:r>
            <a:r>
              <a:rPr lang="en-US" dirty="0" err="1" smtClean="0"/>
              <a:t>Yanan</a:t>
            </a:r>
            <a:r>
              <a:rPr lang="en-US" dirty="0" smtClean="0"/>
              <a:t> (IWNCOMM)</a:t>
            </a:r>
            <a:r>
              <a:rPr lang="en-US" dirty="0"/>
              <a:t> </a:t>
            </a:r>
            <a:endParaRPr lang="en-AU" dirty="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2013 was suggested as an alternative</a:t>
            </a:r>
          </a:p>
          <a:p>
            <a:pPr lvl="1"/>
            <a:r>
              <a:rPr lang="en-AU" dirty="0" err="1" smtClean="0"/>
              <a:t>Huyn</a:t>
            </a:r>
            <a:r>
              <a:rPr lang="en-AU" dirty="0" smtClean="0"/>
              <a:t> has now declined any invitation for 2013</a:t>
            </a:r>
          </a:p>
          <a:p>
            <a:pPr lvl="2"/>
            <a:r>
              <a:rPr lang="en-AU" i="1" dirty="0" smtClean="0"/>
              <a:t>…</a:t>
            </a:r>
            <a:r>
              <a:rPr lang="en-US" i="1" dirty="0"/>
              <a:t> . It is pity that I would not take part in the IEEE meetings in the next year, because we have finished arranging the meetings (not in China) </a:t>
            </a:r>
            <a:r>
              <a:rPr lang="en-US" i="1" dirty="0" smtClean="0"/>
              <a:t>plan …</a:t>
            </a:r>
            <a:endParaRPr lang="en-AU" sz="2200" i="1" dirty="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6889068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Swiss NB has contributed a document comparing “TePAKA4 and IEEE 802.1X Security”</a:t>
            </a:r>
          </a:p>
        </p:txBody>
      </p:sp>
      <p:sp>
        <p:nvSpPr>
          <p:cNvPr id="3" name="Content Placeholder 2"/>
          <p:cNvSpPr>
            <a:spLocks noGrp="1"/>
          </p:cNvSpPr>
          <p:nvPr>
            <p:ph idx="1"/>
          </p:nvPr>
        </p:nvSpPr>
        <p:spPr/>
        <p:txBody>
          <a:bodyPr/>
          <a:lstStyle/>
          <a:p>
            <a:pPr lvl="1"/>
            <a:r>
              <a:rPr lang="en-AU" dirty="0" smtClean="0"/>
              <a:t>Hans-Rudolf Thomann from the Swiss NB has generated a document titled,  “</a:t>
            </a:r>
            <a:r>
              <a:rPr lang="en-AU" i="1" dirty="0"/>
              <a:t>A Comparative Analysis of TePAKA4 and IEEE 802.1X </a:t>
            </a:r>
            <a:r>
              <a:rPr lang="en-AU" i="1" dirty="0" smtClean="0"/>
              <a:t>Security</a:t>
            </a:r>
            <a:r>
              <a:rPr lang="en-AU" dirty="0" smtClean="0"/>
              <a:t>”</a:t>
            </a:r>
          </a:p>
          <a:p>
            <a:pPr lvl="2"/>
            <a:r>
              <a:rPr lang="en-AU" dirty="0" smtClean="0"/>
              <a:t>See</a:t>
            </a:r>
            <a:br>
              <a:rPr lang="en-AU" dirty="0" smtClean="0"/>
            </a:br>
            <a:r>
              <a:rPr lang="en-AU" dirty="0" smtClean="0"/>
              <a:t> </a:t>
            </a:r>
          </a:p>
          <a:p>
            <a:pPr lvl="1"/>
            <a:r>
              <a:rPr lang="en-AU" dirty="0" smtClean="0"/>
              <a:t>Dan Harkins will lead a technical review</a:t>
            </a:r>
          </a:p>
          <a:p>
            <a:pPr lvl="2"/>
            <a:r>
              <a:rPr lang="en-AU" dirty="0" smtClean="0"/>
              <a:t>See </a:t>
            </a:r>
            <a:r>
              <a:rPr lang="en-AU" dirty="0" smtClean="0">
                <a:solidFill>
                  <a:srgbClr val="FF0000"/>
                </a:solidFill>
              </a:rPr>
              <a:t>&lt;slide-deck&gt;</a:t>
            </a:r>
            <a:br>
              <a:rPr lang="en-AU" dirty="0" smtClean="0">
                <a:solidFill>
                  <a:srgbClr val="FF0000"/>
                </a:solidFill>
              </a:rPr>
            </a:br>
            <a:endParaRPr lang="en-AU" dirty="0" smtClean="0">
              <a:solidFill>
                <a:srgbClr val="FF0000"/>
              </a:solidFill>
            </a:endParaRPr>
          </a:p>
          <a:p>
            <a:pPr lvl="1"/>
            <a:r>
              <a:rPr lang="en-AU" dirty="0" smtClean="0"/>
              <a:t>The SC will subsequently have a discussion on if and when to respond to this document</a:t>
            </a:r>
          </a:p>
          <a:p>
            <a:pPr lvl="1"/>
            <a:r>
              <a:rPr lang="en-AU" dirty="0" smtClean="0"/>
              <a:t>Any motion will be considered on Thursday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2810294290"/>
              </p:ext>
            </p:extLst>
          </p:nvPr>
        </p:nvGraphicFramePr>
        <p:xfrm>
          <a:off x="1447800" y="2667000"/>
          <a:ext cx="914400" cy="771525"/>
        </p:xfrm>
        <a:graphic>
          <a:graphicData uri="http://schemas.openxmlformats.org/presentationml/2006/ole">
            <mc:AlternateContent xmlns:mc="http://schemas.openxmlformats.org/markup-compatibility/2006">
              <mc:Choice xmlns:v="urn:schemas-microsoft-com:vml" Requires="v">
                <p:oleObj spid="_x0000_s111677" name="Acrobat Document" showAsIcon="1" r:id="rId3" imgW="914400" imgH="771480" progId="AcroExch.Document.7">
                  <p:embed/>
                </p:oleObj>
              </mc:Choice>
              <mc:Fallback>
                <p:oleObj name="Acrobat Document" showAsIcon="1" r:id="rId3" imgW="914400" imgH="771480" progId="AcroExch.Document.7">
                  <p:embed/>
                  <p:pic>
                    <p:nvPicPr>
                      <p:cNvPr id="0" name="Content Placeholder 5"/>
                      <p:cNvPicPr>
                        <a:picLocks noGrp="1" noChangeAspect="1" noChangeArrowheads="1"/>
                      </p:cNvPicPr>
                      <p:nvPr/>
                    </p:nvPicPr>
                    <p:blipFill>
                      <a:blip r:embed="rId4"/>
                      <a:srcRect/>
                      <a:stretch>
                        <a:fillRect/>
                      </a:stretch>
                    </p:blipFill>
                    <p:spPr bwMode="auto">
                      <a:xfrm>
                        <a:off x="1447800" y="2667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2023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r>
              <a:rPr lang="en-AU" i="1" dirty="0" smtClean="0"/>
              <a:t>)</a:t>
            </a:r>
          </a:p>
          <a:p>
            <a:pPr lvl="1"/>
            <a:r>
              <a:rPr lang="en-AU" dirty="0" smtClean="0"/>
              <a:t>The Chair recommends that this document be discussed in more detail this week </a:t>
            </a:r>
          </a:p>
          <a:p>
            <a:pPr lvl="2"/>
            <a:r>
              <a:rPr lang="en-AU" dirty="0" smtClean="0"/>
              <a:t>It is not yet clear if the document will be considered in Korea  &amp;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513728"/>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1778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02169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Most but not all of the Swiss </a:t>
            </a:r>
            <a:r>
              <a:rPr lang="en-AU" dirty="0"/>
              <a:t>NB </a:t>
            </a:r>
            <a:r>
              <a:rPr lang="en-AU" dirty="0" smtClean="0"/>
              <a:t>“Explanatory </a:t>
            </a:r>
            <a:r>
              <a:rPr lang="en-AU" dirty="0"/>
              <a:t>Report</a:t>
            </a:r>
            <a:r>
              <a:rPr lang="en-AU" dirty="0" smtClean="0"/>
              <a:t>” is probably reasonable</a:t>
            </a:r>
            <a:endParaRPr lang="en-AU" dirty="0"/>
          </a:p>
        </p:txBody>
      </p:sp>
      <p:sp>
        <p:nvSpPr>
          <p:cNvPr id="3" name="Content Placeholder 2"/>
          <p:cNvSpPr>
            <a:spLocks noGrp="1"/>
          </p:cNvSpPr>
          <p:nvPr>
            <p:ph idx="1"/>
          </p:nvPr>
        </p:nvSpPr>
        <p:spPr/>
        <p:txBody>
          <a:bodyPr/>
          <a:lstStyle/>
          <a:p>
            <a:r>
              <a:rPr lang="en-AU" dirty="0" smtClean="0"/>
              <a:t>Clause 2.1 of </a:t>
            </a:r>
            <a:r>
              <a:rPr lang="en-AU" dirty="0"/>
              <a:t>“Explanatory Report</a:t>
            </a:r>
            <a:r>
              <a:rPr lang="en-AU" dirty="0" smtClean="0"/>
              <a:t>” …</a:t>
            </a:r>
          </a:p>
          <a:p>
            <a:pPr lvl="1"/>
            <a:r>
              <a:rPr lang="en-AU" dirty="0" smtClean="0"/>
              <a:t>IEEE hosts and leads the revision process</a:t>
            </a:r>
          </a:p>
          <a:p>
            <a:pPr lvl="2"/>
            <a:r>
              <a:rPr lang="en-AU" dirty="0" smtClean="0">
                <a:solidFill>
                  <a:srgbClr val="FF0000"/>
                </a:solidFill>
              </a:rPr>
              <a:t>Agreed, the resolution states that the </a:t>
            </a:r>
            <a:r>
              <a:rPr lang="en-AU" dirty="0">
                <a:solidFill>
                  <a:srgbClr val="FF0000"/>
                </a:solidFill>
              </a:rPr>
              <a:t>responsibility for the revision process of the ISO/IEC 8802-11 standard </a:t>
            </a:r>
            <a:r>
              <a:rPr lang="en-AU" dirty="0" smtClean="0">
                <a:solidFill>
                  <a:srgbClr val="FF0000"/>
                </a:solidFill>
              </a:rPr>
              <a:t>is given to the </a:t>
            </a:r>
            <a:r>
              <a:rPr lang="en-AU" dirty="0">
                <a:solidFill>
                  <a:srgbClr val="FF0000"/>
                </a:solidFill>
              </a:rPr>
              <a:t>IEEE 802.11 </a:t>
            </a:r>
            <a:r>
              <a:rPr lang="en-AU" dirty="0" smtClean="0">
                <a:solidFill>
                  <a:srgbClr val="FF0000"/>
                </a:solidFill>
              </a:rPr>
              <a:t>WG</a:t>
            </a:r>
          </a:p>
          <a:p>
            <a:pPr lvl="1"/>
            <a:r>
              <a:rPr lang="en-AU" dirty="0" smtClean="0"/>
              <a:t>SC6 will not undertake revisions of the ISO version while the IEEE 802.11 WG is performing a revision of the IEEE version</a:t>
            </a:r>
          </a:p>
          <a:p>
            <a:pPr lvl="2"/>
            <a:r>
              <a:rPr lang="en-AU" dirty="0">
                <a:solidFill>
                  <a:srgbClr val="FF0000"/>
                </a:solidFill>
              </a:rPr>
              <a:t>Agreed, </a:t>
            </a:r>
            <a:r>
              <a:rPr lang="en-AU" dirty="0" smtClean="0">
                <a:solidFill>
                  <a:srgbClr val="FF0000"/>
                </a:solidFill>
              </a:rPr>
              <a:t>the </a:t>
            </a:r>
            <a:r>
              <a:rPr lang="en-AU" dirty="0">
                <a:solidFill>
                  <a:srgbClr val="FF0000"/>
                </a:solidFill>
              </a:rPr>
              <a:t>resolution states that the responsibility for the revision process of the ISO/IEC 8802-11 standard is </a:t>
            </a:r>
            <a:r>
              <a:rPr lang="en-AU" dirty="0" smtClean="0">
                <a:solidFill>
                  <a:srgbClr val="FF0000"/>
                </a:solidFill>
              </a:rPr>
              <a:t>given </a:t>
            </a:r>
            <a:r>
              <a:rPr lang="en-AU" dirty="0">
                <a:solidFill>
                  <a:srgbClr val="FF0000"/>
                </a:solidFill>
              </a:rPr>
              <a:t>to the IEEE 802.11 </a:t>
            </a:r>
            <a:r>
              <a:rPr lang="en-AU" dirty="0" smtClean="0">
                <a:solidFill>
                  <a:srgbClr val="FF0000"/>
                </a:solidFill>
              </a:rPr>
              <a:t>WG</a:t>
            </a:r>
            <a:endParaRPr lang="en-AU" dirty="0" smtClean="0"/>
          </a:p>
          <a:p>
            <a:pPr lvl="1"/>
            <a:r>
              <a:rPr lang="en-AU" dirty="0" smtClean="0"/>
              <a:t>SC6 NBs can participate to the revision at their discretion</a:t>
            </a:r>
          </a:p>
          <a:p>
            <a:pPr lvl="2"/>
            <a:r>
              <a:rPr lang="en-AU" dirty="0" smtClean="0"/>
              <a:t>They are not mandated to participate, but have the opportunity to participate if the wish so</a:t>
            </a:r>
          </a:p>
          <a:p>
            <a:pPr lvl="3"/>
            <a:r>
              <a:rPr lang="en-AU" dirty="0" smtClean="0">
                <a:solidFill>
                  <a:srgbClr val="FF0000"/>
                </a:solidFill>
              </a:rPr>
              <a:t>Agreed, 11-12-1454r2 proposed a number of ways for SC6 NBs or their delegates to participate in the revision process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1870138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2"/>
            <a:r>
              <a:rPr lang="en-AU" dirty="0" smtClean="0"/>
              <a:t>They can participate by correspondence, by teleconference or by sending delegates to meeting, to the same terms as IEEE members</a:t>
            </a:r>
          </a:p>
          <a:p>
            <a:pPr lvl="3"/>
            <a:r>
              <a:rPr lang="en-AU" dirty="0" smtClean="0">
                <a:solidFill>
                  <a:srgbClr val="FF0000"/>
                </a:solidFill>
              </a:rPr>
              <a:t>Agreed, noting there is no requirement for anyone to be an IEEE member to participate in IEEE 802 standardisation activities</a:t>
            </a:r>
            <a:endParaRPr lang="en-AU" dirty="0" smtClean="0"/>
          </a:p>
          <a:p>
            <a:pPr lvl="2"/>
            <a:r>
              <a:rPr lang="en-AU" dirty="0" smtClean="0"/>
              <a:t>They can participate as SC6 members without need to acquire IEEE membership</a:t>
            </a:r>
          </a:p>
          <a:p>
            <a:pPr lvl="3"/>
            <a:r>
              <a:rPr lang="en-AU" dirty="0">
                <a:solidFill>
                  <a:srgbClr val="FF0000"/>
                </a:solidFill>
              </a:rPr>
              <a:t>Agreed, noting there is no requirement for anyone to be an IEEE member to participate in IEEE 802 standardisation activities</a:t>
            </a:r>
            <a:endParaRPr lang="en-AU" dirty="0"/>
          </a:p>
          <a:p>
            <a:pPr lvl="1"/>
            <a:r>
              <a:rPr lang="en-AU" dirty="0" smtClean="0"/>
              <a:t>Access to the revision process is granted from the beginning of the process to its end</a:t>
            </a:r>
          </a:p>
          <a:p>
            <a:pPr lvl="2"/>
            <a:r>
              <a:rPr lang="en-AU" dirty="0" smtClean="0">
                <a:solidFill>
                  <a:srgbClr val="FF0000"/>
                </a:solidFill>
              </a:rPr>
              <a:t>Agreed</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1497379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1"/>
            <a:r>
              <a:rPr lang="en-US" dirty="0" smtClean="0"/>
              <a:t>The IEEE 802.11WG is expected to propose  to SC6 how exactly such access should be achieved</a:t>
            </a:r>
          </a:p>
          <a:p>
            <a:pPr lvl="2"/>
            <a:r>
              <a:rPr lang="en-AU" dirty="0" smtClean="0">
                <a:solidFill>
                  <a:srgbClr val="FF0000"/>
                </a:solidFill>
              </a:rPr>
              <a:t>Agreed, 11-12-1454r2 proposes a mechanism according to the resolution</a:t>
            </a:r>
            <a:endParaRPr lang="en-US" dirty="0" smtClean="0"/>
          </a:p>
          <a:p>
            <a:pPr lvl="1"/>
            <a:r>
              <a:rPr lang="en-US" dirty="0" smtClean="0"/>
              <a:t>If the IEEE 802.11 WG fails to grant access then the Resolution is void</a:t>
            </a:r>
          </a:p>
          <a:p>
            <a:pPr lvl="2"/>
            <a:r>
              <a:rPr lang="en-US" dirty="0" smtClean="0">
                <a:solidFill>
                  <a:srgbClr val="FF0000"/>
                </a:solidFill>
              </a:rPr>
              <a:t>Agreed, as stated in the resolution</a:t>
            </a:r>
            <a:endParaRPr lang="en-AU" dirty="0">
              <a:solidFill>
                <a:srgbClr val="FF0000"/>
              </a:solidFill>
            </a:endParaRPr>
          </a:p>
          <a:p>
            <a:pPr lvl="1"/>
            <a:r>
              <a:rPr lang="en-US" dirty="0" smtClean="0"/>
              <a:t>“Revision”, “amendment”, “correction” and “new edition” are define in ISO Guide 2</a:t>
            </a:r>
          </a:p>
          <a:p>
            <a:pPr lvl="2"/>
            <a:r>
              <a:rPr lang="en-US" dirty="0" smtClean="0">
                <a:solidFill>
                  <a:srgbClr val="FF0000"/>
                </a:solidFill>
              </a:rPr>
              <a:t>It was agreed during the meeting that the motion’s terms would have ISO definitions. However, ISO also uses a variety of definitions beyond ISO Guide 2. The impact of this statement is uncertain</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886745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a:t>
            </a:r>
          </a:p>
          <a:p>
            <a:pPr lvl="1"/>
            <a:r>
              <a:rPr lang="en-US" dirty="0" smtClean="0"/>
              <a:t>The resolution applies to revisions, amendments and corrigenda of ISO/IEC 8802-11</a:t>
            </a:r>
          </a:p>
          <a:p>
            <a:pPr lvl="2"/>
            <a:r>
              <a:rPr lang="en-US" dirty="0" smtClean="0">
                <a:solidFill>
                  <a:srgbClr val="FF0000"/>
                </a:solidFill>
              </a:rPr>
              <a:t>Agreed, as discussed during the meeting in Graz</a:t>
            </a:r>
          </a:p>
          <a:p>
            <a:pPr lvl="1"/>
            <a:r>
              <a:rPr lang="en-US" dirty="0" smtClean="0"/>
              <a:t>The resolution does not apply to any standards other than ISO/IEC 8802-11</a:t>
            </a:r>
          </a:p>
          <a:p>
            <a:pPr lvl="2"/>
            <a:r>
              <a:rPr lang="en-US" dirty="0" smtClean="0">
                <a:solidFill>
                  <a:srgbClr val="FF0000"/>
                </a:solidFill>
              </a:rPr>
              <a:t>Agreed, although the other motions apply to ISO/IEC 8802-1 and ISO/IEC 802-3 respectively</a:t>
            </a:r>
          </a:p>
          <a:p>
            <a:pPr lvl="1"/>
            <a:r>
              <a:rPr lang="en-US" dirty="0" smtClean="0"/>
              <a:t>SC6 retains full rights to propose any new work</a:t>
            </a:r>
          </a:p>
          <a:p>
            <a:pPr lvl="2"/>
            <a:r>
              <a:rPr lang="en-US" dirty="0" smtClean="0">
                <a:solidFill>
                  <a:srgbClr val="FF0000"/>
                </a:solidFill>
              </a:rPr>
              <a:t>Agreed, SC6 may always define new work. However, it is hoped that any new work is properly justified and does not unnecessarily duplicate existing standards, both within ISO/IEC or in other SDOs</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1780981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needs to decide what to do in relation to the</a:t>
            </a:r>
            <a:br>
              <a:rPr lang="en-AU" dirty="0" smtClean="0"/>
            </a:br>
            <a:r>
              <a:rPr lang="en-AU" dirty="0"/>
              <a:t>Swiss NB “Explanatory Report”</a:t>
            </a:r>
            <a:r>
              <a:rPr lang="en-AU" dirty="0" smtClean="0"/>
              <a:t> </a:t>
            </a:r>
            <a:endParaRPr lang="en-AU" dirty="0"/>
          </a:p>
        </p:txBody>
      </p:sp>
      <p:sp>
        <p:nvSpPr>
          <p:cNvPr id="8" name="Content Placeholder 7"/>
          <p:cNvSpPr>
            <a:spLocks noGrp="1"/>
          </p:cNvSpPr>
          <p:nvPr>
            <p:ph idx="1"/>
          </p:nvPr>
        </p:nvSpPr>
        <p:spPr/>
        <p:txBody>
          <a:bodyPr/>
          <a:lstStyle/>
          <a:p>
            <a:pPr lvl="1"/>
            <a:r>
              <a:rPr lang="en-AU" dirty="0" smtClean="0"/>
              <a:t>The SC has a variety of choices</a:t>
            </a:r>
          </a:p>
          <a:p>
            <a:pPr lvl="2"/>
            <a:r>
              <a:rPr lang="en-AU" dirty="0" smtClean="0"/>
              <a:t>Ignore it on basis that IEE 802 does not have vote</a:t>
            </a:r>
          </a:p>
          <a:p>
            <a:pPr lvl="2"/>
            <a:r>
              <a:rPr lang="en-AU" dirty="0" smtClean="0"/>
              <a:t>Request that the report be ignored in basis it is inappropriate to reinterpret a </a:t>
            </a:r>
            <a:r>
              <a:rPr lang="en-AU" dirty="0"/>
              <a:t>resolution </a:t>
            </a:r>
            <a:r>
              <a:rPr lang="en-AU" dirty="0" smtClean="0"/>
              <a:t>after its approval</a:t>
            </a:r>
          </a:p>
          <a:p>
            <a:pPr lvl="2"/>
            <a:r>
              <a:rPr lang="en-AU" dirty="0" smtClean="0"/>
              <a:t>Request that SC6 formally state that it neither approves or disapprove the report</a:t>
            </a:r>
          </a:p>
          <a:p>
            <a:pPr lvl="2"/>
            <a:r>
              <a:rPr lang="en-AU" dirty="0" smtClean="0"/>
              <a:t>Support the Swiss NB request to approve the interpretation </a:t>
            </a:r>
            <a:r>
              <a:rPr lang="en-AU" dirty="0"/>
              <a:t>of Graz resolutions 6.1.9-6.1.12 found in </a:t>
            </a:r>
            <a:r>
              <a:rPr lang="en-AU" dirty="0" smtClean="0"/>
              <a:t>clause 2.1 of the report</a:t>
            </a:r>
          </a:p>
          <a:p>
            <a:pPr lvl="2"/>
            <a:r>
              <a:rPr lang="en-AU" dirty="0" smtClean="0"/>
              <a:t>…</a:t>
            </a:r>
          </a:p>
          <a:p>
            <a:pPr lvl="1"/>
            <a:r>
              <a:rPr lang="en-AU" dirty="0" smtClean="0"/>
              <a:t>The SC will discuss the options</a:t>
            </a:r>
          </a:p>
          <a:p>
            <a:pPr lvl="1"/>
            <a:r>
              <a:rPr lang="en-AU" dirty="0" smtClean="0"/>
              <a:t>The Chair’s recommendation is that we do nothing until May on basis:</a:t>
            </a:r>
          </a:p>
          <a:p>
            <a:pPr lvl="2"/>
            <a:r>
              <a:rPr lang="en-AU" dirty="0"/>
              <a:t>O</a:t>
            </a:r>
            <a:r>
              <a:rPr lang="en-AU" dirty="0" smtClean="0"/>
              <a:t>f ISO staffer comments and fact it is</a:t>
            </a:r>
          </a:p>
          <a:p>
            <a:pPr lvl="2"/>
            <a:r>
              <a:rPr lang="en-AU" dirty="0" smtClean="0"/>
              <a:t>Noting the document is not yet on the 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Tree>
    <p:extLst>
      <p:ext uri="{BB962C8B-B14F-4D97-AF65-F5344CB8AC3E}">
        <p14:creationId xmlns:p14="http://schemas.microsoft.com/office/powerpoint/2010/main" val="4276855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requested comments in Nov 2012</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9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The IEEE 802.1 WG has provided an update of the table specifying plans for existing ISO/IEC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pic>
        <p:nvPicPr>
          <p:cNvPr id="118786" name="Picture 2" descr="7786D2A8BADA294299CBFCBC3AB29CEA@eric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38325"/>
            <a:ext cx="8439150" cy="499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9769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61</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220751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Bruce Kraemer as </a:t>
            </a:r>
            <a:r>
              <a:rPr lang="en-AU" dirty="0" err="1" smtClean="0"/>
              <a:t>HoD</a:t>
            </a:r>
            <a:r>
              <a:rPr lang="en-AU" dirty="0" smtClean="0"/>
              <a:t> to SC6 meeting in June</a:t>
            </a:r>
          </a:p>
          <a:p>
            <a:pPr lvl="2"/>
            <a:r>
              <a:rPr lang="en-AU" dirty="0" smtClean="0"/>
              <a:t>Proposal to SC6 for collaboration mechanisms</a:t>
            </a:r>
          </a:p>
          <a:p>
            <a:pPr lvl="2"/>
            <a:r>
              <a:rPr lang="en-AU" dirty="0" smtClean="0"/>
              <a:t>Responses to comments from China NB on 802.1X and 802.1AE</a:t>
            </a:r>
          </a:p>
          <a:p>
            <a:pPr lvl="2"/>
            <a:r>
              <a:rPr lang="en-AU" dirty="0" smtClean="0"/>
              <a:t>Response to Swiss NB comparing </a:t>
            </a:r>
            <a:r>
              <a:rPr lang="en-AU" dirty="0"/>
              <a:t>TePAKA4 and IEEE 802.1X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empower the IEEE 802 </a:t>
            </a:r>
            <a:r>
              <a:rPr lang="en-AU" dirty="0" err="1" smtClean="0"/>
              <a:t>HoD</a:t>
            </a:r>
            <a:r>
              <a:rPr lang="en-AU" dirty="0" smtClean="0"/>
              <a:t> to the SC6 meeting in June 13</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Bruce Kraemer be appointed as </a:t>
            </a:r>
            <a:r>
              <a:rPr lang="en-AU" i="1" dirty="0" err="1" smtClean="0"/>
              <a:t>HoD</a:t>
            </a:r>
            <a:r>
              <a:rPr lang="en-AU" i="1" dirty="0" smtClean="0"/>
              <a:t> of the IEEE 802 delegation to the SC6 meeting in June 2013 and be authorised to:</a:t>
            </a:r>
          </a:p>
          <a:p>
            <a:pPr lvl="2"/>
            <a:r>
              <a:rPr lang="en-AU" i="1" dirty="0" smtClean="0"/>
              <a:t>Appoint the IEEE 802 delegation</a:t>
            </a:r>
          </a:p>
          <a:p>
            <a:pPr lvl="2"/>
            <a:r>
              <a:rPr lang="en-AU" i="1" dirty="0" smtClean="0"/>
              <a:t>Approve any necessary submissions</a:t>
            </a:r>
          </a:p>
          <a:p>
            <a:pPr lvl="2"/>
            <a:r>
              <a:rPr lang="en-AU" i="1" dirty="0" smtClean="0"/>
              <a:t>Call any necessary preparation teleconferences</a:t>
            </a:r>
          </a:p>
          <a:p>
            <a:pPr lvl="1"/>
            <a:r>
              <a:rPr lang="en-AU" dirty="0" smtClean="0"/>
              <a:t>Moved:</a:t>
            </a:r>
          </a:p>
          <a:p>
            <a:pPr lvl="1"/>
            <a:r>
              <a:rPr lang="en-AU" dirty="0" smtClean="0"/>
              <a:t>Seconded:</a:t>
            </a:r>
          </a:p>
          <a:p>
            <a:pPr lvl="1"/>
            <a:r>
              <a:rPr lang="en-AU" dirty="0" smtClean="0"/>
              <a:t>Result</a:t>
            </a:r>
            <a:r>
              <a:rPr lang="en-AU" dirty="0" smtClean="0"/>
              <a:t>: 8/0/1 (Abstain was Bruce)</a:t>
            </a:r>
            <a:endParaRPr lang="en-AU" dirty="0" smtClean="0"/>
          </a:p>
          <a:p>
            <a:pPr marL="1588" lvl="1"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63</a:t>
            </a:fld>
            <a:endParaRPr lang="en-US"/>
          </a:p>
        </p:txBody>
      </p:sp>
    </p:spTree>
    <p:extLst>
      <p:ext uri="{BB962C8B-B14F-4D97-AF65-F5344CB8AC3E}">
        <p14:creationId xmlns:p14="http://schemas.microsoft.com/office/powerpoint/2010/main" val="12699319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consider approving a response to SC6’s requests for collaboration</a:t>
            </a:r>
          </a:p>
        </p:txBody>
      </p:sp>
      <p:sp>
        <p:nvSpPr>
          <p:cNvPr id="35843" name="Content Placeholder 2"/>
          <p:cNvSpPr>
            <a:spLocks noGrp="1"/>
          </p:cNvSpPr>
          <p:nvPr>
            <p:ph idx="1"/>
          </p:nvPr>
        </p:nvSpPr>
        <p:spPr/>
        <p:txBody>
          <a:bodyPr/>
          <a:lstStyle/>
          <a:p>
            <a:r>
              <a:rPr lang="en-AU" dirty="0" smtClean="0"/>
              <a:t>Motion </a:t>
            </a:r>
          </a:p>
          <a:p>
            <a:pPr lvl="2">
              <a:buFont typeface="Arial" pitchFamily="34" charset="0"/>
              <a:buChar char="•"/>
            </a:pPr>
            <a:r>
              <a:rPr lang="en-AU" i="1" dirty="0" smtClean="0"/>
              <a:t>The IEEE 802 JTC1 SC recommends that </a:t>
            </a:r>
            <a:r>
              <a:rPr lang="en-AU" i="1" dirty="0" smtClean="0"/>
              <a:t>11-13-1454r8 </a:t>
            </a:r>
            <a:r>
              <a:rPr lang="en-AU" i="1" dirty="0" smtClean="0"/>
              <a:t>be approved as a response to the ISO/IEC JTC1/SC6 requests that IEEE 802:</a:t>
            </a:r>
          </a:p>
          <a:p>
            <a:pPr lvl="3"/>
            <a:r>
              <a:rPr lang="en-AU" i="1" dirty="0" smtClean="0"/>
              <a:t>Establish a mechanism that allows SC6 NBs to </a:t>
            </a:r>
            <a:r>
              <a:rPr lang="en-AU" i="1" dirty="0"/>
              <a:t>contribute to the revision process in </a:t>
            </a:r>
            <a:r>
              <a:rPr lang="en-AU" i="1" dirty="0" smtClean="0"/>
              <a:t>IEEE 802.1/3/11</a:t>
            </a:r>
          </a:p>
          <a:p>
            <a:pPr lvl="3"/>
            <a:r>
              <a:rPr lang="en-US" i="1" dirty="0" smtClean="0"/>
              <a:t>Exchange </a:t>
            </a:r>
            <a:r>
              <a:rPr lang="en-US" i="1" dirty="0"/>
              <a:t>information </a:t>
            </a:r>
            <a:r>
              <a:rPr lang="en-US" i="1" dirty="0" smtClean="0"/>
              <a:t>with SC6 about </a:t>
            </a:r>
            <a:r>
              <a:rPr lang="en-US" i="1" dirty="0"/>
              <a:t>new work items that are within the scope of </a:t>
            </a:r>
            <a:r>
              <a:rPr lang="en-US" i="1" dirty="0" smtClean="0"/>
              <a:t>SC6 </a:t>
            </a:r>
            <a:r>
              <a:rPr lang="en-US" i="1" dirty="0"/>
              <a:t>and the respective IEEE 802 WG for information and potential </a:t>
            </a:r>
            <a:r>
              <a:rPr lang="en-US" i="1" dirty="0" smtClean="0"/>
              <a:t>coordination</a:t>
            </a:r>
            <a:endParaRPr lang="en-AU" dirty="0"/>
          </a:p>
          <a:p>
            <a:pPr lvl="1"/>
            <a:r>
              <a:rPr lang="en-AU" dirty="0" smtClean="0"/>
              <a:t>Moved:</a:t>
            </a:r>
          </a:p>
          <a:p>
            <a:pPr lvl="1"/>
            <a:r>
              <a:rPr lang="en-AU" dirty="0" smtClean="0"/>
              <a:t>Seconded:</a:t>
            </a:r>
          </a:p>
          <a:p>
            <a:pPr lvl="1"/>
            <a:r>
              <a:rPr lang="en-AU" dirty="0" smtClean="0"/>
              <a:t>Result</a:t>
            </a:r>
            <a:r>
              <a:rPr lang="en-AU" dirty="0" smtClean="0"/>
              <a:t>: 9/0/0</a:t>
            </a:r>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64</a:t>
            </a:fld>
            <a:endParaRPr lang="en-US"/>
          </a:p>
        </p:txBody>
      </p:sp>
    </p:spTree>
    <p:extLst>
      <p:ext uri="{BB962C8B-B14F-4D97-AF65-F5344CB8AC3E}">
        <p14:creationId xmlns:p14="http://schemas.microsoft.com/office/powerpoint/2010/main" val="28249962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approving the responses related to the 802.1X pre-ballot </a:t>
            </a:r>
            <a:endParaRPr lang="en-AU" dirty="0"/>
          </a:p>
        </p:txBody>
      </p:sp>
      <p:sp>
        <p:nvSpPr>
          <p:cNvPr id="3" name="Content Placeholder 2"/>
          <p:cNvSpPr>
            <a:spLocks noGrp="1"/>
          </p:cNvSpPr>
          <p:nvPr>
            <p:ph idx="1"/>
          </p:nvPr>
        </p:nvSpPr>
        <p:spPr/>
        <p:txBody>
          <a:bodyPr/>
          <a:lstStyle/>
          <a:p>
            <a:r>
              <a:rPr lang="en-AU" dirty="0"/>
              <a:t>Motion </a:t>
            </a:r>
          </a:p>
          <a:p>
            <a:pPr lvl="1"/>
            <a:r>
              <a:rPr lang="en-AU" i="1" dirty="0"/>
              <a:t>The IEEE 802 JTC1 SC recommends </a:t>
            </a:r>
            <a:r>
              <a:rPr lang="en-AU" i="1" dirty="0" smtClean="0"/>
              <a:t>that the responses in </a:t>
            </a:r>
            <a:r>
              <a:rPr lang="en-AU" i="1" dirty="0" smtClean="0"/>
              <a:t>11-13-336r5</a:t>
            </a:r>
            <a:r>
              <a:rPr lang="en-AU" i="1" dirty="0" smtClean="0">
                <a:solidFill>
                  <a:srgbClr val="FF0000"/>
                </a:solidFill>
              </a:rPr>
              <a:t> </a:t>
            </a:r>
            <a:r>
              <a:rPr lang="en-AU" i="1" dirty="0" smtClean="0"/>
              <a:t>to the comments from the China NB in the pre-ballot in ISO/IEC JTC1/SC6 on IEEE 802.1X under the PSDO process be approved and liaised to ISO/IEC JTC1/SC6</a:t>
            </a:r>
            <a:endParaRPr lang="en-AU" i="1" dirty="0"/>
          </a:p>
          <a:p>
            <a:pPr lvl="1"/>
            <a:r>
              <a:rPr lang="en-AU" dirty="0"/>
              <a:t>Moved:</a:t>
            </a:r>
          </a:p>
          <a:p>
            <a:pPr lvl="1"/>
            <a:r>
              <a:rPr lang="en-AU" dirty="0"/>
              <a:t>Seconded:</a:t>
            </a:r>
          </a:p>
          <a:p>
            <a:pPr lvl="1"/>
            <a:r>
              <a:rPr lang="en-AU" dirty="0"/>
              <a:t>Result</a:t>
            </a:r>
            <a:r>
              <a:rPr lang="en-AU" dirty="0" smtClean="0"/>
              <a:t>: 9/0/0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9345470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approving the responses related to the 802.1AE pre-ballot </a:t>
            </a:r>
            <a:endParaRPr lang="en-AU" dirty="0"/>
          </a:p>
        </p:txBody>
      </p:sp>
      <p:sp>
        <p:nvSpPr>
          <p:cNvPr id="3" name="Content Placeholder 2"/>
          <p:cNvSpPr>
            <a:spLocks noGrp="1"/>
          </p:cNvSpPr>
          <p:nvPr>
            <p:ph idx="1"/>
          </p:nvPr>
        </p:nvSpPr>
        <p:spPr/>
        <p:txBody>
          <a:bodyPr/>
          <a:lstStyle/>
          <a:p>
            <a:r>
              <a:rPr lang="en-AU" dirty="0"/>
              <a:t>Motion </a:t>
            </a:r>
          </a:p>
          <a:p>
            <a:pPr lvl="1"/>
            <a:r>
              <a:rPr lang="en-AU" i="1" dirty="0"/>
              <a:t>The IEEE 802 JTC1 SC recommends </a:t>
            </a:r>
            <a:r>
              <a:rPr lang="en-AU" i="1" dirty="0" smtClean="0"/>
              <a:t>that the responses in </a:t>
            </a:r>
            <a:r>
              <a:rPr lang="en-AU" i="1" dirty="0" smtClean="0"/>
              <a:t>11-13-337r4 </a:t>
            </a:r>
            <a:r>
              <a:rPr lang="en-AU" i="1" dirty="0" smtClean="0"/>
              <a:t>to the comments from the China NB in the pre-ballot in ISO/IEC JTC1/SC6 on IEEE 802.1AE under the PSDO process be approved and liaised to ISO/IEC JTC1/SC6</a:t>
            </a:r>
            <a:endParaRPr lang="en-AU" i="1" dirty="0"/>
          </a:p>
          <a:p>
            <a:pPr lvl="1"/>
            <a:r>
              <a:rPr lang="en-AU" dirty="0"/>
              <a:t>Moved:</a:t>
            </a:r>
          </a:p>
          <a:p>
            <a:pPr lvl="1"/>
            <a:r>
              <a:rPr lang="en-AU" dirty="0"/>
              <a:t>Seconded:</a:t>
            </a:r>
          </a:p>
          <a:p>
            <a:pPr lvl="1"/>
            <a:r>
              <a:rPr lang="en-AU" dirty="0"/>
              <a:t>Result</a:t>
            </a:r>
            <a:r>
              <a:rPr lang="en-AU" dirty="0" smtClean="0"/>
              <a:t>: 9/0/0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40176308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consider approving a response to the Swiss NB comparison of 802.1X </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&lt;</a:t>
            </a:r>
            <a:r>
              <a:rPr lang="en-AU" i="1" dirty="0" err="1" smtClean="0"/>
              <a:t>tbd</a:t>
            </a:r>
            <a:r>
              <a:rPr lang="en-AU" i="1" dirty="0" smtClean="0"/>
              <a:t>&gt; be approved as a response to </a:t>
            </a:r>
            <a:r>
              <a:rPr lang="en-AU" dirty="0"/>
              <a:t>“</a:t>
            </a:r>
            <a:r>
              <a:rPr lang="en-AU" i="1" dirty="0"/>
              <a:t>A Comparative Analysis of TePAKA4 and IEEE 802.1X </a:t>
            </a:r>
            <a:r>
              <a:rPr lang="en-AU" i="1" dirty="0" smtClean="0"/>
              <a:t>Security” by the Swiss NB, and by liaised to SC6 if deemed appropriate by Bruce Kraemer</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67</a:t>
            </a:fld>
            <a:endParaRPr lang="en-US"/>
          </a:p>
        </p:txBody>
      </p:sp>
      <p:sp>
        <p:nvSpPr>
          <p:cNvPr id="2" name="Rectangle 1"/>
          <p:cNvSpPr/>
          <p:nvPr/>
        </p:nvSpPr>
        <p:spPr bwMode="auto">
          <a:xfrm rot="18653352">
            <a:off x="916964" y="3435087"/>
            <a:ext cx="6477000"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3600" dirty="0" smtClean="0">
                <a:solidFill>
                  <a:srgbClr val="FF0000"/>
                </a:solidFill>
                <a:latin typeface="+mj-lt"/>
              </a:rPr>
              <a:t>Delayed until May</a:t>
            </a:r>
            <a:endParaRPr kumimoji="0" lang="en-AU" sz="3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42867007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prepare for the next SC6 meeting at the May interim</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Plans for IEEE 802 interim in May 2013</a:t>
            </a:r>
          </a:p>
          <a:p>
            <a:pPr lvl="1"/>
            <a:r>
              <a:rPr lang="en-AU" dirty="0" smtClean="0"/>
              <a:t>Decide on response to “explanatory report” from Swiss NB</a:t>
            </a:r>
          </a:p>
          <a:p>
            <a:pPr lvl="1"/>
            <a:r>
              <a:rPr lang="en-AU" dirty="0" smtClean="0"/>
              <a:t>Review status of liaisons to SC6 (Andrew)</a:t>
            </a:r>
          </a:p>
          <a:p>
            <a:pPr lvl="1"/>
            <a:r>
              <a:rPr lang="en-AU" dirty="0" smtClean="0"/>
              <a:t>Review status of reports (Bruce)</a:t>
            </a:r>
          </a:p>
          <a:p>
            <a:pPr lvl="1"/>
            <a:r>
              <a:rPr lang="en-AU" dirty="0" smtClean="0"/>
              <a:t>Review finalised agenda for SC6 meeting</a:t>
            </a:r>
          </a:p>
          <a:p>
            <a:pPr lvl="2"/>
            <a:r>
              <a:rPr lang="en-AU" dirty="0" smtClean="0"/>
              <a:t>Look at order of agenda (Bruce)</a:t>
            </a:r>
          </a:p>
          <a:p>
            <a:pPr lvl="2"/>
            <a:r>
              <a:rPr lang="en-AU" dirty="0" smtClean="0"/>
              <a:t>Pre meeting: submit attendee list (Jodi)</a:t>
            </a:r>
          </a:p>
          <a:p>
            <a:pPr lvl="1"/>
            <a:r>
              <a:rPr lang="en-AU" dirty="0" smtClean="0"/>
              <a:t>Develop any necessary materials for SC6 meeting</a:t>
            </a:r>
          </a:p>
          <a:p>
            <a:pPr lvl="2"/>
            <a:r>
              <a:rPr lang="en-AU" dirty="0" smtClean="0"/>
              <a:t>Response to Swiss NB on TEPA/802.1X comparison (Dan)</a:t>
            </a:r>
          </a:p>
          <a:p>
            <a:pPr lvl="2"/>
            <a:r>
              <a:rPr lang="en-AU" dirty="0" smtClean="0"/>
              <a:t>Updated table of status of ISO/IEC documents (Andrew)</a:t>
            </a:r>
          </a:p>
          <a:p>
            <a:pPr lvl="2"/>
            <a:r>
              <a:rPr lang="en-AU" dirty="0" smtClean="0"/>
              <a:t>Status reports for 802.1/3/11 – shows map of amendments (Bruce)</a:t>
            </a:r>
          </a:p>
          <a:p>
            <a:pPr lvl="1"/>
            <a:r>
              <a:rPr lang="en-AU" dirty="0" smtClean="0"/>
              <a:t>Liaise with IETF on </a:t>
            </a:r>
            <a:r>
              <a:rPr lang="en-AU" dirty="0" err="1" smtClean="0"/>
              <a:t>TISec</a:t>
            </a:r>
            <a:r>
              <a:rPr lang="en-AU" dirty="0" smtClean="0"/>
              <a:t> (if they attend)</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AU"/>
          </a:p>
        </p:txBody>
      </p:sp>
      <p:sp>
        <p:nvSpPr>
          <p:cNvPr id="8" name="Content Placeholder 7"/>
          <p:cNvSpPr>
            <a:spLocks noGrp="1"/>
          </p:cNvSpPr>
          <p:nvPr>
            <p:ph idx="1"/>
          </p:nvPr>
        </p:nvSpPr>
        <p:spPr/>
        <p:txBody>
          <a:bodyPr/>
          <a:lstStyle/>
          <a:p>
            <a:r>
              <a:rPr lang="en-AU" dirty="0" smtClean="0"/>
              <a:t>802.3 is going to ISO/IEC</a:t>
            </a:r>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69</a:t>
            </a:fld>
            <a:endParaRPr lang="en-US"/>
          </a:p>
        </p:txBody>
      </p:sp>
    </p:spTree>
    <p:extLst>
      <p:ext uri="{BB962C8B-B14F-4D97-AF65-F5344CB8AC3E}">
        <p14:creationId xmlns:p14="http://schemas.microsoft.com/office/powerpoint/2010/main" val="86347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Jan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Vancouver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19 March,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20 March,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21 march ,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8270</Words>
  <Application>Microsoft Office PowerPoint</Application>
  <PresentationFormat>On-screen Show (4:3)</PresentationFormat>
  <Paragraphs>969</Paragraphs>
  <Slides>71</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802-11-Submission</vt:lpstr>
      <vt:lpstr>Acrobat Document</vt:lpstr>
      <vt:lpstr>IEEE 802 JTC1 Standing Committee March 2013 agenda</vt:lpstr>
      <vt:lpstr>This presentation will be used to run the IEEE 802 JTC1 SC meetings in Orlando in March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Vancouver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An agenda has been released for the SC6/WG1 meeting in June 2013</vt:lpstr>
      <vt:lpstr>Delegates are sought for the next SC6 meeting in June 2013 in Korea</vt:lpstr>
      <vt:lpstr>The IEEE 802.11 WG has liaised various Sponsor Ballot drafts to ISO/IEC JTC1/SC6</vt:lpstr>
      <vt:lpstr>The comments from the PSDO ballot on IEEE 802.11-2012 were liaised to SC6 in February 2013</vt:lpstr>
      <vt:lpstr>IEEE 802.11aa/ad/ae have started the process of ratification by ISO/IEC</vt:lpstr>
      <vt:lpstr>IEEE 802.1X &amp; IEEE 802.1AE started the process of ISO/IEC ratification in Dec 2012</vt:lpstr>
      <vt:lpstr>The ISO/IEC naming convention for IEEE 802.1X/AE has been agreed with the ISO Central Secretariat</vt:lpstr>
      <vt:lpstr>IEEE staff will attempt to arrange for 802.1X/AE to be published as ISO/IEC standards ASAP</vt:lpstr>
      <vt:lpstr>The pre-ballots on 802.1X and 802.1AE both passed with the only “no” vote from China NB</vt:lpstr>
      <vt:lpstr>The SC has decided to respond to the comments from the China NB before the next stage of balloting</vt:lpstr>
      <vt:lpstr>The SC will review the proposed responses to the comments from the China NB on 802.1X/AE</vt:lpstr>
      <vt:lpstr>IEEE 802.3 WG will consider in March 2013 submitting IEEE 802.3 for ISO/IEC ratification</vt:lpstr>
      <vt:lpstr>In Feb 12, SC6 started a process to “clean up” various ISO/IEC 8802 standards</vt:lpstr>
      <vt:lpstr>In Feb 12, SC6 approved a table with proposed dispositions for various ISO/IEC 8802 standards</vt:lpstr>
      <vt:lpstr>In Sept 2012, SC6 agreed to give IEEE 802 WGs responsibility for revision of ISO/IEC 8802 standards </vt:lpstr>
      <vt:lpstr>The SC6 resolutions are likely to enable more 802 standards to be submitted to ISO/IEC under the PSDO</vt:lpstr>
      <vt:lpstr>It is not certain that the resolutions would avoid a WAPI like situation in the future</vt:lpstr>
      <vt:lpstr>US NB made a suggestion in Graz for an “established mechanism to contribute to the revision process” </vt:lpstr>
      <vt:lpstr>802 also made a suggestion in Graz for an “established mechanism to contribute to the revision process” </vt:lpstr>
      <vt:lpstr>The IEEE 802 JTC1 SC will consider a proposal that satisfies the terms of the SC6 resolutions </vt:lpstr>
      <vt:lpstr>IEEE 802 will need to develop supporting material for the SC6 collaboration over time</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decreased as 5GHz was discussed in China &amp; there was no mention at SC6</vt:lpstr>
      <vt:lpstr>Only part of 5GHz will likely open up in China with possible interaction with EUHT still existing</vt:lpstr>
      <vt:lpstr>It appears that EUHT is being implemented but there is no further news on standardisation in ISO/IEC</vt:lpstr>
      <vt:lpstr>Nufront were/are planning to attend the IEEE 802.11 WG meeting in March</vt:lpstr>
      <vt:lpstr>TePA-AC, the 802.1X replacement, was approved as a Chinese National Standard in Oct 12 – no further news</vt:lpstr>
      <vt:lpstr>There is no further standardisation news related to TLSec, the proposed 802.1AE replacement </vt:lpstr>
      <vt:lpstr>There is no further standardisation news related to TAAA, the proposed LRWN security replacement</vt:lpstr>
      <vt:lpstr>There is no further standardisation news in relation to TISec, a proposed IPSec replacement</vt:lpstr>
      <vt:lpstr>The next steps for TLSec, TEPA-AC and TAAA are still unclear … as they are for IEEE 802</vt:lpstr>
      <vt:lpstr>A China NB rep has declined an IEEE 802 invitation to present TePA to IEEE 802.1 WG in 2013</vt:lpstr>
      <vt:lpstr>The Swiss NB has contributed a document comparing “TePAKA4 and IEEE 802.1X Security”</vt:lpstr>
      <vt:lpstr>The SC will discuss a Swiss NB “Explanatory Report”</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The SC needs to decide what to do in relation to the Swiss NB “Explanatory Report” </vt:lpstr>
      <vt:lpstr>ISO and IEEE are renegotiating the PSDO, and requested comments in Nov 2012</vt:lpstr>
      <vt:lpstr>The IEEE 802.1 WG has provided an update of the table specifying plans for existing ISO/IEC standards</vt:lpstr>
      <vt:lpstr>In Feb 12, SC6 approved a table with proposed dispositions for various ISO/IEC 8802 standards</vt:lpstr>
      <vt:lpstr>IEEE 802 JTC1 SC will consider any motions</vt:lpstr>
      <vt:lpstr>The IEEE 802 JTC1 SC will empower the IEEE 802 HoD to the SC6 meeting in June 13</vt:lpstr>
      <vt:lpstr>The IEEE 802 JTC1 SC will consider approving a response to SC6’s requests for collaboration</vt:lpstr>
      <vt:lpstr>The SC will consider a motion approving the responses related to the 802.1X pre-ballot </vt:lpstr>
      <vt:lpstr>The SC will consider a motion approving the responses related to the 802.1AE pre-ballot </vt:lpstr>
      <vt:lpstr>The IEEE 802 JTC1 SC will consider approving a response to the Swiss NB comparison of 802.1X </vt:lpstr>
      <vt:lpstr>The IEEE 802 JTC1 SC will prepare for the next SC6 meeting at the May interim</vt:lpstr>
      <vt:lpstr>PowerPoint Presentation</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2013-03-21T20:10:10Z</dcterms:modified>
</cp:coreProperties>
</file>