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0"/>
  </p:notesMasterIdLst>
  <p:handoutMasterIdLst>
    <p:handoutMasterId r:id="rId71"/>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037" r:id="rId16"/>
    <p:sldId id="1038" r:id="rId17"/>
    <p:sldId id="856" r:id="rId18"/>
    <p:sldId id="1013" r:id="rId19"/>
    <p:sldId id="1011" r:id="rId20"/>
    <p:sldId id="973" r:id="rId21"/>
    <p:sldId id="970" r:id="rId22"/>
    <p:sldId id="1012" r:id="rId23"/>
    <p:sldId id="999" r:id="rId24"/>
    <p:sldId id="1010" r:id="rId25"/>
    <p:sldId id="1025" r:id="rId26"/>
    <p:sldId id="971" r:id="rId27"/>
    <p:sldId id="908" r:id="rId28"/>
    <p:sldId id="909" r:id="rId29"/>
    <p:sldId id="931" r:id="rId30"/>
    <p:sldId id="921" r:id="rId31"/>
    <p:sldId id="974" r:id="rId32"/>
    <p:sldId id="937" r:id="rId33"/>
    <p:sldId id="953" r:id="rId34"/>
    <p:sldId id="978" r:id="rId35"/>
    <p:sldId id="977" r:id="rId36"/>
    <p:sldId id="987" r:id="rId37"/>
    <p:sldId id="988" r:id="rId38"/>
    <p:sldId id="989" r:id="rId39"/>
    <p:sldId id="990" r:id="rId40"/>
    <p:sldId id="991" r:id="rId41"/>
    <p:sldId id="992" r:id="rId42"/>
    <p:sldId id="993" r:id="rId43"/>
    <p:sldId id="1015" r:id="rId44"/>
    <p:sldId id="994" r:id="rId45"/>
    <p:sldId id="995" r:id="rId46"/>
    <p:sldId id="944" r:id="rId47"/>
    <p:sldId id="943" r:id="rId48"/>
    <p:sldId id="945" r:id="rId49"/>
    <p:sldId id="949" r:id="rId50"/>
    <p:sldId id="951" r:id="rId51"/>
    <p:sldId id="1039" r:id="rId52"/>
    <p:sldId id="985" r:id="rId53"/>
    <p:sldId id="1030" r:id="rId54"/>
    <p:sldId id="1031" r:id="rId55"/>
    <p:sldId id="1032" r:id="rId56"/>
    <p:sldId id="1033" r:id="rId57"/>
    <p:sldId id="1034" r:id="rId58"/>
    <p:sldId id="1035" r:id="rId59"/>
    <p:sldId id="1036" r:id="rId60"/>
    <p:sldId id="952" r:id="rId61"/>
    <p:sldId id="891" r:id="rId62"/>
    <p:sldId id="1027" r:id="rId63"/>
    <p:sldId id="1040" r:id="rId64"/>
    <p:sldId id="1026" r:id="rId65"/>
    <p:sldId id="1028" r:id="rId66"/>
    <p:sldId id="967" r:id="rId67"/>
    <p:sldId id="619" r:id="rId68"/>
    <p:sldId id="621" r:id="rId6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5" d="100"/>
          <a:sy n="75" d="100"/>
        </p:scale>
        <p:origin x="-46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75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802.11-12/0305r0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802.11-13/0305r0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802.11-13/0305r0</a:t>
            </a:r>
            <a:endParaRPr lang="en-US" sz="1600" b="1" dirty="0" smtClean="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19 March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Interim meeting in Jan 2013 in Vancouver</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liaison related to 802.11-2012 ballot</a:t>
            </a:r>
          </a:p>
          <a:p>
            <a:pPr lvl="2"/>
            <a:r>
              <a:rPr lang="en-AU" dirty="0" smtClean="0"/>
              <a:t>Review </a:t>
            </a:r>
            <a:r>
              <a:rPr lang="en-AU" dirty="0" smtClean="0"/>
              <a:t>latest liaisons of Sponsor Ballot drafts</a:t>
            </a:r>
          </a:p>
          <a:p>
            <a:pPr lvl="2"/>
            <a:r>
              <a:rPr lang="en-AU" dirty="0" smtClean="0"/>
              <a:t>Review status of SC6  </a:t>
            </a:r>
            <a:r>
              <a:rPr lang="en-AU" dirty="0" smtClean="0"/>
              <a:t>pre-ballots </a:t>
            </a:r>
            <a:r>
              <a:rPr lang="en-AU" dirty="0" smtClean="0"/>
              <a:t>on IEEE </a:t>
            </a:r>
            <a:r>
              <a:rPr lang="en-AU" dirty="0" smtClean="0"/>
              <a:t>802.1X/AE</a:t>
            </a:r>
          </a:p>
          <a:p>
            <a:pPr lvl="3"/>
            <a:r>
              <a:rPr lang="en-AU" dirty="0" smtClean="0"/>
              <a:t>Passed with only no votes from China</a:t>
            </a:r>
            <a:endParaRPr lang="en-AU" dirty="0" smtClean="0"/>
          </a:p>
          <a:p>
            <a:pPr lvl="2"/>
            <a:r>
              <a:rPr lang="en-AU" dirty="0" smtClean="0"/>
              <a:t>Discuss response to comments on </a:t>
            </a:r>
            <a:r>
              <a:rPr lang="en-AU" dirty="0"/>
              <a:t>IEEE 802.1X/AE</a:t>
            </a:r>
            <a:r>
              <a:rPr lang="en-AU" dirty="0" smtClean="0"/>
              <a:t> during pre-ballot</a:t>
            </a:r>
            <a:endParaRPr lang="en-AU" dirty="0"/>
          </a:p>
          <a:p>
            <a:pPr lvl="2"/>
            <a:r>
              <a:rPr lang="en-AU" dirty="0" smtClean="0"/>
              <a:t>Review </a:t>
            </a:r>
            <a:r>
              <a:rPr lang="en-AU" dirty="0" smtClean="0"/>
              <a:t>status of SC6 </a:t>
            </a:r>
            <a:r>
              <a:rPr lang="en-AU" dirty="0" smtClean="0"/>
              <a:t>pre-ballots </a:t>
            </a:r>
            <a:r>
              <a:rPr lang="en-AU" dirty="0" smtClean="0"/>
              <a:t>on IEEE </a:t>
            </a:r>
            <a:r>
              <a:rPr lang="en-AU" dirty="0" smtClean="0"/>
              <a:t>802.11aa/ad/</a:t>
            </a:r>
            <a:r>
              <a:rPr lang="en-AU" dirty="0" err="1" smtClean="0"/>
              <a:t>ae</a:t>
            </a:r>
            <a:endParaRPr lang="en-AU" dirty="0" smtClean="0"/>
          </a:p>
          <a:p>
            <a:pPr lvl="3"/>
            <a:r>
              <a:rPr lang="en-AU" dirty="0" smtClean="0"/>
              <a:t>Still open</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Develop a draft of the “contribution process” for SC6 NBs</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a:t>
            </a:r>
            <a:r>
              <a:rPr lang="en-US" dirty="0" smtClean="0"/>
              <a:t>Swiss NB report comparing 802.1X and </a:t>
            </a:r>
            <a:r>
              <a:rPr lang="en-US" dirty="0" smtClean="0"/>
              <a:t>TEPA-AC</a:t>
            </a:r>
          </a:p>
          <a:p>
            <a:pPr lvl="2"/>
            <a:r>
              <a:rPr lang="en-US" dirty="0"/>
              <a:t>Discuss Swiss NB “Explanatory Report</a:t>
            </a:r>
            <a:r>
              <a:rPr lang="en-US" dirty="0" smtClean="0"/>
              <a:t>”</a:t>
            </a:r>
            <a:endParaRPr lang="en-US" dirty="0" smtClean="0"/>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err="1" smtClean="0"/>
              <a:t>Orlando</a:t>
            </a:r>
            <a:r>
              <a:rPr lang="en-AU" i="1" dirty="0" smtClean="0"/>
              <a:t> in Mar 2013, as documented on </a:t>
            </a:r>
            <a:r>
              <a:rPr lang="en-AU" i="1" dirty="0" smtClean="0"/>
              <a:t>pages </a:t>
            </a:r>
            <a:r>
              <a:rPr lang="en-AU" i="1" dirty="0" smtClean="0">
                <a:solidFill>
                  <a:srgbClr val="FF0000"/>
                </a:solidFill>
              </a:rPr>
              <a:t>10-11</a:t>
            </a:r>
            <a:r>
              <a:rPr lang="en-AU" i="1" dirty="0" smtClean="0"/>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Jan 2013, as documented in </a:t>
            </a:r>
            <a:r>
              <a:rPr lang="en-AU" i="1" dirty="0" smtClean="0"/>
              <a:t>11-13-0208-r0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a:t>
            </a:r>
            <a:r>
              <a:rPr lang="en-AU" dirty="0" smtClean="0">
                <a:solidFill>
                  <a:srgbClr val="FF0000"/>
                </a:solidFill>
              </a:rPr>
              <a:t>&lt;how many&gt; </a:t>
            </a:r>
            <a:r>
              <a:rPr lang="en-AU" dirty="0" smtClean="0"/>
              <a:t>weeks before the meeting</a:t>
            </a:r>
          </a:p>
          <a:p>
            <a:pPr lvl="2"/>
            <a:r>
              <a:rPr lang="en-AU" dirty="0" smtClean="0"/>
              <a:t>Meaning before </a:t>
            </a:r>
            <a:r>
              <a:rPr lang="en-AU" dirty="0" smtClean="0">
                <a:solidFill>
                  <a:srgbClr val="FF0000"/>
                </a:solidFill>
              </a:rPr>
              <a:t>&lt;when&gt;</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endParaRPr lang="en-AU" dirty="0" smtClean="0"/>
          </a:p>
          <a:p>
            <a:pPr lvl="2"/>
            <a:r>
              <a:rPr lang="en-AU" dirty="0" smtClean="0"/>
              <a:t>It includes an item for the Swiss NB </a:t>
            </a:r>
            <a:r>
              <a:rPr lang="en-AU" dirty="0"/>
              <a:t>submission comparing TePAKA4 and </a:t>
            </a:r>
            <a:r>
              <a:rPr lang="en-AU" dirty="0" smtClean="0"/>
              <a:t>IEEE 802.1X </a:t>
            </a:r>
            <a:r>
              <a:rPr lang="en-AU" dirty="0"/>
              <a:t>Security</a:t>
            </a:r>
            <a:endParaRPr lang="en-AU" dirty="0" smtClean="0"/>
          </a:p>
          <a:p>
            <a:pPr lvl="1"/>
            <a:r>
              <a:rPr lang="en-AU" dirty="0" smtClean="0"/>
              <a:t>The SC6 meeting details are also now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58740260"/>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74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11949884"/>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747"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a:t>
            </a:r>
            <a:r>
              <a:rPr lang="en-AU" dirty="0" smtClean="0"/>
              <a:t>by </a:t>
            </a:r>
            <a:r>
              <a:rPr lang="en-AU" dirty="0" err="1" smtClean="0"/>
              <a:t>ExCom</a:t>
            </a:r>
            <a:endParaRPr lang="en-AU" dirty="0" smtClean="0"/>
          </a:p>
          <a:p>
            <a:pPr lvl="1"/>
            <a:r>
              <a:rPr lang="en-AU" dirty="0" smtClean="0"/>
              <a:t>Others are welcome/encouraged to volunteer to be part of the IEEE 802 delegation</a:t>
            </a:r>
          </a:p>
          <a:p>
            <a:pPr lvl="1"/>
            <a:r>
              <a:rPr lang="en-AU" dirty="0" smtClean="0"/>
              <a:t>Known volunteers include:</a:t>
            </a:r>
          </a:p>
          <a:p>
            <a:pPr lvl="2"/>
            <a:r>
              <a:rPr lang="en-AU" dirty="0" smtClean="0"/>
              <a:t>Dan </a:t>
            </a:r>
            <a:r>
              <a:rPr lang="en-AU" dirty="0" smtClean="0"/>
              <a:t>Harkins (Aruba)</a:t>
            </a:r>
            <a:endParaRPr lang="en-AU" dirty="0" smtClean="0"/>
          </a:p>
          <a:p>
            <a:pPr lvl="2"/>
            <a:r>
              <a:rPr lang="en-AU" dirty="0" smtClean="0"/>
              <a:t>Bill </a:t>
            </a:r>
            <a:r>
              <a:rPr lang="en-AU" dirty="0" smtClean="0"/>
              <a:t>Carney (Sony)</a:t>
            </a:r>
          </a:p>
          <a:p>
            <a:pPr lvl="2"/>
            <a:r>
              <a:rPr lang="en-AU" dirty="0" smtClean="0"/>
              <a:t>Jodi </a:t>
            </a:r>
            <a:r>
              <a:rPr lang="en-AU" dirty="0" err="1" smtClean="0"/>
              <a:t>Haasz</a:t>
            </a:r>
            <a:r>
              <a:rPr lang="en-AU" dirty="0" smtClean="0"/>
              <a:t> (IEEE staff)</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721241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84581299"/>
              </p:ext>
            </p:extLst>
          </p:nvPr>
        </p:nvGraphicFramePr>
        <p:xfrm>
          <a:off x="152398" y="2057400"/>
          <a:ext cx="8839203" cy="236236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a:t>
            </a:r>
            <a:r>
              <a:rPr lang="en-AU" dirty="0" smtClean="0"/>
              <a:t>were liaised to SC6 in February 2013</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 8802-11 in Oct 2012</a:t>
            </a:r>
          </a:p>
          <a:p>
            <a:pPr lvl="1"/>
            <a:r>
              <a:rPr lang="en-AU" dirty="0" smtClean="0"/>
              <a:t>Comments were received from the China NB, but are not required to be resolved under the PSDO </a:t>
            </a:r>
            <a:r>
              <a:rPr lang="en-AU" dirty="0" smtClean="0"/>
              <a:t>process</a:t>
            </a:r>
            <a:endParaRPr lang="en-AU" dirty="0" smtClean="0"/>
          </a:p>
          <a:p>
            <a:pPr lvl="1"/>
            <a:r>
              <a:rPr lang="en-AU" dirty="0" smtClean="0"/>
              <a:t>IEEE 802.11 </a:t>
            </a:r>
            <a:r>
              <a:rPr lang="en-AU" dirty="0" err="1" smtClean="0"/>
              <a:t>TGmc</a:t>
            </a:r>
            <a:r>
              <a:rPr lang="en-AU" dirty="0" smtClean="0"/>
              <a:t> agreed in Nov 2012 to process </a:t>
            </a:r>
            <a:r>
              <a:rPr lang="en-AU" dirty="0" smtClean="0"/>
              <a:t>any comments &amp; provide </a:t>
            </a:r>
            <a:r>
              <a:rPr lang="en-AU" dirty="0" smtClean="0"/>
              <a:t>resolutions to SC6</a:t>
            </a:r>
          </a:p>
          <a:p>
            <a:pPr lvl="1"/>
            <a:r>
              <a:rPr lang="en-AU" dirty="0"/>
              <a:t>IEEE 802.11 </a:t>
            </a:r>
            <a:r>
              <a:rPr lang="en-AU" dirty="0" err="1"/>
              <a:t>TGmc</a:t>
            </a:r>
            <a:r>
              <a:rPr lang="en-AU" dirty="0"/>
              <a:t> </a:t>
            </a:r>
            <a:r>
              <a:rPr lang="en-AU" dirty="0" smtClean="0"/>
              <a:t> resolved all the comments in Jan 2013</a:t>
            </a:r>
            <a:endParaRPr lang="en-AU" dirty="0" smtClean="0"/>
          </a:p>
          <a:p>
            <a:pPr lvl="2"/>
            <a:r>
              <a:rPr lang="en-AU" dirty="0" smtClean="0"/>
              <a:t>Processed as </a:t>
            </a:r>
            <a:r>
              <a:rPr lang="en-AU" dirty="0" smtClean="0">
                <a:hlinkClick r:id="rId3"/>
              </a:rPr>
              <a:t>11-13-0123r1</a:t>
            </a:r>
            <a:endParaRPr lang="en-AU" dirty="0" smtClean="0"/>
          </a:p>
          <a:p>
            <a:pPr lvl="1"/>
            <a:r>
              <a:rPr lang="en-AU" dirty="0" smtClean="0"/>
              <a:t>Bruce Kraemer subsequently liaised the resolved </a:t>
            </a:r>
            <a:r>
              <a:rPr lang="en-AU" dirty="0" smtClean="0"/>
              <a:t>comments </a:t>
            </a:r>
            <a:r>
              <a:rPr lang="en-AU" dirty="0" smtClean="0"/>
              <a:t>to SC6</a:t>
            </a:r>
          </a:p>
          <a:p>
            <a:pPr lvl="2"/>
            <a:r>
              <a:rPr lang="en-AU" dirty="0" smtClean="0"/>
              <a:t>See N15586</a:t>
            </a:r>
            <a:br>
              <a:rPr lang="en-AU" dirty="0" smtClean="0"/>
            </a:br>
            <a:endParaRPr lang="en-AU" dirty="0" smtClean="0"/>
          </a:p>
          <a:p>
            <a:pPr lvl="1"/>
            <a:r>
              <a:rPr lang="en-AU" dirty="0" smtClean="0"/>
              <a:t>No response has yet been received</a:t>
            </a:r>
            <a:endParaRPr lang="en-AU" dirty="0" smtClean="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18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222507827"/>
              </p:ext>
            </p:extLst>
          </p:nvPr>
        </p:nvGraphicFramePr>
        <p:xfrm>
          <a:off x="2057400" y="4876800"/>
          <a:ext cx="914400" cy="771525"/>
        </p:xfrm>
        <a:graphic>
          <a:graphicData uri="http://schemas.openxmlformats.org/presentationml/2006/ole">
            <mc:AlternateContent xmlns:mc="http://schemas.openxmlformats.org/markup-compatibility/2006">
              <mc:Choice xmlns:v="urn:schemas-microsoft-com:vml" Requires="v">
                <p:oleObj spid="_x0000_s114709"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2057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8484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have started the process of ratification by ISO/IEC</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 </a:t>
            </a:r>
            <a:r>
              <a:rPr lang="en-AU" dirty="0" smtClean="0"/>
              <a:t>In particular 802.11aa/ad/</a:t>
            </a:r>
            <a:r>
              <a:rPr lang="en-AU" dirty="0" err="1" smtClean="0"/>
              <a:t>ae</a:t>
            </a:r>
            <a:r>
              <a:rPr lang="en-AU" dirty="0" smtClean="0"/>
              <a:t> were selected for submission</a:t>
            </a:r>
          </a:p>
          <a:p>
            <a:pPr lvl="2"/>
            <a:r>
              <a:rPr lang="en-AU" dirty="0" smtClean="0"/>
              <a:t>EEE </a:t>
            </a:r>
            <a:r>
              <a:rPr lang="en-AU" dirty="0" smtClean="0"/>
              <a:t>802 subsequently approved this decision</a:t>
            </a:r>
          </a:p>
          <a:p>
            <a:pPr lvl="1"/>
            <a:r>
              <a:rPr lang="en-AU" dirty="0" smtClean="0"/>
              <a:t>SC6 is currently considering these </a:t>
            </a:r>
            <a:r>
              <a:rPr lang="en-AU" dirty="0" smtClean="0"/>
              <a:t>amendments </a:t>
            </a:r>
            <a:r>
              <a:rPr lang="en-AU" dirty="0" smtClean="0"/>
              <a:t>in a 60 day pre-ballot under the </a:t>
            </a:r>
            <a:r>
              <a:rPr lang="en-AU" dirty="0" smtClean="0"/>
              <a:t>PSDO process</a:t>
            </a:r>
            <a:endParaRPr lang="en-AU" dirty="0" smtClean="0"/>
          </a:p>
          <a:p>
            <a:pPr lvl="2"/>
            <a:r>
              <a:rPr lang="en-AU" dirty="0" smtClean="0"/>
              <a:t>Ballot opened: 7 Feb 13</a:t>
            </a:r>
          </a:p>
          <a:p>
            <a:pPr lvl="2"/>
            <a:r>
              <a:rPr lang="en-AU" dirty="0" smtClean="0"/>
              <a:t>Ballot will close: 6 </a:t>
            </a:r>
            <a:r>
              <a:rPr lang="en-AU" dirty="0" smtClean="0"/>
              <a:t>April 13</a:t>
            </a:r>
            <a:endParaRPr lang="en-AU" dirty="0" smtClean="0"/>
          </a:p>
          <a:p>
            <a:pPr lvl="1"/>
            <a:r>
              <a:rPr lang="en-AU" dirty="0" smtClean="0"/>
              <a:t>Please encourage any NBs in which you participate to vote “yes”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61508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Orlando in March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March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a:p>
            <a:pPr lvl="2"/>
            <a:r>
              <a:rPr lang="en-AU" dirty="0" smtClean="0"/>
              <a:t>802.11-2012 was recently ratified by this </a:t>
            </a:r>
            <a:r>
              <a:rPr lang="en-AU" dirty="0" smtClean="0"/>
              <a:t>ballot process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93567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 8802-11</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 8802-1X</a:t>
            </a:r>
          </a:p>
          <a:p>
            <a:pPr lvl="2"/>
            <a:r>
              <a:rPr lang="en-AU" dirty="0"/>
              <a:t>IEEE </a:t>
            </a:r>
            <a:r>
              <a:rPr lang="en-AU" dirty="0" smtClean="0"/>
              <a:t>802.1AE </a:t>
            </a:r>
            <a:r>
              <a:rPr lang="en-AU" dirty="0"/>
              <a:t>will become ISO/IEC </a:t>
            </a:r>
            <a:r>
              <a:rPr lang="en-AU" dirty="0" smtClean="0"/>
              <a:t>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42308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staff will attempt to arrange for 802.1X/AE to be published as ISO/IEC standards ASAP</a:t>
            </a:r>
            <a:endParaRPr lang="en-AU" dirty="0"/>
          </a:p>
        </p:txBody>
      </p:sp>
      <p:sp>
        <p:nvSpPr>
          <p:cNvPr id="3" name="Content Placeholder 2"/>
          <p:cNvSpPr>
            <a:spLocks noGrp="1"/>
          </p:cNvSpPr>
          <p:nvPr>
            <p:ph idx="1"/>
          </p:nvPr>
        </p:nvSpPr>
        <p:spPr/>
        <p:txBody>
          <a:bodyPr/>
          <a:lstStyle/>
          <a:p>
            <a:pPr lvl="1"/>
            <a:r>
              <a:rPr lang="en-GB" dirty="0" smtClean="0"/>
              <a:t>At the last SC meeting </a:t>
            </a:r>
            <a:r>
              <a:rPr lang="en-GB" dirty="0" smtClean="0"/>
              <a:t>in Vancouver an action item was agreed</a:t>
            </a:r>
            <a:endParaRPr lang="en-GB" dirty="0" smtClean="0"/>
          </a:p>
          <a:p>
            <a:pPr lvl="2"/>
            <a:r>
              <a:rPr lang="en-GB" i="1" dirty="0" smtClean="0"/>
              <a:t>Bruce </a:t>
            </a:r>
            <a:r>
              <a:rPr lang="en-GB" i="1" dirty="0"/>
              <a:t>Kramer to ask Jodi </a:t>
            </a:r>
            <a:r>
              <a:rPr lang="en-GB" i="1" dirty="0" err="1"/>
              <a:t>Haasz</a:t>
            </a:r>
            <a:r>
              <a:rPr lang="en-GB" i="1" dirty="0"/>
              <a:t> (IEEE Staff) to inquire of the JTC1 Secretariat as to whether the ISO/IEC versions of 802.1X and 802.1AE can be edited by JTC1 ahead of time with the expectation of ratification so that they can be published directly upon </a:t>
            </a:r>
            <a:r>
              <a:rPr lang="en-GB" i="1" dirty="0" smtClean="0"/>
              <a:t>ratification</a:t>
            </a:r>
          </a:p>
          <a:p>
            <a:pPr lvl="1"/>
            <a:r>
              <a:rPr lang="en-GB" dirty="0" smtClean="0"/>
              <a:t>Jodi </a:t>
            </a:r>
            <a:r>
              <a:rPr lang="en-GB" dirty="0" err="1" smtClean="0"/>
              <a:t>Haasz</a:t>
            </a:r>
            <a:r>
              <a:rPr lang="en-GB" dirty="0" smtClean="0"/>
              <a:t> </a:t>
            </a:r>
            <a:r>
              <a:rPr lang="en-GB" dirty="0" smtClean="0"/>
              <a:t>(IEEE staff) has provided a response</a:t>
            </a:r>
          </a:p>
          <a:p>
            <a:pPr lvl="2"/>
            <a:r>
              <a:rPr lang="en-AU" i="1" dirty="0"/>
              <a:t>I reviewed the FDIS ballot closing and publication date for </a:t>
            </a:r>
            <a:r>
              <a:rPr lang="en-AU" i="1" dirty="0" smtClean="0"/>
              <a:t>ISO/IEC 8802-11</a:t>
            </a:r>
          </a:p>
          <a:p>
            <a:pPr lvl="2"/>
            <a:r>
              <a:rPr lang="en-AU" i="1" dirty="0" smtClean="0"/>
              <a:t>The </a:t>
            </a:r>
            <a:r>
              <a:rPr lang="en-AU" i="1" dirty="0"/>
              <a:t>FDIS ballot closed on 18 October 2012 and the document was published on 5 November </a:t>
            </a:r>
            <a:r>
              <a:rPr lang="en-AU" i="1" dirty="0" smtClean="0"/>
              <a:t>2012.</a:t>
            </a:r>
          </a:p>
          <a:p>
            <a:pPr lvl="2"/>
            <a:r>
              <a:rPr lang="en-AU" i="1" dirty="0" smtClean="0"/>
              <a:t>After </a:t>
            </a:r>
            <a:r>
              <a:rPr lang="en-AU" i="1" dirty="0"/>
              <a:t>the FDIS, there is some editorial work that needs to be done prior to publication between the ISO staff and the IEEE </a:t>
            </a:r>
            <a:r>
              <a:rPr lang="en-AU" i="1" dirty="0" smtClean="0"/>
              <a:t>staff.</a:t>
            </a:r>
          </a:p>
          <a:p>
            <a:pPr lvl="2"/>
            <a:r>
              <a:rPr lang="en-AU" i="1" dirty="0" smtClean="0"/>
              <a:t>Taking </a:t>
            </a:r>
            <a:r>
              <a:rPr lang="en-AU" i="1" dirty="0"/>
              <a:t>this into account, is this a satisfactory timeline between FDIS closing and publication (three weeks)?  </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81466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with the only “no” vote from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2007448"/>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372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2190015"/>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3728"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5037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has decided to respond to the </a:t>
            </a:r>
            <a:r>
              <a:rPr lang="en-AU" dirty="0" smtClean="0"/>
              <a:t>comments from the China </a:t>
            </a:r>
            <a:r>
              <a:rPr lang="en-AU" dirty="0" smtClean="0"/>
              <a:t>NB 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smtClean="0"/>
              <a:t>SC </a:t>
            </a:r>
            <a:r>
              <a:rPr lang="en-AU" dirty="0" smtClean="0"/>
              <a:t>reviewed </a:t>
            </a:r>
            <a:r>
              <a:rPr lang="en-AU" dirty="0" smtClean="0"/>
              <a:t>the comments related to </a:t>
            </a:r>
            <a:r>
              <a:rPr lang="en-AU" dirty="0" smtClean="0"/>
              <a:t>during the Vancouver meeting </a:t>
            </a:r>
            <a:r>
              <a:rPr lang="en-AU" dirty="0" smtClean="0"/>
              <a:t>with a view to generating a possible response liaison to </a:t>
            </a:r>
            <a:r>
              <a:rPr lang="en-AU" dirty="0" smtClean="0"/>
              <a:t>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it not technically required under the PSDO process, best practice to respond fully to all legitimate comments, no matter when they are received</a:t>
            </a:r>
          </a:p>
          <a:p>
            <a:pPr lvl="1"/>
            <a:r>
              <a:rPr lang="en-AU" dirty="0" smtClean="0"/>
              <a:t>The SC decided by consensus to respond to the China NB comments</a:t>
            </a:r>
          </a:p>
          <a:p>
            <a:pPr lvl="1"/>
            <a:r>
              <a:rPr lang="en-AU" dirty="0" smtClean="0"/>
              <a:t>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68983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the proposed responses to the comments from the China </a:t>
            </a:r>
            <a:r>
              <a:rPr lang="en-AU" dirty="0"/>
              <a:t>NB </a:t>
            </a:r>
            <a:r>
              <a:rPr lang="en-AU" dirty="0" smtClean="0"/>
              <a:t>on 802.1X/AE</a:t>
            </a:r>
            <a:endParaRPr lang="en-AU" dirty="0"/>
          </a:p>
        </p:txBody>
      </p:sp>
      <p:sp>
        <p:nvSpPr>
          <p:cNvPr id="3" name="Content Placeholder 2"/>
          <p:cNvSpPr>
            <a:spLocks noGrp="1"/>
          </p:cNvSpPr>
          <p:nvPr>
            <p:ph idx="1"/>
          </p:nvPr>
        </p:nvSpPr>
        <p:spPr/>
        <p:txBody>
          <a:bodyPr/>
          <a:lstStyle/>
          <a:p>
            <a:pPr lvl="1"/>
            <a:r>
              <a:rPr lang="en-AU" dirty="0" smtClean="0"/>
              <a:t>A draft was been written responding to the 802.1X comments from the China NB</a:t>
            </a:r>
          </a:p>
          <a:p>
            <a:pPr lvl="2"/>
            <a:r>
              <a:rPr lang="en-AU" dirty="0" smtClean="0"/>
              <a:t>See </a:t>
            </a:r>
            <a:r>
              <a:rPr lang="en-AU" dirty="0" smtClean="0">
                <a:solidFill>
                  <a:srgbClr val="FF0000"/>
                </a:solidFill>
              </a:rPr>
              <a:t>&lt;TBD&gt;</a:t>
            </a:r>
          </a:p>
          <a:p>
            <a:pPr lvl="2"/>
            <a:r>
              <a:rPr lang="en-AU" dirty="0" smtClean="0"/>
              <a:t>Discuss!</a:t>
            </a:r>
          </a:p>
          <a:p>
            <a:pPr lvl="1"/>
            <a:r>
              <a:rPr lang="en-AU" dirty="0"/>
              <a:t>A draft was been written responding to the </a:t>
            </a:r>
            <a:r>
              <a:rPr lang="en-AU" dirty="0" smtClean="0"/>
              <a:t>802.1AE </a:t>
            </a:r>
            <a:r>
              <a:rPr lang="en-AU" dirty="0"/>
              <a:t>comments from the China NB</a:t>
            </a:r>
          </a:p>
          <a:p>
            <a:pPr lvl="2"/>
            <a:r>
              <a:rPr lang="en-AU" dirty="0"/>
              <a:t>See </a:t>
            </a:r>
            <a:r>
              <a:rPr lang="en-AU" dirty="0">
                <a:solidFill>
                  <a:srgbClr val="FF0000"/>
                </a:solidFill>
              </a:rPr>
              <a:t>&lt;TBD&gt;</a:t>
            </a:r>
          </a:p>
          <a:p>
            <a:pPr lvl="2"/>
            <a:r>
              <a:rPr lang="en-AU" dirty="0"/>
              <a:t>Discuss!</a:t>
            </a:r>
          </a:p>
          <a:p>
            <a:pPr lvl="1"/>
            <a:r>
              <a:rPr lang="en-AU" dirty="0" smtClean="0"/>
              <a:t>The motions on finalised drafts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9393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dirty="0" smtClean="0"/>
              <a:t>The 802.1 WG agreed in November 2012 to submit 802.1X and 802.1AE to ISO/IEC for ratification under the PDSO</a:t>
            </a:r>
          </a:p>
          <a:p>
            <a:pPr lvl="1"/>
            <a:r>
              <a:rPr lang="en-AU" dirty="0" smtClean="0"/>
              <a:t>The 802.3 WG agreed in principle to submit 802.3 ISO/IEC for ratification under the PDSO</a:t>
            </a:r>
          </a:p>
          <a:p>
            <a:pPr lvl="1"/>
            <a:r>
              <a:rPr lang="en-AU" dirty="0" smtClean="0"/>
              <a:t>However, the 802.3 WG will not make a final decision until March </a:t>
            </a:r>
            <a:r>
              <a:rPr lang="en-AU" dirty="0" smtClean="0"/>
              <a:t>2013</a:t>
            </a:r>
          </a:p>
          <a:p>
            <a:pPr lvl="2"/>
            <a:r>
              <a:rPr lang="en-AU" dirty="0" smtClean="0"/>
              <a:t>Any update from 802.3 reps?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53183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started a process to “clean up” various ISO/IEC 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8802 </a:t>
            </a:r>
            <a:r>
              <a:rPr lang="en-AU" dirty="0" smtClean="0"/>
              <a:t>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27</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28</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802 standards to be submitted to ISO/IEC under 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possibility to submit 802 standards to ISO/IEC under the PSDO for ratification</a:t>
            </a:r>
          </a:p>
          <a:p>
            <a:pPr lvl="1"/>
            <a:r>
              <a:rPr lang="en-AU" dirty="0" smtClean="0"/>
              <a:t>The potential benefits include:</a:t>
            </a:r>
          </a:p>
          <a:p>
            <a:pPr lvl="2"/>
            <a:r>
              <a:rPr lang="en-AU" dirty="0" smtClean="0"/>
              <a:t>Universal recognition of “international” status (major)</a:t>
            </a:r>
          </a:p>
          <a:p>
            <a:pPr lvl="2"/>
            <a:r>
              <a:rPr lang="en-AU" dirty="0" smtClean="0"/>
              <a:t>Review by a ISO/IEC JTC1 NBs (minor)</a:t>
            </a:r>
          </a:p>
          <a:p>
            <a:pPr lvl="1"/>
            <a:r>
              <a:rPr lang="en-AU" dirty="0" smtClean="0"/>
              <a:t>The risk of submitting an 802  standard without an agreement was that it could be modified by SC6 without the permission or cooperation of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a:t>
            </a:r>
            <a:r>
              <a:rPr lang="en-AU" dirty="0" smtClean="0"/>
              <a:t>with ratification of IEEE 802.11-2012 under </a:t>
            </a:r>
            <a:r>
              <a:rPr lang="en-AU" dirty="0" smtClean="0"/>
              <a:t>the PSDO without any further agreement</a:t>
            </a:r>
          </a:p>
          <a:p>
            <a:pPr lvl="1"/>
            <a:r>
              <a:rPr lang="en-AU" dirty="0" smtClean="0"/>
              <a:t>The 802.1 WG &amp; 802.3 WG wanted an agreement of some sort to mitigate the perceived risk – the SC6 resolutions 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resolutions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 and in subsequent discussions</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“established </a:t>
            </a:r>
            <a:r>
              <a:rPr lang="en-AU" dirty="0"/>
              <a:t>mechanism to contribute to the revision </a:t>
            </a:r>
            <a:r>
              <a:rPr lang="en-AU" dirty="0" smtClean="0"/>
              <a:t>process”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subsequent discussion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a:t>
            </a:r>
            <a:r>
              <a:rPr lang="en-AU" i="1" dirty="0" smtClean="0"/>
              <a:t>SC6 and its NBs </a:t>
            </a:r>
            <a:r>
              <a:rPr lang="en-AU" i="1" dirty="0" smtClean="0"/>
              <a:t>(to) have </a:t>
            </a:r>
            <a:r>
              <a:rPr lang="en-AU" i="1" dirty="0" smtClean="0"/>
              <a:t>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a:t>
            </a:r>
            <a:r>
              <a:rPr lang="en-AU" dirty="0" smtClean="0"/>
              <a:t>revised proposed </a:t>
            </a:r>
            <a:r>
              <a:rPr lang="en-AU" dirty="0" smtClean="0"/>
              <a:t>document </a:t>
            </a:r>
            <a:r>
              <a:rPr lang="en-AU" dirty="0" smtClean="0"/>
              <a:t>will be discussed today</a:t>
            </a:r>
            <a:endParaRPr lang="en-AU" dirty="0" smtClean="0"/>
          </a:p>
          <a:p>
            <a:pPr lvl="2"/>
            <a:r>
              <a:rPr lang="en-AU" dirty="0" smtClean="0"/>
              <a:t>See </a:t>
            </a:r>
            <a:r>
              <a:rPr lang="en-AU" dirty="0" smtClean="0">
                <a:solidFill>
                  <a:srgbClr val="FF0000"/>
                </a:solidFill>
              </a:rPr>
              <a:t>802.11-12/1454r4</a:t>
            </a:r>
          </a:p>
          <a:p>
            <a:pPr lvl="1"/>
            <a:r>
              <a:rPr lang="en-AU" dirty="0"/>
              <a:t>The </a:t>
            </a:r>
            <a:r>
              <a:rPr lang="en-AU" dirty="0" smtClean="0"/>
              <a:t>motion </a:t>
            </a:r>
            <a:r>
              <a:rPr lang="en-AU" dirty="0"/>
              <a:t>on </a:t>
            </a:r>
            <a:r>
              <a:rPr lang="en-AU" dirty="0" smtClean="0"/>
              <a:t>this proposal will </a:t>
            </a:r>
            <a:r>
              <a:rPr lang="en-AU" dirty="0"/>
              <a:t>be considered on Thursday</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3782122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a:t>
            </a:r>
            <a:r>
              <a:rPr lang="en-AU" dirty="0" smtClean="0"/>
              <a:t>for the SC6 collaboration over </a:t>
            </a:r>
            <a:r>
              <a:rPr lang="en-AU" dirty="0" smtClean="0"/>
              <a:t>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Liaison to SC6 </a:t>
            </a:r>
            <a:r>
              <a:rPr lang="en-AU" dirty="0" smtClean="0"/>
              <a:t>(currently Bruce </a:t>
            </a:r>
            <a:r>
              <a:rPr lang="en-AU" dirty="0" smtClean="0"/>
              <a:t>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735462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36</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37</a:t>
            </a:fld>
            <a:endParaRPr lang="en-US"/>
          </a:p>
        </p:txBody>
      </p:sp>
    </p:spTree>
    <p:extLst>
      <p:ext uri="{BB962C8B-B14F-4D97-AF65-F5344CB8AC3E}">
        <p14:creationId xmlns:p14="http://schemas.microsoft.com/office/powerpoint/2010/main" val="1261625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38</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729"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730"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731"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39</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a:t>
            </a:r>
            <a:r>
              <a:rPr lang="en-US" dirty="0" smtClean="0"/>
              <a:t>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41</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a:t>
            </a:r>
            <a:r>
              <a:rPr lang="en-AU" dirty="0" smtClean="0"/>
              <a:t>decreased </a:t>
            </a:r>
            <a:r>
              <a:rPr lang="en-AU" dirty="0" smtClean="0"/>
              <a:t>as 5GHz </a:t>
            </a:r>
            <a:r>
              <a:rPr lang="en-AU" dirty="0" smtClean="0"/>
              <a:t>was discussed in </a:t>
            </a:r>
            <a:r>
              <a:rPr lang="en-AU" dirty="0" smtClean="0"/>
              <a:t>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t>
            </a:r>
            <a:r>
              <a:rPr lang="en-AU" dirty="0" smtClean="0"/>
              <a:t>accelerated </a:t>
            </a:r>
            <a:r>
              <a:rPr lang="en-AU" dirty="0" smtClean="0"/>
              <a:t>the process to open up the </a:t>
            </a:r>
            <a:r>
              <a:rPr lang="en-AU" dirty="0" smtClean="0"/>
              <a:t>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42</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a:t>
            </a:r>
            <a:r>
              <a:rPr lang="en-AU" dirty="0" smtClean="0"/>
              <a:t>part of 5GHz will likely open up in China with possible interaction with </a:t>
            </a:r>
            <a:r>
              <a:rPr lang="en-AU" dirty="0" smtClean="0"/>
              <a:t>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a:t>
            </a:r>
            <a:r>
              <a:rPr lang="en-AU" dirty="0"/>
              <a:t>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a:t>
            </a:r>
            <a:r>
              <a:rPr lang="en-AU" dirty="0" smtClean="0"/>
              <a:t>were/are planning to attend </a:t>
            </a:r>
            <a:r>
              <a:rPr lang="en-AU" dirty="0" smtClean="0"/>
              <a:t>the IEEE 802.11 WG meeting in March</a:t>
            </a:r>
            <a:endParaRPr lang="en-AU" dirty="0"/>
          </a:p>
        </p:txBody>
      </p:sp>
      <p:sp>
        <p:nvSpPr>
          <p:cNvPr id="3" name="Content Placeholder 2"/>
          <p:cNvSpPr>
            <a:spLocks noGrp="1"/>
          </p:cNvSpPr>
          <p:nvPr>
            <p:ph idx="1"/>
          </p:nvPr>
        </p:nvSpPr>
        <p:spPr/>
        <p:txBody>
          <a:bodyPr/>
          <a:lstStyle/>
          <a:p>
            <a:pPr lvl="1"/>
            <a:r>
              <a:rPr lang="en-AU" dirty="0" smtClean="0"/>
              <a:t>Bruce Kraemer (Chair of 802.11 WG) </a:t>
            </a:r>
            <a:r>
              <a:rPr lang="en-AU" dirty="0" smtClean="0"/>
              <a:t>reported in Jan 2013 </a:t>
            </a:r>
            <a:r>
              <a:rPr lang="en-AU" dirty="0" smtClean="0"/>
              <a:t>that </a:t>
            </a:r>
            <a:r>
              <a:rPr lang="en-AU" dirty="0" err="1" smtClean="0"/>
              <a:t>Nufront</a:t>
            </a:r>
            <a:r>
              <a:rPr lang="en-AU" dirty="0" smtClean="0"/>
              <a:t> </a:t>
            </a:r>
            <a:r>
              <a:rPr lang="en-AU" dirty="0" smtClean="0"/>
              <a:t>intended </a:t>
            </a:r>
            <a:r>
              <a:rPr lang="en-AU" dirty="0" smtClean="0"/>
              <a:t>to attend and present at the 802.11 WG meeting in </a:t>
            </a:r>
            <a:r>
              <a:rPr lang="en-AU" dirty="0" smtClean="0"/>
              <a:t>March 2013</a:t>
            </a:r>
            <a:endParaRPr lang="en-AU" dirty="0" smtClean="0"/>
          </a:p>
          <a:p>
            <a:pPr lvl="1"/>
            <a:r>
              <a:rPr lang="en-AU" dirty="0" smtClean="0"/>
              <a:t>It is not clear whether or not any presentation will occur this week </a:t>
            </a:r>
          </a:p>
          <a:p>
            <a:pPr lvl="2"/>
            <a:r>
              <a:rPr lang="en-AU" dirty="0" smtClean="0"/>
              <a:t>T</a:t>
            </a:r>
            <a:r>
              <a:rPr lang="en-AU" dirty="0" smtClean="0"/>
              <a:t>he </a:t>
            </a:r>
            <a:r>
              <a:rPr lang="en-AU" dirty="0" err="1" smtClean="0"/>
              <a:t>Nufront</a:t>
            </a:r>
            <a:r>
              <a:rPr lang="en-AU" dirty="0" smtClean="0"/>
              <a:t> representatives apparently did not apply for a visa in time</a:t>
            </a:r>
          </a:p>
          <a:p>
            <a:pPr lvl="1"/>
            <a:r>
              <a:rPr lang="en-AU" dirty="0"/>
              <a:t>Bruce </a:t>
            </a:r>
            <a:r>
              <a:rPr lang="en-AU" dirty="0" smtClean="0"/>
              <a:t>Kraemer may have more information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46</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47</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48</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62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622"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Action, now </a:t>
            </a:r>
          </a:p>
          <a:p>
            <a:pPr lvl="2"/>
            <a:r>
              <a:rPr lang="en-AU" dirty="0" smtClean="0"/>
              <a:t>Action, after they become Chinese National Standards</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a:t>
            </a:r>
            <a:r>
              <a:rPr lang="en-US" dirty="0" smtClean="0"/>
              <a:t>name is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88906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a:t>
            </a:r>
            <a:br>
              <a:rPr lang="en-AU" dirty="0" smtClean="0"/>
            </a:br>
            <a:r>
              <a:rPr lang="en-AU" dirty="0" smtClean="0"/>
              <a:t> </a:t>
            </a:r>
            <a:endParaRPr lang="en-AU" dirty="0" smtClean="0"/>
          </a:p>
          <a:p>
            <a:pPr lvl="1"/>
            <a:r>
              <a:rPr lang="en-AU" dirty="0" smtClean="0"/>
              <a:t>Dan </a:t>
            </a:r>
            <a:r>
              <a:rPr lang="en-AU" dirty="0" smtClean="0"/>
              <a:t>Harkins will lead a technical </a:t>
            </a:r>
            <a:r>
              <a:rPr lang="en-AU" dirty="0" smtClean="0"/>
              <a:t>review</a:t>
            </a:r>
          </a:p>
          <a:p>
            <a:pPr lvl="2"/>
            <a:r>
              <a:rPr lang="en-AU" dirty="0" smtClean="0"/>
              <a:t>See </a:t>
            </a:r>
            <a:r>
              <a:rPr lang="en-AU" dirty="0" smtClean="0">
                <a:solidFill>
                  <a:srgbClr val="FF0000"/>
                </a:solidFill>
              </a:rPr>
              <a:t>&lt;slide-deck&gt;</a:t>
            </a:r>
            <a:br>
              <a:rPr lang="en-AU" dirty="0" smtClean="0">
                <a:solidFill>
                  <a:srgbClr val="FF0000"/>
                </a:solidFill>
              </a:rPr>
            </a:br>
            <a:endParaRPr lang="en-AU" dirty="0" smtClean="0">
              <a:solidFill>
                <a:srgbClr val="FF0000"/>
              </a:solidFill>
            </a:endParaRPr>
          </a:p>
          <a:p>
            <a:pPr lvl="1"/>
            <a:r>
              <a:rPr lang="en-AU" dirty="0" smtClean="0"/>
              <a:t>The SC will subsequently have a discussion on if and when to respond to this </a:t>
            </a:r>
            <a:r>
              <a:rPr lang="en-AU" dirty="0" smtClean="0"/>
              <a:t>document</a:t>
            </a:r>
          </a:p>
          <a:p>
            <a:pPr lvl="1"/>
            <a:r>
              <a:rPr lang="en-AU" dirty="0" smtClean="0"/>
              <a:t>Any motion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294290"/>
              </p:ext>
            </p:extLst>
          </p:nvPr>
        </p:nvGraphicFramePr>
        <p:xfrm>
          <a:off x="1447800" y="2667000"/>
          <a:ext cx="914400" cy="771525"/>
        </p:xfrm>
        <a:graphic>
          <a:graphicData uri="http://schemas.openxmlformats.org/presentationml/2006/ole">
            <mc:AlternateContent xmlns:mc="http://schemas.openxmlformats.org/markup-compatibility/2006">
              <mc:Choice xmlns:v="urn:schemas-microsoft-com:vml" Requires="v">
                <p:oleObj spid="_x0000_s111655"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447800" y="2667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SC will discuss </a:t>
            </a:r>
            <a:r>
              <a:rPr lang="en-AU" dirty="0" smtClean="0"/>
              <a:t>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It is not yet clear if the document will be considered in 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76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1870138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149737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886745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1780981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An ISO staffer indicates that it may be inappropriate to consider the “Explanatory Report”</a:t>
            </a:r>
            <a:endParaRPr lang="en-AU" dirty="0"/>
          </a:p>
        </p:txBody>
      </p:sp>
      <p:sp>
        <p:nvSpPr>
          <p:cNvPr id="3" name="Content Placeholder 2"/>
          <p:cNvSpPr>
            <a:spLocks noGrp="1"/>
          </p:cNvSpPr>
          <p:nvPr>
            <p:ph idx="1"/>
          </p:nvPr>
        </p:nvSpPr>
        <p:spPr/>
        <p:txBody>
          <a:bodyPr/>
          <a:lstStyle/>
          <a:p>
            <a:pPr lvl="1"/>
            <a:r>
              <a:rPr lang="en-AU" dirty="0" smtClean="0"/>
              <a:t>An ISO staffer notes</a:t>
            </a:r>
          </a:p>
          <a:p>
            <a:pPr lvl="2"/>
            <a:r>
              <a:rPr lang="en-US" i="1" dirty="0" smtClean="0"/>
              <a:t>I question the wisdom of an explanatory report that raises more questions than it resolves.  The discussions in Graz, at least for the day I was there, showed consensus for the resolutions that were documented.  It would be nice if consensus were always unanimous but it does not have to be.  If an objection exists then an explanatory report is probably the worst possible approach as it introduces more "words on a page" to agonize and debate over.</a:t>
            </a:r>
            <a:endParaRPr lang="en-AU" i="1" dirty="0" smtClean="0"/>
          </a:p>
          <a:p>
            <a:pPr lvl="2"/>
            <a:r>
              <a:rPr lang="en-US" i="1" dirty="0" smtClean="0"/>
              <a:t>I note the need to clarify the meaning of "revision" in the context of the explanatory report but surely the perceived confusion on this topic is emblematic of a wider issue.  Waiting for me to give an interpretation is not the answer. </a:t>
            </a:r>
            <a:endParaRPr lang="en-AU" i="1" dirty="0" smtClean="0"/>
          </a:p>
          <a:p>
            <a:pPr lvl="2"/>
            <a:r>
              <a:rPr lang="en-US" i="1" dirty="0" smtClean="0"/>
              <a:t>I have seen an email aimed at setting up a conference call to discuss this issue further.  From my perspective, if there is a misunderstanding over the wording of the resolution then the appropriate venue to conduct this discussion is within SC 6 so that all members can participate.  For me this is a JTC 1/SC 6 issue and I yield to the leadership of this subcommittee to advise further.  </a:t>
            </a:r>
            <a:endParaRPr lang="en-AU" i="1" dirty="0" smtClean="0"/>
          </a:p>
          <a:p>
            <a:pPr lvl="2"/>
            <a:r>
              <a:rPr lang="en-US" i="1" dirty="0" smtClean="0"/>
              <a:t>.</a:t>
            </a:r>
            <a:endParaRPr lang="en-AU" i="1"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1346907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until May on basis:</a:t>
            </a:r>
          </a:p>
          <a:p>
            <a:pPr lvl="2"/>
            <a:r>
              <a:rPr lang="en-AU" dirty="0"/>
              <a:t>O</a:t>
            </a:r>
            <a:r>
              <a:rPr lang="en-AU" dirty="0" smtClean="0"/>
              <a:t>f ISO staffer comments and fact it is</a:t>
            </a:r>
          </a:p>
          <a:p>
            <a:pPr lvl="2"/>
            <a:r>
              <a:rPr lang="en-AU" dirty="0" smtClean="0"/>
              <a:t>Noting the document is not yet on 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Tree>
    <p:extLst>
      <p:ext uri="{BB962C8B-B14F-4D97-AF65-F5344CB8AC3E}">
        <p14:creationId xmlns:p14="http://schemas.microsoft.com/office/powerpoint/2010/main" val="427685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7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Bruce Kraemer as </a:t>
            </a:r>
            <a:r>
              <a:rPr lang="en-AU" dirty="0" err="1" smtClean="0"/>
              <a:t>HoD</a:t>
            </a:r>
            <a:r>
              <a:rPr lang="en-AU" dirty="0" smtClean="0"/>
              <a:t> to SC6 meeting in June</a:t>
            </a:r>
          </a:p>
          <a:p>
            <a:pPr lvl="2"/>
            <a:r>
              <a:rPr lang="en-AU" dirty="0" smtClean="0"/>
              <a:t>Proposal to SC6 for collaboration mechanisms</a:t>
            </a:r>
          </a:p>
          <a:p>
            <a:pPr lvl="2"/>
            <a:r>
              <a:rPr lang="en-AU" dirty="0" smtClean="0"/>
              <a:t>Responses to comments from China NB on 802.1X and 802.1AE</a:t>
            </a:r>
          </a:p>
          <a:p>
            <a:pPr lvl="2"/>
            <a:r>
              <a:rPr lang="en-AU" dirty="0" smtClean="0"/>
              <a:t>Response to Swiss NB comparing </a:t>
            </a:r>
            <a:r>
              <a:rPr lang="en-AU" dirty="0"/>
              <a:t>TePAKA4 and IEEE 802.1X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empower the IEEE 802 </a:t>
            </a:r>
            <a:r>
              <a:rPr lang="en-AU" dirty="0" err="1" smtClean="0"/>
              <a:t>HoD</a:t>
            </a:r>
            <a:r>
              <a:rPr lang="en-AU" dirty="0" smtClean="0"/>
              <a:t> to the SC6 meeting in </a:t>
            </a:r>
            <a:r>
              <a:rPr lang="en-AU" dirty="0" smtClean="0"/>
              <a:t>June 13</a:t>
            </a:r>
            <a:endParaRPr lang="en-AU" dirty="0" smtClean="0"/>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Bruce Kraemer be appointed as </a:t>
            </a:r>
            <a:r>
              <a:rPr lang="en-AU" i="1" dirty="0" err="1" smtClean="0"/>
              <a:t>HoD</a:t>
            </a:r>
            <a:r>
              <a:rPr lang="en-AU" i="1" dirty="0" smtClean="0"/>
              <a:t> of the IEEE 802 delegation to the SC6 meeting in </a:t>
            </a:r>
            <a:r>
              <a:rPr lang="en-AU" i="1" dirty="0" smtClean="0"/>
              <a:t>June 2013 </a:t>
            </a:r>
            <a:r>
              <a:rPr lang="en-AU" i="1" dirty="0" smtClean="0"/>
              <a:t>and be authorised to:</a:t>
            </a:r>
          </a:p>
          <a:p>
            <a:pPr lvl="2"/>
            <a:r>
              <a:rPr lang="en-AU" i="1" dirty="0" smtClean="0"/>
              <a:t>Appoint the IEEE 802 delegation</a:t>
            </a:r>
          </a:p>
          <a:p>
            <a:pPr lvl="2"/>
            <a:r>
              <a:rPr lang="en-AU" i="1" dirty="0" smtClean="0"/>
              <a:t>Approve any necessary submissions</a:t>
            </a:r>
          </a:p>
          <a:p>
            <a:pPr lvl="2"/>
            <a:r>
              <a:rPr lang="en-AU" i="1" dirty="0" smtClean="0"/>
              <a:t>Call any necessary preparation teleconferences</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62</a:t>
            </a:fld>
            <a:endParaRPr lang="en-US"/>
          </a:p>
        </p:txBody>
      </p:sp>
    </p:spTree>
    <p:extLst>
      <p:ext uri="{BB962C8B-B14F-4D97-AF65-F5344CB8AC3E}">
        <p14:creationId xmlns:p14="http://schemas.microsoft.com/office/powerpoint/2010/main" val="1269931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a:t>
            </a:r>
            <a:r>
              <a:rPr lang="en-AU" dirty="0" smtClean="0"/>
              <a:t>will consider approving a response to the Swiss NB </a:t>
            </a:r>
            <a:r>
              <a:rPr lang="en-AU" dirty="0" err="1" smtClean="0"/>
              <a:t>comparion</a:t>
            </a:r>
            <a:r>
              <a:rPr lang="en-AU" dirty="0" smtClean="0"/>
              <a:t> of 802.1X </a:t>
            </a:r>
            <a:endParaRPr lang="en-AU" dirty="0" smtClean="0"/>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a:t>
            </a:r>
            <a:r>
              <a:rPr lang="en-AU" i="1" dirty="0" smtClean="0"/>
              <a:t>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r>
              <a:rPr lang="en-AU" dirty="0" smtClean="0"/>
              <a:t>:</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63</a:t>
            </a:fld>
            <a:endParaRPr lang="en-US"/>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802.1X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solidFill>
                  <a:srgbClr val="FF0000"/>
                </a:solidFill>
              </a:rPr>
              <a:t>&lt;</a:t>
            </a:r>
            <a:r>
              <a:rPr lang="en-AU" i="1" dirty="0" err="1" smtClean="0">
                <a:solidFill>
                  <a:srgbClr val="FF0000"/>
                </a:solidFill>
              </a:rPr>
              <a:t>tbd</a:t>
            </a:r>
            <a:r>
              <a:rPr lang="en-AU" i="1" dirty="0" smtClean="0">
                <a:solidFill>
                  <a:srgbClr val="FF0000"/>
                </a:solidFill>
              </a:rPr>
              <a:t>&gt; </a:t>
            </a:r>
            <a:r>
              <a:rPr lang="en-AU" i="1" dirty="0" smtClean="0"/>
              <a:t>to the comments from the China NB in the pre-ballot in ISO/IEC JTC1/SC6 on IEEE 802.1X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934547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802.1AE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solidFill>
                  <a:srgbClr val="FF0000"/>
                </a:solidFill>
              </a:rPr>
              <a:t>&lt;</a:t>
            </a:r>
            <a:r>
              <a:rPr lang="en-AU" i="1" dirty="0" err="1" smtClean="0">
                <a:solidFill>
                  <a:srgbClr val="FF0000"/>
                </a:solidFill>
              </a:rPr>
              <a:t>tbd</a:t>
            </a:r>
            <a:r>
              <a:rPr lang="en-AU" i="1" dirty="0" smtClean="0">
                <a:solidFill>
                  <a:srgbClr val="FF0000"/>
                </a:solidFill>
              </a:rPr>
              <a:t>&gt; </a:t>
            </a:r>
            <a:r>
              <a:rPr lang="en-AU" i="1" dirty="0" smtClean="0"/>
              <a:t>to the comments from the China NB in the pre-ballot in ISO/IEC JTC1/SC6 on IEEE 802.1AE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0176308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next SC6 meeting at the </a:t>
            </a:r>
            <a:r>
              <a:rPr lang="en-AU" dirty="0" smtClean="0"/>
              <a:t>May interim</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Plans for IEEE 802 plenary in March 2013</a:t>
            </a:r>
          </a:p>
          <a:p>
            <a:pPr lvl="1"/>
            <a:r>
              <a:rPr lang="en-AU" dirty="0" smtClean="0"/>
              <a:t>Obtain agreement for SC6 participation mechanism &amp; decide on response to “interpretation” from Swiss NB</a:t>
            </a:r>
          </a:p>
          <a:p>
            <a:pPr lvl="2"/>
            <a:r>
              <a:rPr lang="en-AU" dirty="0"/>
              <a:t>Approval required </a:t>
            </a:r>
            <a:r>
              <a:rPr lang="en-AU" dirty="0" smtClean="0"/>
              <a:t>from 802.1, 802.3 &amp; 802.11 WG’s, IEEE </a:t>
            </a:r>
            <a:r>
              <a:rPr lang="en-AU" dirty="0"/>
              <a:t>802 </a:t>
            </a:r>
            <a:r>
              <a:rPr lang="en-AU" dirty="0" smtClean="0"/>
              <a:t>EC</a:t>
            </a:r>
          </a:p>
          <a:p>
            <a:pPr lvl="1"/>
            <a:r>
              <a:rPr lang="en-AU" dirty="0"/>
              <a:t>Obtain agreement to submit </a:t>
            </a:r>
            <a:r>
              <a:rPr lang="en-AU" dirty="0" smtClean="0"/>
              <a:t>802.11aa/ad/</a:t>
            </a:r>
            <a:r>
              <a:rPr lang="en-AU" dirty="0" err="1" smtClean="0"/>
              <a:t>ae</a:t>
            </a:r>
            <a:r>
              <a:rPr lang="en-AU" dirty="0" smtClean="0"/>
              <a:t> </a:t>
            </a:r>
            <a:r>
              <a:rPr lang="en-AU" dirty="0"/>
              <a:t>to ISO/IEC under PSDO</a:t>
            </a:r>
          </a:p>
          <a:p>
            <a:pPr lvl="2"/>
            <a:r>
              <a:rPr lang="en-AU" dirty="0"/>
              <a:t>Approval required by </a:t>
            </a:r>
            <a:r>
              <a:rPr lang="en-AU" dirty="0" smtClean="0"/>
              <a:t>802.11 WG (done), </a:t>
            </a:r>
            <a:r>
              <a:rPr lang="en-AU" dirty="0"/>
              <a:t>IEEE 802 </a:t>
            </a:r>
            <a:r>
              <a:rPr lang="en-AU" dirty="0" smtClean="0"/>
              <a:t>EC (probably by e-mail)</a:t>
            </a:r>
            <a:endParaRPr lang="en-AU" dirty="0"/>
          </a:p>
          <a:p>
            <a:pPr lvl="1"/>
            <a:r>
              <a:rPr lang="en-AU" dirty="0" smtClean="0"/>
              <a:t>Obtain </a:t>
            </a:r>
            <a:r>
              <a:rPr lang="en-AU" dirty="0"/>
              <a:t>agreement </a:t>
            </a:r>
            <a:r>
              <a:rPr lang="en-AU" dirty="0" smtClean="0"/>
              <a:t>to submit 802.3 to ISO/IEC under PSDO</a:t>
            </a:r>
            <a:endParaRPr lang="en-AU" dirty="0"/>
          </a:p>
          <a:p>
            <a:pPr lvl="2"/>
            <a:r>
              <a:rPr lang="en-AU" dirty="0"/>
              <a:t>Approval required by </a:t>
            </a:r>
            <a:r>
              <a:rPr lang="en-AU" dirty="0" smtClean="0"/>
              <a:t>802.3 WG, IEEE </a:t>
            </a:r>
            <a:r>
              <a:rPr lang="en-AU" dirty="0"/>
              <a:t>802 </a:t>
            </a:r>
            <a:r>
              <a:rPr lang="en-AU" dirty="0" smtClean="0"/>
              <a:t>EC</a:t>
            </a:r>
          </a:p>
          <a:p>
            <a:pPr lvl="1"/>
            <a:r>
              <a:rPr lang="en-AU" dirty="0" smtClean="0"/>
              <a:t>Empower the IEEE 802 </a:t>
            </a:r>
            <a:r>
              <a:rPr lang="en-AU" dirty="0" err="1" smtClean="0"/>
              <a:t>HoD</a:t>
            </a:r>
            <a:r>
              <a:rPr lang="en-AU" dirty="0" smtClean="0"/>
              <a:t> for SC6 meeting </a:t>
            </a:r>
          </a:p>
          <a:p>
            <a:pPr lvl="2"/>
            <a:r>
              <a:rPr lang="en-AU" dirty="0"/>
              <a:t>Approval by IEEE 802 </a:t>
            </a:r>
            <a:r>
              <a:rPr lang="en-AU" dirty="0" smtClean="0"/>
              <a:t>EC</a:t>
            </a:r>
          </a:p>
          <a:p>
            <a:pPr lvl="1"/>
            <a:r>
              <a:rPr lang="en-AU" dirty="0" smtClean="0"/>
              <a:t>Agree on response to Swiss NB submission on TEPA-AC</a:t>
            </a:r>
          </a:p>
          <a:p>
            <a:pPr lvl="2"/>
            <a:r>
              <a:rPr lang="en-AU" dirty="0"/>
              <a:t>Approval required from </a:t>
            </a:r>
            <a:r>
              <a:rPr lang="en-AU" dirty="0" smtClean="0"/>
              <a:t>802.1 WG &amp; IEEE </a:t>
            </a:r>
            <a:r>
              <a:rPr lang="en-AU" dirty="0"/>
              <a:t>802 </a:t>
            </a:r>
            <a:r>
              <a:rPr lang="en-AU" dirty="0" smtClean="0"/>
              <a:t>EC</a:t>
            </a:r>
            <a:endParaRPr lang="en-AU" dirty="0"/>
          </a:p>
          <a:p>
            <a:pPr lvl="1"/>
            <a:r>
              <a:rPr lang="en-AU" dirty="0" smtClean="0"/>
              <a:t>Request expert assistance </a:t>
            </a:r>
            <a:r>
              <a:rPr lang="en-AU" dirty="0"/>
              <a:t>for </a:t>
            </a:r>
            <a:r>
              <a:rPr lang="en-AU" dirty="0" smtClean="0"/>
              <a:t>SC6 meeting</a:t>
            </a:r>
          </a:p>
          <a:p>
            <a:pPr lvl="2"/>
            <a:r>
              <a:rPr lang="en-AU" dirty="0"/>
              <a:t>Approval by </a:t>
            </a:r>
            <a:r>
              <a:rPr lang="en-AU" dirty="0" err="1" smtClean="0"/>
              <a:t>HoD</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Jan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Vancouver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19 March,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20 March,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21 march ,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7884</Words>
  <Application>Microsoft Office PowerPoint</Application>
  <PresentationFormat>On-screen Show (4:3)</PresentationFormat>
  <Paragraphs>892</Paragraphs>
  <Slides>68</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802-11-Submission</vt:lpstr>
      <vt:lpstr>Adobe Acrobat Document</vt:lpstr>
      <vt:lpstr>Acrobat Document</vt:lpstr>
      <vt:lpstr>IEEE 802 JTC1 Standing Committee March 2013 agenda</vt:lpstr>
      <vt:lpstr>This presentation will be used to run the IEEE 802 JTC1 SC meetings in Orlando in March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are sought for the next SC6 meeting in June 2013 in Korea</vt:lpstr>
      <vt:lpstr>The IEEE 802.11 WG has liaised various Sponsor Ballot drafts to ISO/IEC JTC1/SC6</vt:lpstr>
      <vt:lpstr>The comments from the PSDO ballot on IEEE 802.11-2012 were liaised to SC6 in February 2013</vt:lpstr>
      <vt:lpstr>IEEE 802.11aa/ad/ae have started the process of ratification by ISO/IEC</vt:lpstr>
      <vt:lpstr>IEEE 802.1X &amp; IEEE 802.1AE started the process of ISO/IEC ratification in Dec 2012</vt:lpstr>
      <vt:lpstr>The ISO/IEC naming convention for IEEE 802.1X/AE has been agreed with the ISO Central Secretariat</vt:lpstr>
      <vt:lpstr>IEEE staff will attempt to arrange for 802.1X/AE to be published as ISO/IEC standards ASAP</vt:lpstr>
      <vt:lpstr>The pre-ballots on 802.1X and 802.1AE both passed with the only “no” vote from China NB</vt:lpstr>
      <vt:lpstr>The SC has decided to respond to the comments from the China NB before the next stage of balloting</vt:lpstr>
      <vt:lpstr>The SC will review the proposed responses to the comments from the China NB on 802.1X/AE</vt:lpstr>
      <vt:lpstr>IEEE 802.3 WG will consider in March 2013 submitting IEEE 802.3 for ISO/IEC ratification</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for the SC6 collaboration over time</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were/are planning to attend the IEEE 802.11 WG meeting in March</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A China NB rep has declined an IEEE 802 invitation to present TePA to IEEE 802.1 WG in 2013</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An ISO staffer indicates that it may be inappropriate to consider the “Explanatory Report”</vt:lpstr>
      <vt:lpstr>The SC needs to decide what to do in relation to the Swiss NB “Explanatory Report” </vt:lpstr>
      <vt:lpstr>ISO and IEEE are renegotiating the PSDO, and requested comments in Nov 2012</vt:lpstr>
      <vt:lpstr>IEEE 802 JTC1 SC will consider any motions</vt:lpstr>
      <vt:lpstr>The IEEE 802 JTC1 SC will empower the IEEE 802 HoD to the SC6 meeting in June 13</vt:lpstr>
      <vt:lpstr>The IEEE 802 JTC1 SC will consider approving a response to the Swiss NB comparion of 802.1X </vt:lpstr>
      <vt:lpstr>The SC will consider a motion approving the responses related to the 802.1X pre-ballot </vt:lpstr>
      <vt:lpstr>The SC will consider a motion approving the responses related to the 802.1AE pre-ballot </vt:lpstr>
      <vt:lpstr>The IEEE 802 JTC1 SC will prepare for the next SC6 meeting at the May interim</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2013-03-15T07:07:22Z</dcterms:modified>
</cp:coreProperties>
</file>