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66" r:id="rId4"/>
    <p:sldId id="328" r:id="rId5"/>
    <p:sldId id="330" r:id="rId6"/>
    <p:sldId id="309" r:id="rId7"/>
    <p:sldId id="314" r:id="rId8"/>
    <p:sldId id="310" r:id="rId9"/>
    <p:sldId id="312" r:id="rId10"/>
    <p:sldId id="331" r:id="rId11"/>
    <p:sldId id="323" r:id="rId12"/>
    <p:sldId id="329" r:id="rId13"/>
    <p:sldId id="327" r:id="rId14"/>
    <p:sldId id="334" r:id="rId15"/>
    <p:sldId id="335" r:id="rId16"/>
    <p:sldId id="336" r:id="rId17"/>
    <p:sldId id="337" r:id="rId18"/>
    <p:sldId id="339" r:id="rId19"/>
    <p:sldId id="338" r:id="rId20"/>
    <p:sldId id="301" r:id="rId21"/>
  </p:sldIdLst>
  <p:sldSz cx="9144000" cy="6858000" type="screen4x3"/>
  <p:notesSz cx="6669088" cy="99282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32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082"/>
        <p:guide pos="207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90244" cy="495901"/>
          </a:xfrm>
          <a:prstGeom prst="rect">
            <a:avLst/>
          </a:prstGeom>
        </p:spPr>
        <p:txBody>
          <a:bodyPr vert="horz" lIns="95390" tIns="47695" rIns="95390" bIns="47695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319" y="1"/>
            <a:ext cx="2890244" cy="495901"/>
          </a:xfrm>
          <a:prstGeom prst="rect">
            <a:avLst/>
          </a:prstGeom>
        </p:spPr>
        <p:txBody>
          <a:bodyPr vert="horz" lIns="95390" tIns="47695" rIns="95390" bIns="47695" rtlCol="0"/>
          <a:lstStyle>
            <a:lvl1pPr algn="r">
              <a:defRPr sz="1300"/>
            </a:lvl1pPr>
          </a:lstStyle>
          <a:p>
            <a:fld id="{B87CCAAF-252C-4847-8D16-EDD6B40E4912}" type="datetimeFigureOut">
              <a:rPr lang="en-US" smtClean="0"/>
              <a:pPr/>
              <a:t>20-Mar-13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626"/>
            <a:ext cx="2890244" cy="495901"/>
          </a:xfrm>
          <a:prstGeom prst="rect">
            <a:avLst/>
          </a:prstGeom>
        </p:spPr>
        <p:txBody>
          <a:bodyPr vert="horz" lIns="95390" tIns="47695" rIns="95390" bIns="47695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319" y="9430626"/>
            <a:ext cx="2890244" cy="495901"/>
          </a:xfrm>
          <a:prstGeom prst="rect">
            <a:avLst/>
          </a:prstGeom>
        </p:spPr>
        <p:txBody>
          <a:bodyPr vert="horz" lIns="95390" tIns="47695" rIns="95390" bIns="47695" rtlCol="0" anchor="b"/>
          <a:lstStyle>
            <a:lvl1pPr algn="r">
              <a:defRPr sz="13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72215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669088" cy="99282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5390" tIns="47695" rIns="95390" bIns="47695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424741" y="103597"/>
            <a:ext cx="615303" cy="2258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 sz="15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</a:t>
            </a:r>
            <a:r>
              <a:rPr lang="en-US" dirty="0" smtClean="0"/>
              <a:t>802.11-yy/0221r2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29045" y="103597"/>
            <a:ext cx="793939" cy="2258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 sz="15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860425" y="750888"/>
            <a:ext cx="4946650" cy="3709987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888601" y="4716163"/>
            <a:ext cx="4890360" cy="4466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7644" tIns="48071" rIns="97644" bIns="48071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152971" y="9612343"/>
            <a:ext cx="887074" cy="19360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76951" algn="l"/>
                <a:tab pos="1430853" algn="l"/>
                <a:tab pos="2384755" algn="l"/>
                <a:tab pos="3338657" algn="l"/>
                <a:tab pos="4292559" algn="l"/>
                <a:tab pos="5246461" algn="l"/>
                <a:tab pos="6200364" algn="l"/>
                <a:tab pos="7154266" algn="l"/>
                <a:tab pos="8108168" algn="l"/>
                <a:tab pos="9062070" algn="l"/>
                <a:tab pos="10015972" algn="l"/>
                <a:tab pos="10969874" algn="l"/>
              </a:tabLst>
              <a:defRPr sz="13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099416" y="9612342"/>
            <a:ext cx="491632" cy="388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 sz="13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694698" y="9612344"/>
            <a:ext cx="777457" cy="20005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</a:pPr>
            <a:r>
              <a:rPr lang="en-US" sz="13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96224" y="9610645"/>
            <a:ext cx="5276641" cy="169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5390" tIns="47695" rIns="95390" bIns="47695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22937" y="317582"/>
            <a:ext cx="5423214" cy="169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5390" tIns="47695" rIns="95390" bIns="47695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845418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</a:t>
            </a:r>
            <a:r>
              <a:rPr lang="en-US" dirty="0" smtClean="0"/>
              <a:t>802.11-yy/0221r2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09990" y="750647"/>
            <a:ext cx="4449112" cy="371077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5390" tIns="47695" rIns="95390" bIns="47695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888601" y="4716162"/>
            <a:ext cx="4891886" cy="45684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</a:t>
            </a:r>
            <a:r>
              <a:rPr lang="en-US" dirty="0" smtClean="0"/>
              <a:t>802.11-yy/0221r2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09990" y="750647"/>
            <a:ext cx="4449112" cy="371077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5390" tIns="47695" rIns="95390" bIns="47695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888601" y="4716162"/>
            <a:ext cx="4891886" cy="45684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 smtClean="0"/>
              <a:t>doc.: IEEE 802.11-yy/0221r2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2400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 smtClean="0"/>
              <a:t>doc.: IEEE 802.11-yy/0221r2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2400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</a:t>
            </a:r>
            <a:r>
              <a:rPr lang="en-US" dirty="0" smtClean="0"/>
              <a:t>802.11-yy/0221r2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60425" y="750888"/>
            <a:ext cx="4948238" cy="37115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888601" y="4716162"/>
            <a:ext cx="4891886" cy="45684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Broadcom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 2013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Broadcom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Broadcom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Broadcom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Broadcom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Broadcom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Broadcom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Broadcom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008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11-13/0221r2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6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7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8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9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0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1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etieee802/download/802.11-2012.pdf" TargetMode="External"/><Relationship Id="rId7" Type="http://schemas.openxmlformats.org/officeDocument/2006/relationships/hyperlink" Target="http://www.ieee802.org/1/files/private/br-drafts/d3/802-1BR-d3-3cb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i-fi.org/knowledge-center/published-specifications" TargetMode="External"/><Relationship Id="rId5" Type="http://schemas.openxmlformats.org/officeDocument/2006/relationships/hyperlink" Target="http://standards.ieee.org/getieee802/download/802.11aa-2012.pdf" TargetMode="External"/><Relationship Id="rId4" Type="http://schemas.openxmlformats.org/officeDocument/2006/relationships/hyperlink" Target="http://standards.ieee.org/getieee802/download/802.1D-2004.pdf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Mar 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371600"/>
          </a:xfrm>
          <a:ln/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sz="2800" dirty="0" smtClean="0">
                <a:ea typeface="ＭＳ Ｐゴシック" pitchFamily="34" charset="-128"/>
              </a:rPr>
              <a:t>802.11 </a:t>
            </a:r>
            <a:r>
              <a:rPr lang="en-US" altLang="zh-TW" sz="2800" dirty="0" err="1" smtClean="0">
                <a:ea typeface="ＭＳ Ｐゴシック" pitchFamily="34" charset="-128"/>
              </a:rPr>
              <a:t>QoS</a:t>
            </a:r>
            <a:r>
              <a:rPr lang="en-US" altLang="zh-TW" sz="2800" dirty="0" smtClean="0">
                <a:ea typeface="ＭＳ Ｐゴシック" pitchFamily="34" charset="-128"/>
              </a:rPr>
              <a:t> Queue Architecture </a:t>
            </a:r>
            <a:br>
              <a:rPr lang="en-US" altLang="zh-TW" sz="2800" dirty="0" smtClean="0">
                <a:ea typeface="ＭＳ Ｐゴシック" pitchFamily="34" charset="-128"/>
              </a:rPr>
            </a:br>
            <a:r>
              <a:rPr lang="en-US" altLang="zh-TW" sz="2800" dirty="0" smtClean="0">
                <a:ea typeface="ＭＳ Ｐゴシック" pitchFamily="34" charset="-128"/>
              </a:rPr>
              <a:t>and Possible 802.1bz Bridge Model “for P2P Model”</a:t>
            </a:r>
            <a:endParaRPr lang="en-US" altLang="zh-TW" sz="2800" dirty="0">
              <a:ea typeface="ＭＳ Ｐゴシック" pitchFamily="34" charset="-128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4987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Date:</a:t>
            </a:r>
            <a:r>
              <a:rPr lang="en-GB" sz="2000" b="0" dirty="0" smtClean="0"/>
              <a:t> 2013-03-18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5095021"/>
              </p:ext>
            </p:extLst>
          </p:nvPr>
        </p:nvGraphicFramePr>
        <p:xfrm>
          <a:off x="517525" y="3187700"/>
          <a:ext cx="8066088" cy="252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6" name="Document" r:id="rId5" imgW="8248187" imgH="2584680" progId="Word.Document.8">
                  <p:embed/>
                </p:oleObj>
              </mc:Choice>
              <mc:Fallback>
                <p:oleObj name="Document" r:id="rId5" imgW="8248187" imgH="258468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3187700"/>
                        <a:ext cx="8066088" cy="2527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6257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cs typeface="Arial" charset="0"/>
              </a:rPr>
              <a:t>802.11 – 802.1Q Default Priority Levels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838200"/>
          </a:xfr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pitchFamily="2" charset="2"/>
              <a:buChar char="§"/>
            </a:pPr>
            <a:r>
              <a:rPr lang="en-US" sz="1600" b="0" dirty="0" smtClean="0">
                <a:solidFill>
                  <a:schemeClr val="tx1"/>
                </a:solidFill>
                <a:cs typeface="Arial" charset="0"/>
              </a:rPr>
              <a:t>ACs default priority level mapping </a:t>
            </a:r>
            <a:r>
              <a:rPr lang="en-US" sz="1600" b="0" dirty="0" smtClean="0">
                <a:cs typeface="Arial" charset="0"/>
              </a:rPr>
              <a:t>differ from 802.1Q-2012 default priority level mapping</a:t>
            </a:r>
          </a:p>
          <a:p>
            <a:pPr>
              <a:buFont typeface="Wingdings" pitchFamily="2" charset="2"/>
              <a:buChar char="§"/>
            </a:pPr>
            <a:r>
              <a:rPr lang="en-US" sz="1600" u="sng" dirty="0" smtClean="0">
                <a:cs typeface="Arial" charset="0"/>
              </a:rPr>
              <a:t>These mappings are informative only and could be freely modified</a:t>
            </a:r>
            <a:endParaRPr lang="en-US" sz="1600" u="sng" dirty="0">
              <a:cs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 2013</a:t>
            </a:r>
            <a:endParaRPr lang="en-GB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1950373"/>
              </p:ext>
            </p:extLst>
          </p:nvPr>
        </p:nvGraphicFramePr>
        <p:xfrm>
          <a:off x="381000" y="2832582"/>
          <a:ext cx="8382008" cy="33396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800"/>
                <a:gridCol w="609600"/>
                <a:gridCol w="533400"/>
                <a:gridCol w="762000"/>
                <a:gridCol w="838200"/>
                <a:gridCol w="685800"/>
                <a:gridCol w="152400"/>
                <a:gridCol w="609600"/>
                <a:gridCol w="685800"/>
                <a:gridCol w="685800"/>
                <a:gridCol w="609600"/>
                <a:gridCol w="762000"/>
                <a:gridCol w="762008"/>
              </a:tblGrid>
              <a:tr h="39459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+mj-lt"/>
                        </a:rPr>
                        <a:t>802.1D</a:t>
                      </a:r>
                      <a:endParaRPr lang="en-US" sz="11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+mj-lt"/>
                        </a:rPr>
                        <a:t>802.11</a:t>
                      </a:r>
                      <a:endParaRPr lang="en-US" sz="11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+mj-lt"/>
                        </a:rPr>
                        <a:t>WMM</a:t>
                      </a:r>
                      <a:endParaRPr lang="en-US" sz="11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802.11aa</a:t>
                      </a:r>
                      <a:endParaRPr lang="en-US" sz="12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10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802.1Q-2012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3007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Priority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+mj-lt"/>
                        </a:rPr>
                        <a:t>Priority</a:t>
                      </a:r>
                      <a:r>
                        <a:rPr lang="en-US" sz="900" b="1" baseline="0" dirty="0">
                          <a:effectLst/>
                          <a:latin typeface="+mj-lt"/>
                          <a:cs typeface="Arial"/>
                        </a:rPr>
                        <a:t> </a:t>
                      </a: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Level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 smtClean="0">
                          <a:effectLst/>
                          <a:latin typeface="+mj-lt"/>
                          <a:ea typeface="Calibri"/>
                          <a:cs typeface="Arial"/>
                        </a:rPr>
                        <a:t>Desig</a:t>
                      </a:r>
                      <a:r>
                        <a:rPr lang="en-US" sz="1200" b="1" dirty="0" smtClean="0">
                          <a:effectLst/>
                          <a:latin typeface="+mj-lt"/>
                          <a:ea typeface="Calibri"/>
                          <a:cs typeface="Arial"/>
                        </a:rPr>
                        <a:t>.</a:t>
                      </a:r>
                      <a:endParaRPr lang="en-US" sz="12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j-lt"/>
                        </a:rPr>
                        <a:t>Access </a:t>
                      </a:r>
                      <a:r>
                        <a:rPr lang="en-US" sz="1200" b="1" dirty="0" smtClean="0">
                          <a:effectLst/>
                          <a:latin typeface="+mj-lt"/>
                        </a:rPr>
                        <a:t>Category</a:t>
                      </a:r>
                      <a:endParaRPr lang="en-US" sz="12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+mj-lt"/>
                        </a:rPr>
                        <a:t>WMM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+mj-lt"/>
                        </a:rPr>
                        <a:t>Priority</a:t>
                      </a:r>
                      <a:endParaRPr lang="en-US" sz="12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Access</a:t>
                      </a:r>
                    </a:p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Category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kern="120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Priority</a:t>
                      </a:r>
                      <a:r>
                        <a:rPr lang="en-US" sz="1200" b="1" kern="1200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Level</a:t>
                      </a:r>
                      <a:endParaRPr lang="en-US" sz="1200" b="1" kern="120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Traffic type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 traffic types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 traffic types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with SR Class </a:t>
                      </a:r>
                    </a:p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 &amp; B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with SR Class </a:t>
                      </a:r>
                    </a:p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 only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868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effectLst/>
                          <a:latin typeface="+mj-lt"/>
                          <a:ea typeface="Calibri"/>
                          <a:cs typeface="Arial"/>
                        </a:rPr>
                        <a:t>lowest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1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BK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AC_BK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effectLst/>
                          <a:latin typeface="+mj-lt"/>
                        </a:rPr>
                        <a:t>Background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effectLst/>
                          <a:latin typeface="+mj-lt"/>
                        </a:rPr>
                        <a:t>BK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BK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BK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BE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4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BE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BE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86880">
                <a:tc rowSpan="6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j-lt"/>
                        </a:rPr>
                        <a:t>2</a:t>
                      </a:r>
                      <a:endParaRPr lang="en-US" sz="12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-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AC_BK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BE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BE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86880"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j-lt"/>
                        </a:rPr>
                        <a:t>0</a:t>
                      </a:r>
                      <a:endParaRPr lang="en-US" sz="12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BE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AC_BE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b="0" dirty="0" smtClean="0">
                          <a:effectLst/>
                          <a:latin typeface="+mj-lt"/>
                        </a:rPr>
                        <a:t>Best Effort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effectLst/>
                          <a:latin typeface="+mj-lt"/>
                        </a:rPr>
                        <a:t>BE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EE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CA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CA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CA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</a:tr>
              <a:tr h="286880"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3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EE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AC_BE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CA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</a:tr>
              <a:tr h="286880"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4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CL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AC_VI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b="0" dirty="0" smtClean="0">
                          <a:effectLst/>
                          <a:latin typeface="+mj-lt"/>
                        </a:rPr>
                        <a:t>Video</a:t>
                      </a:r>
                      <a:endParaRPr lang="en-US" sz="1200" b="0" dirty="0">
                        <a:effectLst/>
                        <a:latin typeface="+mj-lt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effectLst/>
                          <a:latin typeface="+mj-lt"/>
                        </a:rPr>
                        <a:t>A_VI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VI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VO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VO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SR-B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NC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86880"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5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VI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AC_VI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effectLst/>
                          <a:latin typeface="+mj-lt"/>
                        </a:rPr>
                        <a:t>VI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VO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NC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880"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6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VO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AC_VO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b="0" dirty="0" smtClean="0">
                          <a:effectLst/>
                          <a:latin typeface="+mj-lt"/>
                        </a:rPr>
                        <a:t>Voice</a:t>
                      </a:r>
                      <a:endParaRPr lang="en-US" sz="1200" b="0" dirty="0">
                        <a:effectLst/>
                        <a:latin typeface="+mj-lt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effectLst/>
                          <a:latin typeface="+mj-lt"/>
                        </a:rPr>
                        <a:t>VO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IC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IC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NC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SR-A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SR-B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868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effectLst/>
                          <a:latin typeface="+mj-lt"/>
                          <a:ea typeface="Calibri"/>
                          <a:cs typeface="Arial"/>
                        </a:rPr>
                        <a:t>highest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7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NC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AC_VO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200" dirty="0">
                        <a:effectLst/>
                        <a:latin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effectLst/>
                          <a:latin typeface="+mj-lt"/>
                        </a:rPr>
                        <a:t>A_VO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NC</a:t>
                      </a: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NC</a:t>
                      </a: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NC</a:t>
                      </a: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NC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1" name="Straight Arrow Connector 10"/>
          <p:cNvCxnSpPr/>
          <p:nvPr/>
        </p:nvCxnSpPr>
        <p:spPr bwMode="auto">
          <a:xfrm>
            <a:off x="762000" y="4267200"/>
            <a:ext cx="0" cy="1676400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58083413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sz="2800" dirty="0">
                <a:cs typeface="Arial" charset="0"/>
              </a:rPr>
              <a:t>802.11 Portal</a:t>
            </a:r>
            <a:endParaRPr lang="en-US" sz="2800" dirty="0" smtClean="0">
              <a:cs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 2013</a:t>
            </a:r>
            <a:endParaRPr lang="en-GB" dirty="0"/>
          </a:p>
        </p:txBody>
      </p:sp>
      <p:sp>
        <p:nvSpPr>
          <p:cNvPr id="8" name="Content Placeholder 3"/>
          <p:cNvSpPr>
            <a:spLocks noGrp="1"/>
          </p:cNvSpPr>
          <p:nvPr>
            <p:ph sz="quarter" idx="4294967295"/>
          </p:nvPr>
        </p:nvSpPr>
        <p:spPr>
          <a:xfrm>
            <a:off x="384047" y="1447800"/>
            <a:ext cx="8458200" cy="1905000"/>
          </a:xfrm>
          <a:prstGeom prst="rect">
            <a:avLst/>
          </a:prstGeo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1600" dirty="0"/>
              <a:t>802.11-2012, </a:t>
            </a:r>
            <a:r>
              <a:rPr lang="en-US" sz="1600" dirty="0" smtClean="0"/>
              <a:t>Section 4.3.6:  </a:t>
            </a:r>
            <a:r>
              <a:rPr lang="en-US" sz="1600" b="0" i="1" dirty="0" smtClean="0"/>
              <a:t>“</a:t>
            </a:r>
            <a:r>
              <a:rPr lang="en-US" sz="1600" b="0" dirty="0" smtClean="0"/>
              <a:t>Logical </a:t>
            </a:r>
            <a:r>
              <a:rPr lang="en-US" sz="1600" b="0" dirty="0"/>
              <a:t>point at which MSDUs from an integrated non-IEEE 802.11 LAN enter the IEEE 802.11 </a:t>
            </a:r>
            <a:r>
              <a:rPr lang="en-US" sz="1600" b="0" dirty="0" smtClean="0"/>
              <a:t>DS.”</a:t>
            </a:r>
            <a:r>
              <a:rPr lang="en-US" sz="2000" b="0" i="1" dirty="0" smtClean="0"/>
              <a:t>  </a:t>
            </a:r>
          </a:p>
          <a:p>
            <a:pPr>
              <a:buFont typeface="Wingdings" pitchFamily="2" charset="2"/>
              <a:buChar char="§"/>
            </a:pPr>
            <a:r>
              <a:rPr lang="en-US" sz="1600" dirty="0"/>
              <a:t>802.1Q-2012, </a:t>
            </a:r>
            <a:r>
              <a:rPr lang="en-US" sz="1600" dirty="0" smtClean="0"/>
              <a:t>Section 6.7.2</a:t>
            </a:r>
            <a:r>
              <a:rPr lang="en-US" sz="1600" b="0" dirty="0" smtClean="0"/>
              <a:t>: “A </a:t>
            </a:r>
            <a:r>
              <a:rPr lang="en-US" sz="1600" b="0" dirty="0"/>
              <a:t>Bridge to an IEEE 802.11 LAN shall connect to an IEEE 802.11 Portal, which in turn connects to an </a:t>
            </a:r>
            <a:r>
              <a:rPr lang="en-US" sz="1600" b="0" dirty="0" smtClean="0"/>
              <a:t>IEEE 802.11 </a:t>
            </a:r>
            <a:r>
              <a:rPr lang="en-US" sz="1600" b="0" dirty="0"/>
              <a:t>Distribution System. For the purposes of bridging, the service interface presented at the Portal </a:t>
            </a:r>
            <a:r>
              <a:rPr lang="en-US" sz="1600" b="0" dirty="0" smtClean="0"/>
              <a:t>is identical </a:t>
            </a:r>
            <a:r>
              <a:rPr lang="en-US" sz="1600" b="0" dirty="0"/>
              <a:t>to the service interface presented at the IEEE 802.11 MAC </a:t>
            </a:r>
            <a:r>
              <a:rPr lang="en-US" sz="1600" b="0" dirty="0" smtClean="0"/>
              <a:t>SAP.</a:t>
            </a:r>
            <a:endParaRPr lang="en-US" sz="1600" b="0" dirty="0"/>
          </a:p>
          <a:p>
            <a:endParaRPr lang="en-US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0642469"/>
              </p:ext>
            </p:extLst>
          </p:nvPr>
        </p:nvGraphicFramePr>
        <p:xfrm>
          <a:off x="2976563" y="3433763"/>
          <a:ext cx="3363912" cy="2587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67" name="Visio" r:id="rId3" imgW="3215663" imgH="2291404" progId="Visio.Drawing.11">
                  <p:embed/>
                </p:oleObj>
              </mc:Choice>
              <mc:Fallback>
                <p:oleObj name="Visio" r:id="rId3" imgW="3215663" imgH="2291404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6563" y="3433763"/>
                        <a:ext cx="3363912" cy="2587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2186193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802.3 – 802.11 MAC Relay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 2013</a:t>
            </a:r>
            <a:endParaRPr lang="en-GB" dirty="0"/>
          </a:p>
        </p:txBody>
      </p:sp>
      <p:sp>
        <p:nvSpPr>
          <p:cNvPr id="52" name="TextBox 51"/>
          <p:cNvSpPr txBox="1"/>
          <p:nvPr/>
        </p:nvSpPr>
        <p:spPr>
          <a:xfrm>
            <a:off x="6397954" y="5741313"/>
            <a:ext cx="1371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tx1"/>
                </a:solidFill>
              </a:rPr>
              <a:t>802.11 to 802.11 MAC relay</a:t>
            </a:r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4724400" y="5741313"/>
            <a:ext cx="1371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tx1"/>
                </a:solidFill>
              </a:rPr>
              <a:t>802.11 to 802.3 MAC relay</a:t>
            </a:r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1371600" y="5741313"/>
            <a:ext cx="1371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tx1"/>
                </a:solidFill>
              </a:rPr>
              <a:t>802.3 to 802.3  MAC relay</a:t>
            </a:r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3050846" y="5741313"/>
            <a:ext cx="1371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tx1"/>
                </a:solidFill>
              </a:rPr>
              <a:t>802.3 to 802.11 MAC relay</a:t>
            </a:r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6400800" y="1905000"/>
            <a:ext cx="1371600" cy="38818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802.11</a:t>
            </a:r>
            <a:r>
              <a:rPr kumimoji="0" lang="en-US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 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MSDU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Rx Queue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6400800" y="4597879"/>
            <a:ext cx="1371600" cy="38818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802.11</a:t>
            </a:r>
            <a:r>
              <a:rPr lang="en-US" sz="11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1100" dirty="0" err="1" smtClean="0">
                <a:solidFill>
                  <a:schemeClr val="tx1"/>
                </a:solidFill>
                <a:latin typeface="+mj-lt"/>
              </a:rPr>
              <a:t>Tx</a:t>
            </a:r>
            <a:r>
              <a:rPr lang="en-US" sz="1100" dirty="0" smtClean="0">
                <a:solidFill>
                  <a:schemeClr val="tx1"/>
                </a:solidFill>
                <a:latin typeface="+mj-lt"/>
              </a:rPr>
              <a:t> Queue Selection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MS Gothic" charset="-128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>
            <a:off x="7086600" y="2293189"/>
            <a:ext cx="0" cy="19409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1" name="Rectangle 10"/>
          <p:cNvSpPr/>
          <p:nvPr/>
        </p:nvSpPr>
        <p:spPr bwMode="auto">
          <a:xfrm>
            <a:off x="6400800" y="5180162"/>
            <a:ext cx="1371600" cy="38818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802.11 MSDU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Tx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 Queue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400800" y="2487283"/>
            <a:ext cx="1371600" cy="38818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+mj-lt"/>
              </a:rPr>
              <a:t>802.1x Ctrl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  <a:latin typeface="+mj-lt"/>
              </a:rPr>
              <a:t>Port Filtering</a:t>
            </a:r>
            <a:endParaRPr lang="en-US" sz="11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4724400" y="1905000"/>
            <a:ext cx="1371600" cy="38818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802.11</a:t>
            </a:r>
            <a:r>
              <a:rPr kumimoji="0" lang="en-US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 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MSDU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Rx Queue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4724400" y="3886200"/>
            <a:ext cx="1371600" cy="51758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802.11</a:t>
            </a:r>
            <a:r>
              <a:rPr lang="en-US" sz="11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1100" dirty="0" smtClean="0">
                <a:solidFill>
                  <a:schemeClr val="tx1"/>
                </a:solidFill>
                <a:latin typeface="+mj-lt"/>
                <a:sym typeface="Symbol"/>
              </a:rPr>
              <a:t> </a:t>
            </a:r>
            <a:r>
              <a:rPr lang="en-US" sz="1100" dirty="0" smtClean="0">
                <a:solidFill>
                  <a:schemeClr val="tx1"/>
                </a:solidFill>
                <a:latin typeface="+mj-lt"/>
              </a:rPr>
              <a:t>802.3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MSDU</a:t>
            </a:r>
            <a:r>
              <a:rPr kumimoji="0" lang="en-US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Translation</a:t>
            </a:r>
          </a:p>
          <a:p>
            <a:pPr algn="ctr"/>
            <a:r>
              <a:rPr lang="en-US" sz="1050" i="1" dirty="0" smtClean="0">
                <a:solidFill>
                  <a:schemeClr val="tx1"/>
                </a:solidFill>
              </a:rPr>
              <a:t>(“M_MA Portal”)</a:t>
            </a:r>
            <a:endParaRPr lang="en-US" sz="1050" i="1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4724400" y="4597879"/>
            <a:ext cx="1371600" cy="38818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802.3 </a:t>
            </a:r>
            <a:r>
              <a:rPr lang="en-US" sz="1100" dirty="0" err="1">
                <a:solidFill>
                  <a:schemeClr val="tx1"/>
                </a:solidFill>
              </a:rPr>
              <a:t>Tx</a:t>
            </a:r>
            <a:r>
              <a:rPr lang="en-US" sz="1100" dirty="0">
                <a:solidFill>
                  <a:schemeClr val="tx1"/>
                </a:solidFill>
              </a:rPr>
              <a:t> Queue Selection</a:t>
            </a:r>
          </a:p>
        </p:txBody>
      </p:sp>
      <p:sp>
        <p:nvSpPr>
          <p:cNvPr id="30" name="Rectangle 29"/>
          <p:cNvSpPr/>
          <p:nvPr/>
        </p:nvSpPr>
        <p:spPr>
          <a:xfrm>
            <a:off x="4724400" y="2487283"/>
            <a:ext cx="1371600" cy="38818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+mj-lt"/>
              </a:rPr>
              <a:t>802.1x </a:t>
            </a:r>
            <a:r>
              <a:rPr lang="en-US" sz="1100" dirty="0" smtClean="0">
                <a:solidFill>
                  <a:schemeClr val="tx1"/>
                </a:solidFill>
                <a:latin typeface="+mj-lt"/>
              </a:rPr>
              <a:t>Ctrl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  <a:latin typeface="+mj-lt"/>
              </a:rPr>
              <a:t>Port </a:t>
            </a:r>
            <a:r>
              <a:rPr lang="en-US" sz="1100" dirty="0">
                <a:solidFill>
                  <a:schemeClr val="tx1"/>
                </a:solidFill>
                <a:latin typeface="+mj-lt"/>
              </a:rPr>
              <a:t>Filtering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4724400" y="5180162"/>
            <a:ext cx="1371600" cy="38818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802.3 MSDU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Tx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 Queue</a:t>
            </a:r>
          </a:p>
        </p:txBody>
      </p:sp>
      <p:cxnSp>
        <p:nvCxnSpPr>
          <p:cNvPr id="47" name="Straight Arrow Connector 46"/>
          <p:cNvCxnSpPr>
            <a:stCxn id="55" idx="2"/>
            <a:endCxn id="8" idx="0"/>
          </p:cNvCxnSpPr>
          <p:nvPr/>
        </p:nvCxnSpPr>
        <p:spPr bwMode="auto">
          <a:xfrm>
            <a:off x="7086600" y="3657600"/>
            <a:ext cx="0" cy="94027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1" name="Straight Arrow Connector 60"/>
          <p:cNvCxnSpPr/>
          <p:nvPr/>
        </p:nvCxnSpPr>
        <p:spPr bwMode="auto">
          <a:xfrm>
            <a:off x="7086600" y="2875472"/>
            <a:ext cx="0" cy="19409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2" name="Straight Arrow Connector 61"/>
          <p:cNvCxnSpPr/>
          <p:nvPr/>
        </p:nvCxnSpPr>
        <p:spPr bwMode="auto">
          <a:xfrm>
            <a:off x="5406887" y="2293189"/>
            <a:ext cx="0" cy="19409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3" name="Straight Arrow Connector 62"/>
          <p:cNvCxnSpPr/>
          <p:nvPr/>
        </p:nvCxnSpPr>
        <p:spPr bwMode="auto">
          <a:xfrm>
            <a:off x="5406887" y="2875472"/>
            <a:ext cx="0" cy="19409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4" name="Straight Arrow Connector 63"/>
          <p:cNvCxnSpPr/>
          <p:nvPr/>
        </p:nvCxnSpPr>
        <p:spPr bwMode="auto">
          <a:xfrm>
            <a:off x="5410200" y="3657600"/>
            <a:ext cx="0" cy="19409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5" name="Straight Arrow Connector 64"/>
          <p:cNvCxnSpPr/>
          <p:nvPr/>
        </p:nvCxnSpPr>
        <p:spPr bwMode="auto">
          <a:xfrm>
            <a:off x="5406887" y="4403785"/>
            <a:ext cx="0" cy="19409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6" name="Straight Arrow Connector 65"/>
          <p:cNvCxnSpPr/>
          <p:nvPr/>
        </p:nvCxnSpPr>
        <p:spPr bwMode="auto">
          <a:xfrm>
            <a:off x="5406887" y="4986068"/>
            <a:ext cx="0" cy="19409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8" name="Straight Arrow Connector 67"/>
          <p:cNvCxnSpPr/>
          <p:nvPr/>
        </p:nvCxnSpPr>
        <p:spPr bwMode="auto">
          <a:xfrm>
            <a:off x="7083754" y="4986068"/>
            <a:ext cx="0" cy="19409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70" name="Rectangle 69"/>
          <p:cNvSpPr/>
          <p:nvPr/>
        </p:nvSpPr>
        <p:spPr bwMode="auto">
          <a:xfrm>
            <a:off x="1374446" y="1905000"/>
            <a:ext cx="1371600" cy="38818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802.3</a:t>
            </a:r>
            <a:r>
              <a:rPr kumimoji="0" lang="en-US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 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MSDU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Rx Queue</a:t>
            </a:r>
          </a:p>
        </p:txBody>
      </p:sp>
      <p:sp>
        <p:nvSpPr>
          <p:cNvPr id="71" name="Rectangle 70"/>
          <p:cNvSpPr/>
          <p:nvPr/>
        </p:nvSpPr>
        <p:spPr bwMode="auto">
          <a:xfrm>
            <a:off x="1374446" y="4597879"/>
            <a:ext cx="1371600" cy="38818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802.3 </a:t>
            </a:r>
            <a:r>
              <a:rPr lang="en-US" sz="1100" dirty="0" err="1">
                <a:solidFill>
                  <a:schemeClr val="tx1"/>
                </a:solidFill>
              </a:rPr>
              <a:t>Tx</a:t>
            </a:r>
            <a:r>
              <a:rPr lang="en-US" sz="1100" dirty="0">
                <a:solidFill>
                  <a:schemeClr val="tx1"/>
                </a:solidFill>
              </a:rPr>
              <a:t> Queue Selection</a:t>
            </a:r>
          </a:p>
        </p:txBody>
      </p:sp>
      <p:sp>
        <p:nvSpPr>
          <p:cNvPr id="73" name="Rectangle 72"/>
          <p:cNvSpPr/>
          <p:nvPr/>
        </p:nvSpPr>
        <p:spPr bwMode="auto">
          <a:xfrm>
            <a:off x="1374446" y="5180162"/>
            <a:ext cx="1371600" cy="38818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802.3 MSDU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Tx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 Queue</a:t>
            </a:r>
          </a:p>
        </p:txBody>
      </p:sp>
      <p:sp>
        <p:nvSpPr>
          <p:cNvPr id="75" name="Rectangle 74"/>
          <p:cNvSpPr/>
          <p:nvPr/>
        </p:nvSpPr>
        <p:spPr bwMode="auto">
          <a:xfrm>
            <a:off x="3050846" y="1905000"/>
            <a:ext cx="1371600" cy="38818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802.3</a:t>
            </a:r>
            <a:r>
              <a:rPr kumimoji="0" lang="en-US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 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MSDU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Rx Queue</a:t>
            </a:r>
          </a:p>
        </p:txBody>
      </p:sp>
      <p:sp>
        <p:nvSpPr>
          <p:cNvPr id="77" name="Rectangle 76"/>
          <p:cNvSpPr/>
          <p:nvPr/>
        </p:nvSpPr>
        <p:spPr bwMode="auto">
          <a:xfrm>
            <a:off x="3050846" y="4597879"/>
            <a:ext cx="1371600" cy="38818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802.11 </a:t>
            </a:r>
            <a:r>
              <a:rPr lang="en-US" sz="1100" dirty="0" err="1">
                <a:solidFill>
                  <a:schemeClr val="tx1"/>
                </a:solidFill>
              </a:rPr>
              <a:t>Tx</a:t>
            </a:r>
            <a:r>
              <a:rPr lang="en-US" sz="1100" dirty="0">
                <a:solidFill>
                  <a:schemeClr val="tx1"/>
                </a:solidFill>
              </a:rPr>
              <a:t> Queue Selection</a:t>
            </a:r>
          </a:p>
        </p:txBody>
      </p:sp>
      <p:sp>
        <p:nvSpPr>
          <p:cNvPr id="79" name="Rectangle 78"/>
          <p:cNvSpPr/>
          <p:nvPr/>
        </p:nvSpPr>
        <p:spPr bwMode="auto">
          <a:xfrm>
            <a:off x="3050846" y="5180162"/>
            <a:ext cx="1371600" cy="38818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802.11 MSDU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Tx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 Queue</a:t>
            </a:r>
          </a:p>
        </p:txBody>
      </p:sp>
      <p:sp>
        <p:nvSpPr>
          <p:cNvPr id="80" name="Rectangle 79"/>
          <p:cNvSpPr/>
          <p:nvPr/>
        </p:nvSpPr>
        <p:spPr bwMode="auto">
          <a:xfrm>
            <a:off x="1374446" y="3069566"/>
            <a:ext cx="1371600" cy="58803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Forwarding</a:t>
            </a:r>
            <a:r>
              <a:rPr kumimoji="0" lang="en-US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 </a:t>
            </a:r>
            <a:endParaRPr lang="en-US" sz="1100" dirty="0">
              <a:solidFill>
                <a:schemeClr val="tx1"/>
              </a:solidFill>
              <a:latin typeface="+mj-lt"/>
            </a:endParaRP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100" dirty="0" smtClean="0">
                <a:solidFill>
                  <a:schemeClr val="tx1"/>
                </a:solidFill>
                <a:latin typeface="+mj-lt"/>
              </a:rPr>
              <a:t>[Priority Handling]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 </a:t>
            </a:r>
          </a:p>
        </p:txBody>
      </p:sp>
      <p:cxnSp>
        <p:nvCxnSpPr>
          <p:cNvPr id="84" name="Straight Arrow Connector 83"/>
          <p:cNvCxnSpPr>
            <a:stCxn id="70" idx="2"/>
          </p:cNvCxnSpPr>
          <p:nvPr/>
        </p:nvCxnSpPr>
        <p:spPr bwMode="auto">
          <a:xfrm>
            <a:off x="2060246" y="2293189"/>
            <a:ext cx="0" cy="77637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85" name="Straight Arrow Connector 84"/>
          <p:cNvCxnSpPr/>
          <p:nvPr/>
        </p:nvCxnSpPr>
        <p:spPr bwMode="auto">
          <a:xfrm>
            <a:off x="3733333" y="2293189"/>
            <a:ext cx="0" cy="77637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87" name="Straight Arrow Connector 86"/>
          <p:cNvCxnSpPr/>
          <p:nvPr/>
        </p:nvCxnSpPr>
        <p:spPr bwMode="auto">
          <a:xfrm>
            <a:off x="3743658" y="3657600"/>
            <a:ext cx="0" cy="19409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88" name="Straight Arrow Connector 87"/>
          <p:cNvCxnSpPr/>
          <p:nvPr/>
        </p:nvCxnSpPr>
        <p:spPr bwMode="auto">
          <a:xfrm>
            <a:off x="3733333" y="4403785"/>
            <a:ext cx="0" cy="19409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89" name="Straight Arrow Connector 88"/>
          <p:cNvCxnSpPr/>
          <p:nvPr/>
        </p:nvCxnSpPr>
        <p:spPr bwMode="auto">
          <a:xfrm>
            <a:off x="3733333" y="4986068"/>
            <a:ext cx="0" cy="19409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90" name="Straight Arrow Connector 89"/>
          <p:cNvCxnSpPr/>
          <p:nvPr/>
        </p:nvCxnSpPr>
        <p:spPr bwMode="auto">
          <a:xfrm>
            <a:off x="2057400" y="4986068"/>
            <a:ext cx="0" cy="19409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94" name="Rectangle 93"/>
          <p:cNvSpPr/>
          <p:nvPr/>
        </p:nvSpPr>
        <p:spPr bwMode="auto">
          <a:xfrm>
            <a:off x="3050846" y="3886200"/>
            <a:ext cx="1371600" cy="51758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802.3</a:t>
            </a:r>
            <a:r>
              <a:rPr lang="en-US" sz="11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1100" dirty="0" smtClean="0">
                <a:solidFill>
                  <a:schemeClr val="tx1"/>
                </a:solidFill>
                <a:latin typeface="+mj-lt"/>
                <a:sym typeface="Symbol"/>
              </a:rPr>
              <a:t> </a:t>
            </a:r>
            <a:r>
              <a:rPr lang="en-US" sz="1100" dirty="0" smtClean="0">
                <a:solidFill>
                  <a:schemeClr val="tx1"/>
                </a:solidFill>
                <a:latin typeface="+mj-lt"/>
              </a:rPr>
              <a:t>802.11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MSDU</a:t>
            </a:r>
            <a:r>
              <a:rPr kumimoji="0" lang="en-US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Translation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50" i="1" baseline="0" dirty="0" smtClean="0">
                <a:solidFill>
                  <a:schemeClr val="tx1"/>
                </a:solidFill>
                <a:latin typeface="+mj-lt"/>
              </a:rPr>
              <a:t>(“M_MA Portal”)</a:t>
            </a:r>
            <a:endParaRPr kumimoji="0" lang="en-US" sz="105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95" name="Straight Arrow Connector 94"/>
          <p:cNvCxnSpPr>
            <a:stCxn id="80" idx="2"/>
            <a:endCxn id="71" idx="0"/>
          </p:cNvCxnSpPr>
          <p:nvPr/>
        </p:nvCxnSpPr>
        <p:spPr bwMode="auto">
          <a:xfrm>
            <a:off x="2060246" y="3657600"/>
            <a:ext cx="0" cy="94027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53" name="Rectangle 52"/>
          <p:cNvSpPr/>
          <p:nvPr/>
        </p:nvSpPr>
        <p:spPr bwMode="auto">
          <a:xfrm>
            <a:off x="3048000" y="3069566"/>
            <a:ext cx="1371600" cy="58803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Forwarding</a:t>
            </a:r>
            <a:r>
              <a:rPr kumimoji="0" lang="en-US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 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100" dirty="0">
                <a:solidFill>
                  <a:schemeClr val="tx1"/>
                </a:solidFill>
                <a:latin typeface="+mj-lt"/>
              </a:rPr>
              <a:t>[</a:t>
            </a:r>
            <a:r>
              <a:rPr lang="en-US" sz="1100" dirty="0" smtClean="0">
                <a:solidFill>
                  <a:schemeClr val="tx1"/>
                </a:solidFill>
                <a:latin typeface="+mj-lt"/>
              </a:rPr>
              <a:t>Priority Handling]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 </a:t>
            </a:r>
          </a:p>
        </p:txBody>
      </p:sp>
      <p:sp>
        <p:nvSpPr>
          <p:cNvPr id="54" name="Rectangle 53"/>
          <p:cNvSpPr/>
          <p:nvPr/>
        </p:nvSpPr>
        <p:spPr bwMode="auto">
          <a:xfrm>
            <a:off x="4724400" y="3069566"/>
            <a:ext cx="1371600" cy="58803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Forwarding</a:t>
            </a:r>
            <a:r>
              <a:rPr kumimoji="0" lang="en-US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 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100" dirty="0">
                <a:solidFill>
                  <a:schemeClr val="tx1"/>
                </a:solidFill>
                <a:latin typeface="+mj-lt"/>
              </a:rPr>
              <a:t>[</a:t>
            </a:r>
            <a:r>
              <a:rPr lang="en-US" sz="1100" dirty="0" smtClean="0">
                <a:solidFill>
                  <a:schemeClr val="tx1"/>
                </a:solidFill>
                <a:latin typeface="+mj-lt"/>
              </a:rPr>
              <a:t>Priority Handling]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 </a:t>
            </a:r>
          </a:p>
        </p:txBody>
      </p:sp>
      <p:sp>
        <p:nvSpPr>
          <p:cNvPr id="55" name="Rectangle 54"/>
          <p:cNvSpPr/>
          <p:nvPr/>
        </p:nvSpPr>
        <p:spPr bwMode="auto">
          <a:xfrm>
            <a:off x="6400800" y="3069566"/>
            <a:ext cx="1371600" cy="58803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Forwarding</a:t>
            </a:r>
            <a:r>
              <a:rPr kumimoji="0" lang="en-US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 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100" dirty="0">
                <a:solidFill>
                  <a:schemeClr val="tx1"/>
                </a:solidFill>
                <a:latin typeface="+mj-lt"/>
              </a:rPr>
              <a:t>[</a:t>
            </a:r>
            <a:r>
              <a:rPr lang="en-US" sz="1100" dirty="0" smtClean="0">
                <a:solidFill>
                  <a:schemeClr val="tx1"/>
                </a:solidFill>
                <a:latin typeface="+mj-lt"/>
              </a:rPr>
              <a:t>Priority Handling]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31197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sz="2800" dirty="0" smtClean="0">
                <a:cs typeface="Arial" charset="0"/>
              </a:rPr>
              <a:t>802.1bz Bridge </a:t>
            </a:r>
            <a:r>
              <a:rPr lang="en-US" sz="2800" dirty="0">
                <a:cs typeface="Arial" charset="0"/>
              </a:rPr>
              <a:t>Data Plane </a:t>
            </a:r>
            <a:r>
              <a:rPr lang="en-US" sz="2800" dirty="0" smtClean="0">
                <a:cs typeface="Arial" charset="0"/>
              </a:rPr>
              <a:t>Model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 2013</a:t>
            </a:r>
            <a:endParaRPr lang="en-GB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1062108"/>
              </p:ext>
            </p:extLst>
          </p:nvPr>
        </p:nvGraphicFramePr>
        <p:xfrm>
          <a:off x="1219200" y="2076450"/>
          <a:ext cx="6642100" cy="310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95" name="Visio" r:id="rId4" imgW="4697190" imgH="2271982" progId="Visio.Drawing.11">
                  <p:embed/>
                </p:oleObj>
              </mc:Choice>
              <mc:Fallback>
                <p:oleObj name="Visio" r:id="rId4" imgW="4697190" imgH="2271982" progId="Visio.Drawing.11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2076450"/>
                        <a:ext cx="6642100" cy="3105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62000" y="5839274"/>
            <a:ext cx="129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tx1"/>
                </a:solidFill>
              </a:rPr>
              <a:t>IS = Insecure Service</a:t>
            </a:r>
          </a:p>
          <a:p>
            <a:r>
              <a:rPr lang="en-US" sz="1000" dirty="0" smtClean="0">
                <a:solidFill>
                  <a:schemeClr val="tx1"/>
                </a:solidFill>
              </a:rPr>
              <a:t>SS = Secure Service</a:t>
            </a:r>
            <a:endParaRPr lang="en-US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527418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802.1bz Bridge Forwarding Process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Mar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6726842"/>
              </p:ext>
            </p:extLst>
          </p:nvPr>
        </p:nvGraphicFramePr>
        <p:xfrm>
          <a:off x="1481587" y="1695450"/>
          <a:ext cx="5419725" cy="424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29" name="Visio" r:id="rId3" imgW="7034040" imgH="5509583" progId="Visio.Drawing.11">
                  <p:embed/>
                </p:oleObj>
              </mc:Choice>
              <mc:Fallback>
                <p:oleObj name="Visio" r:id="rId3" imgW="7034040" imgH="5509583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81587" y="1695450"/>
                        <a:ext cx="5419725" cy="424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/>
          <p:cNvSpPr/>
          <p:nvPr/>
        </p:nvSpPr>
        <p:spPr>
          <a:xfrm>
            <a:off x="533400" y="4001869"/>
            <a:ext cx="990600" cy="646331"/>
          </a:xfrm>
          <a:prstGeom prst="rect">
            <a:avLst/>
          </a:prstGeom>
          <a:ln>
            <a:solidFill>
              <a:schemeClr val="tx1"/>
            </a:solidFill>
            <a:prstDash val="dash"/>
          </a:ln>
        </p:spPr>
        <p:txBody>
          <a:bodyPr wrap="square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en-US" sz="900" dirty="0" smtClean="0">
                <a:solidFill>
                  <a:schemeClr val="tx1"/>
                </a:solidFill>
              </a:rPr>
              <a:t>MAC DA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900" dirty="0" smtClean="0">
                <a:solidFill>
                  <a:schemeClr val="tx1"/>
                </a:solidFill>
              </a:rPr>
              <a:t>MAC  SA</a:t>
            </a:r>
            <a:endParaRPr lang="en-US" sz="900" dirty="0">
              <a:solidFill>
                <a:schemeClr val="tx1"/>
              </a:solidFill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en-US" sz="900" dirty="0" smtClean="0">
                <a:solidFill>
                  <a:schemeClr val="tx1"/>
                </a:solidFill>
              </a:rPr>
              <a:t>VID</a:t>
            </a:r>
            <a:endParaRPr lang="en-US" sz="900" dirty="0">
              <a:solidFill>
                <a:schemeClr val="tx1"/>
              </a:solidFill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en-US" sz="900" dirty="0" smtClean="0">
                <a:solidFill>
                  <a:schemeClr val="tx1"/>
                </a:solidFill>
              </a:rPr>
              <a:t>Priority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 bwMode="auto">
          <a:xfrm>
            <a:off x="1297557" y="6210300"/>
            <a:ext cx="533400" cy="114300"/>
          </a:xfrm>
          <a:prstGeom prst="roundRect">
            <a:avLst>
              <a:gd name="adj" fmla="val 50000"/>
            </a:avLst>
          </a:prstGeom>
          <a:pattFill prst="pct25">
            <a:fgClr>
              <a:schemeClr val="tx1">
                <a:lumMod val="50000"/>
                <a:lumOff val="5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824487" y="6139190"/>
            <a:ext cx="4038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</a:rPr>
              <a:t>802.1Q clauses to be modified 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010400" y="3124200"/>
            <a:ext cx="1676400" cy="92333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en-US" sz="900" dirty="0" smtClean="0">
                <a:solidFill>
                  <a:schemeClr val="tx1"/>
                </a:solidFill>
              </a:rPr>
              <a:t>MA / M Portal :</a:t>
            </a:r>
          </a:p>
          <a:p>
            <a:r>
              <a:rPr lang="en-US" sz="900" dirty="0">
                <a:solidFill>
                  <a:schemeClr val="tx1"/>
                </a:solidFill>
              </a:rPr>
              <a:t> </a:t>
            </a:r>
            <a:r>
              <a:rPr lang="en-US" sz="900" dirty="0" smtClean="0">
                <a:solidFill>
                  <a:schemeClr val="tx1"/>
                </a:solidFill>
              </a:rPr>
              <a:t>     - 802 </a:t>
            </a:r>
            <a:r>
              <a:rPr lang="en-US" sz="900" dirty="0">
                <a:solidFill>
                  <a:schemeClr val="tx1"/>
                </a:solidFill>
              </a:rPr>
              <a:t>11 - 802.3 MSDU   </a:t>
            </a:r>
            <a:br>
              <a:rPr lang="en-US" sz="900" dirty="0">
                <a:solidFill>
                  <a:schemeClr val="tx1"/>
                </a:solidFill>
              </a:rPr>
            </a:br>
            <a:r>
              <a:rPr lang="en-US" sz="900" dirty="0">
                <a:solidFill>
                  <a:schemeClr val="tx1"/>
                </a:solidFill>
              </a:rPr>
              <a:t>         translation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900" dirty="0">
                <a:solidFill>
                  <a:schemeClr val="tx1"/>
                </a:solidFill>
              </a:rPr>
              <a:t>Multicast Handling</a:t>
            </a:r>
          </a:p>
          <a:p>
            <a:r>
              <a:rPr lang="en-US" sz="900" dirty="0">
                <a:solidFill>
                  <a:schemeClr val="tx1"/>
                </a:solidFill>
              </a:rPr>
              <a:t>      - </a:t>
            </a:r>
            <a:r>
              <a:rPr lang="en-US" sz="900" dirty="0" smtClean="0">
                <a:solidFill>
                  <a:schemeClr val="tx1"/>
                </a:solidFill>
              </a:rPr>
              <a:t>“</a:t>
            </a:r>
            <a:r>
              <a:rPr lang="en-US" sz="900" dirty="0">
                <a:solidFill>
                  <a:schemeClr val="tx1"/>
                </a:solidFill>
              </a:rPr>
              <a:t>Multicast Reflection”</a:t>
            </a:r>
          </a:p>
          <a:p>
            <a:r>
              <a:rPr lang="en-US" sz="900" dirty="0">
                <a:solidFill>
                  <a:schemeClr val="tx1"/>
                </a:solidFill>
              </a:rPr>
              <a:t>          </a:t>
            </a:r>
            <a:r>
              <a:rPr lang="en-US" sz="900" dirty="0" smtClean="0">
                <a:solidFill>
                  <a:schemeClr val="tx1"/>
                </a:solidFill>
              </a:rPr>
              <a:t>prevention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010400" y="1981200"/>
            <a:ext cx="1676400" cy="2308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en-US" sz="900" dirty="0" smtClean="0">
                <a:solidFill>
                  <a:schemeClr val="tx1"/>
                </a:solidFill>
              </a:rPr>
              <a:t>802.1x Ctrl Port Filtering</a:t>
            </a:r>
          </a:p>
        </p:txBody>
      </p:sp>
      <p:cxnSp>
        <p:nvCxnSpPr>
          <p:cNvPr id="17" name="Straight Connector 16"/>
          <p:cNvCxnSpPr/>
          <p:nvPr/>
        </p:nvCxnSpPr>
        <p:spPr bwMode="auto">
          <a:xfrm flipH="1">
            <a:off x="5372102" y="2133600"/>
            <a:ext cx="1638298" cy="762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Rectangle 17"/>
          <p:cNvSpPr/>
          <p:nvPr/>
        </p:nvSpPr>
        <p:spPr>
          <a:xfrm>
            <a:off x="7006087" y="4341168"/>
            <a:ext cx="1676400" cy="2308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en-US" sz="900" dirty="0" smtClean="0">
                <a:solidFill>
                  <a:schemeClr val="tx1"/>
                </a:solidFill>
              </a:rPr>
              <a:t>802.11 AC Queue selection</a:t>
            </a:r>
            <a:endParaRPr lang="en-US" sz="900" b="1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7006087" y="5181600"/>
            <a:ext cx="1676400" cy="646331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en-US" sz="900" b="1" i="1" u="sng" dirty="0">
                <a:solidFill>
                  <a:schemeClr val="tx1"/>
                </a:solidFill>
              </a:rPr>
              <a:t>No 802.11 PCF or flow control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900" b="1" i="1" u="sng" dirty="0">
                <a:solidFill>
                  <a:schemeClr val="tx1"/>
                </a:solidFill>
              </a:rPr>
              <a:t>No shaping on  EDCA medium access</a:t>
            </a:r>
          </a:p>
        </p:txBody>
      </p:sp>
      <p:cxnSp>
        <p:nvCxnSpPr>
          <p:cNvPr id="34" name="Straight Connector 33"/>
          <p:cNvCxnSpPr/>
          <p:nvPr/>
        </p:nvCxnSpPr>
        <p:spPr bwMode="auto">
          <a:xfrm flipH="1">
            <a:off x="5329687" y="3429000"/>
            <a:ext cx="1676399" cy="762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/>
          <p:nvPr/>
        </p:nvCxnSpPr>
        <p:spPr bwMode="auto">
          <a:xfrm flipH="1">
            <a:off x="5367788" y="4419600"/>
            <a:ext cx="1638298" cy="762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/>
          <p:nvPr/>
        </p:nvCxnSpPr>
        <p:spPr bwMode="auto">
          <a:xfrm flipH="1">
            <a:off x="1524000" y="4114800"/>
            <a:ext cx="1411856" cy="1524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 flipH="1">
            <a:off x="5372102" y="5257800"/>
            <a:ext cx="1638298" cy="762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Rectangle 18"/>
          <p:cNvSpPr/>
          <p:nvPr/>
        </p:nvSpPr>
        <p:spPr>
          <a:xfrm>
            <a:off x="7010400" y="2477869"/>
            <a:ext cx="1676400" cy="369332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en-US" sz="900" b="1" i="1" u="sng" dirty="0" smtClean="0">
                <a:solidFill>
                  <a:schemeClr val="tx1"/>
                </a:solidFill>
              </a:rPr>
              <a:t>Common format “translation “</a:t>
            </a:r>
            <a:endParaRPr lang="en-US" sz="900" b="1" i="1" u="sng" dirty="0">
              <a:solidFill>
                <a:schemeClr val="tx1"/>
              </a:solidFill>
            </a:endParaRPr>
          </a:p>
        </p:txBody>
      </p:sp>
      <p:cxnSp>
        <p:nvCxnSpPr>
          <p:cNvPr id="20" name="Straight Connector 19"/>
          <p:cNvCxnSpPr/>
          <p:nvPr/>
        </p:nvCxnSpPr>
        <p:spPr bwMode="auto">
          <a:xfrm flipH="1">
            <a:off x="5372102" y="2554069"/>
            <a:ext cx="1638298" cy="762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283507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(non exclusive) list of issues to address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1800" dirty="0" smtClean="0"/>
              <a:t>Common filtering of  802.11 and 802.3 MSDUs: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/>
              <a:t>i</a:t>
            </a:r>
            <a:r>
              <a:rPr lang="en-US" sz="1600" dirty="0" smtClean="0"/>
              <a:t>s a conversion to a “common format” within the bridge the right solution ?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/>
              <a:t>D</a:t>
            </a:r>
            <a:r>
              <a:rPr lang="en-US" sz="1600" dirty="0" smtClean="0"/>
              <a:t>ouble ingress/egress conversion for every MSDU (including MSDUs forwarded between the same medium) could be taxing on performances…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Duality P2P and Distributed bridge model :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/>
              <a:t>a</a:t>
            </a:r>
            <a:r>
              <a:rPr lang="en-US" sz="1600" dirty="0" smtClean="0"/>
              <a:t> BSS can not </a:t>
            </a:r>
            <a:r>
              <a:rPr lang="en-US" sz="1600" dirty="0"/>
              <a:t>be modeled as P2P only</a:t>
            </a:r>
            <a:r>
              <a:rPr lang="en-US" sz="1600" dirty="0" smtClean="0"/>
              <a:t>….(see following slide)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/>
              <a:t>802.11 link metrics / </a:t>
            </a:r>
            <a:r>
              <a:rPr lang="en-US" sz="1800" dirty="0" smtClean="0"/>
              <a:t>variation thresholds </a:t>
            </a:r>
            <a:r>
              <a:rPr lang="en-US" sz="1800" dirty="0"/>
              <a:t>compatible with 802.1 wired link bridging protocols</a:t>
            </a:r>
            <a:r>
              <a:rPr lang="en-US" sz="1800" dirty="0" smtClean="0"/>
              <a:t>.</a:t>
            </a:r>
          </a:p>
          <a:p>
            <a:pPr lvl="1">
              <a:buFont typeface="Arial" pitchFamily="34" charset="0"/>
              <a:buChar char="•"/>
            </a:pPr>
            <a:r>
              <a:rPr lang="en-US" sz="1400" dirty="0"/>
              <a:t>s</a:t>
            </a:r>
            <a:r>
              <a:rPr lang="en-US" sz="1400" dirty="0" smtClean="0"/>
              <a:t>tandardize the metrics computation; characterize the wireless link 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AP / Non-AP STA “bridge port” command protocol</a:t>
            </a:r>
          </a:p>
          <a:p>
            <a:pPr lvl="1">
              <a:buFont typeface="Arial" pitchFamily="34" charset="0"/>
              <a:buChar char="•"/>
            </a:pPr>
            <a:r>
              <a:rPr lang="en-US" sz="1400" dirty="0" smtClean="0"/>
              <a:t>reliability and synchronization between ports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err="1" smtClean="0"/>
              <a:t>MACSec</a:t>
            </a:r>
            <a:r>
              <a:rPr lang="en-US" sz="1800" dirty="0" smtClean="0"/>
              <a:t> / 802.1x </a:t>
            </a:r>
            <a:r>
              <a:rPr lang="en-US" sz="1800" dirty="0" smtClean="0"/>
              <a:t>/ security interworking</a:t>
            </a:r>
            <a:endParaRPr lang="en-US" sz="1800" dirty="0" smtClean="0"/>
          </a:p>
          <a:p>
            <a:pPr lvl="1">
              <a:buFont typeface="Arial" pitchFamily="34" charset="0"/>
              <a:buChar char="•"/>
            </a:pPr>
            <a:r>
              <a:rPr lang="en-US" sz="1400" dirty="0"/>
              <a:t>k</a:t>
            </a:r>
            <a:r>
              <a:rPr lang="en-US" sz="1400" dirty="0" smtClean="0"/>
              <a:t>ey </a:t>
            </a:r>
            <a:r>
              <a:rPr lang="en-US" sz="1400" dirty="0"/>
              <a:t>management, </a:t>
            </a:r>
            <a:r>
              <a:rPr lang="en-US" sz="1400" dirty="0" smtClean="0"/>
              <a:t>(end-to-end similar) crypto </a:t>
            </a:r>
            <a:r>
              <a:rPr lang="en-US" sz="1400" dirty="0"/>
              <a:t>level</a:t>
            </a:r>
          </a:p>
          <a:p>
            <a:pPr marL="0" indent="0"/>
            <a:endParaRPr 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Broadcom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4527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BSS can not be modeled as P2P only….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421187" y="1981200"/>
            <a:ext cx="4037013" cy="41132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1800" b="0" dirty="0"/>
              <a:t>Each Wireless link is a point to point link between the ports of 2 “independent“ hybrid (wired/wireless)  bridges...</a:t>
            </a:r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2013</a:t>
            </a:r>
            <a:endParaRPr lang="en-GB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6834783"/>
              </p:ext>
            </p:extLst>
          </p:nvPr>
        </p:nvGraphicFramePr>
        <p:xfrm>
          <a:off x="533400" y="1504518"/>
          <a:ext cx="3892199" cy="49724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25" name="Visio" r:id="rId3" imgW="3882600" imgH="4883360" progId="Visio.Drawing.11">
                  <p:embed/>
                </p:oleObj>
              </mc:Choice>
              <mc:Fallback>
                <p:oleObj name="Visio" r:id="rId3" imgW="3882600" imgH="4883360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3400" y="1504518"/>
                        <a:ext cx="3892199" cy="49724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36151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BSS can not be modeled as P2P only….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421187" y="1981200"/>
            <a:ext cx="4037013" cy="41132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1800" b="0" dirty="0"/>
              <a:t>Each Wireless link is a point to point link between the ports of 2 “independent“ hybrid (wired/wireless)  bridges...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However, </a:t>
            </a:r>
            <a:r>
              <a:rPr lang="en-US" sz="1800" dirty="0"/>
              <a:t>the wireless ports are </a:t>
            </a:r>
            <a:r>
              <a:rPr lang="en-US" sz="1800" dirty="0" smtClean="0"/>
              <a:t>controlled </a:t>
            </a:r>
            <a:r>
              <a:rPr lang="en-US" sz="1800" dirty="0"/>
              <a:t>by the AP </a:t>
            </a:r>
            <a:r>
              <a:rPr lang="en-US" sz="1800" dirty="0" smtClean="0"/>
              <a:t>(association , </a:t>
            </a:r>
            <a:r>
              <a:rPr lang="en-US" sz="1800" dirty="0"/>
              <a:t>encryption setup, bit rate selection, bandwidth management, metrics</a:t>
            </a:r>
            <a:r>
              <a:rPr lang="en-US" sz="1800" dirty="0" smtClean="0"/>
              <a:t>,…) </a:t>
            </a:r>
            <a:endParaRPr lang="en-US" sz="1800" dirty="0"/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2013</a:t>
            </a:r>
            <a:endParaRPr lang="en-GB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3100513"/>
              </p:ext>
            </p:extLst>
          </p:nvPr>
        </p:nvGraphicFramePr>
        <p:xfrm>
          <a:off x="533400" y="1508125"/>
          <a:ext cx="4275138" cy="4964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47" name="Visio" r:id="rId3" imgW="4160700" imgH="4883360" progId="Visio.Drawing.11">
                  <p:embed/>
                </p:oleObj>
              </mc:Choice>
              <mc:Fallback>
                <p:oleObj name="Visio" r:id="rId3" imgW="4160700" imgH="4883360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3400" y="1508125"/>
                        <a:ext cx="4275138" cy="49641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9440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BSS can not be modeled as P2P only….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421187" y="1981200"/>
            <a:ext cx="4037013" cy="41132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1800" b="0" dirty="0"/>
              <a:t>Each Wireless link is a point to point link between the ports of 2 “independent“ hybrid (wired/wireless)  bridges...</a:t>
            </a:r>
          </a:p>
          <a:p>
            <a:pPr>
              <a:buFont typeface="Arial" pitchFamily="34" charset="0"/>
              <a:buChar char="•"/>
            </a:pPr>
            <a:r>
              <a:rPr lang="en-US" sz="1800" b="0" dirty="0"/>
              <a:t>However, </a:t>
            </a:r>
            <a:r>
              <a:rPr lang="en-US" sz="1800" b="0" dirty="0"/>
              <a:t>the wireless ports are </a:t>
            </a:r>
            <a:r>
              <a:rPr lang="en-US" sz="1800" b="0" dirty="0"/>
              <a:t>controlled </a:t>
            </a:r>
            <a:r>
              <a:rPr lang="en-US" sz="1800" b="0" dirty="0"/>
              <a:t>by the AP </a:t>
            </a:r>
            <a:r>
              <a:rPr lang="en-US" sz="1800" b="0" dirty="0"/>
              <a:t>(association , </a:t>
            </a:r>
            <a:r>
              <a:rPr lang="en-US" sz="1800" b="0" dirty="0"/>
              <a:t>encryption setup, bit rate selection, bandwidth management, metrics</a:t>
            </a:r>
            <a:r>
              <a:rPr lang="en-US" sz="1800" b="0" dirty="0"/>
              <a:t>,…) </a:t>
            </a:r>
            <a:endParaRPr lang="en-US" sz="1800" b="0" dirty="0" smtClean="0"/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Need for a new </a:t>
            </a:r>
            <a:r>
              <a:rPr lang="en-US" sz="1800" dirty="0" err="1" smtClean="0"/>
              <a:t>Mgnt</a:t>
            </a:r>
            <a:r>
              <a:rPr lang="en-US" sz="1800" dirty="0" smtClean="0"/>
              <a:t> Protocol between the hybrid bridges and the BSS AP</a:t>
            </a:r>
            <a:endParaRPr lang="en-US" sz="1800" dirty="0"/>
          </a:p>
          <a:p>
            <a:r>
              <a:rPr lang="en-US" sz="1800" dirty="0" smtClean="0"/>
              <a:t> 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2013</a:t>
            </a:r>
            <a:endParaRPr lang="en-GB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9473901"/>
              </p:ext>
            </p:extLst>
          </p:nvPr>
        </p:nvGraphicFramePr>
        <p:xfrm>
          <a:off x="533400" y="1508125"/>
          <a:ext cx="4275138" cy="4964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58" name="Visio" r:id="rId3" imgW="4160700" imgH="4883360" progId="Visio.Drawing.11">
                  <p:embed/>
                </p:oleObj>
              </mc:Choice>
              <mc:Fallback>
                <p:oleObj name="Visio" r:id="rId3" imgW="4160700" imgH="4883360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3400" y="1508125"/>
                        <a:ext cx="4275138" cy="49641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5914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Revisiting the BSS </a:t>
            </a:r>
            <a:r>
              <a:rPr lang="en-US" dirty="0" smtClean="0"/>
              <a:t>Distributed Bridge </a:t>
            </a:r>
            <a:r>
              <a:rPr lang="en-US" dirty="0" smtClean="0"/>
              <a:t>Model option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838201" y="1981200"/>
            <a:ext cx="7620000" cy="41132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b="0" dirty="0" smtClean="0"/>
              <a:t>IEEE </a:t>
            </a:r>
            <a:r>
              <a:rPr lang="en-US" b="0" smtClean="0"/>
              <a:t>802.1BR </a:t>
            </a:r>
            <a:r>
              <a:rPr lang="en-US" b="0" smtClean="0"/>
              <a:t>specifies </a:t>
            </a:r>
            <a:r>
              <a:rPr lang="en-US" b="0" dirty="0" smtClean="0"/>
              <a:t>a Extended Bridge beyond </a:t>
            </a:r>
            <a:r>
              <a:rPr lang="en-US" b="0" dirty="0"/>
              <a:t>its physical enclosure using 802 LAN </a:t>
            </a:r>
            <a:r>
              <a:rPr lang="en-US" b="0" dirty="0" smtClean="0"/>
              <a:t>technologies.</a:t>
            </a:r>
            <a:endParaRPr lang="en-US" b="0" dirty="0"/>
          </a:p>
          <a:p>
            <a:pPr lvl="1">
              <a:buFont typeface="Arial" pitchFamily="34" charset="0"/>
              <a:buChar char="•"/>
            </a:pPr>
            <a:r>
              <a:rPr lang="en-US" b="0" dirty="0" smtClean="0"/>
              <a:t>In the BSS case, the AP will be </a:t>
            </a:r>
            <a:r>
              <a:rPr lang="en-US" b="0" dirty="0"/>
              <a:t>the Controlling Bridge and the non-AP STA will be Bridge Port </a:t>
            </a:r>
            <a:r>
              <a:rPr lang="en-US" b="0" dirty="0" smtClean="0"/>
              <a:t>Extenders</a:t>
            </a:r>
          </a:p>
          <a:p>
            <a:pPr lvl="1">
              <a:buFont typeface="Arial" pitchFamily="34" charset="0"/>
              <a:buChar char="•"/>
            </a:pPr>
            <a:r>
              <a:rPr lang="en-US" sz="2000" b="0" dirty="0" smtClean="0"/>
              <a:t>The </a:t>
            </a:r>
            <a:r>
              <a:rPr lang="en-US" sz="2000" b="0" dirty="0"/>
              <a:t>802.1BR  Port Extender Control and Status Protocol (PE CSP) provides </a:t>
            </a:r>
            <a:r>
              <a:rPr lang="en-US" sz="2000" b="0" dirty="0" smtClean="0"/>
              <a:t>a basic </a:t>
            </a:r>
            <a:r>
              <a:rPr lang="en-US" sz="2000" b="0" dirty="0"/>
              <a:t>acknowledgement and retransmit mechanism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4447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smtClean="0"/>
              <a:t>Abstract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presentation describes </a:t>
            </a:r>
          </a:p>
          <a:p>
            <a:pPr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 structure of the </a:t>
            </a:r>
            <a:r>
              <a:rPr lang="en-GB" dirty="0" err="1" smtClean="0"/>
              <a:t>QoS</a:t>
            </a:r>
            <a:r>
              <a:rPr lang="en-GB" dirty="0"/>
              <a:t> </a:t>
            </a:r>
            <a:r>
              <a:rPr lang="en-GB" dirty="0" smtClean="0"/>
              <a:t>Queuing in the 802.11 AP and non-AP STA devices, </a:t>
            </a:r>
          </a:p>
          <a:p>
            <a:pPr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a possible architecture model for 802.1bz bridge.</a:t>
            </a:r>
          </a:p>
          <a:p>
            <a:pPr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technical issues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51F4386-A5E2-41A1-B4D0-BE653C929E06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 2013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References</a:t>
            </a:r>
            <a:endParaRPr lang="en-GB" sz="2800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1800" dirty="0" smtClean="0"/>
              <a:t>[</a:t>
            </a:r>
            <a:r>
              <a:rPr lang="en-US" sz="1800" dirty="0"/>
              <a:t>1</a:t>
            </a:r>
            <a:r>
              <a:rPr lang="en-US" sz="1800" dirty="0" smtClean="0"/>
              <a:t>] IEEE 802.11-2012</a:t>
            </a:r>
          </a:p>
          <a:p>
            <a:pPr lvl="1"/>
            <a:r>
              <a:rPr lang="en-US" sz="1800" dirty="0" smtClean="0"/>
              <a:t>	</a:t>
            </a:r>
            <a:r>
              <a:rPr lang="en-US" sz="1800" dirty="0">
                <a:hlinkClick r:id="rId3"/>
              </a:rPr>
              <a:t>http://</a:t>
            </a:r>
            <a:r>
              <a:rPr lang="en-US" sz="1800" dirty="0" smtClean="0">
                <a:hlinkClick r:id="rId3"/>
              </a:rPr>
              <a:t>standards.ieee.org/getieee802/download/802.11-2012.pdf</a:t>
            </a:r>
            <a:endParaRPr lang="en-US" sz="1800" dirty="0" smtClean="0"/>
          </a:p>
          <a:p>
            <a:pPr lvl="1"/>
            <a:r>
              <a:rPr lang="en-US" sz="1800" dirty="0" smtClean="0"/>
              <a:t>[2] </a:t>
            </a:r>
            <a:r>
              <a:rPr lang="en-US" sz="1800" dirty="0"/>
              <a:t>IEEE 802.1D-2004</a:t>
            </a:r>
          </a:p>
          <a:p>
            <a:pPr lvl="1"/>
            <a:r>
              <a:rPr lang="en-US" sz="1800" dirty="0"/>
              <a:t>	</a:t>
            </a:r>
            <a:r>
              <a:rPr lang="en-US" sz="1800" dirty="0">
                <a:hlinkClick r:id="rId4"/>
              </a:rPr>
              <a:t>http://</a:t>
            </a:r>
            <a:r>
              <a:rPr lang="en-US" sz="1800" dirty="0" smtClean="0">
                <a:hlinkClick r:id="rId4"/>
              </a:rPr>
              <a:t>standards.ieee.org/getieee802/download/802.1D-2004.pdf</a:t>
            </a:r>
            <a:r>
              <a:rPr lang="en-US" sz="1800" dirty="0" smtClean="0"/>
              <a:t> </a:t>
            </a:r>
          </a:p>
          <a:p>
            <a:pPr lvl="1"/>
            <a:r>
              <a:rPr lang="en-US" sz="1800" dirty="0" smtClean="0"/>
              <a:t>[3] </a:t>
            </a:r>
            <a:r>
              <a:rPr lang="en-US" sz="1800" dirty="0"/>
              <a:t>IEEE </a:t>
            </a:r>
            <a:r>
              <a:rPr lang="en-US" sz="1800" dirty="0" smtClean="0"/>
              <a:t>802.11aa-2012</a:t>
            </a:r>
            <a:endParaRPr lang="en-US" sz="1800" dirty="0"/>
          </a:p>
          <a:p>
            <a:pPr lvl="1"/>
            <a:r>
              <a:rPr lang="en-US" sz="1800" dirty="0"/>
              <a:t>	</a:t>
            </a:r>
            <a:r>
              <a:rPr lang="en-US" sz="1800" dirty="0">
                <a:hlinkClick r:id="rId5"/>
              </a:rPr>
              <a:t>http://</a:t>
            </a:r>
            <a:r>
              <a:rPr lang="en-US" sz="1800" dirty="0" smtClean="0">
                <a:hlinkClick r:id="rId5"/>
              </a:rPr>
              <a:t>standards.ieee.org/getieee802/download/802.11aa-2012.pdf</a:t>
            </a:r>
            <a:r>
              <a:rPr lang="en-US" sz="1800" dirty="0" smtClean="0"/>
              <a:t> </a:t>
            </a:r>
          </a:p>
          <a:p>
            <a:pPr lvl="1"/>
            <a:r>
              <a:rPr lang="en-US" sz="1800" dirty="0" smtClean="0"/>
              <a:t>[4] Wi-Fi </a:t>
            </a:r>
            <a:r>
              <a:rPr lang="en-US" sz="1800" dirty="0"/>
              <a:t>WMM Specification v1.2 </a:t>
            </a:r>
          </a:p>
          <a:p>
            <a:pPr lvl="1"/>
            <a:r>
              <a:rPr lang="en-US" sz="1800" dirty="0"/>
              <a:t>	</a:t>
            </a:r>
            <a:r>
              <a:rPr lang="en-US" sz="1800" dirty="0" smtClean="0">
                <a:hlinkClick r:id="rId6"/>
              </a:rPr>
              <a:t>www.wi-fi.org/knowledge-center/published-specifications</a:t>
            </a:r>
            <a:endParaRPr lang="en-US" sz="1800" dirty="0" smtClean="0"/>
          </a:p>
          <a:p>
            <a:pPr lvl="1"/>
            <a:r>
              <a:rPr lang="en-US" sz="1800" dirty="0"/>
              <a:t>[5] IEEE P802.1BR/D3.3</a:t>
            </a:r>
          </a:p>
          <a:p>
            <a:pPr lvl="1" indent="4763"/>
            <a:r>
              <a:rPr lang="en-US" sz="1800" dirty="0" smtClean="0">
                <a:hlinkClick r:id="rId7"/>
              </a:rPr>
              <a:t>www.ieee802.org/1/files/private/br-drafts/d3/802-1BR-d3-3cb.pdf</a:t>
            </a:r>
            <a:r>
              <a:rPr lang="en-US" sz="1800" dirty="0" smtClean="0"/>
              <a:t> </a:t>
            </a:r>
            <a:endParaRPr 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531D307C-65C7-4BB3-B44A-1501D36803F7}" type="slidenum">
              <a:rPr lang="en-GB" smtClean="0"/>
              <a:pPr/>
              <a:t>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89060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cs typeface="Arial" charset="0"/>
              </a:rPr>
              <a:t>802.11 - </a:t>
            </a:r>
            <a:r>
              <a:rPr lang="en-US" sz="2800" dirty="0" err="1" smtClean="0">
                <a:cs typeface="Arial" charset="0"/>
              </a:rPr>
              <a:t>QoS</a:t>
            </a:r>
            <a:r>
              <a:rPr lang="en-US" sz="2800" dirty="0" smtClean="0">
                <a:cs typeface="Arial" charset="0"/>
              </a:rPr>
              <a:t> Specifications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cs typeface="Arial" charset="0"/>
              </a:rPr>
              <a:t>EDCA (</a:t>
            </a:r>
            <a:r>
              <a:rPr lang="en-US" dirty="0"/>
              <a:t>Enhanced </a:t>
            </a:r>
            <a:r>
              <a:rPr lang="en-US" dirty="0" smtClean="0"/>
              <a:t>Distributed </a:t>
            </a:r>
            <a:r>
              <a:rPr lang="en-US" dirty="0"/>
              <a:t>C</a:t>
            </a:r>
            <a:r>
              <a:rPr lang="en-US" dirty="0" smtClean="0"/>
              <a:t>hannel Access)</a:t>
            </a:r>
          </a:p>
          <a:p>
            <a:pPr lvl="1">
              <a:buFontTx/>
              <a:buChar char="-"/>
            </a:pPr>
            <a:r>
              <a:rPr lang="en-US" dirty="0"/>
              <a:t>H</a:t>
            </a:r>
            <a:r>
              <a:rPr lang="en-US" dirty="0" smtClean="0"/>
              <a:t>igh-priority </a:t>
            </a:r>
            <a:r>
              <a:rPr lang="en-US" dirty="0"/>
              <a:t>traffic has a higher chance of being sent than low-priority </a:t>
            </a:r>
            <a:r>
              <a:rPr lang="en-US" dirty="0" smtClean="0"/>
              <a:t>traffic</a:t>
            </a:r>
          </a:p>
          <a:p>
            <a:pPr lvl="1">
              <a:buFontTx/>
              <a:buChar char="-"/>
            </a:pPr>
            <a:r>
              <a:rPr lang="en-US" dirty="0" smtClean="0"/>
              <a:t>C</a:t>
            </a:r>
            <a:r>
              <a:rPr lang="en-US" b="1" dirty="0" smtClean="0"/>
              <a:t>ontention </a:t>
            </a:r>
            <a:r>
              <a:rPr lang="en-US" b="1" dirty="0"/>
              <a:t>window </a:t>
            </a:r>
            <a:r>
              <a:rPr lang="en-US" dirty="0"/>
              <a:t>(CW) </a:t>
            </a:r>
            <a:r>
              <a:rPr lang="en-US" dirty="0" smtClean="0"/>
              <a:t>and </a:t>
            </a:r>
            <a:r>
              <a:rPr lang="en-US" b="1" dirty="0"/>
              <a:t>arbitration inter-frame space </a:t>
            </a:r>
            <a:r>
              <a:rPr lang="en-US" dirty="0"/>
              <a:t>(AIFS) </a:t>
            </a:r>
            <a:r>
              <a:rPr lang="en-US" dirty="0" smtClean="0"/>
              <a:t>determines the probability to gain the access to the medium</a:t>
            </a:r>
          </a:p>
          <a:p>
            <a:pPr lvl="2">
              <a:buFontTx/>
              <a:buChar char="-"/>
            </a:pPr>
            <a:r>
              <a:rPr lang="en-US" dirty="0" smtClean="0"/>
              <a:t>CW and AIFS values are a function of the priority level. </a:t>
            </a:r>
          </a:p>
          <a:p>
            <a:pPr lvl="1">
              <a:buFontTx/>
              <a:buChar char="-"/>
            </a:pPr>
            <a:r>
              <a:rPr lang="en-US" b="1" dirty="0" smtClean="0"/>
              <a:t>Transmit </a:t>
            </a:r>
            <a:r>
              <a:rPr lang="en-US" b="1" dirty="0"/>
              <a:t>Opportunity </a:t>
            </a:r>
            <a:r>
              <a:rPr lang="en-US" dirty="0"/>
              <a:t>(TXOP</a:t>
            </a:r>
            <a:r>
              <a:rPr lang="en-US" dirty="0" smtClean="0"/>
              <a:t>) is the </a:t>
            </a:r>
            <a:r>
              <a:rPr lang="en-US" dirty="0"/>
              <a:t>bounded time interval during which </a:t>
            </a:r>
            <a:r>
              <a:rPr lang="en-US" dirty="0" smtClean="0"/>
              <a:t>the transmitter can </a:t>
            </a:r>
            <a:r>
              <a:rPr lang="en-US" dirty="0"/>
              <a:t>send as many frames as </a:t>
            </a:r>
            <a:r>
              <a:rPr lang="en-US" dirty="0" smtClean="0"/>
              <a:t>possible</a:t>
            </a:r>
            <a:r>
              <a:rPr lang="en-US" dirty="0"/>
              <a:t> </a:t>
            </a:r>
            <a:endParaRPr lang="en-US" dirty="0">
              <a:cs typeface="Arial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cs typeface="Arial" charset="0"/>
              </a:rPr>
              <a:t>Wi-Fi </a:t>
            </a:r>
            <a:r>
              <a:rPr lang="en-US" dirty="0">
                <a:cs typeface="Arial" charset="0"/>
              </a:rPr>
              <a:t>Alliance’s </a:t>
            </a:r>
            <a:r>
              <a:rPr lang="en-US" dirty="0" smtClean="0">
                <a:cs typeface="Arial" charset="0"/>
              </a:rPr>
              <a:t>WMM </a:t>
            </a:r>
            <a:r>
              <a:rPr lang="en-US" dirty="0">
                <a:cs typeface="Arial" charset="0"/>
              </a:rPr>
              <a:t>(Wi-Fi Multimedia) is a subset of  </a:t>
            </a:r>
            <a:r>
              <a:rPr lang="en-US" dirty="0" smtClean="0">
                <a:cs typeface="Arial" charset="0"/>
              </a:rPr>
              <a:t>802.11 </a:t>
            </a:r>
            <a:r>
              <a:rPr lang="en-US" dirty="0">
                <a:cs typeface="Arial" charset="0"/>
              </a:rPr>
              <a:t>(EDCA, </a:t>
            </a:r>
            <a:r>
              <a:rPr lang="en-US" dirty="0" err="1">
                <a:cs typeface="Arial" charset="0"/>
              </a:rPr>
              <a:t>TxOP</a:t>
            </a:r>
            <a:r>
              <a:rPr lang="en-US" dirty="0">
                <a:cs typeface="Arial" charset="0"/>
              </a:rPr>
              <a:t>)</a:t>
            </a:r>
          </a:p>
          <a:p>
            <a:endParaRPr lang="en-US" dirty="0"/>
          </a:p>
          <a:p>
            <a:endParaRPr lang="en-US" dirty="0">
              <a:cs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696772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cs typeface="Arial" charset="0"/>
              </a:rPr>
              <a:t>802.11 Access Categories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Wingdings" pitchFamily="2" charset="2"/>
              <a:buChar char="§"/>
            </a:pPr>
            <a:r>
              <a:rPr lang="en-US" sz="2000" dirty="0" smtClean="0"/>
              <a:t>EDCA/WMM </a:t>
            </a:r>
            <a:r>
              <a:rPr lang="en-US" sz="2000" dirty="0"/>
              <a:t>Medium Access does not guarantee </a:t>
            </a:r>
            <a:r>
              <a:rPr lang="en-US" sz="2000" dirty="0" err="1" smtClean="0"/>
              <a:t>QoS</a:t>
            </a:r>
            <a:endParaRPr lang="en-US" sz="2000" dirty="0" smtClean="0"/>
          </a:p>
          <a:p>
            <a:pPr>
              <a:buFont typeface="Wingdings" pitchFamily="2" charset="2"/>
              <a:buChar char="§"/>
            </a:pPr>
            <a:r>
              <a:rPr lang="en-US" sz="2000" dirty="0" err="1" smtClean="0"/>
              <a:t>QoS</a:t>
            </a:r>
            <a:r>
              <a:rPr lang="en-US" sz="2000" dirty="0" smtClean="0"/>
              <a:t> </a:t>
            </a:r>
            <a:r>
              <a:rPr lang="en-US" sz="2000" dirty="0"/>
              <a:t>can be improved by Admission Control that limits admission and bandwidth utilization per </a:t>
            </a:r>
            <a:r>
              <a:rPr lang="en-US" sz="2000" u="sng" dirty="0"/>
              <a:t>Access Category</a:t>
            </a:r>
            <a:endParaRPr lang="en-US" sz="2000" dirty="0"/>
          </a:p>
          <a:p>
            <a:pPr>
              <a:buFont typeface="Wingdings" pitchFamily="2" charset="2"/>
              <a:buChar char="§"/>
            </a:pPr>
            <a:endParaRPr lang="en-US" sz="2000" b="0" u="sng" dirty="0"/>
          </a:p>
          <a:p>
            <a:endParaRPr lang="en-US" dirty="0">
              <a:cs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532290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cs typeface="Arial" charset="0"/>
              </a:rPr>
              <a:t>Access Categories (AC)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838200"/>
          </a:xfr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pitchFamily="2" charset="2"/>
              <a:buChar char="§"/>
            </a:pPr>
            <a:r>
              <a:rPr lang="en-US" sz="2000" dirty="0" smtClean="0">
                <a:cs typeface="Arial" charset="0"/>
              </a:rPr>
              <a:t>EDCA </a:t>
            </a:r>
            <a:r>
              <a:rPr lang="en-US" sz="2000" dirty="0">
                <a:cs typeface="Arial" charset="0"/>
              </a:rPr>
              <a:t>levels of priority </a:t>
            </a:r>
            <a:r>
              <a:rPr lang="en-US" sz="2000" dirty="0" smtClean="0">
                <a:cs typeface="Arial" charset="0"/>
              </a:rPr>
              <a:t>are </a:t>
            </a:r>
            <a:r>
              <a:rPr lang="en-US" sz="2000" dirty="0">
                <a:cs typeface="Arial" charset="0"/>
              </a:rPr>
              <a:t>called access categories (ACs). 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>
                <a:cs typeface="Arial" charset="0"/>
              </a:rPr>
              <a:t>ACs map directly from </a:t>
            </a:r>
            <a:r>
              <a:rPr lang="en-US" sz="2000" dirty="0" smtClean="0">
                <a:cs typeface="Arial" charset="0"/>
              </a:rPr>
              <a:t>802.1D-2004 user priority </a:t>
            </a:r>
            <a:r>
              <a:rPr lang="en-US" sz="2000" dirty="0">
                <a:cs typeface="Arial" charset="0"/>
              </a:rPr>
              <a:t>levels</a:t>
            </a:r>
            <a:r>
              <a:rPr lang="en-US" sz="2000" dirty="0" smtClean="0">
                <a:cs typeface="Arial" charset="0"/>
              </a:rPr>
              <a:t>:</a:t>
            </a:r>
            <a:endParaRPr lang="en-US" sz="2000" dirty="0">
              <a:cs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 2013</a:t>
            </a:r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2894352"/>
              </p:ext>
            </p:extLst>
          </p:nvPr>
        </p:nvGraphicFramePr>
        <p:xfrm>
          <a:off x="838200" y="2526043"/>
          <a:ext cx="7543798" cy="35532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0606"/>
                <a:gridCol w="870606"/>
                <a:gridCol w="952653"/>
                <a:gridCol w="876009"/>
                <a:gridCol w="940656"/>
                <a:gridCol w="1011090"/>
                <a:gridCol w="741466"/>
                <a:gridCol w="1280712"/>
              </a:tblGrid>
              <a:tr h="3196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+mj-lt"/>
                        </a:rPr>
                        <a:t>802.1D-2004</a:t>
                      </a:r>
                      <a:endParaRPr lang="en-US" sz="11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+mj-lt"/>
                        </a:rPr>
                        <a:t>802.11 (UP)</a:t>
                      </a:r>
                      <a:endParaRPr lang="en-US" sz="11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+mj-lt"/>
                        </a:rPr>
                        <a:t>Wi-Fi 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+mj-lt"/>
                        </a:rPr>
                        <a:t>WMM</a:t>
                      </a:r>
                      <a:endParaRPr lang="en-US" sz="11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802.11aa-2012</a:t>
                      </a:r>
                      <a:endParaRPr lang="en-US" sz="12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w/ Alternate-EDCA activated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56374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Arial"/>
                        </a:rPr>
                        <a:t>Priority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+mj-lt"/>
                        </a:rPr>
                        <a:t>Priority Level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+mj-lt"/>
                        </a:rPr>
                        <a:t>Designation</a:t>
                      </a:r>
                      <a:endParaRPr lang="en-US" sz="12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+mj-lt"/>
                        </a:rPr>
                        <a:t>AC</a:t>
                      </a:r>
                      <a:endParaRPr lang="en-US" sz="12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+mj-lt"/>
                        </a:rPr>
                        <a:t>Designation</a:t>
                      </a:r>
                      <a:endParaRPr lang="en-US" sz="12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+mj-lt"/>
                        </a:rPr>
                        <a:t>WMM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+mj-lt"/>
                        </a:rPr>
                        <a:t>Priority</a:t>
                      </a:r>
                      <a:endParaRPr lang="en-US" sz="12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AC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Designation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96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effectLst/>
                          <a:latin typeface="+mj-lt"/>
                          <a:ea typeface="Calibri"/>
                          <a:cs typeface="Arial"/>
                        </a:rPr>
                        <a:t>lowest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1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BK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AC_BK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Background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effectLst/>
                          <a:latin typeface="+mj-lt"/>
                        </a:rPr>
                        <a:t>Background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effectLst/>
                          <a:latin typeface="+mj-lt"/>
                        </a:rPr>
                        <a:t>BK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effectLst/>
                          <a:latin typeface="+mj-lt"/>
                        </a:rPr>
                        <a:t>Background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9656">
                <a:tc rowSpan="6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2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-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AC_BK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Background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9656"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0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BE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AC_BE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Best Effort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b="0" dirty="0" smtClean="0">
                          <a:effectLst/>
                          <a:latin typeface="+mj-lt"/>
                        </a:rPr>
                        <a:t>Best Effort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effectLst/>
                          <a:latin typeface="+mj-lt"/>
                        </a:rPr>
                        <a:t>BE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b="0" dirty="0" smtClean="0">
                          <a:effectLst/>
                          <a:latin typeface="+mj-lt"/>
                        </a:rPr>
                        <a:t>Best Effort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9656"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3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EE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AC_BE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Best Effort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9656"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4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CL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AC_VI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Video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b="0" dirty="0" smtClean="0">
                          <a:effectLst/>
                          <a:latin typeface="+mj-lt"/>
                        </a:rPr>
                        <a:t>Video</a:t>
                      </a:r>
                      <a:endParaRPr lang="en-US" sz="1200" b="0" dirty="0">
                        <a:effectLst/>
                        <a:latin typeface="+mj-lt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effectLst/>
                          <a:latin typeface="+mj-lt"/>
                        </a:rPr>
                        <a:t>A_VI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Video</a:t>
                      </a:r>
                      <a:r>
                        <a:rPr lang="en-US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(Alternative</a:t>
                      </a:r>
                      <a:r>
                        <a:rPr lang="en-US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)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9656"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5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VI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AC_VI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Video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effectLst/>
                          <a:latin typeface="+mj-lt"/>
                        </a:rPr>
                        <a:t>VI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Video</a:t>
                      </a:r>
                      <a:r>
                        <a:rPr lang="en-US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(Primary)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656"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6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VO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AC_VO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Voice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b="0" dirty="0" smtClean="0">
                          <a:effectLst/>
                          <a:latin typeface="+mj-lt"/>
                        </a:rPr>
                        <a:t>Voice</a:t>
                      </a:r>
                      <a:endParaRPr lang="en-US" sz="1200" b="0" dirty="0">
                        <a:effectLst/>
                        <a:latin typeface="+mj-lt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effectLst/>
                          <a:latin typeface="+mj-lt"/>
                        </a:rPr>
                        <a:t>VO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Voice</a:t>
                      </a:r>
                      <a:r>
                        <a:rPr lang="en-US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(Primary)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96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effectLst/>
                          <a:latin typeface="+mj-lt"/>
                          <a:ea typeface="Calibri"/>
                          <a:cs typeface="Arial"/>
                        </a:rPr>
                        <a:t>highest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7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NC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AC_VO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j-lt"/>
                        </a:rPr>
                        <a:t>Voice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200" dirty="0">
                        <a:effectLst/>
                        <a:latin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effectLst/>
                          <a:latin typeface="+mj-lt"/>
                        </a:rPr>
                        <a:t>A_VO</a:t>
                      </a:r>
                      <a:endParaRPr lang="en-US" sz="1200" b="0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Voice</a:t>
                      </a:r>
                      <a:r>
                        <a:rPr lang="en-US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(Alternative)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 bwMode="auto">
          <a:xfrm>
            <a:off x="1295400" y="3886200"/>
            <a:ext cx="0" cy="1828800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93744558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sz="2800" dirty="0" smtClean="0">
                <a:cs typeface="Arial" charset="0"/>
              </a:rPr>
              <a:t>802.11 </a:t>
            </a:r>
            <a:r>
              <a:rPr lang="en-US" sz="2800" dirty="0" err="1" smtClean="0">
                <a:cs typeface="Arial" charset="0"/>
              </a:rPr>
              <a:t>QoS</a:t>
            </a:r>
            <a:r>
              <a:rPr lang="en-US" sz="2800" dirty="0" smtClean="0">
                <a:cs typeface="Arial" charset="0"/>
              </a:rPr>
              <a:t> Queue Architecture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 smtClean="0"/>
          </a:p>
          <a:p>
            <a:endParaRPr lang="en-AU" dirty="0"/>
          </a:p>
          <a:p>
            <a:endParaRPr lang="en-AU" dirty="0" smtClean="0"/>
          </a:p>
          <a:p>
            <a:endParaRPr lang="en-AU" dirty="0"/>
          </a:p>
          <a:p>
            <a:endParaRPr lang="en-AU" dirty="0" smtClean="0"/>
          </a:p>
          <a:p>
            <a:endParaRPr lang="en-AU" dirty="0"/>
          </a:p>
          <a:p>
            <a:endParaRPr lang="en-AU" dirty="0" smtClean="0"/>
          </a:p>
          <a:p>
            <a:endParaRPr lang="en-AU" dirty="0"/>
          </a:p>
          <a:p>
            <a:pPr marL="342900" lvl="1" indent="-342900">
              <a:spcBef>
                <a:spcPts val="600"/>
              </a:spcBef>
            </a:pPr>
            <a:endParaRPr lang="en-AU" dirty="0"/>
          </a:p>
          <a:p>
            <a:pPr marL="342900" lvl="1" indent="-342900">
              <a:spcBef>
                <a:spcPts val="600"/>
              </a:spcBef>
            </a:pPr>
            <a:endParaRPr lang="en-AU" sz="12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 2013</a:t>
            </a:r>
            <a:endParaRPr lang="en-GB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4127243"/>
              </p:ext>
            </p:extLst>
          </p:nvPr>
        </p:nvGraphicFramePr>
        <p:xfrm>
          <a:off x="501420" y="1752600"/>
          <a:ext cx="7804380" cy="419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07" name="Visio" r:id="rId3" imgW="5705543" imgH="3063402" progId="Visio.Drawing.11">
                  <p:embed/>
                </p:oleObj>
              </mc:Choice>
              <mc:Fallback>
                <p:oleObj name="Visio" r:id="rId3" imgW="5705543" imgH="3063402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01420" y="1752600"/>
                        <a:ext cx="7804380" cy="419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7064090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cs typeface="Arial" charset="0"/>
              </a:rPr>
              <a:t>802.11aa </a:t>
            </a:r>
            <a:r>
              <a:rPr lang="en-US" sz="2800" dirty="0" err="1" smtClean="0">
                <a:cs typeface="Arial" charset="0"/>
              </a:rPr>
              <a:t>QoS</a:t>
            </a:r>
            <a:r>
              <a:rPr lang="en-US" sz="2800" dirty="0" smtClean="0">
                <a:cs typeface="Arial" charset="0"/>
              </a:rPr>
              <a:t> Queues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smtClean="0"/>
          </a:p>
          <a:p>
            <a:endParaRPr lang="en-AU" smtClean="0"/>
          </a:p>
          <a:p>
            <a:endParaRPr lang="en-AU" smtClean="0"/>
          </a:p>
          <a:p>
            <a:endParaRPr lang="en-AU" smtClean="0"/>
          </a:p>
          <a:p>
            <a:endParaRPr lang="en-AU" smtClean="0"/>
          </a:p>
          <a:p>
            <a:endParaRPr lang="en-AU" smtClean="0"/>
          </a:p>
          <a:p>
            <a:endParaRPr lang="en-AU" smtClean="0"/>
          </a:p>
          <a:p>
            <a:endParaRPr lang="en-AU" smtClean="0"/>
          </a:p>
          <a:p>
            <a:pPr marL="342900" lvl="1" indent="-342900">
              <a:spcBef>
                <a:spcPts val="600"/>
              </a:spcBef>
            </a:pPr>
            <a:endParaRPr lang="en-AU" smtClean="0"/>
          </a:p>
          <a:p>
            <a:pPr marL="342900" lvl="1" indent="-342900">
              <a:spcBef>
                <a:spcPts val="600"/>
              </a:spcBef>
            </a:pPr>
            <a:endParaRPr lang="en-AU" sz="12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 2013</a:t>
            </a:r>
            <a:endParaRPr lang="en-GB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7704002"/>
              </p:ext>
            </p:extLst>
          </p:nvPr>
        </p:nvGraphicFramePr>
        <p:xfrm>
          <a:off x="420688" y="2517775"/>
          <a:ext cx="7885112" cy="3871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78" name="Visio" r:id="rId3" imgW="6734684" imgH="3254983" progId="Visio.Drawing.11">
                  <p:embed/>
                </p:oleObj>
              </mc:Choice>
              <mc:Fallback>
                <p:oleObj name="Visio" r:id="rId3" imgW="6734684" imgH="3254983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20688" y="2517775"/>
                        <a:ext cx="7885112" cy="38719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Content Placeholder 2"/>
          <p:cNvSpPr txBox="1">
            <a:spLocks/>
          </p:cNvSpPr>
          <p:nvPr/>
        </p:nvSpPr>
        <p:spPr bwMode="auto">
          <a:xfrm>
            <a:off x="838200" y="1754187"/>
            <a:ext cx="7770813" cy="760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lvl="1" indent="-342900">
              <a:spcBef>
                <a:spcPts val="600"/>
              </a:spcBef>
              <a:buFont typeface="Wingdings" pitchFamily="2" charset="2"/>
              <a:buChar char="§"/>
            </a:pPr>
            <a:r>
              <a:rPr lang="en-AU" b="1" dirty="0" smtClean="0">
                <a:cs typeface="Arial" charset="0"/>
              </a:rPr>
              <a:t>802.11aa introduces 2 additional </a:t>
            </a:r>
            <a:r>
              <a:rPr lang="en-AU" b="1" dirty="0">
                <a:cs typeface="Arial" charset="0"/>
              </a:rPr>
              <a:t>queues for </a:t>
            </a:r>
            <a:r>
              <a:rPr lang="en-AU" b="1" dirty="0" smtClean="0">
                <a:cs typeface="Arial" charset="0"/>
              </a:rPr>
              <a:t>“alternate voice” </a:t>
            </a:r>
            <a:r>
              <a:rPr lang="en-AU" b="1" dirty="0">
                <a:cs typeface="Arial" charset="0"/>
              </a:rPr>
              <a:t>and </a:t>
            </a:r>
            <a:r>
              <a:rPr lang="en-AU" b="1" dirty="0" smtClean="0">
                <a:cs typeface="Arial" charset="0"/>
              </a:rPr>
              <a:t>“alternate video”.</a:t>
            </a:r>
            <a:endParaRPr lang="en-US" b="1" dirty="0">
              <a:cs typeface="Arial" charset="0"/>
            </a:endParaRPr>
          </a:p>
          <a:p>
            <a:endParaRPr lang="en-US" sz="2000" dirty="0" smtClean="0"/>
          </a:p>
          <a:p>
            <a:endParaRPr lang="en-US" sz="2000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180100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sz="2800" dirty="0" smtClean="0">
                <a:cs typeface="Arial" charset="0"/>
              </a:rPr>
              <a:t>Current Bridge &amp; AP Queue Architecture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 2013</a:t>
            </a:r>
            <a:endParaRPr lang="en-GB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9249381"/>
              </p:ext>
            </p:extLst>
          </p:nvPr>
        </p:nvGraphicFramePr>
        <p:xfrm>
          <a:off x="1654176" y="1285875"/>
          <a:ext cx="5434456" cy="496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33" name="Visio" r:id="rId3" imgW="6812874" imgH="6820981" progId="Visio.Drawing.11">
                  <p:embed/>
                </p:oleObj>
              </mc:Choice>
              <mc:Fallback>
                <p:oleObj name="Visio" r:id="rId3" imgW="6812874" imgH="6820981" progId="Visio.Drawing.11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4176" y="1285875"/>
                        <a:ext cx="5434456" cy="4962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2936918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sz="2800" dirty="0" smtClean="0">
                <a:cs typeface="Arial" charset="0"/>
              </a:rPr>
              <a:t>BSS Bridging “Common” Queue Architecture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 2013</a:t>
            </a:r>
            <a:endParaRPr lang="en-GB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9318205"/>
              </p:ext>
            </p:extLst>
          </p:nvPr>
        </p:nvGraphicFramePr>
        <p:xfrm>
          <a:off x="1904999" y="1371600"/>
          <a:ext cx="5688297" cy="43784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56" name="Visio" r:id="rId4" imgW="5454245" imgH="4822487" progId="Visio.Drawing.11">
                  <p:embed/>
                </p:oleObj>
              </mc:Choice>
              <mc:Fallback>
                <p:oleObj name="Visio" r:id="rId4" imgW="5454245" imgH="4822487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4999" y="1371600"/>
                        <a:ext cx="5688297" cy="437849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38200" y="579120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Note: For the clarity of the figure, optional </a:t>
            </a:r>
            <a:r>
              <a:rPr lang="en-US" sz="1200" dirty="0" err="1" smtClean="0">
                <a:solidFill>
                  <a:schemeClr val="tx1"/>
                </a:solidFill>
              </a:rPr>
              <a:t>Tx</a:t>
            </a:r>
            <a:r>
              <a:rPr lang="en-US" sz="1200" dirty="0" smtClean="0">
                <a:solidFill>
                  <a:schemeClr val="tx1"/>
                </a:solidFill>
              </a:rPr>
              <a:t> intermediate buffers within the wireless MAC,  handling the deferred access to the medium and the </a:t>
            </a:r>
            <a:r>
              <a:rPr lang="en-US" sz="1200" dirty="0" err="1" smtClean="0">
                <a:solidFill>
                  <a:schemeClr val="tx1"/>
                </a:solidFill>
              </a:rPr>
              <a:t>Tx</a:t>
            </a:r>
            <a:r>
              <a:rPr lang="en-US" sz="1200" dirty="0" smtClean="0">
                <a:solidFill>
                  <a:schemeClr val="tx1"/>
                </a:solidFill>
              </a:rPr>
              <a:t> retransmission on failure to </a:t>
            </a:r>
            <a:r>
              <a:rPr lang="en-US" sz="1200" smtClean="0">
                <a:solidFill>
                  <a:schemeClr val="tx1"/>
                </a:solidFill>
              </a:rPr>
              <a:t>receive an ACK </a:t>
            </a:r>
            <a:r>
              <a:rPr lang="en-US" sz="1200" dirty="0" smtClean="0">
                <a:solidFill>
                  <a:schemeClr val="tx1"/>
                </a:solidFill>
              </a:rPr>
              <a:t>are not represented.    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73635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12609</TotalTime>
  <Words>1261</Words>
  <Application>Microsoft Office PowerPoint</Application>
  <PresentationFormat>On-screen Show (4:3)</PresentationFormat>
  <Paragraphs>386</Paragraphs>
  <Slides>20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802-11-Submission</vt:lpstr>
      <vt:lpstr>Document</vt:lpstr>
      <vt:lpstr>Visio</vt:lpstr>
      <vt:lpstr>Microsoft Visio Drawing</vt:lpstr>
      <vt:lpstr>802.11 QoS Queue Architecture  and Possible 802.1bz Bridge Model “for P2P Model”</vt:lpstr>
      <vt:lpstr>Abstract</vt:lpstr>
      <vt:lpstr>802.11 - QoS Specifications</vt:lpstr>
      <vt:lpstr>802.11 Access Categories</vt:lpstr>
      <vt:lpstr>Access Categories (AC)</vt:lpstr>
      <vt:lpstr>802.11 QoS Queue Architecture</vt:lpstr>
      <vt:lpstr>802.11aa QoS Queues</vt:lpstr>
      <vt:lpstr>Current Bridge &amp; AP Queue Architecture</vt:lpstr>
      <vt:lpstr>BSS Bridging “Common” Queue Architecture</vt:lpstr>
      <vt:lpstr>802.11 – 802.1Q Default Priority Levels</vt:lpstr>
      <vt:lpstr>802.11 Portal</vt:lpstr>
      <vt:lpstr>802.3 – 802.11 MAC Relay</vt:lpstr>
      <vt:lpstr>802.1bz Bridge Data Plane Model</vt:lpstr>
      <vt:lpstr>802.1bz Bridge Forwarding Process</vt:lpstr>
      <vt:lpstr>A (non exclusive) list of issues to address</vt:lpstr>
      <vt:lpstr>A BSS can not be modeled as P2P only….</vt:lpstr>
      <vt:lpstr>A BSS can not be modeled as P2P only….</vt:lpstr>
      <vt:lpstr>A BSS can not be modeled as P2P only….</vt:lpstr>
      <vt:lpstr>Revisiting the BSS Distributed Bridge Model option</vt:lpstr>
      <vt:lpstr>References</vt:lpstr>
    </vt:vector>
  </TitlesOfParts>
  <Company>Broadcom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CSN &amp; 802.11 BSS Bridging</dc:title>
  <dc:creator>Philippe Klein</dc:creator>
  <cp:lastModifiedBy>Philippe Klein</cp:lastModifiedBy>
  <cp:revision>174</cp:revision>
  <cp:lastPrinted>2013-02-04T02:23:21Z</cp:lastPrinted>
  <dcterms:created xsi:type="dcterms:W3CDTF">2012-10-15T16:10:16Z</dcterms:created>
  <dcterms:modified xsi:type="dcterms:W3CDTF">2013-03-20T15:14:37Z</dcterms:modified>
</cp:coreProperties>
</file>