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17" r:id="rId2"/>
    <p:sldId id="434" r:id="rId3"/>
    <p:sldId id="410" r:id="rId4"/>
    <p:sldId id="411" r:id="rId5"/>
    <p:sldId id="443" r:id="rId6"/>
    <p:sldId id="436" r:id="rId7"/>
    <p:sldId id="445" r:id="rId8"/>
    <p:sldId id="446" r:id="rId9"/>
    <p:sldId id="449" r:id="rId10"/>
    <p:sldId id="451" r:id="rId11"/>
    <p:sldId id="452" r:id="rId12"/>
    <p:sldId id="453" r:id="rId13"/>
    <p:sldId id="454" r:id="rId14"/>
    <p:sldId id="455" r:id="rId15"/>
    <p:sldId id="456" r:id="rId1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11-13-0201-02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03" cy="276999"/>
          </a:xfrm>
          <a:noFill/>
        </p:spPr>
        <p:txBody>
          <a:bodyPr/>
          <a:lstStyle/>
          <a:p>
            <a:r>
              <a:rPr lang="en-US" altLang="ja-JP" dirty="0" smtClean="0"/>
              <a:t>March 19, 2013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Handling of Large Objects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2013-03-19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3188" y="533400"/>
            <a:ext cx="39637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Securing Foreign Objects (1)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</a:t>
            </a:r>
            <a:r>
              <a:rPr lang="en-CA" sz="1600" i="1" dirty="0" smtClean="0"/>
              <a:t>Object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Securing this conceptual object (in key confirmation context)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</a:t>
            </a:r>
            <a:r>
              <a:rPr lang="en-CA" sz="1600" i="1" dirty="0" smtClean="0"/>
              <a:t>Representation as Sequence of Information </a:t>
            </a:r>
            <a:r>
              <a:rPr lang="en-CA" sz="1600" i="1" dirty="0" smtClean="0"/>
              <a:t>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Notes</a:t>
            </a:r>
            <a:r>
              <a:rPr lang="en-CA" sz="1600" b="1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Security of object (=confidentiality) determined by Object Type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</a:t>
            </a:r>
            <a:r>
              <a:rPr lang="en-CA" sz="1600" i="1" dirty="0" smtClean="0"/>
              <a:t> </a:t>
            </a:r>
            <a:r>
              <a:rPr lang="en-CA" sz="1600" dirty="0" smtClean="0"/>
              <a:t>Object Type and Header fields (length info) visible, also to parties without access to keying material</a:t>
            </a:r>
          </a:p>
          <a:p>
            <a:r>
              <a:rPr lang="en-CA" sz="1600" u="sng" dirty="0" smtClean="0"/>
              <a:t>Consequences:</a:t>
            </a:r>
            <a:r>
              <a:rPr lang="en-CA" sz="1600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One cannot decide on case-by-case basis whether or not to encrypt object of specific object type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Object types to be encrypted need to be clustered (since Object Types in increasing order)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Never possible to encrypt “vendor-specific” information element (Type:=0xFF), even if, e.g., privacy info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Party who monitors traffic can “</a:t>
            </a:r>
            <a:r>
              <a:rPr lang="en-CA" sz="1600" dirty="0" smtClean="0"/>
              <a:t>jump” over </a:t>
            </a:r>
            <a:r>
              <a:rPr lang="en-CA" sz="1600" dirty="0" smtClean="0"/>
              <a:t>secured object and parse remaining (unsecured) IEs.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  <a:endParaRPr lang="en-CA" sz="1600" dirty="0" smtClean="0"/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914400" y="1295400"/>
            <a:ext cx="5334000" cy="338554"/>
            <a:chOff x="152400" y="2819400"/>
            <a:chExt cx="5334000" cy="338554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27100" y="2819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endParaRPr lang="en-CA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689100" y="28194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1</a:t>
            </a:r>
            <a:endParaRPr lang="en-CA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2819400"/>
            <a:ext cx="1524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62200" y="2819400"/>
            <a:ext cx="0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486400" y="3898900"/>
            <a:ext cx="7747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886200" y="3352800"/>
            <a:ext cx="1600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2</a:t>
            </a:r>
            <a:endParaRPr lang="en-CA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886200" y="28194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86200" y="31242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5562600" y="1295400"/>
            <a:ext cx="569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2819400" y="1295400"/>
            <a:ext cx="569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2362200" y="38862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33528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362200" y="36576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6257926" y="1295400"/>
            <a:ext cx="15874" cy="2908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009650" y="1600200"/>
            <a:ext cx="19050" cy="261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2362200" y="1600200"/>
            <a:ext cx="12700" cy="2603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1689100" y="1600200"/>
            <a:ext cx="6350" cy="2603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914400" y="33528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2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1011540" y="1295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grpSp>
        <p:nvGrpSpPr>
          <p:cNvPr id="4" name="Group 19"/>
          <p:cNvGrpSpPr/>
          <p:nvPr/>
        </p:nvGrpSpPr>
        <p:grpSpPr>
          <a:xfrm>
            <a:off x="914400" y="2036064"/>
            <a:ext cx="5334000" cy="338554"/>
            <a:chOff x="152400" y="2819400"/>
            <a:chExt cx="5334000" cy="338554"/>
          </a:xfrm>
        </p:grpSpPr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27100" y="2819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endParaRPr lang="en-CA" dirty="0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5562600" y="2036064"/>
            <a:ext cx="569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78" name="Rectangle 77"/>
          <p:cNvSpPr/>
          <p:nvPr/>
        </p:nvSpPr>
        <p:spPr>
          <a:xfrm>
            <a:off x="2819400" y="2036064"/>
            <a:ext cx="569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sp>
        <p:nvSpPr>
          <p:cNvPr id="79" name="Rectangle 6"/>
          <p:cNvSpPr>
            <a:spLocks noChangeArrowheads="1"/>
          </p:cNvSpPr>
          <p:nvPr/>
        </p:nvSpPr>
        <p:spPr bwMode="auto">
          <a:xfrm>
            <a:off x="1011540" y="2036064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873500" y="13081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486400" y="1304925"/>
            <a:ext cx="0" cy="29114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2362200" y="41910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46672" y="533400"/>
            <a:ext cx="75968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Securing Foreign Objects (2) – Towards More Flexibility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</a:t>
            </a:r>
            <a:r>
              <a:rPr lang="en-CA" sz="1600" i="1" dirty="0" smtClean="0"/>
              <a:t>Object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Securing this conceptual object (in key confirmation context)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</a:t>
            </a:r>
            <a:r>
              <a:rPr lang="en-CA" sz="1600" i="1" dirty="0" smtClean="0"/>
              <a:t>Representation as Sequence of Information </a:t>
            </a:r>
            <a:r>
              <a:rPr lang="en-CA" sz="1600" i="1" dirty="0" smtClean="0"/>
              <a:t>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</a:t>
            </a:r>
            <a:r>
              <a:rPr lang="en-CA" sz="1600" b="1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Security of object (=confidentiality) determined by Marker (2-octet IE)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</a:t>
            </a:r>
            <a:r>
              <a:rPr lang="en-CA" sz="1600" i="1" dirty="0" smtClean="0"/>
              <a:t> </a:t>
            </a:r>
            <a:r>
              <a:rPr lang="en-CA" sz="1600" dirty="0" smtClean="0"/>
              <a:t>No object info (except length) visible to parties without access to keying material</a:t>
            </a:r>
          </a:p>
          <a:p>
            <a:r>
              <a:rPr lang="en-CA" sz="1600" u="sng" dirty="0" smtClean="0"/>
              <a:t>Consequence:</a:t>
            </a:r>
            <a:r>
              <a:rPr lang="en-CA" sz="1600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Flexibility as to which objects to encrypt on case-by-case basis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P</a:t>
            </a:r>
            <a:r>
              <a:rPr lang="en-CA" sz="1600" dirty="0" smtClean="0"/>
              <a:t>ossible to encrypt multiple objects with non-contiguous Object Types (just re-order after un-securing)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>
                <a:solidFill>
                  <a:schemeClr val="accent6"/>
                </a:solidFill>
              </a:rPr>
              <a:t>Any</a:t>
            </a:r>
            <a:r>
              <a:rPr lang="en-CA" sz="1600" dirty="0" smtClean="0"/>
              <a:t>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arty who implements “Marker Element” can find, resp. “jump” over, secured object(s) string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  <a:endParaRPr lang="en-CA" sz="1600" dirty="0" smtClean="0"/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914400" y="1295400"/>
            <a:ext cx="5334000" cy="338554"/>
            <a:chOff x="152400" y="2819400"/>
            <a:chExt cx="5334000" cy="338554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27100" y="2819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endParaRPr lang="en-CA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689100" y="33528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1</a:t>
            </a:r>
            <a:endParaRPr lang="en-CA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3352800"/>
            <a:ext cx="1524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62200" y="3352800"/>
            <a:ext cx="0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486400" y="4432300"/>
            <a:ext cx="7747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886200" y="3886200"/>
            <a:ext cx="1600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2</a:t>
            </a:r>
            <a:endParaRPr lang="en-CA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886200" y="33528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86200" y="36576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5562600" y="1295400"/>
            <a:ext cx="569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2819400" y="1295400"/>
            <a:ext cx="569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2362200" y="44196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38862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362200" y="41910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6257926" y="1600200"/>
            <a:ext cx="15874" cy="2908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009650" y="1600200"/>
            <a:ext cx="6350" cy="2832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2362200" y="1600200"/>
            <a:ext cx="12700" cy="2603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>
            <a:endCxn id="68" idx="3"/>
          </p:cNvCxnSpPr>
          <p:nvPr/>
        </p:nvCxnSpPr>
        <p:spPr bwMode="auto">
          <a:xfrm>
            <a:off x="1695450" y="1600200"/>
            <a:ext cx="2293" cy="29849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914400" y="38862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8862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2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4429125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1011540" y="1295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33528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883378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4432747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grpSp>
        <p:nvGrpSpPr>
          <p:cNvPr id="4" name="Group 19"/>
          <p:cNvGrpSpPr/>
          <p:nvPr/>
        </p:nvGrpSpPr>
        <p:grpSpPr>
          <a:xfrm>
            <a:off x="914400" y="2036064"/>
            <a:ext cx="5334000" cy="338554"/>
            <a:chOff x="152400" y="2819400"/>
            <a:chExt cx="5334000" cy="338554"/>
          </a:xfrm>
          <a:solidFill>
            <a:srgbClr val="FF0000"/>
          </a:solidFill>
        </p:grpSpPr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27100" y="2819400"/>
              <a:ext cx="678352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endParaRPr lang="en-CA" dirty="0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5562600" y="2036064"/>
            <a:ext cx="569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78" name="Rectangle 77"/>
          <p:cNvSpPr/>
          <p:nvPr/>
        </p:nvSpPr>
        <p:spPr>
          <a:xfrm>
            <a:off x="2819400" y="2036064"/>
            <a:ext cx="569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sp>
        <p:nvSpPr>
          <p:cNvPr id="79" name="Rectangle 6"/>
          <p:cNvSpPr>
            <a:spLocks noChangeArrowheads="1"/>
          </p:cNvSpPr>
          <p:nvPr/>
        </p:nvSpPr>
        <p:spPr bwMode="auto">
          <a:xfrm>
            <a:off x="1011540" y="2036064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873500" y="1308100"/>
            <a:ext cx="0" cy="3416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486400" y="1304925"/>
            <a:ext cx="0" cy="31400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2362200" y="47244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81000" y="44196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38440" y="2036064"/>
            <a:ext cx="678352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“Marker”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0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914400" y="28194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1685925" y="28194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>
                <a:sym typeface="Symbol"/>
              </a:rPr>
              <a:t>Length</a:t>
            </a:r>
            <a:endParaRPr lang="en-CA" dirty="0"/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1016703" y="2816578"/>
            <a:ext cx="678352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Marker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7162800" y="2667000"/>
            <a:ext cx="198120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Length field indicates total length of object segments (2-octet field)</a:t>
            </a:r>
            <a:endParaRPr lang="en-US" sz="1400" dirty="0" smtClean="0"/>
          </a:p>
        </p:txBody>
      </p:sp>
      <p:cxnSp>
        <p:nvCxnSpPr>
          <p:cNvPr id="71" name="Straight Arrow Connector 70"/>
          <p:cNvCxnSpPr>
            <a:stCxn id="69" idx="1"/>
          </p:cNvCxnSpPr>
          <p:nvPr/>
        </p:nvCxnSpPr>
        <p:spPr bwMode="auto">
          <a:xfrm flipH="1">
            <a:off x="6324600" y="3036332"/>
            <a:ext cx="838200" cy="116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92085" y="533400"/>
            <a:ext cx="35059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Recommended Approach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 </a:t>
            </a:r>
            <a:r>
              <a:rPr lang="en-CA" sz="2000" dirty="0" smtClean="0"/>
              <a:t>     would not “fit”</a:t>
            </a:r>
          </a:p>
          <a:p>
            <a:pPr marL="457200" indent="-457200">
              <a:buAutoNum type="arabicPeriod" startAt="2"/>
            </a:pPr>
            <a:r>
              <a:rPr lang="en-CA" sz="2000" dirty="0" smtClean="0"/>
              <a:t>Represent “foreign objects” as described on previous slide (#2):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“foreign object” type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“Marker Element” (3-octets), so</a:t>
            </a:r>
          </a:p>
          <a:p>
            <a:pPr marL="914400" lvl="1" indent="-457200"/>
            <a:r>
              <a:rPr lang="en-CA" sz="2000" dirty="0" smtClean="0"/>
              <a:t>	</a:t>
            </a:r>
            <a:r>
              <a:rPr lang="en-CA" sz="2000" dirty="0" smtClean="0"/>
              <a:t>as to indicate length of encryption segment following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</a:t>
            </a:r>
            <a:r>
              <a:rPr lang="en-CA" sz="2000" dirty="0" smtClean="0"/>
              <a:t>mplement end-fragment ‘</a:t>
            </a:r>
            <a:r>
              <a:rPr lang="en-CA" sz="2000" dirty="0" smtClean="0">
                <a:sym typeface="Symbol"/>
              </a:rPr>
              <a:t>’ with “Marker Element” (with length=0), so</a:t>
            </a:r>
          </a:p>
          <a:p>
            <a:pPr marL="914400" lvl="1" indent="-457200"/>
            <a:r>
              <a:rPr lang="en-CA" sz="2000" dirty="0" smtClean="0">
                <a:sym typeface="Symbol"/>
              </a:rPr>
              <a:t>	</a:t>
            </a:r>
            <a:r>
              <a:rPr lang="en-CA" sz="2000" dirty="0" smtClean="0">
                <a:sym typeface="Symbol"/>
              </a:rPr>
              <a:t>that foreign object segment’s HDR field reduces to simple 1-octet length field</a:t>
            </a:r>
          </a:p>
          <a:p>
            <a:pPr marL="914400" lvl="1" indent="-457200"/>
            <a:r>
              <a:rPr lang="en-CA" sz="2000" dirty="0" smtClean="0">
                <a:sym typeface="Symbol"/>
              </a:rPr>
              <a:t> </a:t>
            </a:r>
            <a:r>
              <a:rPr lang="en-CA" sz="2000" dirty="0" smtClean="0">
                <a:sym typeface="Symbol"/>
              </a:rPr>
              <a:t>      (i.e., segments now coincide with information elements (802.11-2012, 8.4.2)</a:t>
            </a:r>
            <a:endParaRPr lang="en-CA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CA" sz="2000" dirty="0" smtClean="0"/>
              <a:t>Facilitate “aggressive scheme”, as follows: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Allow inclusion of certificate info both in Authentication Request and Association Request (for STA), resp. Authentication Request and </a:t>
            </a:r>
            <a:r>
              <a:rPr lang="en-CA" sz="2000" dirty="0" err="1" smtClean="0"/>
              <a:t>Associatioon</a:t>
            </a:r>
            <a:r>
              <a:rPr lang="en-CA" sz="2000" dirty="0" smtClean="0"/>
              <a:t> Response (for AP)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Similar remark for “piggy-backed” info</a:t>
            </a:r>
          </a:p>
          <a:p>
            <a:pPr marL="914400" lvl="1" indent="-457200"/>
            <a:r>
              <a:rPr lang="en-CA" sz="2000" u="sng" dirty="0" smtClean="0"/>
              <a:t>Note:</a:t>
            </a:r>
            <a:r>
              <a:rPr lang="en-CA" sz="2000" dirty="0" smtClean="0"/>
              <a:t>  Whether or not this “aggressive scheme” is exploited, is up to implementer.</a:t>
            </a:r>
            <a:endParaRPr lang="en-CA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would otherwise not “fit”.</a:t>
            </a:r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  <a:endParaRPr lang="en-CA" sz="2000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Represent “foreign objects” as described on previous slide (#2):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“foreign object” 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“Marker Element” (3-octets), so</a:t>
            </a:r>
          </a:p>
          <a:p>
            <a:pPr marL="457200" indent="-457200"/>
            <a:r>
              <a:rPr lang="en-CA" sz="2000" dirty="0" smtClean="0"/>
              <a:t>	</a:t>
            </a:r>
            <a:r>
              <a:rPr lang="en-CA" sz="2000" dirty="0" smtClean="0"/>
              <a:t>as to indicate length of encryption segment following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</a:t>
            </a:r>
            <a:r>
              <a:rPr lang="en-CA" sz="2000" dirty="0" smtClean="0"/>
              <a:t>mplement end-fragment ‘</a:t>
            </a:r>
            <a:r>
              <a:rPr lang="en-CA" sz="2000" dirty="0" smtClean="0">
                <a:sym typeface="Symbol"/>
              </a:rPr>
              <a:t>’ with “Marker Element” (with length=0), so</a:t>
            </a:r>
          </a:p>
          <a:p>
            <a:pPr marL="457200" indent="-457200"/>
            <a:r>
              <a:rPr lang="en-CA" sz="2000" dirty="0" smtClean="0">
                <a:sym typeface="Symbol"/>
              </a:rPr>
              <a:t>	</a:t>
            </a:r>
            <a:r>
              <a:rPr lang="en-CA" sz="2000" dirty="0" smtClean="0">
                <a:sym typeface="Symbol"/>
              </a:rPr>
              <a:t>that foreign object segment’s HDR field reduces to simple 1-octet length field</a:t>
            </a:r>
          </a:p>
          <a:p>
            <a:pPr marL="457200" indent="-457200"/>
            <a:r>
              <a:rPr lang="en-CA" sz="2000" dirty="0" smtClean="0">
                <a:sym typeface="Symbol"/>
              </a:rPr>
              <a:t> </a:t>
            </a:r>
            <a:r>
              <a:rPr lang="en-CA" sz="2000" dirty="0" smtClean="0">
                <a:sym typeface="Symbol"/>
              </a:rPr>
              <a:t>      (i.e., segments now coincide with information elements (802.11-2012, 8.4.2)</a:t>
            </a: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2004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  <a:endParaRPr lang="en-CA" sz="2000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#3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Facilitate “aggressive scheme”, as follows: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Allow inclusion of certificate info both in Authentication Request and Association Request (for STA), resp. Authentication Request and </a:t>
            </a:r>
            <a:r>
              <a:rPr lang="en-CA" sz="2000" dirty="0" err="1" smtClean="0"/>
              <a:t>Associatioon</a:t>
            </a:r>
            <a:r>
              <a:rPr lang="en-CA" sz="2000" dirty="0" smtClean="0"/>
              <a:t> Response (for AP)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Similar remark for “piggy-backed” info</a:t>
            </a:r>
          </a:p>
          <a:p>
            <a:pPr marL="457200" indent="-457200"/>
            <a:r>
              <a:rPr lang="en-CA" sz="2000" u="sng" dirty="0" smtClean="0"/>
              <a:t>Note:</a:t>
            </a:r>
            <a:r>
              <a:rPr lang="en-CA" sz="2000" dirty="0" smtClean="0"/>
              <a:t>  Whether or not this “aggressive scheme” is exploited, is up to implementer.</a:t>
            </a:r>
            <a:endParaRPr lang="en-CA" sz="2000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  <a:endParaRPr lang="en-CA" sz="2000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94223" y="533400"/>
            <a:ext cx="51017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Review Comments on 802.11ai – D0.2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Ref:</a:t>
            </a:r>
            <a:r>
              <a:rPr lang="en-US" sz="1600" dirty="0" smtClean="0"/>
              <a:t> 13/0036r09 (</a:t>
            </a:r>
            <a:r>
              <a:rPr lang="en-US" sz="1600" dirty="0" err="1" smtClean="0"/>
              <a:t>tgai</a:t>
            </a:r>
            <a:r>
              <a:rPr lang="en-US" sz="1600" dirty="0" smtClean="0"/>
              <a:t>-draft-review-combined-comments)</a:t>
            </a:r>
          </a:p>
          <a:p>
            <a:endParaRPr lang="en-US" sz="1600" i="1" dirty="0" smtClean="0"/>
          </a:p>
          <a:p>
            <a:r>
              <a:rPr lang="en-US" sz="1600" b="1" u="sng" dirty="0" smtClean="0"/>
              <a:t>CID #242 </a:t>
            </a:r>
            <a:r>
              <a:rPr lang="en-US" sz="1600" dirty="0" smtClean="0"/>
              <a:t>(David </a:t>
            </a:r>
            <a:r>
              <a:rPr lang="en-US" sz="1600" dirty="0" err="1" smtClean="0"/>
              <a:t>Goodall</a:t>
            </a:r>
            <a:r>
              <a:rPr lang="en-US" sz="1600" dirty="0" smtClean="0"/>
              <a:t>, 13/0016r0):</a:t>
            </a:r>
          </a:p>
          <a:p>
            <a:r>
              <a:rPr lang="en-US" sz="1600" dirty="0" smtClean="0"/>
              <a:t>Comment (8.4.2.184): An X.509v3 certificate may be longer than 253 bytes and therefore requires fragmentation across multiple elements. A certificate chain may require additional fragmentation. </a:t>
            </a:r>
          </a:p>
          <a:p>
            <a:r>
              <a:rPr lang="en-US" sz="1600" u="sng" dirty="0" smtClean="0"/>
              <a:t>Proposed change:</a:t>
            </a:r>
            <a:r>
              <a:rPr lang="en-US" sz="1600" dirty="0" smtClean="0"/>
              <a:t> 11ai will need to provide a mechanism for fragmenting certificates and certificate chains. It may be possible to adopt a mechanism from 11af etc.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algn="ctr"/>
            <a:r>
              <a:rPr lang="en-US" sz="2400" b="1" dirty="0" smtClean="0"/>
              <a:t>Generalized Problem Statement</a:t>
            </a:r>
          </a:p>
          <a:p>
            <a:endParaRPr lang="en-US" sz="1600" b="1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How</a:t>
            </a:r>
            <a:r>
              <a:rPr lang="en-US" sz="1600" dirty="0" smtClean="0"/>
              <a:t> </a:t>
            </a:r>
            <a:r>
              <a:rPr lang="en-US" sz="1600" dirty="0" smtClean="0"/>
              <a:t>to handle large objects that fit within a single frame?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How to fragment FILS frames, if these become too long due to large </a:t>
            </a:r>
            <a:r>
              <a:rPr lang="en-US" sz="1600" dirty="0" smtClean="0"/>
              <a:t>objects?</a:t>
            </a:r>
          </a:p>
          <a:p>
            <a:pPr marL="342900" indent="-342900"/>
            <a:endParaRPr lang="en-US" sz="1600" dirty="0" smtClean="0"/>
          </a:p>
          <a:p>
            <a:pPr marL="342900" indent="-342900"/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Additional problem statement:</a:t>
            </a:r>
            <a:endParaRPr lang="en-US" sz="1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apply tricks to still avoid fragmentation if this would otherwise be required?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facilitate potential implementation of “aggressive scheme” modes?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/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2400" b="1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057397" y="533400"/>
            <a:ext cx="11753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Constructs from 802.11-2012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Frame fragmentation/defragmentation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Management frame body components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Protocol recap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Certificate-based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Protocol including “piggy-backed info”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Application to FILS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large objects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“foreign” objects (e.g., higher-layer “piggy-backed data” along key confirmation flows</a:t>
            </a:r>
            <a:r>
              <a:rPr lang="en-CA" sz="2000" dirty="0" smtClean="0"/>
              <a:t>)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Facilitating “aggressive schemes”</a:t>
            </a:r>
            <a:endParaRPr lang="en-CA" sz="2000" dirty="0" smtClean="0"/>
          </a:p>
          <a:p>
            <a:pPr marL="342900" indent="-342900"/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574" y="533400"/>
            <a:ext cx="49269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Channel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Channel w/Fragmentation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</a:t>
            </a:r>
            <a:r>
              <a:rPr lang="en-CA" sz="1600" dirty="0" smtClean="0"/>
              <a:t>Header contains </a:t>
            </a:r>
            <a:r>
              <a:rPr lang="en-CA" sz="1600" dirty="0" smtClean="0"/>
              <a:t>Sequence Control Field</a:t>
            </a:r>
            <a:r>
              <a:rPr lang="en-CA" sz="1600" i="1" dirty="0" smtClean="0"/>
              <a:t> </a:t>
            </a:r>
            <a:r>
              <a:rPr lang="en-CA" sz="1600" dirty="0" smtClean="0"/>
              <a:t>that indicates fragment# (4-bits) and sequence # (12-bits)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(A) partitions frame body and sends individual segments in separate frames,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(B) reconstructs original (conceptual) frame from received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When secure channel used, each segment is individually secured (by originator) or unsecured (by recipient)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Duplicate segments and segments received after time-out are acknowledged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b="1" dirty="0" smtClean="0"/>
              <a:t>802.11-2012 </a:t>
            </a:r>
            <a:r>
              <a:rPr lang="en-CA" sz="1600" dirty="0" smtClean="0"/>
              <a:t>allows fragmentation/defragmentation with individually addressed MSDUs and MMPDUs</a:t>
            </a:r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228600" y="1524000"/>
            <a:ext cx="6732942" cy="2700754"/>
            <a:chOff x="228600" y="1524000"/>
            <a:chExt cx="6732942" cy="2700754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0" y="1524000"/>
              <a:ext cx="6732942" cy="2700754"/>
              <a:chOff x="152400" y="2667000"/>
              <a:chExt cx="6732942" cy="2700754"/>
            </a:xfrm>
          </p:grpSpPr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33400" y="51816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533400" y="46482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533400" y="41148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20" name="Group 19"/>
              <p:cNvGrpSpPr/>
              <p:nvPr/>
            </p:nvGrpSpPr>
            <p:grpSpPr>
              <a:xfrm>
                <a:off x="152400" y="2667000"/>
                <a:ext cx="6732942" cy="338554"/>
                <a:chOff x="152400" y="2819400"/>
                <a:chExt cx="6732942" cy="338554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 bwMode="auto">
                <a:xfrm>
                  <a:off x="533400" y="2971800"/>
                  <a:ext cx="5943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927100" y="2819400"/>
                  <a:ext cx="678352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HDR</a:t>
                  </a:r>
                  <a:endParaRPr lang="en-CA" dirty="0"/>
                </a:p>
              </p:txBody>
            </p:sp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1600200" y="2819400"/>
                  <a:ext cx="3886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                  Body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  <p:sp>
              <p:nvSpPr>
                <p:cNvPr id="8" name="Rectangle 6"/>
                <p:cNvSpPr>
                  <a:spLocks noChangeArrowheads="1"/>
                </p:cNvSpPr>
                <p:nvPr/>
              </p:nvSpPr>
              <p:spPr bwMode="auto">
                <a:xfrm>
                  <a:off x="5486400" y="28194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endParaRPr lang="en-CA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524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</a:t>
                  </a:r>
                  <a:endParaRPr lang="en-US" sz="16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532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</a:t>
                  </a:r>
                  <a:endParaRPr lang="en-US" sz="1600" dirty="0"/>
                </a:p>
              </p:txBody>
            </p:sp>
          </p:grp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927100" y="3962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1600200" y="3962400"/>
                <a:ext cx="15240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5486400" y="39624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24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532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1600200" y="3962400"/>
                <a:ext cx="0" cy="1295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7244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1242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32" name="Group 31"/>
              <p:cNvGrpSpPr/>
              <p:nvPr/>
            </p:nvGrpSpPr>
            <p:grpSpPr>
              <a:xfrm>
                <a:off x="4724400" y="5041900"/>
                <a:ext cx="1440352" cy="304800"/>
                <a:chOff x="5041900" y="4279900"/>
                <a:chExt cx="1440352" cy="304800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5041900" y="4279900"/>
                  <a:ext cx="7747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  <p:sp>
              <p:nvSpPr>
                <p:cNvPr id="31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799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3124200" y="4495800"/>
                <a:ext cx="3040552" cy="304800"/>
                <a:chOff x="3441700" y="4267200"/>
                <a:chExt cx="3040552" cy="304800"/>
              </a:xfrm>
            </p:grpSpPr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3441700" y="4267200"/>
                  <a:ext cx="1600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  <p:sp>
              <p:nvSpPr>
                <p:cNvPr id="36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672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 bwMode="auto">
              <a:xfrm>
                <a:off x="3124200" y="39624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3124200" y="42672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4800600" y="2667000"/>
                <a:ext cx="5693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3</a:t>
                </a:r>
                <a:endParaRPr lang="en-CA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057400" y="2667000"/>
                <a:ext cx="56938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1600200" y="53340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600200" y="50292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1600200" y="44958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1600200" y="48006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5486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6172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600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914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TextBox 61"/>
              <p:cNvSpPr txBox="1"/>
              <p:nvPr/>
            </p:nvSpPr>
            <p:spPr>
              <a:xfrm>
                <a:off x="1524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24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5532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5532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</p:grp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000125" y="33623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000125" y="38957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51462" y="533400"/>
            <a:ext cx="718722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Management Frame Body Components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smtClean="0"/>
              <a:t>Information Elements </a:t>
            </a:r>
            <a:r>
              <a:rPr lang="en-CA" sz="1600" dirty="0" smtClean="0"/>
              <a:t>(8.4.2):</a:t>
            </a:r>
          </a:p>
          <a:p>
            <a:r>
              <a:rPr lang="en-CA" sz="1600" dirty="0" smtClean="0"/>
              <a:t>Named objects with format (Type, Length, Value), where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Type: Element-ID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Length: Octet-length of Value field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Value: Variable field.</a:t>
            </a:r>
          </a:p>
          <a:p>
            <a:r>
              <a:rPr lang="en-CA" sz="1600" u="sng" dirty="0" smtClean="0"/>
              <a:t>Fields that are not Information </a:t>
            </a:r>
            <a:r>
              <a:rPr lang="en-CA" sz="1600" u="sng" dirty="0" smtClean="0"/>
              <a:t>Elements </a:t>
            </a:r>
            <a:r>
              <a:rPr lang="en-CA" sz="1600" dirty="0" smtClean="0"/>
              <a:t>(8.4.1):</a:t>
            </a:r>
          </a:p>
          <a:p>
            <a:r>
              <a:rPr lang="en-CA" sz="1600" dirty="0" smtClean="0"/>
              <a:t>Specified objects with tailored length and value attributes</a:t>
            </a:r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Information elements cannot have size larger than 255 octets, whereas non-information elements can.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dirty="0" smtClean="0"/>
              <a:t>With </a:t>
            </a:r>
            <a:r>
              <a:rPr lang="en-CA" sz="1600" b="1" dirty="0" smtClean="0"/>
              <a:t>802.11-2012</a:t>
            </a:r>
            <a:r>
              <a:rPr lang="en-CA" sz="1600" dirty="0" smtClean="0"/>
              <a:t>, Authentication frames (8.3.3.11) are specified with field elements that are non-IEs, as is the case with </a:t>
            </a:r>
            <a:r>
              <a:rPr lang="en-CA" sz="1600" i="1" dirty="0" smtClean="0"/>
              <a:t>some </a:t>
            </a:r>
            <a:r>
              <a:rPr lang="en-CA" sz="1600" dirty="0" smtClean="0"/>
              <a:t>field elements specified with association request frames (8.3.3.5) and Association Response frames (8.3.3.6). 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547264" y="533400"/>
            <a:ext cx="21860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CA" sz="1600" b="1" dirty="0" smtClean="0"/>
              <a:t>Notes:</a:t>
            </a:r>
          </a:p>
          <a:p>
            <a:pPr marL="342900" indent="-342900"/>
            <a:r>
              <a:rPr lang="en-CA" sz="1600" dirty="0" smtClean="0"/>
              <a:t>Our exposition is relative to certificate-based public-key protocol (i.e., without online</a:t>
            </a:r>
          </a:p>
          <a:p>
            <a:pPr marL="342900" indent="-342900"/>
            <a:r>
              <a:rPr lang="en-CA" sz="1600" dirty="0" smtClean="0"/>
              <a:t>third party), but </a:t>
            </a:r>
            <a:r>
              <a:rPr lang="en-CA" sz="1600" i="1" dirty="0" smtClean="0"/>
              <a:t>does leave out details not necessary for current discussion</a:t>
            </a: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137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7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8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9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10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175694" cy="228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1600" dirty="0" smtClean="0"/>
                    <a:t>Key Establishment</a:t>
                  </a:r>
                  <a:endParaRPr lang="en-CA" sz="1600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136799" cy="228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1600" dirty="0" smtClean="0"/>
                    <a:t>Key Confirmation</a:t>
                  </a:r>
                  <a:endParaRPr lang="en-CA" sz="1600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{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, 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A</a:t>
                </a:r>
                <a:r>
                  <a:rPr lang="en-US" sz="1600" i="1" dirty="0" smtClean="0"/>
                  <a:t>,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/>
                  <a:t>Cert</a:t>
                </a:r>
                <a:r>
                  <a:rPr lang="en-US" sz="1600" baseline="-25000" dirty="0" err="1" smtClean="0"/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err="1" smtClean="0"/>
                  <a:t>,Q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2"/>
                    </a:solidFill>
                  </a:rPr>
                  <a:t>,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i="1" dirty="0" err="1" smtClean="0"/>
                  <a:t>sign</a:t>
                </a:r>
                <a:r>
                  <a:rPr lang="en-US" sz="1600" i="1" baseline="-25000" dirty="0" err="1" smtClean="0"/>
                  <a:t>B</a:t>
                </a:r>
                <a:r>
                  <a:rPr lang="en-US" sz="1600" dirty="0" smtClean="0"/>
                  <a:t>]}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KEK2</a:t>
                </a:r>
                <a:r>
                  <a:rPr lang="en-US" sz="1600" dirty="0" smtClean="0"/>
                  <a:t> </a:t>
                </a: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865098" y="533400"/>
            <a:ext cx="566616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 </a:t>
            </a:r>
            <a:r>
              <a:rPr lang="en-US" sz="2400" b="1" dirty="0" smtClean="0"/>
              <a:t>with </a:t>
            </a:r>
            <a:r>
              <a:rPr lang="en-US" sz="2400" b="1" dirty="0" smtClean="0"/>
              <a:t>“Piggy-Backed Info”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535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confirmation messages can become quite large, due to accumulation of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certificates;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ignature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“piggy-backed info”.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 (chain) verification has to happen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completion of the key computation (thus, forcing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a serialized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implementation, rather than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option to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carry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out computations between A and B in parallel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Processing of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“piggy-backed info” can only be initiated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receipt of STA’s key confirmation message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(thus, precluding optional implementation of “aggressive scheme” modes (see, 13/041r4, Slides 36-37).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33498" y="533400"/>
            <a:ext cx="35293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Suggested Protocol Flows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16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Easy fragmentation/defragmentation of Authentication frames (since no 802.11-2012 frame protection);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Fragmentation on Association frames possible (since no 802.11-2012 frame protection of those frames);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objects that do not fit restrictions of IEs can easily be represented as field elements (in 802.11-2012’s 8.4.1 sense).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Intra-frame fragmentation of higher-layer TLV objects (13/133r3) can be handled uniformly and aligned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with 802.11-2012 fragmentation/re-assembly Sequence Control Field approach (details in next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slides)</a:t>
            </a: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GB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Further “ugly” optimization: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Partition certificate that “just does not fit” over 1rst/3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flow, resp. 2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/4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 (thus, not increasing #flows)</a:t>
            </a:r>
            <a:endParaRPr lang="en-GB" sz="16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261084" y="2105611"/>
            <a:ext cx="1447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495800" y="32766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495800" y="38100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6324600" y="2590800"/>
            <a:ext cx="143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5334000" y="2514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5486400" y="2895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8454" y="533400"/>
            <a:ext cx="43132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Foreign Objects </a:t>
            </a:r>
            <a:r>
              <a:rPr lang="en-US" sz="2400" b="1" dirty="0" smtClean="0"/>
              <a:t>(e.g., 13/133r3)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</a:t>
            </a:r>
            <a:r>
              <a:rPr lang="en-CA" sz="1600" i="1" dirty="0" smtClean="0"/>
              <a:t>Object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</a:t>
            </a:r>
            <a:r>
              <a:rPr lang="en-CA" sz="1600" i="1" dirty="0" smtClean="0"/>
              <a:t>Representation as Sequence of Information Elements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</a:t>
            </a:r>
            <a:r>
              <a:rPr lang="en-CA" sz="1600" b="1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</a:t>
            </a:r>
            <a:r>
              <a:rPr lang="en-CA" sz="1600" dirty="0" smtClean="0"/>
              <a:t>Header contains Sequence Control field that indicates end</a:t>
            </a:r>
            <a:r>
              <a:rPr lang="en-CA" sz="1600" dirty="0" smtClean="0"/>
              <a:t>-</a:t>
            </a:r>
            <a:r>
              <a:rPr lang="en-CA" sz="1600" dirty="0" smtClean="0"/>
              <a:t>fragment ‘</a:t>
            </a:r>
            <a:r>
              <a:rPr lang="en-CA" sz="1600" dirty="0" smtClean="0">
                <a:sym typeface="Symbol"/>
              </a:rPr>
              <a:t>’ </a:t>
            </a:r>
            <a:r>
              <a:rPr lang="en-CA" sz="1600" dirty="0" smtClean="0"/>
              <a:t>(1-bit) </a:t>
            </a:r>
            <a:r>
              <a:rPr lang="en-CA" sz="1600" dirty="0" smtClean="0"/>
              <a:t>and </a:t>
            </a:r>
            <a:r>
              <a:rPr lang="en-CA" sz="1600" dirty="0" smtClean="0"/>
              <a:t>length  field </a:t>
            </a:r>
            <a:r>
              <a:rPr lang="en-CA" sz="1600" dirty="0" smtClean="0"/>
              <a:t>(8-bits)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‘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’ symbol only required if multiple objects in single frame or if single object spread over multiple frames </a:t>
            </a:r>
          </a:p>
          <a:p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beyond scope of frame fragmentation</a:t>
            </a:r>
            <a:endParaRPr lang="en-CA" sz="1600" dirty="0" smtClean="0"/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</a:t>
            </a:r>
            <a:r>
              <a:rPr lang="en-CA" sz="1600" dirty="0" smtClean="0"/>
              <a:t>object</a:t>
            </a:r>
            <a:r>
              <a:rPr lang="en-CA" sz="1600" dirty="0" smtClean="0"/>
              <a:t> </a:t>
            </a:r>
            <a:r>
              <a:rPr lang="en-CA" sz="1600" dirty="0" smtClean="0"/>
              <a:t>partitions </a:t>
            </a:r>
            <a:r>
              <a:rPr lang="en-CA" sz="1600" dirty="0" smtClean="0"/>
              <a:t>object</a:t>
            </a:r>
            <a:r>
              <a:rPr lang="en-CA" sz="1600" dirty="0" smtClean="0"/>
              <a:t> </a:t>
            </a:r>
            <a:r>
              <a:rPr lang="en-CA" sz="1600" dirty="0" smtClean="0"/>
              <a:t>body </a:t>
            </a:r>
            <a:r>
              <a:rPr lang="en-CA" sz="1600" dirty="0" smtClean="0"/>
              <a:t>into</a:t>
            </a:r>
            <a:r>
              <a:rPr lang="en-CA" sz="1600" dirty="0" smtClean="0"/>
              <a:t> </a:t>
            </a:r>
            <a:r>
              <a:rPr lang="en-CA" sz="1600" dirty="0" smtClean="0"/>
              <a:t>individual </a:t>
            </a:r>
            <a:r>
              <a:rPr lang="en-CA" sz="1600" dirty="0" smtClean="0"/>
              <a:t>segments, </a:t>
            </a:r>
            <a:r>
              <a:rPr lang="en-CA" sz="1600" dirty="0" smtClean="0"/>
              <a:t>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</a:t>
            </a:r>
            <a:r>
              <a:rPr lang="en-CA" sz="1600" dirty="0" smtClean="0"/>
              <a:t>object</a:t>
            </a:r>
            <a:r>
              <a:rPr lang="en-CA" sz="1600" dirty="0" smtClean="0"/>
              <a:t> </a:t>
            </a:r>
            <a:r>
              <a:rPr lang="en-CA" sz="1600" dirty="0" smtClean="0"/>
              <a:t>reconstructs original (conceptual) </a:t>
            </a:r>
            <a:r>
              <a:rPr lang="en-CA" sz="1600" dirty="0" smtClean="0"/>
              <a:t>object</a:t>
            </a:r>
            <a:r>
              <a:rPr lang="en-CA" sz="1600" dirty="0" smtClean="0"/>
              <a:t> </a:t>
            </a:r>
            <a:r>
              <a:rPr lang="en-CA" sz="1600" dirty="0" smtClean="0"/>
              <a:t>from received segments, in </a:t>
            </a:r>
            <a:r>
              <a:rPr lang="en-CA" sz="1600" dirty="0" smtClean="0"/>
              <a:t>order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Reconstruction of partitioned object unique, independent of how the object was partitioned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Handling of multiple objects: </a:t>
            </a:r>
            <a:r>
              <a:rPr lang="en-CA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Repr</a:t>
            </a:r>
            <a:r>
              <a:rPr lang="en-CA" sz="1600" dirty="0" smtClean="0">
                <a:latin typeface="+mn-lt"/>
                <a:ea typeface="Tahoma" pitchFamily="34" charset="0"/>
                <a:cs typeface="Tahoma" pitchFamily="34" charset="0"/>
              </a:rPr>
              <a:t>(</a:t>
            </a:r>
            <a:r>
              <a:rPr lang="en-CA" sz="1600" i="1" dirty="0" smtClean="0">
                <a:latin typeface="+mn-lt"/>
              </a:rPr>
              <a:t>Object</a:t>
            </a:r>
            <a:r>
              <a:rPr lang="en-CA" sz="1600" baseline="-25000" dirty="0" smtClean="0">
                <a:latin typeface="+mn-lt"/>
              </a:rPr>
              <a:t>1 </a:t>
            </a:r>
            <a:r>
              <a:rPr lang="en-CA" sz="1600" dirty="0" smtClean="0"/>
              <a:t>|| </a:t>
            </a:r>
            <a:r>
              <a:rPr lang="en-CA" sz="1600" i="1" dirty="0" smtClean="0"/>
              <a:t>Object</a:t>
            </a:r>
            <a:r>
              <a:rPr lang="en-CA" sz="1600" baseline="-25000" dirty="0" smtClean="0"/>
              <a:t>2 </a:t>
            </a:r>
            <a:r>
              <a:rPr lang="en-CA" sz="1600" dirty="0" smtClean="0"/>
              <a:t>|| …) ::=</a:t>
            </a:r>
            <a:r>
              <a:rPr lang="en-CA" sz="1600" i="1" dirty="0" smtClean="0"/>
              <a:t> </a:t>
            </a:r>
            <a:r>
              <a:rPr lang="en-CA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Repr</a:t>
            </a:r>
            <a:r>
              <a:rPr lang="en-CA" sz="1600" dirty="0" smtClean="0"/>
              <a:t>(</a:t>
            </a:r>
            <a:r>
              <a:rPr lang="en-CA" sz="1600" i="1" dirty="0" smtClean="0"/>
              <a:t>Object</a:t>
            </a:r>
            <a:r>
              <a:rPr lang="en-CA" sz="1600" i="1" baseline="-25000" dirty="0" smtClean="0"/>
              <a:t>1</a:t>
            </a:r>
            <a:r>
              <a:rPr lang="en-CA" sz="1600" dirty="0" smtClean="0"/>
              <a:t>) || </a:t>
            </a:r>
            <a:r>
              <a:rPr lang="en-CA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Repr</a:t>
            </a:r>
            <a:r>
              <a:rPr lang="en-CA" sz="1600" dirty="0" smtClean="0"/>
              <a:t>(</a:t>
            </a:r>
            <a:r>
              <a:rPr lang="en-CA" sz="1600" i="1" dirty="0" smtClean="0"/>
              <a:t>Object</a:t>
            </a:r>
            <a:r>
              <a:rPr lang="en-CA" sz="1600" baseline="-25000" dirty="0" smtClean="0"/>
              <a:t>2</a:t>
            </a:r>
            <a:r>
              <a:rPr lang="en-CA" sz="1600" dirty="0" smtClean="0"/>
              <a:t>) || </a:t>
            </a:r>
            <a:r>
              <a:rPr lang="en-CA" sz="1600" dirty="0" smtClean="0"/>
              <a:t>… </a:t>
            </a:r>
            <a:endParaRPr lang="en-CA" sz="1600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65"/>
          <p:cNvGrpSpPr/>
          <p:nvPr/>
        </p:nvGrpSpPr>
        <p:grpSpPr>
          <a:xfrm>
            <a:off x="914400" y="1524000"/>
            <a:ext cx="5346700" cy="2679700"/>
            <a:chOff x="152400" y="2667000"/>
            <a:chExt cx="5346700" cy="2679700"/>
          </a:xfrm>
        </p:grpSpPr>
        <p:grpSp>
          <p:nvGrpSpPr>
            <p:cNvPr id="4" name="Group 19"/>
            <p:cNvGrpSpPr/>
            <p:nvPr/>
          </p:nvGrpSpPr>
          <p:grpSpPr>
            <a:xfrm>
              <a:off x="152400" y="2667000"/>
              <a:ext cx="5334000" cy="338554"/>
              <a:chOff x="152400" y="2819400"/>
              <a:chExt cx="5334000" cy="338554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927100" y="2819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endParaRPr lang="en-CA" dirty="0"/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24400" y="5041900"/>
              <a:ext cx="7747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124200" y="4495800"/>
              <a:ext cx="1600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800600" y="2667000"/>
              <a:ext cx="5693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057400" y="2667000"/>
              <a:ext cx="5693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60498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935341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2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1011540" y="15240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5620</TotalTime>
  <Words>1646</Words>
  <Application>Microsoft Office PowerPoint</Application>
  <PresentationFormat>On-screen Show (4:3)</PresentationFormat>
  <Paragraphs>462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FILS Handling of Large Objects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570</cp:revision>
  <cp:lastPrinted>1998-02-10T13:28:06Z</cp:lastPrinted>
  <dcterms:created xsi:type="dcterms:W3CDTF">2011-10-10T06:18:28Z</dcterms:created>
  <dcterms:modified xsi:type="dcterms:W3CDTF">2013-03-19T17:20:30Z</dcterms:modified>
</cp:coreProperties>
</file>