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2"/>
  </p:notesMasterIdLst>
  <p:handoutMasterIdLst>
    <p:handoutMasterId r:id="rId133"/>
  </p:handoutMasterIdLst>
  <p:sldIdLst>
    <p:sldId id="1403" r:id="rId2"/>
    <p:sldId id="2142" r:id="rId3"/>
    <p:sldId id="2019" r:id="rId4"/>
    <p:sldId id="1995" r:id="rId5"/>
    <p:sldId id="2144" r:id="rId6"/>
    <p:sldId id="2180" r:id="rId7"/>
    <p:sldId id="2145" r:id="rId8"/>
    <p:sldId id="2243" r:id="rId9"/>
    <p:sldId id="1996" r:id="rId10"/>
    <p:sldId id="2242" r:id="rId11"/>
    <p:sldId id="2200" r:id="rId12"/>
    <p:sldId id="2220" r:id="rId13"/>
    <p:sldId id="2202" r:id="rId14"/>
    <p:sldId id="2057" r:id="rId15"/>
    <p:sldId id="2239" r:id="rId16"/>
    <p:sldId id="2244" r:id="rId17"/>
    <p:sldId id="2245" r:id="rId18"/>
    <p:sldId id="2246" r:id="rId19"/>
    <p:sldId id="2247" r:id="rId20"/>
    <p:sldId id="2248" r:id="rId21"/>
    <p:sldId id="2249" r:id="rId22"/>
    <p:sldId id="2250" r:id="rId23"/>
    <p:sldId id="2251" r:id="rId24"/>
    <p:sldId id="2252" r:id="rId25"/>
    <p:sldId id="2253" r:id="rId26"/>
    <p:sldId id="2254" r:id="rId27"/>
    <p:sldId id="2255" r:id="rId28"/>
    <p:sldId id="2256" r:id="rId29"/>
    <p:sldId id="2257" r:id="rId30"/>
    <p:sldId id="2258" r:id="rId31"/>
    <p:sldId id="2259" r:id="rId32"/>
    <p:sldId id="2260" r:id="rId33"/>
    <p:sldId id="2261" r:id="rId34"/>
    <p:sldId id="2262" r:id="rId35"/>
    <p:sldId id="2263" r:id="rId36"/>
    <p:sldId id="2264" r:id="rId37"/>
    <p:sldId id="2265" r:id="rId38"/>
    <p:sldId id="2266" r:id="rId39"/>
    <p:sldId id="2267" r:id="rId40"/>
    <p:sldId id="2268" r:id="rId41"/>
    <p:sldId id="2269" r:id="rId42"/>
    <p:sldId id="2270" r:id="rId43"/>
    <p:sldId id="2271" r:id="rId44"/>
    <p:sldId id="2272" r:id="rId45"/>
    <p:sldId id="2273" r:id="rId46"/>
    <p:sldId id="2274" r:id="rId47"/>
    <p:sldId id="2275" r:id="rId48"/>
    <p:sldId id="2276" r:id="rId49"/>
    <p:sldId id="2277" r:id="rId50"/>
    <p:sldId id="2278" r:id="rId51"/>
    <p:sldId id="2279" r:id="rId52"/>
    <p:sldId id="2280" r:id="rId53"/>
    <p:sldId id="2281" r:id="rId54"/>
    <p:sldId id="2282" r:id="rId55"/>
    <p:sldId id="2283" r:id="rId56"/>
    <p:sldId id="2284" r:id="rId57"/>
    <p:sldId id="2285" r:id="rId58"/>
    <p:sldId id="2286" r:id="rId59"/>
    <p:sldId id="2287" r:id="rId60"/>
    <p:sldId id="2288" r:id="rId61"/>
    <p:sldId id="2289" r:id="rId62"/>
    <p:sldId id="2290" r:id="rId63"/>
    <p:sldId id="2291" r:id="rId64"/>
    <p:sldId id="2292" r:id="rId65"/>
    <p:sldId id="2293" r:id="rId66"/>
    <p:sldId id="2294" r:id="rId67"/>
    <p:sldId id="2295" r:id="rId68"/>
    <p:sldId id="2296" r:id="rId69"/>
    <p:sldId id="2297" r:id="rId70"/>
    <p:sldId id="2298" r:id="rId71"/>
    <p:sldId id="2299" r:id="rId72"/>
    <p:sldId id="2300" r:id="rId73"/>
    <p:sldId id="2301" r:id="rId74"/>
    <p:sldId id="2302" r:id="rId75"/>
    <p:sldId id="2303" r:id="rId76"/>
    <p:sldId id="2304" r:id="rId77"/>
    <p:sldId id="2305" r:id="rId78"/>
    <p:sldId id="2306" r:id="rId79"/>
    <p:sldId id="2307" r:id="rId80"/>
    <p:sldId id="2308" r:id="rId81"/>
    <p:sldId id="2309" r:id="rId82"/>
    <p:sldId id="2310" r:id="rId83"/>
    <p:sldId id="2311" r:id="rId84"/>
    <p:sldId id="2312" r:id="rId85"/>
    <p:sldId id="2313" r:id="rId86"/>
    <p:sldId id="2314" r:id="rId87"/>
    <p:sldId id="2315" r:id="rId88"/>
    <p:sldId id="2316" r:id="rId89"/>
    <p:sldId id="2317" r:id="rId90"/>
    <p:sldId id="2318" r:id="rId91"/>
    <p:sldId id="2319" r:id="rId92"/>
    <p:sldId id="2320" r:id="rId93"/>
    <p:sldId id="2321" r:id="rId94"/>
    <p:sldId id="2322" r:id="rId95"/>
    <p:sldId id="2323" r:id="rId96"/>
    <p:sldId id="2324" r:id="rId97"/>
    <p:sldId id="2325" r:id="rId98"/>
    <p:sldId id="2326" r:id="rId99"/>
    <p:sldId id="2327" r:id="rId100"/>
    <p:sldId id="2328" r:id="rId101"/>
    <p:sldId id="2329" r:id="rId102"/>
    <p:sldId id="2330" r:id="rId103"/>
    <p:sldId id="2331" r:id="rId104"/>
    <p:sldId id="2332" r:id="rId105"/>
    <p:sldId id="2333" r:id="rId106"/>
    <p:sldId id="2334" r:id="rId107"/>
    <p:sldId id="2335" r:id="rId108"/>
    <p:sldId id="2336" r:id="rId109"/>
    <p:sldId id="2337" r:id="rId110"/>
    <p:sldId id="2338" r:id="rId111"/>
    <p:sldId id="2339" r:id="rId112"/>
    <p:sldId id="2340" r:id="rId113"/>
    <p:sldId id="2341" r:id="rId114"/>
    <p:sldId id="2342" r:id="rId115"/>
    <p:sldId id="2343" r:id="rId116"/>
    <p:sldId id="2344" r:id="rId117"/>
    <p:sldId id="2345" r:id="rId118"/>
    <p:sldId id="2346" r:id="rId119"/>
    <p:sldId id="2347" r:id="rId120"/>
    <p:sldId id="2348" r:id="rId121"/>
    <p:sldId id="2349" r:id="rId122"/>
    <p:sldId id="2350" r:id="rId123"/>
    <p:sldId id="2351" r:id="rId124"/>
    <p:sldId id="2352" r:id="rId125"/>
    <p:sldId id="2353" r:id="rId126"/>
    <p:sldId id="2354" r:id="rId127"/>
    <p:sldId id="2009" r:id="rId128"/>
    <p:sldId id="2013" r:id="rId129"/>
    <p:sldId id="2355" r:id="rId130"/>
    <p:sldId id="2356" r:id="rId1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FF9966"/>
    <a:srgbClr val="FF9900"/>
    <a:srgbClr val="0033CC"/>
    <a:srgbClr val="3366FF"/>
    <a:srgbClr val="FF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1" autoAdjust="0"/>
    <p:restoredTop sz="86422" autoAdjust="0"/>
  </p:normalViewPr>
  <p:slideViewPr>
    <p:cSldViewPr>
      <p:cViewPr>
        <p:scale>
          <a:sx n="75" d="100"/>
          <a:sy n="75" d="100"/>
        </p:scale>
        <p:origin x="-312" y="-22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380" y="84"/>
      </p:cViewPr>
      <p:guideLst>
        <p:guide orient="horz" pos="2163"/>
        <p:guide pos="29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72438" y="171219"/>
            <a:ext cx="2234239" cy="22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802.11-13/0170r1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3724" y="176135"/>
            <a:ext cx="1258293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74584" y="8999943"/>
            <a:ext cx="1612565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Bruce Kraemer (Marvell)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3595" y="8999943"/>
            <a:ext cx="528580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Page </a:t>
            </a:r>
            <a:fld id="{87BC7332-6786-47F2-956D-4C00DF15A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702145" y="386822"/>
            <a:ext cx="56061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702145" y="8999943"/>
            <a:ext cx="733701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8101"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702147" y="8988845"/>
            <a:ext cx="576389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56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16618" y="88779"/>
            <a:ext cx="2234239" cy="22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802.11-13/0170r1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123" y="93697"/>
            <a:ext cx="1258293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68" y="4416743"/>
            <a:ext cx="5139066" cy="4183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83" tIns="46245" rIns="94083" bIns="46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77560" y="9004701"/>
            <a:ext cx="2073298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612" lvl="4" algn="r" defTabSz="938812" eaLnBrk="0" hangingPunct="0">
              <a:defRPr sz="1200"/>
            </a:lvl5pPr>
          </a:lstStyle>
          <a:p>
            <a:pPr lvl="4">
              <a:defRPr/>
            </a:pPr>
            <a:r>
              <a:rPr lang="en-US"/>
              <a:t>Bruce Kraemer (Marvell)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47221" y="9004701"/>
            <a:ext cx="530159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Page </a:t>
            </a:r>
            <a:fld id="{8138E68C-85D0-4620-96D9-D9A05C4F3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732124" y="9004701"/>
            <a:ext cx="733702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9053"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732124" y="9001528"/>
            <a:ext cx="55461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656388" y="294872"/>
            <a:ext cx="56976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69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US" sz="140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734" indent="-341734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5646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1291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66937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2582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78228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/>
              <a:t>Bruce Kraemer (Marvell)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2939" y="9004701"/>
            <a:ext cx="424442" cy="188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Page </a:t>
            </a:r>
            <a:fld id="{DD53ECFC-36A6-464C-B7A4-4428C327EC5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6625"/>
          </a:xfrm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698054" cy="215444"/>
          </a:xfrm>
          <a:noFill/>
        </p:spPr>
        <p:txBody>
          <a:bodyPr/>
          <a:lstStyle/>
          <a:p>
            <a:r>
              <a:rPr lang="en-US" smtClean="0"/>
              <a:t>Jan 2013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488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61238" y="96239"/>
            <a:ext cx="7488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258027" y="9000621"/>
            <a:ext cx="50927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09826" y="9000621"/>
            <a:ext cx="9666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GB" smtClean="0"/>
              <a:t>doc.: IEEE 802.11-13/0170r1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GB"/>
              <a:t>January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71984" y="9001125"/>
            <a:ext cx="2479568" cy="184666"/>
          </a:xfrm>
          <a:ln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1802" y="9001125"/>
            <a:ext cx="424403" cy="184666"/>
          </a:xfrm>
          <a:ln/>
        </p:spPr>
        <p:txBody>
          <a:bodyPr/>
          <a:lstStyle/>
          <a:p>
            <a:r>
              <a:rPr lang="en-GB"/>
              <a:t>Page </a:t>
            </a:r>
            <a:fld id="{A61C6CEE-A0C5-4E95-A152-F0BA4B60E45E}" type="slidenum">
              <a:rPr lang="en-GB"/>
              <a:pPr/>
              <a:t>22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GB" smtClean="0"/>
              <a:t>doc.: IEEE 802.11-13/0170r1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GB"/>
              <a:t>January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71984" y="9001125"/>
            <a:ext cx="2479568" cy="184666"/>
          </a:xfrm>
          <a:ln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1802" y="9001125"/>
            <a:ext cx="424403" cy="184666"/>
          </a:xfrm>
          <a:ln/>
        </p:spPr>
        <p:txBody>
          <a:bodyPr/>
          <a:lstStyle/>
          <a:p>
            <a:r>
              <a:rPr lang="en-GB"/>
              <a:t>Page </a:t>
            </a:r>
            <a:fld id="{4547E48D-0812-4C99-8D0F-750834DF409B}" type="slidenum">
              <a:rPr lang="en-GB"/>
              <a:pPr/>
              <a:t>23</a:t>
            </a:fld>
            <a:endParaRPr lang="en-GB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335" rIns="953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GB" smtClean="0"/>
              <a:t>doc.: IEEE 802.11-13/0170r1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GB"/>
              <a:t>January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71984" y="9001125"/>
            <a:ext cx="2479568" cy="184666"/>
          </a:xfrm>
          <a:ln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1802" y="9001125"/>
            <a:ext cx="424403" cy="184666"/>
          </a:xfrm>
          <a:ln/>
        </p:spPr>
        <p:txBody>
          <a:bodyPr/>
          <a:lstStyle/>
          <a:p>
            <a:r>
              <a:rPr lang="en-GB"/>
              <a:t>Page </a:t>
            </a:r>
            <a:fld id="{389635A9-E369-4BC7-92EF-E0C1BBE2B44D}" type="slidenum">
              <a:rPr lang="en-GB"/>
              <a:pPr/>
              <a:t>24</a:t>
            </a:fld>
            <a:endParaRPr lang="en-GB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629" y="4416386"/>
            <a:ext cx="5143143" cy="4183083"/>
          </a:xfrm>
          <a:ln/>
        </p:spPr>
        <p:txBody>
          <a:bodyPr lIns="95230" tIns="46028" rIns="95230" bIns="460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748852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50158" y="9001125"/>
            <a:ext cx="28013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698054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50158" y="9001125"/>
            <a:ext cx="28013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9790" y="9001125"/>
            <a:ext cx="486415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0471" y="95706"/>
            <a:ext cx="936376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802.11-13/0170r1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138E68C-85D0-4620-96D9-D9A05C4F3F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3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0471" y="95706"/>
            <a:ext cx="936376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F3F74F1-E07C-431D-B1D2-54FFC9A88222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0471" y="95706"/>
            <a:ext cx="936376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GB" smtClean="0"/>
              <a:t>doc.: IEEE 802.11-13/0170r1</a:t>
            </a:r>
            <a:endParaRPr lang="en-GB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770153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01217" y="9001125"/>
            <a:ext cx="1850336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GB" smtClean="0"/>
              <a:t>doc.: IEEE 802.11-13/0170r1</a:t>
            </a:r>
            <a:endParaRPr lang="en-GB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770153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01217" y="9001125"/>
            <a:ext cx="1850336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GB" smtClean="0"/>
              <a:t>doc.: IEEE 802.11-13/0170r1</a:t>
            </a: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770153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01217" y="9001125"/>
            <a:ext cx="1850336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629" y="4416386"/>
            <a:ext cx="5143143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GB" smtClean="0"/>
              <a:t>doc.: IEEE 802.11-13/0170r1</a:t>
            </a: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770153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01217" y="9001125"/>
            <a:ext cx="1850336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629" y="4416386"/>
            <a:ext cx="5143143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GB" smtClean="0"/>
              <a:t>doc.: IEEE 802.11-13/0170r1</a:t>
            </a: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770153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01217" y="9001125"/>
            <a:ext cx="1850336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629" y="4416386"/>
            <a:ext cx="5143143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GB" smtClean="0"/>
              <a:t>doc.: IEEE 802.11-13/0170r1</a:t>
            </a: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770153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01217" y="9001125"/>
            <a:ext cx="1850336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629" y="4416386"/>
            <a:ext cx="5143143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D9315BE-9A84-405B-BD1A-42B8670E152E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15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074488C-D01B-4206-8886-9DCB71D5414A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US" sz="140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734" indent="-341734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5646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1291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66937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2582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78228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/>
              <a:t>Bruce Kraemer (Marvell)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2939" y="9004701"/>
            <a:ext cx="424442" cy="188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Page </a:t>
            </a:r>
            <a:fld id="{715DBE2F-93A1-4727-BDCC-A8F0FCA4B45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936376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67113" y="9001125"/>
            <a:ext cx="2584439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936376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91844" y="9001125"/>
            <a:ext cx="2159708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3263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106897" y="95706"/>
            <a:ext cx="2244655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802.11-13/0170r1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0471" y="95706"/>
            <a:ext cx="93637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767113" y="9001125"/>
            <a:ext cx="258443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16208" y="96238"/>
            <a:ext cx="22345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802.11-13/0170r1</a:t>
            </a:r>
            <a:endParaRPr 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238" y="96238"/>
            <a:ext cx="748852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38013" y="9000620"/>
            <a:ext cx="261275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314" y="9000620"/>
            <a:ext cx="492122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2B79D215-1BA9-47D7-8260-6F58BD25FB5B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25606" name="Rectangle 2"/>
          <p:cNvSpPr txBox="1">
            <a:spLocks noGrp="1" noChangeArrowheads="1"/>
          </p:cNvSpPr>
          <p:nvPr/>
        </p:nvSpPr>
        <p:spPr bwMode="auto">
          <a:xfrm>
            <a:off x="4106898" y="95707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5607" name="Rectangle 3"/>
          <p:cNvSpPr txBox="1">
            <a:spLocks noGrp="1" noChangeArrowheads="1"/>
          </p:cNvSpPr>
          <p:nvPr/>
        </p:nvSpPr>
        <p:spPr bwMode="auto">
          <a:xfrm>
            <a:off x="660472" y="95707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5608" name="Rectangle 6"/>
          <p:cNvSpPr txBox="1">
            <a:spLocks noGrp="1" noChangeArrowheads="1"/>
          </p:cNvSpPr>
          <p:nvPr/>
        </p:nvSpPr>
        <p:spPr bwMode="auto">
          <a:xfrm>
            <a:off x="3272184" y="9001126"/>
            <a:ext cx="30793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algn="r"/>
            <a:r>
              <a:rPr 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5609" name="Rectangle 7"/>
          <p:cNvSpPr txBox="1">
            <a:spLocks noGrp="1" noChangeArrowheads="1"/>
          </p:cNvSpPr>
          <p:nvPr/>
        </p:nvSpPr>
        <p:spPr bwMode="auto">
          <a:xfrm>
            <a:off x="3284084" y="9001126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/>
              <a:t>Page </a:t>
            </a:r>
            <a:fld id="{72441576-3BCA-4FC3-97E2-F214F6C391AB}" type="slidenum">
              <a:rPr lang="en-US"/>
              <a:pPr algn="r"/>
              <a:t>51</a:t>
            </a:fld>
            <a:endParaRPr lang="en-US"/>
          </a:p>
        </p:txBody>
      </p:sp>
      <p:sp>
        <p:nvSpPr>
          <p:cNvPr id="25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25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7"/>
            <a:ext cx="5608320" cy="41830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3263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106897" y="95706"/>
            <a:ext cx="2244655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802.11-13/0170r1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0471" y="95706"/>
            <a:ext cx="93637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767113" y="9001125"/>
            <a:ext cx="258443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116208" y="96238"/>
            <a:ext cx="22345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802.11-13/0170r1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238" y="96238"/>
            <a:ext cx="7488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36046" y="9000620"/>
            <a:ext cx="2614722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4315" y="9000620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A79441E-BE25-4D64-9455-7DCD2E170A7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3263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106897" y="95706"/>
            <a:ext cx="2244655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802.11-13/0170r1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0471" y="95706"/>
            <a:ext cx="93637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767113" y="9001125"/>
            <a:ext cx="258443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7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16993" y="95706"/>
            <a:ext cx="2234560" cy="215444"/>
          </a:xfrm>
          <a:noFill/>
        </p:spPr>
        <p:txBody>
          <a:bodyPr/>
          <a:lstStyle/>
          <a:p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215533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8FE61C2-AA5C-456F-B348-43E642868060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16993" y="95706"/>
            <a:ext cx="2234560" cy="215444"/>
          </a:xfrm>
          <a:noFill/>
        </p:spPr>
        <p:txBody>
          <a:bodyPr/>
          <a:lstStyle/>
          <a:p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215533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5DC4D4AF-9C78-4C2B-BD8A-7A432C3CD023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116993" y="95706"/>
            <a:ext cx="2234560" cy="215444"/>
          </a:xfrm>
          <a:noFill/>
        </p:spPr>
        <p:txBody>
          <a:bodyPr/>
          <a:lstStyle/>
          <a:p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0471" y="95706"/>
            <a:ext cx="1215533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D2BFABA5-5F29-4A3F-89FC-8FB4E5A84BCC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902" indent="-288424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694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5173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650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8128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9606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1083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2561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4" y="93697"/>
            <a:ext cx="125829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902" indent="-288424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694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5173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650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8128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9606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1083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2561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US" sz="140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30262" y="9004701"/>
            <a:ext cx="2620596" cy="1844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108" indent="-346108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902" indent="-288424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694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5173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3080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455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6036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7514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308992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Adrian Stephens, Intel Corporation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4726" y="9004701"/>
            <a:ext cx="412654" cy="1844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902" indent="-288424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694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5173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650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8128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9606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1083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2561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2C91F92F-F436-4CC4-9AC9-4A1CE1BFF2FD}" type="slidenum">
              <a:rPr lang="en-US" sz="1200" b="0"/>
              <a:pPr/>
              <a:t>11</a:t>
            </a:fld>
            <a:endParaRPr lang="en-US" sz="1200" b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116993" y="95706"/>
            <a:ext cx="2234560" cy="215444"/>
          </a:xfrm>
          <a:noFill/>
        </p:spPr>
        <p:txBody>
          <a:bodyPr/>
          <a:lstStyle/>
          <a:p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0471" y="95706"/>
            <a:ext cx="1215533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279DD45-F420-4E31-A759-299F0C54D41C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116993" y="95706"/>
            <a:ext cx="2234560" cy="215444"/>
          </a:xfrm>
          <a:noFill/>
        </p:spPr>
        <p:txBody>
          <a:bodyPr/>
          <a:lstStyle/>
          <a:p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0471" y="95706"/>
            <a:ext cx="1215533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DCB4B03-DDD3-46B2-8F20-FFB6B9AA5F7E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613C54B-D23E-48F2-A3D1-6BEE89E88538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B69219B-D080-407A-A9DE-FFCAEE053804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2010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48912" y="9001125"/>
            <a:ext cx="220264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Michael Montemurro, RIM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4C87CA0E-3513-4803-8FF8-3334BD92117D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US" smtClean="0"/>
              <a:t>doc.: IEEE 802.11-13/0170r1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936376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67113" y="9001125"/>
            <a:ext cx="2584439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802.11-13/0170r1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74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802.11-13/0170r1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75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4" y="96238"/>
            <a:ext cx="2244655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cs typeface="ＭＳ Ｐゴシック" pitchFamily="-84" charset="-128"/>
              </a:rPr>
              <a:t>doc.: IEEE 802.11-13/0170r1</a:t>
            </a:r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238" y="96238"/>
            <a:ext cx="770153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64473" y="9000620"/>
            <a:ext cx="2086297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314" y="9000620"/>
            <a:ext cx="49212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76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406" y="4415157"/>
            <a:ext cx="5609588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4" y="96238"/>
            <a:ext cx="2244655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cs typeface="ＭＳ Ｐゴシック" pitchFamily="-84" charset="-128"/>
              </a:rPr>
              <a:t>doc.: IEEE 802.11-13/0170r1</a:t>
            </a:r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238" y="96238"/>
            <a:ext cx="770153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64473" y="9000620"/>
            <a:ext cx="2086297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314" y="9000620"/>
            <a:ext cx="49212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79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406" y="4415157"/>
            <a:ext cx="5609588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435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20010" y="9004701"/>
            <a:ext cx="263084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2203" y="9004701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4D06FD74-6E50-4B31-9CC5-AE1BC70930DE}" type="slidenum">
              <a:rPr lang="en-US" sz="1200" b="0" smtClean="0"/>
              <a:pPr/>
              <a:t>12</a:t>
            </a:fld>
            <a:endParaRPr lang="en-US" sz="1200" b="0" smtClean="0"/>
          </a:p>
        </p:txBody>
      </p:sp>
      <p:sp>
        <p:nvSpPr>
          <p:cNvPr id="28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802.11-13/0170r1</a:t>
            </a:r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81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US" smtClean="0"/>
              <a:t>doc.: IEEE 802.11-13/0170r1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405474" y="9001125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4083" y="9001125"/>
            <a:ext cx="492122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84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6796" y="702876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US" smtClean="0"/>
              <a:t>doc.: IEEE 802.11-13/0170r1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405474" y="9001125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4083" y="9001125"/>
            <a:ext cx="492122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66796" y="702876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US" smtClean="0"/>
              <a:t>doc.: IEEE 802.11-13/0170r1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405474" y="9001125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4083" y="9001125"/>
            <a:ext cx="492122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US" smtClean="0"/>
              <a:t>doc.: IEEE 802.11-13/0170r1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405474" y="9001125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4083" y="9001125"/>
            <a:ext cx="492122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US" smtClean="0"/>
              <a:t>doc.: IEEE 802.11-13/0170r1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405474" y="9001125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4083" y="9001125"/>
            <a:ext cx="492122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802.11-13/0170r1</a:t>
            </a:r>
            <a:endParaRPr lang="en-GB" sz="1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12732" y="9001125"/>
            <a:ext cx="19388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89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802.11-13/0170r1</a:t>
            </a:r>
            <a:endParaRPr lang="en-GB" sz="1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12732" y="9001125"/>
            <a:ext cx="19388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90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802.11-13/0170r1</a:t>
            </a:r>
            <a:endParaRPr lang="en-GB" sz="1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12732" y="9001125"/>
            <a:ext cx="19388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91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629" y="4416386"/>
            <a:ext cx="5143143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3" y="96239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/>
          </a:p>
        </p:txBody>
      </p:sp>
      <p:sp>
        <p:nvSpPr>
          <p:cNvPr id="1024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7542" y="9000621"/>
            <a:ext cx="273322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02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1A9D06F8-25F9-4100-98F1-A3B646390DAB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02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 txBox="1">
            <a:spLocks noGrp="1" noChangeArrowheads="1"/>
          </p:cNvSpPr>
          <p:nvPr/>
        </p:nvSpPr>
        <p:spPr bwMode="auto">
          <a:xfrm>
            <a:off x="4116618" y="88779"/>
            <a:ext cx="2234239" cy="22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/>
              <a:t>doc.: IEEE 802.11-11/0483r0</a:t>
            </a:r>
          </a:p>
        </p:txBody>
      </p:sp>
      <p:sp>
        <p:nvSpPr>
          <p:cNvPr id="31746" name="Rectangle 3"/>
          <p:cNvSpPr txBox="1">
            <a:spLocks noGrp="1" noChangeArrowheads="1"/>
          </p:cNvSpPr>
          <p:nvPr/>
        </p:nvSpPr>
        <p:spPr bwMode="auto">
          <a:xfrm>
            <a:off x="661123" y="88779"/>
            <a:ext cx="758946" cy="22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/>
              <a:t>May 2011</a:t>
            </a:r>
          </a:p>
        </p:txBody>
      </p:sp>
      <p:sp>
        <p:nvSpPr>
          <p:cNvPr id="31747" name="Rectangle 6"/>
          <p:cNvSpPr txBox="1">
            <a:spLocks noGrp="1" noChangeArrowheads="1"/>
          </p:cNvSpPr>
          <p:nvPr/>
        </p:nvSpPr>
        <p:spPr bwMode="auto">
          <a:xfrm>
            <a:off x="4277560" y="9004701"/>
            <a:ext cx="2073298" cy="18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/>
              <a:t>Bruce Kraemer (Marvell)</a:t>
            </a:r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3281327" y="9004700"/>
            <a:ext cx="496054" cy="18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/>
              <a:t>Page </a:t>
            </a:r>
            <a:fld id="{FBF61866-3B38-4060-AC4E-03A654F60552}" type="slidenum">
              <a:rPr lang="en-US" sz="1200"/>
              <a:pPr algn="r" eaLnBrk="0" hangingPunct="0"/>
              <a:t>13</a:t>
            </a:fld>
            <a:endParaRPr lang="en-US" sz="120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67" y="4415159"/>
            <a:ext cx="5609267" cy="418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126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3" y="96239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/>
          </a:p>
        </p:txBody>
      </p:sp>
      <p:sp>
        <p:nvSpPr>
          <p:cNvPr id="1126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7542" y="9000621"/>
            <a:ext cx="273322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E7605D6-FF67-4CA1-AFDA-2538E700A6DE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12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3072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30723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3072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30725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30726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2FA8E61-6302-4FE5-9897-C6519F18B514}" type="slidenum">
              <a:rPr lang="en-US"/>
              <a:pPr algn="r"/>
              <a:t>94</a:t>
            </a:fld>
            <a:endParaRPr lang="en-US"/>
          </a:p>
        </p:txBody>
      </p:sp>
      <p:sp>
        <p:nvSpPr>
          <p:cNvPr id="30727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3072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30729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30730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7B7CE2E5-1690-4797-B09B-2B5232DE742D}" type="slidenum">
              <a:rPr lang="en-US"/>
              <a:pPr algn="r"/>
              <a:t>94</a:t>
            </a:fld>
            <a:endParaRPr lang="en-US"/>
          </a:p>
        </p:txBody>
      </p:sp>
      <p:sp>
        <p:nvSpPr>
          <p:cNvPr id="30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30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9011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90115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9011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90117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90118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CC00375E-843C-4BB4-AF64-8E6DA9A32E13}" type="slidenum">
              <a:rPr lang="en-US"/>
              <a:pPr algn="r"/>
              <a:t>95</a:t>
            </a:fld>
            <a:endParaRPr lang="en-US"/>
          </a:p>
        </p:txBody>
      </p:sp>
      <p:sp>
        <p:nvSpPr>
          <p:cNvPr id="90119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9012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90121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90122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88432FA-7C00-4178-AA49-13867B0CC00A}" type="slidenum">
              <a:rPr lang="en-US"/>
              <a:pPr algn="r"/>
              <a:t>95</a:t>
            </a:fld>
            <a:endParaRPr lang="en-US"/>
          </a:p>
        </p:txBody>
      </p:sp>
      <p:sp>
        <p:nvSpPr>
          <p:cNvPr id="90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90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9421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9421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94213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94214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DDA8242-ECFB-42B3-BC15-CD0FC5C9CCEE}" type="slidenum">
              <a:rPr lang="en-US"/>
              <a:pPr algn="r"/>
              <a:t>96</a:t>
            </a:fld>
            <a:endParaRPr lang="en-US"/>
          </a:p>
        </p:txBody>
      </p:sp>
      <p:sp>
        <p:nvSpPr>
          <p:cNvPr id="94215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9421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94217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94218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1489E69-AF52-4D90-A6DF-9C19998BEEC3}" type="slidenum">
              <a:rPr lang="en-US"/>
              <a:pPr algn="r"/>
              <a:t>96</a:t>
            </a:fld>
            <a:endParaRPr lang="en-US"/>
          </a:p>
        </p:txBody>
      </p:sp>
      <p:sp>
        <p:nvSpPr>
          <p:cNvPr id="94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94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9625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96259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9626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96261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96262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BE5AD92E-B843-4A16-A703-9FB1F6D07CE4}" type="slidenum">
              <a:rPr lang="en-US"/>
              <a:pPr algn="r"/>
              <a:t>97</a:t>
            </a:fld>
            <a:endParaRPr lang="en-US"/>
          </a:p>
        </p:txBody>
      </p:sp>
      <p:sp>
        <p:nvSpPr>
          <p:cNvPr id="96263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9626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96265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96266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8A71856-ED05-4A7B-8627-FDB86B77235D}" type="slidenum">
              <a:rPr lang="en-US"/>
              <a:pPr algn="r"/>
              <a:t>97</a:t>
            </a:fld>
            <a:endParaRPr lang="en-US"/>
          </a:p>
        </p:txBody>
      </p:sp>
      <p:sp>
        <p:nvSpPr>
          <p:cNvPr id="96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96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445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445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0445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4453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04454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21042E33-4C6C-4108-8A8D-C139C4D92564}" type="slidenum">
              <a:rPr lang="en-US"/>
              <a:pPr algn="r"/>
              <a:t>98</a:t>
            </a:fld>
            <a:endParaRPr lang="en-US"/>
          </a:p>
        </p:txBody>
      </p:sp>
      <p:sp>
        <p:nvSpPr>
          <p:cNvPr id="104455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0445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04457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04458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E07E748E-B4DF-4020-A265-D3FA1F2DBD06}" type="slidenum">
              <a:rPr lang="en-US"/>
              <a:pPr algn="r"/>
              <a:t>98</a:t>
            </a:fld>
            <a:endParaRPr lang="en-US"/>
          </a:p>
        </p:txBody>
      </p:sp>
      <p:sp>
        <p:nvSpPr>
          <p:cNvPr id="104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104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649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6499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0650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6501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06502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BF27EB60-FF7F-42C3-9A8D-1ED90214F500}" type="slidenum">
              <a:rPr lang="en-US"/>
              <a:pPr algn="r"/>
              <a:t>99</a:t>
            </a:fld>
            <a:endParaRPr lang="en-US"/>
          </a:p>
        </p:txBody>
      </p:sp>
      <p:sp>
        <p:nvSpPr>
          <p:cNvPr id="106503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0650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06505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06506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A5820627-0EC9-410E-9D53-CE227FEB111B}" type="slidenum">
              <a:rPr lang="en-US"/>
              <a:pPr algn="r"/>
              <a:t>99</a:t>
            </a:fld>
            <a:endParaRPr lang="en-US"/>
          </a:p>
        </p:txBody>
      </p:sp>
      <p:sp>
        <p:nvSpPr>
          <p:cNvPr id="106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106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2288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22883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2288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22885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22886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FC78E4B4-CE57-4B5B-A215-26D0144EB1F7}" type="slidenum">
              <a:rPr lang="en-US"/>
              <a:pPr algn="r"/>
              <a:t>100</a:t>
            </a:fld>
            <a:endParaRPr lang="en-US"/>
          </a:p>
        </p:txBody>
      </p:sp>
      <p:sp>
        <p:nvSpPr>
          <p:cNvPr id="122887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2288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22889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22890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7F2B980-FAB6-4CD0-90DF-780AEFFDDB2A}" type="slidenum">
              <a:rPr lang="en-US"/>
              <a:pPr algn="r"/>
              <a:t>100</a:t>
            </a:fld>
            <a:endParaRPr lang="en-US"/>
          </a:p>
        </p:txBody>
      </p:sp>
      <p:sp>
        <p:nvSpPr>
          <p:cNvPr id="122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122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8601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86019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8602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86021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86022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A31C6BEB-DA43-43F5-8836-B4D0CE0C003D}" type="slidenum">
              <a:rPr lang="en-US"/>
              <a:pPr algn="r"/>
              <a:t>101</a:t>
            </a:fld>
            <a:endParaRPr lang="en-US"/>
          </a:p>
        </p:txBody>
      </p:sp>
      <p:sp>
        <p:nvSpPr>
          <p:cNvPr id="86023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8602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86025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86026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A209712-FF8B-4219-BF22-76DCD6070D50}" type="slidenum">
              <a:rPr lang="en-US"/>
              <a:pPr algn="r"/>
              <a:t>101</a:t>
            </a:fld>
            <a:endParaRPr lang="en-US"/>
          </a:p>
        </p:txBody>
      </p:sp>
      <p:sp>
        <p:nvSpPr>
          <p:cNvPr id="86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86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854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8547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0854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8549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08550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FBE20D54-9F20-45C6-BA4D-CADF96CE9367}" type="slidenum">
              <a:rPr lang="en-US"/>
              <a:pPr algn="r"/>
              <a:t>102</a:t>
            </a:fld>
            <a:endParaRPr lang="en-US"/>
          </a:p>
        </p:txBody>
      </p:sp>
      <p:sp>
        <p:nvSpPr>
          <p:cNvPr id="10855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0855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08553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08554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26FCDB4C-9DBA-411A-B773-26A7AC6B32BF}" type="slidenum">
              <a:rPr lang="en-US"/>
              <a:pPr algn="r"/>
              <a:t>102</a:t>
            </a:fld>
            <a:endParaRPr lang="en-US"/>
          </a:p>
        </p:txBody>
      </p:sp>
      <p:sp>
        <p:nvSpPr>
          <p:cNvPr id="108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108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 txBox="1">
            <a:spLocks noGrp="1" noChangeArrowheads="1"/>
          </p:cNvSpPr>
          <p:nvPr/>
        </p:nvSpPr>
        <p:spPr bwMode="auto">
          <a:xfrm>
            <a:off x="4116618" y="88779"/>
            <a:ext cx="2234239" cy="22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/>
              <a:t>doc.: IEEE 802.11-11/0483r0</a:t>
            </a:r>
          </a:p>
        </p:txBody>
      </p:sp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661123" y="88779"/>
            <a:ext cx="758946" cy="22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/>
              <a:t>May 2011</a:t>
            </a:r>
          </a:p>
        </p:txBody>
      </p:sp>
      <p:sp>
        <p:nvSpPr>
          <p:cNvPr id="33795" name="Rectangle 6"/>
          <p:cNvSpPr txBox="1">
            <a:spLocks noGrp="1" noChangeArrowheads="1"/>
          </p:cNvSpPr>
          <p:nvPr/>
        </p:nvSpPr>
        <p:spPr bwMode="auto">
          <a:xfrm>
            <a:off x="4277560" y="9004701"/>
            <a:ext cx="2073298" cy="18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/>
              <a:t>Bruce Kraemer (Marvell)</a:t>
            </a: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274045" y="9004701"/>
            <a:ext cx="503335" cy="18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/>
              <a:t>Page </a:t>
            </a:r>
            <a:fld id="{4ED28A0E-4BA3-4608-97B3-66B1DD630016}" type="slidenum">
              <a:rPr lang="en-US" sz="1200"/>
              <a:pPr algn="r" eaLnBrk="0" hangingPunct="0"/>
              <a:t>14</a:t>
            </a:fld>
            <a:endParaRPr lang="en-US" sz="120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67" y="4415159"/>
            <a:ext cx="5609267" cy="418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2083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20835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2083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20837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20838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FB57479A-9FE9-4991-B4BB-53F85367C8C9}" type="slidenum">
              <a:rPr lang="en-US"/>
              <a:pPr algn="r"/>
              <a:t>103</a:t>
            </a:fld>
            <a:endParaRPr lang="en-US"/>
          </a:p>
        </p:txBody>
      </p:sp>
      <p:sp>
        <p:nvSpPr>
          <p:cNvPr id="120839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2084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20841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20842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EF184EAB-C8DE-4BFB-B1FD-807F792C856D}" type="slidenum">
              <a:rPr lang="en-US"/>
              <a:pPr algn="r"/>
              <a:t>103</a:t>
            </a:fld>
            <a:endParaRPr lang="en-US"/>
          </a:p>
        </p:txBody>
      </p:sp>
      <p:sp>
        <p:nvSpPr>
          <p:cNvPr id="120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120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1059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10595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1059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10597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10598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5C1BA7F0-4514-49BF-A825-A3469A724622}" type="slidenum">
              <a:rPr lang="en-US"/>
              <a:pPr algn="r"/>
              <a:t>104</a:t>
            </a:fld>
            <a:endParaRPr lang="en-US"/>
          </a:p>
        </p:txBody>
      </p:sp>
      <p:sp>
        <p:nvSpPr>
          <p:cNvPr id="110599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1060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10601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10602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AD81AFEC-E021-4247-985D-EC9C702E89C2}" type="slidenum">
              <a:rPr lang="en-US"/>
              <a:pPr algn="r"/>
              <a:t>104</a:t>
            </a:fld>
            <a:endParaRPr lang="en-US"/>
          </a:p>
        </p:txBody>
      </p:sp>
      <p:sp>
        <p:nvSpPr>
          <p:cNvPr id="110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110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8397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8397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8397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83973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83974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5D33F84E-7524-48A8-8B71-2E5E10AEC142}" type="slidenum">
              <a:rPr lang="en-US"/>
              <a:pPr algn="r"/>
              <a:t>105</a:t>
            </a:fld>
            <a:endParaRPr lang="en-US"/>
          </a:p>
        </p:txBody>
      </p:sp>
      <p:sp>
        <p:nvSpPr>
          <p:cNvPr id="83975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8397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83977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83978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8A73F697-7218-428E-A9E2-38908BC480EC}" type="slidenum">
              <a:rPr lang="en-US"/>
              <a:pPr algn="r"/>
              <a:t>105</a:t>
            </a:fld>
            <a:endParaRPr lang="en-US"/>
          </a:p>
        </p:txBody>
      </p:sp>
      <p:sp>
        <p:nvSpPr>
          <p:cNvPr id="83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83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8806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88067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8806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88069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88070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7E7FCFF3-600A-4722-9D32-679F177F13DF}" type="slidenum">
              <a:rPr lang="en-US"/>
              <a:pPr algn="r"/>
              <a:t>106</a:t>
            </a:fld>
            <a:endParaRPr lang="en-US"/>
          </a:p>
        </p:txBody>
      </p:sp>
      <p:sp>
        <p:nvSpPr>
          <p:cNvPr id="8807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8807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88073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88074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6BB6F063-41BA-40A8-9B49-C419BE93DCA1}" type="slidenum">
              <a:rPr lang="en-US"/>
              <a:pPr algn="r"/>
              <a:t>106</a:t>
            </a:fld>
            <a:endParaRPr lang="en-US"/>
          </a:p>
        </p:txBody>
      </p:sp>
      <p:sp>
        <p:nvSpPr>
          <p:cNvPr id="88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88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1878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18787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1878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18789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18790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5E3792A7-67E5-44AD-B43E-8E4A15636EBE}" type="slidenum">
              <a:rPr lang="en-US"/>
              <a:pPr algn="r"/>
              <a:t>107</a:t>
            </a:fld>
            <a:endParaRPr lang="en-US"/>
          </a:p>
        </p:txBody>
      </p:sp>
      <p:sp>
        <p:nvSpPr>
          <p:cNvPr id="11879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1879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18793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18794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D7B24767-9F7F-44F4-A8B5-3B38A07822A3}" type="slidenum">
              <a:rPr lang="en-US"/>
              <a:pPr algn="r"/>
              <a:t>107</a:t>
            </a:fld>
            <a:endParaRPr lang="en-US"/>
          </a:p>
        </p:txBody>
      </p:sp>
      <p:sp>
        <p:nvSpPr>
          <p:cNvPr id="118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118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638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3" y="96239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/>
          </a:p>
        </p:txBody>
      </p:sp>
      <p:sp>
        <p:nvSpPr>
          <p:cNvPr id="1638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7542" y="9000621"/>
            <a:ext cx="273322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63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3148" y="9001125"/>
            <a:ext cx="50305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AA46223-AB29-4FDE-8E0F-764297A65E51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1639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639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6393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6394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2DA3293C-A678-4AF2-998A-0674C1C3E910}" type="slidenum">
              <a:rPr lang="en-US"/>
              <a:pPr algn="r"/>
              <a:t>108</a:t>
            </a:fld>
            <a:endParaRPr lang="en-US"/>
          </a:p>
        </p:txBody>
      </p:sp>
      <p:sp>
        <p:nvSpPr>
          <p:cNvPr id="16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6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doc.: IEEE 802.11-13/0170r1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April 2009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smtClean="0">
                <a:latin typeface="Times New Roman" pitchFamily="18" charset="0"/>
              </a:rPr>
              <a:t>Rich Kennedy, Research In Motion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Page </a:t>
            </a:r>
            <a:fld id="{8BD7FC8B-90C1-4A0C-A425-F83C083FECD4}" type="slidenum">
              <a:rPr lang="en-US" smtClean="0">
                <a:latin typeface="Times New Roman" pitchFamily="18" charset="0"/>
              </a:rPr>
              <a:pPr>
                <a:defRPr/>
              </a:pPr>
              <a:t>109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3" y="96239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/>
          </a:p>
        </p:txBody>
      </p:sp>
      <p:sp>
        <p:nvSpPr>
          <p:cNvPr id="1024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7542" y="9000621"/>
            <a:ext cx="273322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02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138" y="9001125"/>
            <a:ext cx="56906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220BC13-B094-4FDB-B625-A5D40E3A5538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102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126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3" y="96239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/>
          </a:p>
        </p:txBody>
      </p:sp>
      <p:sp>
        <p:nvSpPr>
          <p:cNvPr id="1126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7542" y="9000621"/>
            <a:ext cx="273322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138" y="9001125"/>
            <a:ext cx="56906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88095F7-BD33-4833-A35F-10FC0EF19CE5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112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3686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36867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3686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36869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36870" name="Rectangle 7"/>
          <p:cNvSpPr txBox="1">
            <a:spLocks noGrp="1" noChangeArrowheads="1"/>
          </p:cNvSpPr>
          <p:nvPr/>
        </p:nvSpPr>
        <p:spPr bwMode="auto">
          <a:xfrm>
            <a:off x="3207370" y="9000621"/>
            <a:ext cx="5690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C6AB9A57-5F60-4FD5-AEA4-981AEBC08B01}" type="slidenum">
              <a:rPr lang="en-US"/>
              <a:pPr algn="r"/>
              <a:t>118</a:t>
            </a:fld>
            <a:endParaRPr lang="en-US"/>
          </a:p>
        </p:txBody>
      </p:sp>
      <p:sp>
        <p:nvSpPr>
          <p:cNvPr id="3687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3687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36873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36874" name="Rectangle 7"/>
          <p:cNvSpPr txBox="1">
            <a:spLocks noGrp="1" noChangeArrowheads="1"/>
          </p:cNvSpPr>
          <p:nvPr/>
        </p:nvSpPr>
        <p:spPr bwMode="auto">
          <a:xfrm>
            <a:off x="3207370" y="9000621"/>
            <a:ext cx="5690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C754590A-A368-438F-BA64-E7A147755A2C}" type="slidenum">
              <a:rPr lang="en-US"/>
              <a:pPr algn="r"/>
              <a:t>118</a:t>
            </a:fld>
            <a:endParaRPr lang="en-US"/>
          </a:p>
        </p:txBody>
      </p:sp>
      <p:sp>
        <p:nvSpPr>
          <p:cNvPr id="36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36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698054" cy="215444"/>
          </a:xfrm>
          <a:noFill/>
        </p:spPr>
        <p:txBody>
          <a:bodyPr/>
          <a:lstStyle/>
          <a:p>
            <a:r>
              <a:rPr lang="en-US" smtClean="0"/>
              <a:t>Jan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488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40066" y="9000621"/>
            <a:ext cx="251070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1802" y="9001125"/>
            <a:ext cx="424403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3277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3277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3277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32773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32774" name="Rectangle 7"/>
          <p:cNvSpPr txBox="1">
            <a:spLocks noGrp="1" noChangeArrowheads="1"/>
          </p:cNvSpPr>
          <p:nvPr/>
        </p:nvSpPr>
        <p:spPr bwMode="auto">
          <a:xfrm>
            <a:off x="3207370" y="9000621"/>
            <a:ext cx="5690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B17FB9A5-73DA-480A-95B8-C0FCD74FD85B}" type="slidenum">
              <a:rPr lang="en-US"/>
              <a:pPr algn="r"/>
              <a:t>119</a:t>
            </a:fld>
            <a:endParaRPr lang="en-US"/>
          </a:p>
        </p:txBody>
      </p:sp>
      <p:sp>
        <p:nvSpPr>
          <p:cNvPr id="32775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3277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32777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32778" name="Rectangle 7"/>
          <p:cNvSpPr txBox="1">
            <a:spLocks noGrp="1" noChangeArrowheads="1"/>
          </p:cNvSpPr>
          <p:nvPr/>
        </p:nvSpPr>
        <p:spPr bwMode="auto">
          <a:xfrm>
            <a:off x="3207370" y="9000621"/>
            <a:ext cx="5690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375CD70A-E7D9-4E8D-BF1A-FE368A2B0767}" type="slidenum">
              <a:rPr lang="en-US"/>
              <a:pPr algn="r"/>
              <a:t>119</a:t>
            </a:fld>
            <a:endParaRPr lang="en-US"/>
          </a:p>
        </p:txBody>
      </p:sp>
      <p:sp>
        <p:nvSpPr>
          <p:cNvPr id="32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32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4096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40963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4096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40965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40966" name="Rectangle 7"/>
          <p:cNvSpPr txBox="1">
            <a:spLocks noGrp="1" noChangeArrowheads="1"/>
          </p:cNvSpPr>
          <p:nvPr/>
        </p:nvSpPr>
        <p:spPr bwMode="auto">
          <a:xfrm>
            <a:off x="3207370" y="9000621"/>
            <a:ext cx="5690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96436F0-90A1-4598-9FBD-57FC3A8D226A}" type="slidenum">
              <a:rPr lang="en-US"/>
              <a:pPr algn="r"/>
              <a:t>120</a:t>
            </a:fld>
            <a:endParaRPr lang="en-US"/>
          </a:p>
        </p:txBody>
      </p:sp>
      <p:sp>
        <p:nvSpPr>
          <p:cNvPr id="40967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4096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40969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40970" name="Rectangle 7"/>
          <p:cNvSpPr txBox="1">
            <a:spLocks noGrp="1" noChangeArrowheads="1"/>
          </p:cNvSpPr>
          <p:nvPr/>
        </p:nvSpPr>
        <p:spPr bwMode="auto">
          <a:xfrm>
            <a:off x="3207370" y="9000621"/>
            <a:ext cx="5690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80A675BF-632D-455F-8324-1FF8A9FC3D53}" type="slidenum">
              <a:rPr lang="en-US"/>
              <a:pPr algn="r"/>
              <a:t>120</a:t>
            </a:fld>
            <a:endParaRPr lang="en-US"/>
          </a:p>
        </p:txBody>
      </p:sp>
      <p:sp>
        <p:nvSpPr>
          <p:cNvPr id="40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40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638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3" y="96239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/>
          </a:p>
        </p:txBody>
      </p:sp>
      <p:sp>
        <p:nvSpPr>
          <p:cNvPr id="1638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7542" y="9000621"/>
            <a:ext cx="273322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63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138" y="9001125"/>
            <a:ext cx="56906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3BBF8FF3-0C31-479D-B4E9-CB4A75489423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1639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639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6393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6394" name="Rectangle 7"/>
          <p:cNvSpPr txBox="1">
            <a:spLocks noGrp="1" noChangeArrowheads="1"/>
          </p:cNvSpPr>
          <p:nvPr/>
        </p:nvSpPr>
        <p:spPr bwMode="auto">
          <a:xfrm>
            <a:off x="3207370" y="9000621"/>
            <a:ext cx="5690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262DE2F-D71F-4126-AFD9-820F55E5F768}" type="slidenum">
              <a:rPr lang="en-US"/>
              <a:pPr algn="r"/>
              <a:t>121</a:t>
            </a:fld>
            <a:endParaRPr lang="en-US"/>
          </a:p>
        </p:txBody>
      </p:sp>
      <p:sp>
        <p:nvSpPr>
          <p:cNvPr id="16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6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33837" y="9001125"/>
            <a:ext cx="2517715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138" y="9001125"/>
            <a:ext cx="56906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33837" y="9001125"/>
            <a:ext cx="2517715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138" y="9001125"/>
            <a:ext cx="56906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33837" y="9001125"/>
            <a:ext cx="2517715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138" y="9001125"/>
            <a:ext cx="56906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33837" y="9001125"/>
            <a:ext cx="2517715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12846" y="9001125"/>
            <a:ext cx="563359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802.11-13/0170r1</a:t>
            </a:r>
            <a:endParaRPr lang="en-US" sz="14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33837" y="9001125"/>
            <a:ext cx="2517715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18552" y="9001125"/>
            <a:ext cx="557653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698054" cy="215444"/>
          </a:xfrm>
          <a:noFill/>
        </p:spPr>
        <p:txBody>
          <a:bodyPr/>
          <a:lstStyle/>
          <a:p>
            <a:r>
              <a:rPr lang="en-US" smtClean="0"/>
              <a:t>Jan 2013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488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40066" y="9000621"/>
            <a:ext cx="251070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1802" y="9001125"/>
            <a:ext cx="424403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8C78F4-A33E-4703-9F96-418EBED3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DB5A574-7268-409A-B97E-7B2567475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00E29D-DAC5-4D6F-9340-DB2893F19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08CC35B-6E7A-4659-983B-103F2C19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05CD4F-C74B-4274-A532-2982B8BB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D810085-7017-4368-A971-DE56F883B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6B8E0D-AC94-4201-914D-BDE755355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81F4DF-F0D9-49CC-8B05-EE58B9624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2EA6D8-EB6C-4AD9-A47C-25C5BB4A1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F5E02-2830-4FB1-88C8-922771FC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FCC6E19-2015-45BF-A8A5-59D0D5FE5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8E31F0-28F3-4F99-B754-052117B79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5AF42C0-507F-4298-A5A1-6051D5C9F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4011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63EFED77-5E93-4280-B603-53573A82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5" y="302439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802.11-13/0170r1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579438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ocuments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3/18-13-0003-01-0000-report-to-external-organizations-on-p802-16-3-progress.docx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2/18-12-0118-04-0000-draft-ls-to-wp-5d-comments-on-working-doc-toward-a-pdnr-on-the-use-of-imt-for-broadband-ppdr.docx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3/18-13-0004-06-0000-draft-802-comments-fcc-3550-3650-nprm.doc" TargetMode="External"/><Relationship Id="rId2" Type="http://schemas.openxmlformats.org/officeDocument/2006/relationships/hyperlink" Target="https://mentor.ieee.org/802.18/dcn/12/18-12-0131-00-0000-fcc-3-5-ghz-nprm.docx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2/18-12-0118-04-0000-draft-ls-to-wp-5d-comments-on-working-doc-toward-a-pdnr-on-the-use-of-imt-for-broadband-ppdr.docx" TargetMode="External"/><Relationship Id="rId2" Type="http://schemas.openxmlformats.org/officeDocument/2006/relationships/hyperlink" Target="https://mentor.ieee.org/802.18/dcn/13/18-13-0003-01-0000-report-to-external-organizations-on-p802-16-3-progress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8/dcn/13/18-13-0004-06-0000-draft-802-comments-fcc-3550-3650-nprm.doc" TargetMode="External"/><Relationship Id="rId4" Type="http://schemas.openxmlformats.org/officeDocument/2006/relationships/hyperlink" Target="https://mentor.ieee.org/802.18/dcn/12/18-12-0131-00-0000-fcc-3-5-ghz-nprm.docx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Binary_Worksheet1.xlsb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1/documents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eee802.org/21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8.doc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documents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omniran/dcn/13/omniran-13-0006-00-ecsg-call-for-contributions.docx" TargetMode="External"/><Relationship Id="rId4" Type="http://schemas.openxmlformats.org/officeDocument/2006/relationships/hyperlink" Target="https://mentor.ieee.org/omniran/dcn/13/omniran-13-0002-03-ecsg-jan-2013-vancouver-agenda.pptx" TargetMode="Externa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ee802.org/11/LetterBallots/LB191ac/LB191_voters_list.xls" TargetMode="External"/><Relationship Id="rId3" Type="http://schemas.openxmlformats.org/officeDocument/2006/relationships/hyperlink" Target="http://www.ieee802.org/11/private/Draft_Standards/11ac/Draft%20P802.11ac_D5.0.pdf" TargetMode="External"/><Relationship Id="rId7" Type="http://schemas.openxmlformats.org/officeDocument/2006/relationships/hyperlink" Target="https://mentor.ieee.org/802.11/poll-blank-comment-file.csv?p=7600008&amp;t=7600008" TargetMode="External"/><Relationship Id="rId2" Type="http://schemas.openxmlformats.org/officeDocument/2006/relationships/hyperlink" Target="http://www.ieee802.org/11/LetterBallots/LB191ac/LB191_instructions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entor.ieee.org/802.11/poll-blank-comment-spreadsheet.xls?p=7600008&amp;t=7600008" TargetMode="External"/><Relationship Id="rId5" Type="http://schemas.openxmlformats.org/officeDocument/2006/relationships/hyperlink" Target="http://www.ieee802.org/11/private/Draft_Standards/11ac/11-12-1277-10-00ac-lb190-comments-tgac-d4-0.xls" TargetMode="External"/><Relationship Id="rId4" Type="http://schemas.openxmlformats.org/officeDocument/2006/relationships/hyperlink" Target="http://www.ieee802.org/11/private/Draft_Standards/11ac/Draft%20P802.11ac_D5.0%20Redline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Ping.FANG@huawei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LRA@tiac.net" TargetMode="External"/><Relationship Id="rId12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nyoung.park@intel.com" TargetMode="External"/><Relationship Id="rId11" Type="http://schemas.openxmlformats.org/officeDocument/2006/relationships/hyperlink" Target="mailto:carlos.cordeiro@intel.com" TargetMode="External"/><Relationship Id="rId5" Type="http://schemas.openxmlformats.org/officeDocument/2006/relationships/hyperlink" Target="mailto:pecclesi@cisco.com" TargetMode="External"/><Relationship Id="rId10" Type="http://schemas.openxmlformats.org/officeDocument/2006/relationships/hyperlink" Target="mailto:alex.ashley@hotmail.co.uk" TargetMode="External"/><Relationship Id="rId4" Type="http://schemas.openxmlformats.org/officeDocument/2006/relationships/hyperlink" Target="mailto:rstacey@apple.com" TargetMode="External"/><Relationship Id="rId9" Type="http://schemas.openxmlformats.org/officeDocument/2006/relationships/hyperlink" Target="mailto:ddrgal@gmail.co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2.doc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ment.standards.ieee.org/pub/active-pars?n=22&amp;o=1a0a2a3d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3.doc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3/11-13-0156-01-0reg-comment-on-fcc-nprm-12-118.doc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3/18-13-0004-06-0000-draft-802-comments-fcc-3550-3650-nprm.doc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ition.fcc.gov/Daily_Releases/Daily_Business/2012/db1212/FCC-12-148A1.pdf" TargetMode="External"/><Relationship Id="rId2" Type="http://schemas.openxmlformats.org/officeDocument/2006/relationships/hyperlink" Target="http://transition.fcc.gov/Daily_Releases/Daily_Business/2012/db1002/FCC-12-118A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3/11-13-0090-00-0reg-spectrum-allocation-for-wireless-lan-and-its-in-japan.pptx" TargetMode="External"/><Relationship Id="rId5" Type="http://schemas.openxmlformats.org/officeDocument/2006/relationships/hyperlink" Target="http://docbox.etsi.org/BRAN/BRAN/70-Draft/EN301598/0060010/BRAN-0060010v0013.doc" TargetMode="External"/><Relationship Id="rId4" Type="http://schemas.openxmlformats.org/officeDocument/2006/relationships/hyperlink" Target="http://www.fcc.gov/document/chairman-announces-effort-increase-wi-fi-speed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4.doc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5.doc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1277-10-00ac-lb190-comments-tgac-d4-0.xls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0007-03-00ac-january-2013-tgac-meeting-agenda.pptx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6.doc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7.doc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1/11-11-1137-13-00ah-specification-framework-for-tgah.docx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1437-03-00ai-november-january-teleconference-minutes.doc" TargetMode="External"/><Relationship Id="rId2" Type="http://schemas.openxmlformats.org/officeDocument/2006/relationships/hyperlink" Target="https://mentor.ieee.org/802.11/dcn/12/11-12-1425-00-00ai-november-2012-san-antonio-session-minutes.doc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33400" y="3048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E14C6CAA-4D7C-4EE4-ABB6-01CCC2999A89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82000" cy="914400"/>
          </a:xfrm>
        </p:spPr>
        <p:txBody>
          <a:bodyPr/>
          <a:lstStyle/>
          <a:p>
            <a:r>
              <a:rPr lang="en-US" dirty="0" smtClean="0"/>
              <a:t>WG11  </a:t>
            </a:r>
            <a:br>
              <a:rPr lang="en-US" dirty="0" smtClean="0"/>
            </a:br>
            <a:r>
              <a:rPr lang="en-US" dirty="0" smtClean="0"/>
              <a:t>Opening Report Snapshots  January 2013</a:t>
            </a: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23 </a:t>
            </a:r>
            <a:r>
              <a:rPr lang="en-US" sz="2000" b="0" dirty="0" smtClean="0"/>
              <a:t>– January -2013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pSp>
        <p:nvGrpSpPr>
          <p:cNvPr id="17415" name="Group 269"/>
          <p:cNvGrpSpPr>
            <a:grpSpLocks/>
          </p:cNvGrpSpPr>
          <p:nvPr/>
        </p:nvGrpSpPr>
        <p:grpSpPr bwMode="auto">
          <a:xfrm>
            <a:off x="533400" y="2514600"/>
            <a:ext cx="7802563" cy="2573338"/>
            <a:chOff x="337" y="1523"/>
            <a:chExt cx="4915" cy="1621"/>
          </a:xfrm>
        </p:grpSpPr>
        <p:sp>
          <p:nvSpPr>
            <p:cNvPr id="17416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7" y="1523"/>
              <a:ext cx="4915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433" y="1530"/>
              <a:ext cx="38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Name</a:t>
              </a:r>
              <a:endParaRPr lang="en-US" sz="2400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805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360" y="1530"/>
              <a:ext cx="63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Company</a:t>
              </a:r>
              <a:endParaRPr lang="en-US" sz="2400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982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233" y="1530"/>
              <a:ext cx="53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Address</a:t>
              </a:r>
              <a:endParaRPr lang="en-US" sz="2400"/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2756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308" y="1530"/>
              <a:ext cx="40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Phone</a:t>
              </a:r>
              <a:endParaRPr lang="en-US" sz="2400"/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706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4081" y="1530"/>
              <a:ext cx="3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email</a:t>
              </a:r>
              <a:endParaRPr lang="en-US" sz="2400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429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391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391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3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391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391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3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394" y="1523"/>
              <a:ext cx="9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394" y="1523"/>
              <a:ext cx="9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1318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>
              <a:off x="1318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1318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>
              <a:off x="1321" y="1523"/>
              <a:ext cx="8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>
              <a:off x="1321" y="1523"/>
              <a:ext cx="8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2191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2191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21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2195" y="1523"/>
              <a:ext cx="107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2195" y="1523"/>
              <a:ext cx="10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3266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>
              <a:off x="3266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>
              <a:off x="3266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3270" y="1523"/>
              <a:ext cx="76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>
              <a:off x="3270" y="1523"/>
              <a:ext cx="7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4039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1" name="Line 43"/>
            <p:cNvSpPr>
              <a:spLocks noChangeShapeType="1"/>
            </p:cNvSpPr>
            <p:nvPr/>
          </p:nvSpPr>
          <p:spPr bwMode="auto">
            <a:xfrm>
              <a:off x="4039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44"/>
            <p:cNvSpPr>
              <a:spLocks noChangeShapeType="1"/>
            </p:cNvSpPr>
            <p:nvPr/>
          </p:nvSpPr>
          <p:spPr bwMode="auto">
            <a:xfrm>
              <a:off x="4039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4042" y="1523"/>
              <a:ext cx="103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4" name="Line 46"/>
            <p:cNvSpPr>
              <a:spLocks noChangeShapeType="1"/>
            </p:cNvSpPr>
            <p:nvPr/>
          </p:nvSpPr>
          <p:spPr bwMode="auto">
            <a:xfrm>
              <a:off x="4042" y="1523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5080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>
              <a:off x="5080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>
              <a:off x="5080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5080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>
              <a:off x="5080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52"/>
            <p:cNvSpPr>
              <a:spLocks noChangeShapeType="1"/>
            </p:cNvSpPr>
            <p:nvPr/>
          </p:nvSpPr>
          <p:spPr bwMode="auto">
            <a:xfrm>
              <a:off x="5080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391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2" name="Line 54"/>
            <p:cNvSpPr>
              <a:spLocks noChangeShapeType="1"/>
            </p:cNvSpPr>
            <p:nvPr/>
          </p:nvSpPr>
          <p:spPr bwMode="auto">
            <a:xfrm>
              <a:off x="391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Rectangle 55"/>
            <p:cNvSpPr>
              <a:spLocks noChangeArrowheads="1"/>
            </p:cNvSpPr>
            <p:nvPr/>
          </p:nvSpPr>
          <p:spPr bwMode="auto">
            <a:xfrm>
              <a:off x="1318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>
              <a:off x="1318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2191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>
              <a:off x="2191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3266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8" name="Line 60"/>
            <p:cNvSpPr>
              <a:spLocks noChangeShapeType="1"/>
            </p:cNvSpPr>
            <p:nvPr/>
          </p:nvSpPr>
          <p:spPr bwMode="auto">
            <a:xfrm>
              <a:off x="3266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>
              <a:off x="4039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>
              <a:off x="4039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Rectangle 63"/>
            <p:cNvSpPr>
              <a:spLocks noChangeArrowheads="1"/>
            </p:cNvSpPr>
            <p:nvPr/>
          </p:nvSpPr>
          <p:spPr bwMode="auto">
            <a:xfrm>
              <a:off x="5080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72" name="Line 64"/>
            <p:cNvSpPr>
              <a:spLocks noChangeShapeType="1"/>
            </p:cNvSpPr>
            <p:nvPr/>
          </p:nvSpPr>
          <p:spPr bwMode="auto">
            <a:xfrm>
              <a:off x="5080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433" y="1736"/>
              <a:ext cx="73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Bruce Kraemer</a:t>
              </a:r>
              <a:endParaRPr lang="en-US" sz="2400"/>
            </a:p>
          </p:txBody>
        </p:sp>
        <p:sp>
          <p:nvSpPr>
            <p:cNvPr id="17474" name="Rectangle 66"/>
            <p:cNvSpPr>
              <a:spLocks noChangeArrowheads="1"/>
            </p:cNvSpPr>
            <p:nvPr/>
          </p:nvSpPr>
          <p:spPr bwMode="auto">
            <a:xfrm>
              <a:off x="1166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5" name="Rectangle 67"/>
            <p:cNvSpPr>
              <a:spLocks noChangeArrowheads="1"/>
            </p:cNvSpPr>
            <p:nvPr/>
          </p:nvSpPr>
          <p:spPr bwMode="auto">
            <a:xfrm>
              <a:off x="1360" y="1736"/>
              <a:ext cx="37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Marvell</a:t>
              </a:r>
              <a:endParaRPr lang="en-US" sz="2400"/>
            </a:p>
          </p:txBody>
        </p:sp>
        <p:sp>
          <p:nvSpPr>
            <p:cNvPr id="17476" name="Rectangle 68"/>
            <p:cNvSpPr>
              <a:spLocks noChangeArrowheads="1"/>
            </p:cNvSpPr>
            <p:nvPr/>
          </p:nvSpPr>
          <p:spPr bwMode="auto">
            <a:xfrm>
              <a:off x="1738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7" name="Rectangle 69"/>
            <p:cNvSpPr>
              <a:spLocks noChangeArrowheads="1"/>
            </p:cNvSpPr>
            <p:nvPr/>
          </p:nvSpPr>
          <p:spPr bwMode="auto">
            <a:xfrm>
              <a:off x="2233" y="1736"/>
              <a:ext cx="8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5488 Marvell Ln</a:t>
              </a:r>
              <a:endParaRPr lang="en-US" sz="2400"/>
            </a:p>
          </p:txBody>
        </p:sp>
        <p:sp>
          <p:nvSpPr>
            <p:cNvPr id="17478" name="Rectangle 70"/>
            <p:cNvSpPr>
              <a:spLocks noChangeArrowheads="1"/>
            </p:cNvSpPr>
            <p:nvPr/>
          </p:nvSpPr>
          <p:spPr bwMode="auto">
            <a:xfrm>
              <a:off x="3043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9" name="Rectangle 71"/>
            <p:cNvSpPr>
              <a:spLocks noChangeArrowheads="1"/>
            </p:cNvSpPr>
            <p:nvPr/>
          </p:nvSpPr>
          <p:spPr bwMode="auto">
            <a:xfrm>
              <a:off x="2233" y="1874"/>
              <a:ext cx="8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Santa Clara, CA </a:t>
              </a:r>
              <a:endParaRPr lang="en-US" sz="2400"/>
            </a:p>
          </p:txBody>
        </p:sp>
        <p:sp>
          <p:nvSpPr>
            <p:cNvPr id="17480" name="Rectangle 72"/>
            <p:cNvSpPr>
              <a:spLocks noChangeArrowheads="1"/>
            </p:cNvSpPr>
            <p:nvPr/>
          </p:nvSpPr>
          <p:spPr bwMode="auto">
            <a:xfrm>
              <a:off x="2233" y="2011"/>
              <a:ext cx="3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95054</a:t>
              </a:r>
              <a:endParaRPr lang="en-US" sz="2400"/>
            </a:p>
          </p:txBody>
        </p:sp>
        <p:sp>
          <p:nvSpPr>
            <p:cNvPr id="17481" name="Rectangle 73"/>
            <p:cNvSpPr>
              <a:spLocks noChangeArrowheads="1"/>
            </p:cNvSpPr>
            <p:nvPr/>
          </p:nvSpPr>
          <p:spPr bwMode="auto">
            <a:xfrm>
              <a:off x="2532" y="2011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3308" y="1736"/>
              <a:ext cx="1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+1</a:t>
              </a:r>
              <a:endParaRPr lang="en-US" sz="2400"/>
            </a:p>
          </p:txBody>
        </p:sp>
        <p:sp>
          <p:nvSpPr>
            <p:cNvPr id="17483" name="Rectangle 75"/>
            <p:cNvSpPr>
              <a:spLocks noChangeArrowheads="1"/>
            </p:cNvSpPr>
            <p:nvPr/>
          </p:nvSpPr>
          <p:spPr bwMode="auto">
            <a:xfrm>
              <a:off x="3436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>
              <a:off x="3475" y="1736"/>
              <a:ext cx="1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321</a:t>
              </a:r>
              <a:endParaRPr lang="en-US" sz="2400"/>
            </a:p>
          </p:txBody>
        </p:sp>
        <p:sp>
          <p:nvSpPr>
            <p:cNvPr id="17485" name="Rectangle 77"/>
            <p:cNvSpPr>
              <a:spLocks noChangeArrowheads="1"/>
            </p:cNvSpPr>
            <p:nvPr/>
          </p:nvSpPr>
          <p:spPr bwMode="auto">
            <a:xfrm>
              <a:off x="3654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6" name="Rectangle 78"/>
            <p:cNvSpPr>
              <a:spLocks noChangeArrowheads="1"/>
            </p:cNvSpPr>
            <p:nvPr/>
          </p:nvSpPr>
          <p:spPr bwMode="auto">
            <a:xfrm>
              <a:off x="3694" y="173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4</a:t>
              </a:r>
              <a:endParaRPr lang="en-US" sz="2400"/>
            </a:p>
          </p:txBody>
        </p:sp>
        <p:sp>
          <p:nvSpPr>
            <p:cNvPr id="17487" name="Rectangle 79"/>
            <p:cNvSpPr>
              <a:spLocks noChangeArrowheads="1"/>
            </p:cNvSpPr>
            <p:nvPr/>
          </p:nvSpPr>
          <p:spPr bwMode="auto">
            <a:xfrm>
              <a:off x="3754" y="173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27</a:t>
              </a:r>
              <a:endParaRPr lang="en-US" sz="2400"/>
            </a:p>
          </p:txBody>
        </p:sp>
        <p:sp>
          <p:nvSpPr>
            <p:cNvPr id="17488" name="Rectangle 80"/>
            <p:cNvSpPr>
              <a:spLocks noChangeArrowheads="1"/>
            </p:cNvSpPr>
            <p:nvPr/>
          </p:nvSpPr>
          <p:spPr bwMode="auto">
            <a:xfrm>
              <a:off x="3873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9" name="Rectangle 81"/>
            <p:cNvSpPr>
              <a:spLocks noChangeArrowheads="1"/>
            </p:cNvSpPr>
            <p:nvPr/>
          </p:nvSpPr>
          <p:spPr bwMode="auto">
            <a:xfrm>
              <a:off x="3308" y="1874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4098</a:t>
              </a:r>
              <a:endParaRPr lang="en-US" sz="2400"/>
            </a:p>
          </p:txBody>
        </p:sp>
        <p:sp>
          <p:nvSpPr>
            <p:cNvPr id="17490" name="Rectangle 82"/>
            <p:cNvSpPr>
              <a:spLocks noChangeArrowheads="1"/>
            </p:cNvSpPr>
            <p:nvPr/>
          </p:nvSpPr>
          <p:spPr bwMode="auto">
            <a:xfrm>
              <a:off x="3547" y="1874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91" name="Rectangle 83"/>
            <p:cNvSpPr>
              <a:spLocks noChangeArrowheads="1"/>
            </p:cNvSpPr>
            <p:nvPr/>
          </p:nvSpPr>
          <p:spPr bwMode="auto">
            <a:xfrm>
              <a:off x="4081" y="1733"/>
              <a:ext cx="41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bkraemer@</a:t>
              </a:r>
              <a:endParaRPr lang="en-US" sz="2400"/>
            </a:p>
          </p:txBody>
        </p:sp>
        <p:sp>
          <p:nvSpPr>
            <p:cNvPr id="17492" name="Rectangle 84"/>
            <p:cNvSpPr>
              <a:spLocks noChangeArrowheads="1"/>
            </p:cNvSpPr>
            <p:nvPr/>
          </p:nvSpPr>
          <p:spPr bwMode="auto">
            <a:xfrm>
              <a:off x="4501" y="1733"/>
              <a:ext cx="26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marvell</a:t>
              </a:r>
              <a:endParaRPr lang="en-US" sz="2400"/>
            </a:p>
          </p:txBody>
        </p:sp>
        <p:sp>
          <p:nvSpPr>
            <p:cNvPr id="17493" name="Rectangle 85"/>
            <p:cNvSpPr>
              <a:spLocks noChangeArrowheads="1"/>
            </p:cNvSpPr>
            <p:nvPr/>
          </p:nvSpPr>
          <p:spPr bwMode="auto">
            <a:xfrm>
              <a:off x="4775" y="1733"/>
              <a:ext cx="1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.com</a:t>
              </a:r>
              <a:endParaRPr lang="en-US" sz="2400"/>
            </a:p>
          </p:txBody>
        </p:sp>
        <p:sp>
          <p:nvSpPr>
            <p:cNvPr id="17494" name="Rectangle 86"/>
            <p:cNvSpPr>
              <a:spLocks noChangeArrowheads="1"/>
            </p:cNvSpPr>
            <p:nvPr/>
          </p:nvSpPr>
          <p:spPr bwMode="auto">
            <a:xfrm>
              <a:off x="4951" y="1733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95" name="Rectangle 87"/>
            <p:cNvSpPr>
              <a:spLocks noChangeArrowheads="1"/>
            </p:cNvSpPr>
            <p:nvPr/>
          </p:nvSpPr>
          <p:spPr bwMode="auto">
            <a:xfrm>
              <a:off x="391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96" name="Line 88"/>
            <p:cNvSpPr>
              <a:spLocks noChangeShapeType="1"/>
            </p:cNvSpPr>
            <p:nvPr/>
          </p:nvSpPr>
          <p:spPr bwMode="auto">
            <a:xfrm>
              <a:off x="391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Line 89"/>
            <p:cNvSpPr>
              <a:spLocks noChangeShapeType="1"/>
            </p:cNvSpPr>
            <p:nvPr/>
          </p:nvSpPr>
          <p:spPr bwMode="auto">
            <a:xfrm>
              <a:off x="391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Rectangle 90"/>
            <p:cNvSpPr>
              <a:spLocks noChangeArrowheads="1"/>
            </p:cNvSpPr>
            <p:nvPr/>
          </p:nvSpPr>
          <p:spPr bwMode="auto">
            <a:xfrm>
              <a:off x="394" y="1728"/>
              <a:ext cx="9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99" name="Line 91"/>
            <p:cNvSpPr>
              <a:spLocks noChangeShapeType="1"/>
            </p:cNvSpPr>
            <p:nvPr/>
          </p:nvSpPr>
          <p:spPr bwMode="auto">
            <a:xfrm>
              <a:off x="394" y="1728"/>
              <a:ext cx="9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Rectangle 92"/>
            <p:cNvSpPr>
              <a:spLocks noChangeArrowheads="1"/>
            </p:cNvSpPr>
            <p:nvPr/>
          </p:nvSpPr>
          <p:spPr bwMode="auto">
            <a:xfrm>
              <a:off x="1318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1" name="Line 93"/>
            <p:cNvSpPr>
              <a:spLocks noChangeShapeType="1"/>
            </p:cNvSpPr>
            <p:nvPr/>
          </p:nvSpPr>
          <p:spPr bwMode="auto">
            <a:xfrm>
              <a:off x="1318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Line 94"/>
            <p:cNvSpPr>
              <a:spLocks noChangeShapeType="1"/>
            </p:cNvSpPr>
            <p:nvPr/>
          </p:nvSpPr>
          <p:spPr bwMode="auto">
            <a:xfrm>
              <a:off x="1318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Rectangle 95"/>
            <p:cNvSpPr>
              <a:spLocks noChangeArrowheads="1"/>
            </p:cNvSpPr>
            <p:nvPr/>
          </p:nvSpPr>
          <p:spPr bwMode="auto">
            <a:xfrm>
              <a:off x="1321" y="1728"/>
              <a:ext cx="8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4" name="Line 96"/>
            <p:cNvSpPr>
              <a:spLocks noChangeShapeType="1"/>
            </p:cNvSpPr>
            <p:nvPr/>
          </p:nvSpPr>
          <p:spPr bwMode="auto">
            <a:xfrm>
              <a:off x="1321" y="1728"/>
              <a:ext cx="8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Rectangle 97"/>
            <p:cNvSpPr>
              <a:spLocks noChangeArrowheads="1"/>
            </p:cNvSpPr>
            <p:nvPr/>
          </p:nvSpPr>
          <p:spPr bwMode="auto">
            <a:xfrm>
              <a:off x="2191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6" name="Line 98"/>
            <p:cNvSpPr>
              <a:spLocks noChangeShapeType="1"/>
            </p:cNvSpPr>
            <p:nvPr/>
          </p:nvSpPr>
          <p:spPr bwMode="auto">
            <a:xfrm>
              <a:off x="2191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99"/>
            <p:cNvSpPr>
              <a:spLocks noChangeShapeType="1"/>
            </p:cNvSpPr>
            <p:nvPr/>
          </p:nvSpPr>
          <p:spPr bwMode="auto">
            <a:xfrm>
              <a:off x="2191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Rectangle 100"/>
            <p:cNvSpPr>
              <a:spLocks noChangeArrowheads="1"/>
            </p:cNvSpPr>
            <p:nvPr/>
          </p:nvSpPr>
          <p:spPr bwMode="auto">
            <a:xfrm>
              <a:off x="2195" y="1728"/>
              <a:ext cx="107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9" name="Line 101"/>
            <p:cNvSpPr>
              <a:spLocks noChangeShapeType="1"/>
            </p:cNvSpPr>
            <p:nvPr/>
          </p:nvSpPr>
          <p:spPr bwMode="auto">
            <a:xfrm>
              <a:off x="2195" y="1728"/>
              <a:ext cx="10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Rectangle 102"/>
            <p:cNvSpPr>
              <a:spLocks noChangeArrowheads="1"/>
            </p:cNvSpPr>
            <p:nvPr/>
          </p:nvSpPr>
          <p:spPr bwMode="auto">
            <a:xfrm>
              <a:off x="3266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1" name="Line 103"/>
            <p:cNvSpPr>
              <a:spLocks noChangeShapeType="1"/>
            </p:cNvSpPr>
            <p:nvPr/>
          </p:nvSpPr>
          <p:spPr bwMode="auto">
            <a:xfrm>
              <a:off x="3266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104"/>
            <p:cNvSpPr>
              <a:spLocks noChangeShapeType="1"/>
            </p:cNvSpPr>
            <p:nvPr/>
          </p:nvSpPr>
          <p:spPr bwMode="auto">
            <a:xfrm>
              <a:off x="3266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Rectangle 105"/>
            <p:cNvSpPr>
              <a:spLocks noChangeArrowheads="1"/>
            </p:cNvSpPr>
            <p:nvPr/>
          </p:nvSpPr>
          <p:spPr bwMode="auto">
            <a:xfrm>
              <a:off x="3270" y="1728"/>
              <a:ext cx="76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4" name="Line 106"/>
            <p:cNvSpPr>
              <a:spLocks noChangeShapeType="1"/>
            </p:cNvSpPr>
            <p:nvPr/>
          </p:nvSpPr>
          <p:spPr bwMode="auto">
            <a:xfrm>
              <a:off x="3270" y="1728"/>
              <a:ext cx="7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Rectangle 107"/>
            <p:cNvSpPr>
              <a:spLocks noChangeArrowheads="1"/>
            </p:cNvSpPr>
            <p:nvPr/>
          </p:nvSpPr>
          <p:spPr bwMode="auto">
            <a:xfrm>
              <a:off x="4039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6" name="Line 108"/>
            <p:cNvSpPr>
              <a:spLocks noChangeShapeType="1"/>
            </p:cNvSpPr>
            <p:nvPr/>
          </p:nvSpPr>
          <p:spPr bwMode="auto">
            <a:xfrm>
              <a:off x="4039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109"/>
            <p:cNvSpPr>
              <a:spLocks noChangeShapeType="1"/>
            </p:cNvSpPr>
            <p:nvPr/>
          </p:nvSpPr>
          <p:spPr bwMode="auto">
            <a:xfrm>
              <a:off x="4039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Rectangle 110"/>
            <p:cNvSpPr>
              <a:spLocks noChangeArrowheads="1"/>
            </p:cNvSpPr>
            <p:nvPr/>
          </p:nvSpPr>
          <p:spPr bwMode="auto">
            <a:xfrm>
              <a:off x="4042" y="1728"/>
              <a:ext cx="103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9" name="Line 111"/>
            <p:cNvSpPr>
              <a:spLocks noChangeShapeType="1"/>
            </p:cNvSpPr>
            <p:nvPr/>
          </p:nvSpPr>
          <p:spPr bwMode="auto">
            <a:xfrm>
              <a:off x="4042" y="1728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Rectangle 112"/>
            <p:cNvSpPr>
              <a:spLocks noChangeArrowheads="1"/>
            </p:cNvSpPr>
            <p:nvPr/>
          </p:nvSpPr>
          <p:spPr bwMode="auto">
            <a:xfrm>
              <a:off x="5080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1" name="Line 113"/>
            <p:cNvSpPr>
              <a:spLocks noChangeShapeType="1"/>
            </p:cNvSpPr>
            <p:nvPr/>
          </p:nvSpPr>
          <p:spPr bwMode="auto">
            <a:xfrm>
              <a:off x="5080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114"/>
            <p:cNvSpPr>
              <a:spLocks noChangeShapeType="1"/>
            </p:cNvSpPr>
            <p:nvPr/>
          </p:nvSpPr>
          <p:spPr bwMode="auto">
            <a:xfrm>
              <a:off x="5080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Rectangle 115"/>
            <p:cNvSpPr>
              <a:spLocks noChangeArrowheads="1"/>
            </p:cNvSpPr>
            <p:nvPr/>
          </p:nvSpPr>
          <p:spPr bwMode="auto">
            <a:xfrm>
              <a:off x="391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4" name="Line 116"/>
            <p:cNvSpPr>
              <a:spLocks noChangeShapeType="1"/>
            </p:cNvSpPr>
            <p:nvPr/>
          </p:nvSpPr>
          <p:spPr bwMode="auto">
            <a:xfrm>
              <a:off x="391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Rectangle 117"/>
            <p:cNvSpPr>
              <a:spLocks noChangeArrowheads="1"/>
            </p:cNvSpPr>
            <p:nvPr/>
          </p:nvSpPr>
          <p:spPr bwMode="auto">
            <a:xfrm>
              <a:off x="1318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6" name="Line 118"/>
            <p:cNvSpPr>
              <a:spLocks noChangeShapeType="1"/>
            </p:cNvSpPr>
            <p:nvPr/>
          </p:nvSpPr>
          <p:spPr bwMode="auto">
            <a:xfrm>
              <a:off x="1318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Rectangle 119"/>
            <p:cNvSpPr>
              <a:spLocks noChangeArrowheads="1"/>
            </p:cNvSpPr>
            <p:nvPr/>
          </p:nvSpPr>
          <p:spPr bwMode="auto">
            <a:xfrm>
              <a:off x="2191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8" name="Line 120"/>
            <p:cNvSpPr>
              <a:spLocks noChangeShapeType="1"/>
            </p:cNvSpPr>
            <p:nvPr/>
          </p:nvSpPr>
          <p:spPr bwMode="auto">
            <a:xfrm>
              <a:off x="2191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Rectangle 121"/>
            <p:cNvSpPr>
              <a:spLocks noChangeArrowheads="1"/>
            </p:cNvSpPr>
            <p:nvPr/>
          </p:nvSpPr>
          <p:spPr bwMode="auto">
            <a:xfrm>
              <a:off x="3266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0" name="Line 122"/>
            <p:cNvSpPr>
              <a:spLocks noChangeShapeType="1"/>
            </p:cNvSpPr>
            <p:nvPr/>
          </p:nvSpPr>
          <p:spPr bwMode="auto">
            <a:xfrm>
              <a:off x="3266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Rectangle 123"/>
            <p:cNvSpPr>
              <a:spLocks noChangeArrowheads="1"/>
            </p:cNvSpPr>
            <p:nvPr/>
          </p:nvSpPr>
          <p:spPr bwMode="auto">
            <a:xfrm>
              <a:off x="4039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2" name="Line 124"/>
            <p:cNvSpPr>
              <a:spLocks noChangeShapeType="1"/>
            </p:cNvSpPr>
            <p:nvPr/>
          </p:nvSpPr>
          <p:spPr bwMode="auto">
            <a:xfrm>
              <a:off x="4039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Rectangle 125"/>
            <p:cNvSpPr>
              <a:spLocks noChangeArrowheads="1"/>
            </p:cNvSpPr>
            <p:nvPr/>
          </p:nvSpPr>
          <p:spPr bwMode="auto">
            <a:xfrm>
              <a:off x="5080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4" name="Line 126"/>
            <p:cNvSpPr>
              <a:spLocks noChangeShapeType="1"/>
            </p:cNvSpPr>
            <p:nvPr/>
          </p:nvSpPr>
          <p:spPr bwMode="auto">
            <a:xfrm>
              <a:off x="5080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Line 171"/>
            <p:cNvSpPr>
              <a:spLocks noChangeShapeType="1"/>
            </p:cNvSpPr>
            <p:nvPr/>
          </p:nvSpPr>
          <p:spPr bwMode="auto">
            <a:xfrm>
              <a:off x="4042" y="2145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Line 268"/>
            <p:cNvSpPr>
              <a:spLocks noChangeShapeType="1"/>
            </p:cNvSpPr>
            <p:nvPr/>
          </p:nvSpPr>
          <p:spPr bwMode="auto">
            <a:xfrm>
              <a:off x="384" y="2145"/>
              <a:ext cx="4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US" dirty="0" smtClean="0"/>
              <a:t>802.11 </a:t>
            </a:r>
            <a:r>
              <a:rPr lang="en-US" dirty="0" smtClean="0"/>
              <a:t>– Vancouver Meeting </a:t>
            </a:r>
            <a:r>
              <a:rPr lang="en-US" dirty="0" smtClean="0"/>
              <a:t>Documents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334000"/>
          </a:xfrm>
        </p:spPr>
        <p:txBody>
          <a:bodyPr/>
          <a:lstStyle/>
          <a:p>
            <a:r>
              <a:rPr lang="en-US" sz="3200" dirty="0" smtClean="0"/>
              <a:t>Agenda 					</a:t>
            </a:r>
            <a:r>
              <a:rPr lang="en-US" sz="3200" dirty="0" smtClean="0"/>
              <a:t>11-12-1432r4</a:t>
            </a:r>
            <a:endParaRPr lang="en-US" sz="3200" dirty="0" smtClean="0"/>
          </a:p>
          <a:p>
            <a:r>
              <a:rPr lang="en-US" sz="3200" dirty="0" smtClean="0"/>
              <a:t>Snapshots 				11-12-1433r0</a:t>
            </a:r>
          </a:p>
          <a:p>
            <a:r>
              <a:rPr lang="en-US" sz="3200" dirty="0" smtClean="0"/>
              <a:t>Supplementary 			11-12-1434r0</a:t>
            </a:r>
          </a:p>
          <a:p>
            <a:r>
              <a:rPr lang="en-US" sz="3200" dirty="0" smtClean="0"/>
              <a:t>Adrian’s Vice Chair report  	</a:t>
            </a:r>
            <a:r>
              <a:rPr lang="en-US" sz="3200" dirty="0" smtClean="0"/>
              <a:t>11-13-0096r1</a:t>
            </a:r>
            <a:endParaRPr lang="en-US" sz="3200" dirty="0" smtClean="0"/>
          </a:p>
          <a:p>
            <a:r>
              <a:rPr lang="en-US" sz="3200" dirty="0" smtClean="0"/>
              <a:t>Jon’s Vice Chair report  	11-13-0021r0</a:t>
            </a:r>
          </a:p>
          <a:p>
            <a:r>
              <a:rPr lang="en-US" sz="3200" dirty="0" smtClean="0"/>
              <a:t>Treasury report  			11-13-0020r0</a:t>
            </a:r>
          </a:p>
          <a:p>
            <a:r>
              <a:rPr lang="en-US" sz="3200" dirty="0" smtClean="0"/>
              <a:t>Publicity report			11-13-0091r0</a:t>
            </a:r>
          </a:p>
          <a:p>
            <a:r>
              <a:rPr lang="en-US" sz="3200" dirty="0" smtClean="0"/>
              <a:t>Newcomers material 		</a:t>
            </a:r>
            <a:r>
              <a:rPr lang="en-US" sz="3200" dirty="0" smtClean="0"/>
              <a:t>11-13-0049r1</a:t>
            </a:r>
            <a:endParaRPr lang="en-US" sz="3200" dirty="0" smtClean="0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521BE44B-C64E-4BCF-BA06-4D428113ED72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8537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21858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21859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D1CA55B1-5438-4586-8736-7BB708FF864E}" type="slidenum">
              <a:rPr lang="en-US"/>
              <a:pPr algn="ctr"/>
              <a:t>100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4F9DA265-E4DC-4103-B83C-6912A8B828E3}" type="slidenum">
              <a:rPr lang="en-US">
                <a:latin typeface="+mn-lt"/>
              </a:rPr>
              <a:pPr algn="ctr">
                <a:defRPr/>
              </a:pPr>
              <a:t>100</a:t>
            </a:fld>
            <a:endParaRPr lang="en-US">
              <a:latin typeface="+mn-lt"/>
            </a:endParaRPr>
          </a:p>
        </p:txBody>
      </p:sp>
      <p:sp>
        <p:nvSpPr>
          <p:cNvPr id="1218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802.15.4q</a:t>
            </a:r>
            <a:br>
              <a:rPr lang="en-US" sz="2800" smtClean="0"/>
            </a:br>
            <a:r>
              <a:rPr lang="en-US" sz="2800" smtClean="0"/>
              <a:t>Ultra Low Power</a:t>
            </a:r>
          </a:p>
        </p:txBody>
      </p:sp>
      <p:sp>
        <p:nvSpPr>
          <p:cNvPr id="1218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First meeting as Task Group</a:t>
            </a:r>
          </a:p>
          <a:p>
            <a:pPr>
              <a:buFontTx/>
              <a:buChar char="-"/>
            </a:pPr>
            <a:r>
              <a:rPr lang="en-US" smtClean="0"/>
              <a:t>Worked on Application document</a:t>
            </a:r>
          </a:p>
          <a:p>
            <a:pPr>
              <a:buFontTx/>
              <a:buChar char="-"/>
            </a:pPr>
            <a:r>
              <a:rPr lang="en-US" smtClean="0"/>
              <a:t>Entertained five presentations</a:t>
            </a:r>
          </a:p>
          <a:p>
            <a:pPr>
              <a:buFontTx/>
              <a:buChar char="-"/>
            </a:pPr>
            <a:r>
              <a:rPr lang="en-US" smtClean="0"/>
              <a:t>Established a timeline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6866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4994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84995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76E63617-608F-4A1A-9F17-44E13E53D3FB}" type="slidenum">
              <a:rPr lang="en-US"/>
              <a:pPr algn="ctr"/>
              <a:t>101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71B9D0EE-D1DA-4C06-8C0D-B34F914FE191}" type="slidenum">
              <a:rPr lang="en-US">
                <a:latin typeface="+mn-lt"/>
              </a:rPr>
              <a:pPr algn="ctr">
                <a:defRPr/>
              </a:pPr>
              <a:t>101</a:t>
            </a:fld>
            <a:endParaRPr lang="en-US">
              <a:latin typeface="+mn-lt"/>
            </a:endParaRP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z="2800" smtClean="0"/>
              <a:t>802.15.8 Peer Aware Communications</a:t>
            </a:r>
            <a:endParaRPr lang="en-US" sz="2800" smtClean="0"/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Completed/Approved Technical Guidance Document (TGD) Doc: 15-12-568r4</a:t>
            </a:r>
          </a:p>
          <a:p>
            <a:pPr>
              <a:lnSpc>
                <a:spcPct val="90000"/>
              </a:lnSpc>
            </a:pPr>
            <a:r>
              <a:rPr lang="en-US" smtClean="0"/>
              <a:t>Issued Call for Proposals: Doc. 15-13-69r3</a:t>
            </a:r>
          </a:p>
          <a:p>
            <a:pPr>
              <a:lnSpc>
                <a:spcPct val="90000"/>
              </a:lnSpc>
            </a:pPr>
            <a:r>
              <a:rPr lang="en-US" smtClean="0"/>
              <a:t>Modified project timeline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061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7522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07523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B97547C0-0B21-4E76-8F5E-BC3F830A0026}" type="slidenum">
              <a:rPr lang="en-US"/>
              <a:pPr algn="ctr"/>
              <a:t>102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BE661217-6A52-45A2-A797-D60D68B2C906}" type="slidenum">
              <a:rPr lang="en-US">
                <a:latin typeface="+mn-lt"/>
              </a:rPr>
              <a:pPr algn="ctr">
                <a:defRPr/>
              </a:pPr>
              <a:t>102</a:t>
            </a:fld>
            <a:endParaRPr lang="en-US">
              <a:latin typeface="+mn-lt"/>
            </a:endParaRPr>
          </a:p>
        </p:txBody>
      </p:sp>
      <p:sp>
        <p:nvSpPr>
          <p:cNvPr id="1075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802.15.9 Key Management Protocol</a:t>
            </a:r>
            <a:endParaRPr lang="en-US" smtClean="0"/>
          </a:p>
        </p:txBody>
      </p:sp>
      <p:sp>
        <p:nvSpPr>
          <p:cNvPr id="1075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buSzPct val="45000"/>
              <a:buFont typeface="Wingdings" pitchFamily="2" charset="2"/>
              <a:buChar char=""/>
            </a:pPr>
            <a:r>
              <a:rPr lang="en-US" b="0" smtClean="0"/>
              <a:t>Reviewed KMP Transport mechanism</a:t>
            </a:r>
          </a:p>
          <a:p>
            <a:pPr>
              <a:buSzPct val="45000"/>
              <a:buFont typeface="Wingdings" pitchFamily="2" charset="2"/>
              <a:buChar char=""/>
            </a:pPr>
            <a:r>
              <a:rPr lang="en-US" b="0" smtClean="0"/>
              <a:t>Worked on Recommended Practice document content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53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19810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19811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F1177E6C-3ABA-4C5A-932E-2912A4085F05}" type="slidenum">
              <a:rPr lang="en-US"/>
              <a:pPr algn="ctr"/>
              <a:t>103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40EF488B-1C94-4481-B36A-401F1F395056}" type="slidenum">
              <a:rPr lang="en-US">
                <a:latin typeface="+mn-lt"/>
              </a:rPr>
              <a:pPr algn="ctr">
                <a:defRPr/>
              </a:pPr>
              <a:t>103</a:t>
            </a:fld>
            <a:endParaRPr lang="en-US">
              <a:latin typeface="+mn-lt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Layer 2/Mesh Under Routing (L2R) SG</a:t>
            </a:r>
            <a:endParaRPr lang="en-US" smtClean="0"/>
          </a:p>
        </p:txBody>
      </p:sp>
      <p:sp>
        <p:nvSpPr>
          <p:cNvPr id="1198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en-GB" b="0" smtClean="0">
                <a:solidFill>
                  <a:srgbClr val="000000"/>
                </a:solidFill>
              </a:rPr>
              <a:t>First meeting as Study Group</a:t>
            </a:r>
          </a:p>
          <a:p>
            <a:r>
              <a:rPr lang="en-GB" b="0" smtClean="0">
                <a:solidFill>
                  <a:srgbClr val="000000"/>
                </a:solidFill>
              </a:rPr>
              <a:t>Reviewed List of SG Activities Outlined by IG</a:t>
            </a:r>
          </a:p>
          <a:p>
            <a:r>
              <a:rPr lang="en-GB" b="0" smtClean="0">
                <a:solidFill>
                  <a:srgbClr val="000000"/>
                </a:solidFill>
              </a:rPr>
              <a:t>Liaison Updates/Presentations</a:t>
            </a:r>
          </a:p>
          <a:p>
            <a:pPr lvl="1"/>
            <a:r>
              <a:rPr lang="en-GB" smtClean="0">
                <a:solidFill>
                  <a:srgbClr val="000000"/>
                </a:solidFill>
              </a:rPr>
              <a:t>802.1</a:t>
            </a:r>
          </a:p>
          <a:p>
            <a:pPr lvl="1"/>
            <a:r>
              <a:rPr lang="en-GB" smtClean="0">
                <a:solidFill>
                  <a:srgbClr val="000000"/>
                </a:solidFill>
              </a:rPr>
              <a:t>IETF - RPL</a:t>
            </a:r>
            <a:endParaRPr lang="en-GB" b="1" smtClean="0">
              <a:solidFill>
                <a:srgbClr val="000000"/>
              </a:solidFill>
            </a:endParaRPr>
          </a:p>
          <a:p>
            <a:r>
              <a:rPr lang="en-GB" b="0" smtClean="0">
                <a:solidFill>
                  <a:srgbClr val="000000"/>
                </a:solidFill>
              </a:rPr>
              <a:t>Worked on SG Activities</a:t>
            </a:r>
          </a:p>
          <a:p>
            <a:pPr lvl="1"/>
            <a:r>
              <a:rPr lang="en-GB" smtClean="0">
                <a:solidFill>
                  <a:srgbClr val="000000"/>
                </a:solidFill>
              </a:rPr>
              <a:t>Generated:</a:t>
            </a:r>
          </a:p>
          <a:p>
            <a:pPr marL="1600200" lvl="3"/>
            <a:r>
              <a:rPr lang="en-GB" smtClean="0">
                <a:solidFill>
                  <a:srgbClr val="000000"/>
                </a:solidFill>
              </a:rPr>
              <a:t>Problem Statement</a:t>
            </a:r>
          </a:p>
          <a:p>
            <a:pPr marL="1600200" lvl="3"/>
            <a:r>
              <a:rPr lang="en-GB" smtClean="0">
                <a:solidFill>
                  <a:srgbClr val="000000"/>
                </a:solidFill>
              </a:rPr>
              <a:t>Prelim. Working - Title, Scope, Purpose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3193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9570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09571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EC5D96D1-AF2A-475C-A544-B91A5BCFE447}" type="slidenum">
              <a:rPr lang="en-US"/>
              <a:pPr algn="ctr"/>
              <a:t>104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5015614-3D97-4D21-828C-C50FDACE8D14}" type="slidenum">
              <a:rPr lang="en-US">
                <a:latin typeface="+mn-lt"/>
              </a:rPr>
              <a:pPr algn="ctr">
                <a:defRPr/>
              </a:pPr>
              <a:t>104</a:t>
            </a:fld>
            <a:endParaRPr lang="en-US">
              <a:latin typeface="+mn-lt"/>
            </a:endParaRPr>
          </a:p>
        </p:txBody>
      </p:sp>
      <p:sp>
        <p:nvSpPr>
          <p:cNvPr id="1095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Better Use of Spectrum Resources in WPANs (SRU) </a:t>
            </a:r>
            <a:r>
              <a:rPr lang="en-GB" sz="2800" smtClean="0"/>
              <a:t>IG</a:t>
            </a:r>
            <a:endParaRPr lang="en-US" sz="2800" smtClean="0"/>
          </a:p>
        </p:txBody>
      </p:sp>
      <p:sp>
        <p:nvSpPr>
          <p:cNvPr id="1095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Presentations</a:t>
            </a:r>
          </a:p>
          <a:p>
            <a:pPr lvl="1"/>
            <a:r>
              <a:rPr lang="en-US" altLang="ja-JP" smtClean="0">
                <a:ea typeface="ＭＳ Ｐゴシック" pitchFamily="34" charset="-128"/>
              </a:rPr>
              <a:t>Wireless coexistence for industrial automation (15-13-0056r0)</a:t>
            </a:r>
          </a:p>
          <a:p>
            <a:pPr lvl="1"/>
            <a:r>
              <a:rPr lang="en-US" altLang="ja-JP" smtClean="0">
                <a:ea typeface="ＭＳ Ｐゴシック" pitchFamily="34" charset="-128"/>
              </a:rPr>
              <a:t>Next Steps for IG SRU (15-13-0009r0)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0145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2946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82947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A5C3B414-5C7A-497E-AF61-9FFC7B1EC121}" type="slidenum">
              <a:rPr lang="en-US"/>
              <a:pPr algn="ctr"/>
              <a:t>105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86E03440-9A96-497F-BCF8-D16FAAE4103C}" type="slidenum">
              <a:rPr lang="en-US">
                <a:latin typeface="+mn-lt"/>
              </a:rPr>
              <a:pPr algn="ctr">
                <a:defRPr/>
              </a:pPr>
              <a:t>105</a:t>
            </a:fld>
            <a:endParaRPr lang="en-US">
              <a:latin typeface="+mn-lt"/>
            </a:endParaRPr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THz IG</a:t>
            </a:r>
            <a:endParaRPr lang="en-US" smtClean="0"/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en-US" sz="2800" b="0" smtClean="0"/>
              <a:t>Only meets at plenaries</a:t>
            </a:r>
            <a:endParaRPr lang="de-DE" sz="72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222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7042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795CDAA8-E120-4699-ACD7-59166F06E6F5}" type="slidenum">
              <a:rPr lang="en-US"/>
              <a:pPr algn="ctr"/>
              <a:t>106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DEAF92E-575C-4748-86DB-49F4BD43FECB}" type="slidenum">
              <a:rPr lang="en-US">
                <a:latin typeface="+mn-lt"/>
              </a:rPr>
              <a:pPr algn="ctr">
                <a:defRPr/>
              </a:pPr>
              <a:t>106</a:t>
            </a:fld>
            <a:endParaRPr lang="en-US">
              <a:latin typeface="+mn-lt"/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WNG SC</a:t>
            </a:r>
            <a:endParaRPr lang="en-US" smtClean="0"/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800" b="0" smtClean="0"/>
              <a:t>No presentations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0799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17762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17763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0E6D9F26-CBFA-4D2E-905B-4CDF23230BE3}" type="slidenum">
              <a:rPr lang="en-US"/>
              <a:pPr algn="ctr"/>
              <a:t>107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2FE579C-47C1-4DE5-9BE6-7B50A2464B49}" type="slidenum">
              <a:rPr lang="en-US">
                <a:latin typeface="+mn-lt"/>
              </a:rPr>
              <a:pPr algn="ctr">
                <a:defRPr/>
              </a:pPr>
              <a:t>107</a:t>
            </a:fld>
            <a:endParaRPr lang="en-US">
              <a:latin typeface="+mn-lt"/>
            </a:endParaRPr>
          </a:p>
        </p:txBody>
      </p:sp>
      <p:sp>
        <p:nvSpPr>
          <p:cNvPr id="1177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Maintenance SC</a:t>
            </a:r>
            <a:endParaRPr lang="en-US" smtClean="0"/>
          </a:p>
        </p:txBody>
      </p:sp>
      <p:sp>
        <p:nvSpPr>
          <p:cNvPr id="1177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457200" indent="-457200"/>
            <a:r>
              <a:rPr lang="en-US" sz="2000" smtClean="0"/>
              <a:t>Reviewed three submissions and recommended that they be added during the next corrigenda effort</a:t>
            </a:r>
          </a:p>
          <a:p>
            <a:pPr marL="457200" indent="-457200"/>
            <a:r>
              <a:rPr lang="en-US" sz="2000" smtClean="0"/>
              <a:t>Another maintenance request was added to the SC maintenance list (15-12-0367-05)</a:t>
            </a:r>
          </a:p>
          <a:p>
            <a:pPr marL="457200" indent="-457200"/>
            <a:r>
              <a:rPr lang="en-US" sz="2000" smtClean="0"/>
              <a:t>Asking for a corregendum PAR to fix issues identified with 802.15.4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6633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D0D5B29E-D9CB-4BB4-802C-0789576F27A9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22F8137A-5E95-4575-BD1B-93BABE46AE27}" type="slidenum">
              <a:rPr lang="en-US">
                <a:latin typeface="+mn-lt"/>
              </a:rPr>
              <a:pPr algn="ctr">
                <a:defRPr/>
              </a:pPr>
              <a:t>108</a:t>
            </a:fld>
            <a:endParaRPr lang="en-US">
              <a:latin typeface="+mn-lt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mtClean="0"/>
              <a:t>This document</a:t>
            </a:r>
          </a:p>
          <a:p>
            <a:r>
              <a:rPr lang="en-US" smtClean="0"/>
              <a:t>All Documents</a:t>
            </a:r>
          </a:p>
          <a:p>
            <a:pPr lvl="1"/>
            <a:r>
              <a:rPr lang="en-US" smtClean="0">
                <a:hlinkClick r:id="rId3"/>
              </a:rPr>
              <a:t>https://mentor.ieee.org/802.15/documents</a:t>
            </a:r>
            <a:endParaRPr lang="en-US" smtClean="0"/>
          </a:p>
          <a:p>
            <a:pPr lvl="2"/>
            <a:r>
              <a:rPr lang="en-US" sz="1400" smtClean="0"/>
              <a:t>Current draft is in the members-only area</a:t>
            </a:r>
          </a:p>
          <a:p>
            <a:pPr lvl="3"/>
            <a:r>
              <a:rPr lang="en-US" smtClean="0"/>
              <a:t>http://www.ieee802.org/15  </a:t>
            </a:r>
            <a:r>
              <a:rPr lang="en-US" sz="1400" smtClean="0">
                <a:sym typeface="Wingdings" pitchFamily="2" charset="2"/>
              </a:rPr>
              <a:t>  </a:t>
            </a:r>
            <a:r>
              <a:rPr lang="en-US" sz="1400" u="sng" smtClean="0">
                <a:sym typeface="Wingdings" pitchFamily="2" charset="2"/>
              </a:rPr>
              <a:t>Members_Only_Area</a:t>
            </a:r>
            <a:endParaRPr lang="en-US" sz="1400" u="sng" smtClean="0"/>
          </a:p>
          <a:p>
            <a:pPr lvl="3"/>
            <a:r>
              <a:rPr lang="en-US" smtClean="0"/>
              <a:t>802.11 members log in using </a:t>
            </a:r>
            <a:r>
              <a:rPr lang="en-US" smtClean="0">
                <a:solidFill>
                  <a:srgbClr val="FF0000"/>
                </a:solidFill>
              </a:rPr>
              <a:t>802.11</a:t>
            </a:r>
            <a:r>
              <a:rPr lang="en-US" smtClean="0"/>
              <a:t> username and password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17/17 of 11-13/0164r0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4654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Slide </a:t>
            </a:r>
            <a:fld id="{837C8DFC-96A4-49A2-B567-5B62F5FFFF61}" type="slidenum">
              <a:rPr lang="en-US" smtClean="0">
                <a:latin typeface="Times New Roman" pitchFamily="18" charset="0"/>
              </a:rPr>
              <a:pPr>
                <a:defRPr/>
              </a:pPr>
              <a:t>109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/>
              <a:t>IEEE 802.18 (RR-TAG) Liaison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2012-01-18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9588" y="3067050"/>
          <a:ext cx="8021637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4" imgW="8360559" imgH="2653632" progId="Word.Document.8">
                  <p:embed/>
                </p:oleObj>
              </mc:Choice>
              <mc:Fallback>
                <p:oleObj name="Document" r:id="rId4" imgW="8360559" imgH="26536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067050"/>
                        <a:ext cx="8021637" cy="253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11-13/0212r0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3261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97E06EAE-FE5E-4741-95D3-8CA9435FB27E}" type="slidenum">
              <a:rPr lang="en-US" sz="1200" b="0" smtClean="0"/>
              <a:pPr/>
              <a:t>11</a:t>
            </a:fld>
            <a:endParaRPr lang="en-US" sz="1200" b="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Membership Status - January</a:t>
            </a: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685800" y="6019800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0" dirty="0"/>
              <a:t>Data as of </a:t>
            </a:r>
            <a:r>
              <a:rPr lang="en-GB" sz="1200" b="0" dirty="0" smtClean="0"/>
              <a:t>2012-11-06</a:t>
            </a:r>
            <a:endParaRPr lang="en-GB" sz="1200" b="0" dirty="0"/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609600" y="44958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b="0" dirty="0"/>
              <a:t>Definitions:  </a:t>
            </a:r>
          </a:p>
          <a:p>
            <a:pPr lvl="1"/>
            <a:r>
              <a:rPr lang="en-GB" sz="1800" i="1" dirty="0"/>
              <a:t>Aspirant</a:t>
            </a:r>
            <a:r>
              <a:rPr lang="en-GB" sz="1800" b="0" dirty="0"/>
              <a:t>: a member who has attended 1 qualifying meeting</a:t>
            </a:r>
          </a:p>
          <a:p>
            <a:pPr lvl="1"/>
            <a:r>
              <a:rPr lang="en-GB" sz="1800" i="1" dirty="0"/>
              <a:t>Potential Voter</a:t>
            </a:r>
            <a:r>
              <a:rPr lang="en-GB" sz="1800" b="0" dirty="0"/>
              <a:t>: a member who has attended 2 qualifying meetings and will become a voter at the start of the next plenary they attend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37574"/>
              </p:ext>
            </p:extLst>
          </p:nvPr>
        </p:nvGraphicFramePr>
        <p:xfrm>
          <a:off x="668338" y="1752600"/>
          <a:ext cx="7772400" cy="2316184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Status</a:t>
                      </a:r>
                      <a:endParaRPr lang="en-GB" sz="4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  <a:latin typeface="Calibri" pitchFamily="34" charset="0"/>
                          <a:cs typeface="Calibri" pitchFamily="34" charset="0"/>
                        </a:rPr>
                        <a:t>Number</a:t>
                      </a:r>
                      <a:endParaRPr lang="en-GB" sz="48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Aspirant</a:t>
                      </a:r>
                      <a:endParaRPr lang="en-GB" sz="4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87</a:t>
                      </a:r>
                      <a:endParaRPr lang="en-GB" sz="4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Potential Voter</a:t>
                      </a:r>
                      <a:endParaRPr lang="en-GB" sz="4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endParaRPr lang="en-GB" sz="4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Voter</a:t>
                      </a:r>
                      <a:endParaRPr lang="en-GB" sz="4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324</a:t>
                      </a:r>
                      <a:endParaRPr lang="en-GB" sz="4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0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000" b="0" smtClean="0"/>
              <a:t>This document summarizes the activities of the IEEE 802.18 Radio Regulatory Technical Advisory Group (RR-TAG) during the January 2013 IEEE 802 Wireless Interim Meeting held at the Hyatt Regency in Vancouver, BC.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Slide </a:t>
            </a:r>
            <a:fld id="{B3412D34-BFC2-421F-9EBC-DEB842956524}" type="slidenum">
              <a:rPr lang="en-US" smtClean="0">
                <a:latin typeface="Times New Roman" pitchFamily="18" charset="0"/>
              </a:rPr>
              <a:pPr>
                <a:defRPr/>
              </a:pPr>
              <a:t>110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11-13/0212r0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5375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887BC8C-8699-4DE5-9486-F40D209AD122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sz="2800" smtClean="0"/>
              <a:t>FCC Documents Reviewed </a:t>
            </a:r>
            <a:br>
              <a:rPr lang="en-GB" sz="2800" smtClean="0"/>
            </a:br>
            <a:r>
              <a:rPr lang="en-GB" sz="2800" smtClean="0"/>
              <a:t>and Approved by the RR-TAG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/>
              <a:t>The IEEE 802.16 WG drafted an update for external organizations, including the FCC, on the status of </a:t>
            </a:r>
            <a:r>
              <a:rPr lang="en-GB" sz="2000" b="0" dirty="0" smtClean="0"/>
              <a:t>P802.16.3, which will be submitted to the EC for a 5 day review.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800" dirty="0" smtClean="0">
                <a:hlinkClick r:id="rId2"/>
              </a:rPr>
              <a:t>802.16 P802.16.3 Update</a:t>
            </a:r>
            <a:r>
              <a:rPr lang="en-GB" sz="1800" dirty="0" smtClean="0"/>
              <a:t>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sz="1600" b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11-13/0212r0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7765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A2FF52C-B57B-41FC-953F-BC4D33D58725}" type="slidenum">
              <a:rPr lang="en-US"/>
              <a:pPr>
                <a:defRPr/>
              </a:pPr>
              <a:t>112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ITU-R Documents from 802.16 </a:t>
            </a:r>
            <a:br>
              <a:rPr lang="en-GB" sz="2800" smtClean="0"/>
            </a:br>
            <a:r>
              <a:rPr lang="en-GB" sz="2800" smtClean="0"/>
              <a:t>Reviewed and Approved by the RR-TAG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3886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RR-TAG approved the following document from 802.16 for EC 5 day review  and submission to ITU-R WP 5D: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GB" sz="1600" b="1" smtClean="0"/>
              <a:t>18-12/118r4, “</a:t>
            </a:r>
            <a:r>
              <a:rPr lang="en-US" sz="1600" b="1" smtClean="0"/>
              <a:t>Draft LS to WP 5D: Comments on Working Doc toward a PDNR on the use of IMT for broadband PPDR</a:t>
            </a:r>
            <a:r>
              <a:rPr lang="en-GB" sz="1600" b="1" smtClean="0"/>
              <a:t>”. Link: </a:t>
            </a:r>
            <a:r>
              <a:rPr lang="en-GB" sz="1600" b="1" smtClean="0">
                <a:hlinkClick r:id="rId2"/>
              </a:rPr>
              <a:t>18-12/118r4</a:t>
            </a:r>
            <a:endParaRPr lang="en-US" sz="100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11-13/0212r0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380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ADFA1E-78EE-4C0D-8141-D0BC1B2C37B9}" type="slidenum">
              <a:rPr lang="en-US"/>
              <a:pPr>
                <a:defRPr/>
              </a:pPr>
              <a:t>113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GB" sz="2800" smtClean="0"/>
              <a:t>802 Response to the 3.5 GHz NPRM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91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RR-TAG worked with 802.11 and 802.22 to draft preliminary comments to the FCC 3.5 GHz NPRM.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FCC NPRM can be found here: </a:t>
            </a:r>
            <a:r>
              <a:rPr lang="en-US" sz="2000" b="0" smtClean="0">
                <a:hlinkClick r:id="rId2"/>
              </a:rPr>
              <a:t>3.5 GHz NPRM</a:t>
            </a:r>
            <a:endParaRPr lang="en-US" sz="2000" b="0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current draft comments can be found here: </a:t>
            </a:r>
            <a:r>
              <a:rPr lang="en-US" sz="2000" b="0" smtClean="0">
                <a:hlinkClick r:id="rId3"/>
              </a:rPr>
              <a:t>3.5 GHz Comments</a:t>
            </a:r>
            <a:endParaRPr lang="en-US" sz="2000" b="0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Work on this document will continue with teleconferences as follows: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smtClean="0"/>
              <a:t>Dates: Thursdays, January 24, January 31, and February 7.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smtClean="0"/>
              <a:t>Starting Times: 3 PM Pacific, 4 PM Mountain, 5 PM Central, and 6 PM Eastern.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smtClean="0"/>
              <a:t>Duration: 2 hrs.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goal is to produce comments for review in a 10 day EC ballot, and submission to the FCC on or before February 20, 2013.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11-13/0212r0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801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B78F52E-3BE1-40B4-860E-7D51BE48395F}" type="slidenum">
              <a:rPr lang="en-US"/>
              <a:pPr>
                <a:defRPr/>
              </a:pPr>
              <a:t>114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GB" sz="2800" smtClean="0"/>
              <a:t>802 Reply Comments to the FCC </a:t>
            </a:r>
            <a:br>
              <a:rPr lang="en-GB" sz="2800" smtClean="0"/>
            </a:br>
            <a:r>
              <a:rPr lang="en-GB" sz="2800" smtClean="0"/>
              <a:t>TV Band Incentive Auction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91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IEEE 802 has produced comments to this NPRM, which will be filed with the FCC.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reply comment period ends on March 12, 2013, which is in the week before the IEEE 802 Plenary in Orlando in March.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goal is to produce reply comments for this proceeding during teleconferences on TBD dates which will be reviewed by the EC during a 10 day ballot and submitted to the FCC.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11-13/0212r0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943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>
                <a:hlinkClick r:id="rId2"/>
              </a:rPr>
              <a:t>802.16 P802.16.3 Update</a:t>
            </a:r>
            <a:endParaRPr lang="en-GB" sz="2000" smtClean="0"/>
          </a:p>
          <a:p>
            <a:r>
              <a:rPr lang="en-GB" sz="2000" smtClean="0">
                <a:hlinkClick r:id="rId3"/>
              </a:rPr>
              <a:t>“</a:t>
            </a:r>
            <a:r>
              <a:rPr lang="en-US" sz="2000" smtClean="0">
                <a:hlinkClick r:id="rId3"/>
              </a:rPr>
              <a:t>Draft LS to WP 5D: Comments on Working Doc toward a PDNR on the use of IMT for broadband PPDR</a:t>
            </a:r>
            <a:r>
              <a:rPr lang="en-GB" sz="2000" smtClean="0">
                <a:hlinkClick r:id="rId3"/>
              </a:rPr>
              <a:t>”</a:t>
            </a:r>
            <a:endParaRPr lang="en-GB" sz="2000" smtClean="0"/>
          </a:p>
          <a:p>
            <a:r>
              <a:rPr lang="en-US" sz="2000" smtClean="0">
                <a:hlinkClick r:id="rId4"/>
              </a:rPr>
              <a:t>3.5 GHz NPRM</a:t>
            </a:r>
            <a:endParaRPr lang="en-US" sz="2000" smtClean="0"/>
          </a:p>
          <a:p>
            <a:r>
              <a:rPr lang="en-US" sz="2000" smtClean="0">
                <a:hlinkClick r:id="rId5"/>
              </a:rPr>
              <a:t>3.5 GHz Comments</a:t>
            </a:r>
            <a:endParaRPr 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5BA8AD-8919-4DF0-B1D6-5774B022D455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11-13/0212r0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93534529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FD165076-C576-4114-8131-C8414A8B7F81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802.21 Liaison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33400" y="2286000"/>
          <a:ext cx="7881938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4" imgW="8222841" imgH="2756251" progId="Word.Document.8">
                  <p:embed/>
                </p:oleObj>
              </mc:Choice>
              <mc:Fallback>
                <p:oleObj name="Document" r:id="rId4" imgW="8222841" imgH="27562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881938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11-13/0161r0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77061754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C07E572-8F36-4782-873C-ECD8F33AB4F9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Liaison report on 802.21 as presented to 802.11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11-13/0161r0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24542784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5842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DD8E64A8-2E32-4AFC-9479-33FED9668634}" type="slidenum">
              <a:rPr lang="en-US"/>
              <a:pPr algn="ctr"/>
              <a:t>118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A6152C81-E230-42ED-9488-151F21A2FEB9}" type="slidenum">
              <a:rPr lang="en-US">
                <a:latin typeface="+mn-lt"/>
              </a:rPr>
              <a:pPr algn="ctr">
                <a:defRPr/>
              </a:pPr>
              <a:t>118</a:t>
            </a:fld>
            <a:endParaRPr lang="en-US">
              <a:latin typeface="+mn-lt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802.21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586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Developed PARs and 5C to split existing 802.21 standard into two documents.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Framework standard (802.21)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Services standard (802.21.1)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PARs up for approval by Standards Board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11-13/0161r0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175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1746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2130A65D-8659-46AD-AFDC-FA5DF05BFD23}" type="slidenum">
              <a:rPr lang="en-US"/>
              <a:pPr algn="ctr"/>
              <a:t>119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39C5652-B8ED-485F-B393-E1ECB6FA13D0}" type="slidenum">
              <a:rPr lang="en-US">
                <a:latin typeface="+mn-lt"/>
              </a:rPr>
              <a:pPr algn="ctr">
                <a:defRPr/>
              </a:pPr>
              <a:t>119</a:t>
            </a:fld>
            <a:endParaRPr lang="en-US">
              <a:latin typeface="+mn-lt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802.21c</a:t>
            </a:r>
            <a:br>
              <a:rPr lang="en-US" sz="2800" smtClean="0"/>
            </a:br>
            <a:r>
              <a:rPr lang="en-US" sz="2800" smtClean="0"/>
              <a:t>Single Radio Handover Task Group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b="0" smtClean="0"/>
              <a:t>Chair:  H Anthony Chan (Huawei Technologies)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900" b="0" smtClean="0">
                <a:ea typeface="굴림" charset="-127"/>
              </a:rPr>
              <a:t>Editor produced IEEE P802</a:t>
            </a:r>
            <a:r>
              <a:rPr lang="en-US" altLang="zh-CN" sz="1900" b="0" smtClean="0">
                <a:ea typeface="SimSun" pitchFamily="2" charset="-122"/>
              </a:rPr>
              <a:t>.21c/D01</a:t>
            </a:r>
            <a:endParaRPr lang="en-US" altLang="ko-KR" sz="1900" b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1900" b="0" smtClean="0">
                <a:ea typeface="굴림" charset="-127"/>
              </a:rPr>
              <a:t>WG ballot on</a:t>
            </a:r>
            <a:r>
              <a:rPr lang="en-US" altLang="zh-CN" sz="1900" b="0" smtClean="0">
                <a:ea typeface="SimSun" pitchFamily="2" charset="-122"/>
              </a:rPr>
              <a:t>: IEEE P802.21c/D01 from October 10 to November 9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800" smtClean="0">
                <a:ea typeface="SimSun" pitchFamily="2" charset="-122"/>
              </a:rPr>
              <a:t>7 approve, 8 disapprove, 5 abstain. Result: not approved.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800" smtClean="0">
                <a:ea typeface="SimSun" pitchFamily="2" charset="-122"/>
              </a:rPr>
              <a:t>283 comments: 130 editorial, 147 technical, 6 TBD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900" b="0" smtClean="0">
                <a:ea typeface="굴림" charset="-127"/>
              </a:rPr>
              <a:t>All comments addressed.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900" b="0" smtClean="0">
                <a:ea typeface="굴림" charset="-127"/>
              </a:rPr>
              <a:t>Going out for second initial WG ballot after this meeting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11-13/0161r0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0062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A6F9E64E-B0FA-4FC9-AB48-6ABBCE4C5419}" type="slidenum">
              <a:rPr lang="en-US" sz="1200" b="0" smtClean="0"/>
              <a:pPr/>
              <a:t>12</a:t>
            </a:fld>
            <a:endParaRPr lang="en-US" sz="1200" b="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GB" smtClean="0"/>
              <a:t>Recent voting member history</a:t>
            </a:r>
          </a:p>
        </p:txBody>
      </p:sp>
      <p:graphicFrame>
        <p:nvGraphicFramePr>
          <p:cNvPr id="10246" name="Object 1"/>
          <p:cNvGraphicFramePr>
            <a:graphicFrameLocks noChangeAspect="1"/>
          </p:cNvGraphicFramePr>
          <p:nvPr/>
        </p:nvGraphicFramePr>
        <p:xfrm>
          <a:off x="457200" y="1447800"/>
          <a:ext cx="824865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Binary Worksheet" r:id="rId4" imgW="8248779" imgH="5000557" progId="Excel.SheetBinaryMacroEnabled.12">
                  <p:embed/>
                </p:oleObj>
              </mc:Choice>
              <mc:Fallback>
                <p:oleObj name="Binary Worksheet" r:id="rId4" imgW="8248779" imgH="5000557" progId="Excel.SheetBinaryMacroEnabled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24865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sosceles Triangle 6"/>
          <p:cNvSpPr/>
          <p:nvPr/>
        </p:nvSpPr>
        <p:spPr bwMode="auto">
          <a:xfrm>
            <a:off x="8550513" y="561975"/>
            <a:ext cx="292545" cy="364000"/>
          </a:xfrm>
          <a:prstGeom prst="triangl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9938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7F8E025F-FB05-4275-9DCF-7F07B22447D4}" type="slidenum">
              <a:rPr lang="en-US"/>
              <a:pPr algn="ctr"/>
              <a:t>120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B073A266-9EEA-420D-AE9A-E3332C585AEC}" type="slidenum">
              <a:rPr lang="en-US">
                <a:latin typeface="+mn-lt"/>
              </a:rPr>
              <a:pPr algn="ctr">
                <a:defRPr/>
              </a:pPr>
              <a:t>120</a:t>
            </a:fld>
            <a:endParaRPr lang="en-US">
              <a:latin typeface="+mn-lt"/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802.21d</a:t>
            </a:r>
            <a:br>
              <a:rPr lang="en-US" sz="2800" smtClean="0"/>
            </a:br>
            <a:r>
              <a:rPr lang="en-US" sz="2800" smtClean="0"/>
              <a:t>Multicast Group Management Task Group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0" smtClean="0"/>
              <a:t>Chair:  Yoshihiro Ohba (Toshiba)</a:t>
            </a:r>
          </a:p>
          <a:p>
            <a:r>
              <a:rPr lang="en-US" altLang="ja-JP" b="0" smtClean="0">
                <a:ea typeface="ＭＳ Ｐゴシック" charset="-128"/>
              </a:rPr>
              <a:t>Proposal Presentation II from Call for Proposals for 3 proposals (DCN 2, 3, 4)</a:t>
            </a:r>
          </a:p>
          <a:p>
            <a:r>
              <a:rPr lang="en-US" altLang="ja-JP" b="0" smtClean="0">
                <a:ea typeface="ＭＳ Ｐゴシック" charset="-128"/>
              </a:rPr>
              <a:t>Final Proposal Presentations in March: no new proposals, detail text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11-13/0161r0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685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511BEBE-86A7-4843-9CBB-B05DA8468B9D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D0F768E-553F-4EC2-9C8D-ED07FE357823}" type="slidenum">
              <a:rPr lang="en-US">
                <a:latin typeface="+mn-lt"/>
              </a:rPr>
              <a:pPr algn="ctr">
                <a:defRPr/>
              </a:pPr>
              <a:t>121</a:t>
            </a:fld>
            <a:endParaRPr lang="en-US">
              <a:latin typeface="+mn-lt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mtClean="0"/>
              <a:t>This document</a:t>
            </a:r>
          </a:p>
          <a:p>
            <a:pPr lvl="2"/>
            <a:r>
              <a:rPr lang="en-US" sz="1400" smtClean="0"/>
              <a:t>Thanks to Subir Das, Chair of 802.21</a:t>
            </a:r>
          </a:p>
          <a:p>
            <a:r>
              <a:rPr lang="en-US" smtClean="0"/>
              <a:t>All Documents</a:t>
            </a:r>
          </a:p>
          <a:p>
            <a:pPr lvl="1"/>
            <a:r>
              <a:rPr lang="en-US" smtClean="0">
                <a:hlinkClick r:id="rId3"/>
              </a:rPr>
              <a:t>https://mentor.ieee.org/802.21/documents</a:t>
            </a:r>
            <a:endParaRPr lang="en-US" smtClean="0"/>
          </a:p>
          <a:p>
            <a:pPr lvl="2"/>
            <a:r>
              <a:rPr lang="en-US" sz="1400" smtClean="0"/>
              <a:t>Current draft is in the members-only area</a:t>
            </a:r>
          </a:p>
          <a:p>
            <a:pPr lvl="3"/>
            <a:r>
              <a:rPr lang="en-US" smtClean="0">
                <a:hlinkClick r:id="rId4"/>
              </a:rPr>
              <a:t>http://www.ieee802.org/21</a:t>
            </a:r>
            <a:r>
              <a:rPr lang="en-US" smtClean="0"/>
              <a:t>  </a:t>
            </a:r>
            <a:r>
              <a:rPr lang="en-US" sz="1400" smtClean="0">
                <a:sym typeface="Wingdings" pitchFamily="2" charset="2"/>
              </a:rPr>
              <a:t>  </a:t>
            </a:r>
            <a:r>
              <a:rPr lang="en-US" sz="1400" u="sng" smtClean="0">
                <a:sym typeface="Wingdings" pitchFamily="2" charset="2"/>
              </a:rPr>
              <a:t>Members_Only_Area</a:t>
            </a:r>
            <a:endParaRPr lang="en-US" sz="1400" u="sng" smtClean="0"/>
          </a:p>
          <a:p>
            <a:pPr lvl="3"/>
            <a:r>
              <a:rPr lang="en-US" smtClean="0"/>
              <a:t>802.11 members log in using </a:t>
            </a:r>
            <a:r>
              <a:rPr lang="en-US" smtClean="0">
                <a:solidFill>
                  <a:srgbClr val="FF0000"/>
                </a:solidFill>
              </a:rPr>
              <a:t>802.11</a:t>
            </a:r>
            <a:r>
              <a:rPr lang="en-US" smtClean="0"/>
              <a:t> username and password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11-13/0161r0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8240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Liaison Report for </a:t>
            </a:r>
            <a:r>
              <a:rPr lang="en-US" dirty="0" err="1" smtClean="0"/>
              <a:t>OmniRAN</a:t>
            </a:r>
            <a:r>
              <a:rPr lang="en-US" dirty="0" smtClean="0"/>
              <a:t> EC SG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2013-01-18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61161"/>
              </p:ext>
            </p:extLst>
          </p:nvPr>
        </p:nvGraphicFramePr>
        <p:xfrm>
          <a:off x="533400" y="2565400"/>
          <a:ext cx="8231188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4" imgW="8255000" imgH="1968500" progId="Word.Document.8">
                  <p:embed/>
                </p:oleObj>
              </mc:Choice>
              <mc:Fallback>
                <p:oleObj name="Document" r:id="rId4" imgW="8255000" imgH="1968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65400"/>
                        <a:ext cx="8231188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118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January 2013 IEEE 802.11 liaison report for </a:t>
            </a:r>
            <a:r>
              <a:rPr lang="en-US" dirty="0" err="1" smtClean="0"/>
              <a:t>OmniRAN</a:t>
            </a:r>
            <a:r>
              <a:rPr lang="en-US" dirty="0" smtClean="0"/>
              <a:t> EC SG.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2464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Key Activities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r>
              <a:rPr lang="en-US" dirty="0" smtClean="0"/>
              <a:t>Elected SG Officers</a:t>
            </a:r>
          </a:p>
          <a:p>
            <a:pPr lvl="1"/>
            <a:r>
              <a:rPr lang="en-US" dirty="0" smtClean="0"/>
              <a:t>Max </a:t>
            </a:r>
            <a:r>
              <a:rPr lang="en-US" dirty="0" err="1" smtClean="0"/>
              <a:t>Riegel</a:t>
            </a:r>
            <a:r>
              <a:rPr lang="en-US" dirty="0" smtClean="0"/>
              <a:t>, Chair</a:t>
            </a:r>
          </a:p>
          <a:p>
            <a:pPr lvl="1"/>
            <a:r>
              <a:rPr lang="en-US" dirty="0" smtClean="0"/>
              <a:t>Juan Carlos Zuniga, Vice-Chair</a:t>
            </a:r>
          </a:p>
          <a:p>
            <a:pPr lvl="1"/>
            <a:r>
              <a:rPr lang="en-US" dirty="0" smtClean="0"/>
              <a:t>Secretary Position is open</a:t>
            </a:r>
          </a:p>
          <a:p>
            <a:r>
              <a:rPr lang="en-US" dirty="0" smtClean="0"/>
              <a:t>Currently focused on defining the problems statement and scope, leading to the creation of a PAR and 5C.</a:t>
            </a:r>
          </a:p>
          <a:p>
            <a:r>
              <a:rPr lang="en-US" dirty="0" smtClean="0"/>
              <a:t>Agreed to produce a Use Case document during March session.</a:t>
            </a:r>
          </a:p>
          <a:p>
            <a:r>
              <a:rPr lang="en-US" dirty="0" smtClean="0"/>
              <a:t>Presentation on possible topics related to </a:t>
            </a:r>
            <a:r>
              <a:rPr lang="en-US" dirty="0" err="1" smtClean="0"/>
              <a:t>OmniRAN</a:t>
            </a:r>
            <a:r>
              <a:rPr lang="en-US" dirty="0" smtClean="0"/>
              <a:t> work.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5249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Objectives for March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r>
              <a:rPr lang="en-US" dirty="0" smtClean="0"/>
              <a:t>Create an </a:t>
            </a:r>
            <a:r>
              <a:rPr lang="en-US" dirty="0" err="1" smtClean="0"/>
              <a:t>OmniRAN</a:t>
            </a:r>
            <a:r>
              <a:rPr lang="en-US" dirty="0" smtClean="0"/>
              <a:t> use case document </a:t>
            </a:r>
          </a:p>
          <a:p>
            <a:r>
              <a:rPr lang="en-US" dirty="0" smtClean="0"/>
              <a:t>Call for use case contributions which include:</a:t>
            </a:r>
          </a:p>
          <a:p>
            <a:pPr lvl="1"/>
            <a:r>
              <a:rPr lang="en-US" dirty="0" smtClean="0"/>
              <a:t>Application domain</a:t>
            </a:r>
          </a:p>
          <a:p>
            <a:pPr lvl="1"/>
            <a:r>
              <a:rPr lang="en-US" dirty="0" smtClean="0"/>
              <a:t>Use Case description</a:t>
            </a:r>
          </a:p>
          <a:p>
            <a:pPr lvl="1"/>
            <a:r>
              <a:rPr lang="en-US" dirty="0" smtClean="0"/>
              <a:t>Mapping of use case to </a:t>
            </a:r>
            <a:r>
              <a:rPr lang="en-US" dirty="0" err="1" smtClean="0"/>
              <a:t>OmniRAN</a:t>
            </a:r>
            <a:r>
              <a:rPr lang="en-US" dirty="0" smtClean="0"/>
              <a:t> architecture</a:t>
            </a:r>
          </a:p>
          <a:p>
            <a:pPr lvl="1"/>
            <a:r>
              <a:rPr lang="en-US" dirty="0" smtClean="0"/>
              <a:t>Functional requirements for </a:t>
            </a:r>
            <a:r>
              <a:rPr lang="en-US" dirty="0" err="1" smtClean="0"/>
              <a:t>OmniRAN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1304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 repository for </a:t>
            </a:r>
            <a:r>
              <a:rPr lang="en-US" dirty="0" err="1" smtClean="0"/>
              <a:t>OmniRAN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https://mentor.ieee.org/omniran/</a:t>
            </a:r>
            <a:r>
              <a:rPr lang="en-US" dirty="0" smtClean="0">
                <a:hlinkClick r:id="rId3"/>
              </a:rPr>
              <a:t>documents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Link to Jan 13 </a:t>
            </a:r>
            <a:r>
              <a:rPr lang="en-US" dirty="0" err="1" smtClean="0"/>
              <a:t>OmniRAN</a:t>
            </a:r>
            <a:r>
              <a:rPr lang="en-US" dirty="0" smtClean="0"/>
              <a:t> Agenda:</a:t>
            </a:r>
          </a:p>
          <a:p>
            <a:pPr lvl="1"/>
            <a:r>
              <a:rPr lang="en-US" dirty="0">
                <a:hlinkClick r:id="rId4"/>
              </a:rPr>
              <a:t>https://mentor.ieee.org/omniran/dcn/13/omniran-13-0002-</a:t>
            </a:r>
            <a:r>
              <a:rPr lang="en-US" dirty="0" smtClean="0">
                <a:hlinkClick r:id="rId4"/>
              </a:rPr>
              <a:t>04-</a:t>
            </a:r>
            <a:r>
              <a:rPr lang="en-US" dirty="0">
                <a:hlinkClick r:id="rId4"/>
              </a:rPr>
              <a:t>ecsg-jan-2013-vancouver-</a:t>
            </a:r>
            <a:r>
              <a:rPr lang="en-US" dirty="0" smtClean="0">
                <a:hlinkClick r:id="rId4"/>
              </a:rPr>
              <a:t>agenda.pptx</a:t>
            </a:r>
            <a:endParaRPr lang="en-US" dirty="0"/>
          </a:p>
          <a:p>
            <a:r>
              <a:rPr lang="en-US" dirty="0" smtClean="0"/>
              <a:t>Call for contributions:</a:t>
            </a:r>
          </a:p>
          <a:p>
            <a:pPr lvl="1"/>
            <a:r>
              <a:rPr lang="en-US" dirty="0">
                <a:hlinkClick r:id="rId5"/>
              </a:rPr>
              <a:t>https://mentor.ieee.org/omniran/dcn/13/omniran-13-0006-00-ecsg-call-for-</a:t>
            </a:r>
            <a:r>
              <a:rPr lang="en-US" dirty="0" smtClean="0">
                <a:hlinkClick r:id="rId5"/>
              </a:rPr>
              <a:t>contributions.docx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050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7A4339DF-9BDC-4A7A-92DC-164864E097BA}" type="slidenum">
              <a:rPr lang="en-US" sz="1200" smtClean="0"/>
              <a:pPr/>
              <a:t>127</a:t>
            </a:fld>
            <a:endParaRPr lang="en-US" sz="1200" smtClean="0"/>
          </a:p>
        </p:txBody>
      </p:sp>
      <p:sp>
        <p:nvSpPr>
          <p:cNvPr id="67588" name="WordArt 2"/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5438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Recent Ballots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68610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C57F0FCD-7D63-4AB7-8D11-3C7D35120411}" type="slidenum">
              <a:rPr lang="en-US" sz="1200" smtClean="0"/>
              <a:pPr/>
              <a:t>128</a:t>
            </a:fld>
            <a:endParaRPr lang="en-US" sz="1200" smtClean="0"/>
          </a:p>
        </p:txBody>
      </p:sp>
      <p:graphicFrame>
        <p:nvGraphicFramePr>
          <p:cNvPr id="64567" name="Group 5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03504555"/>
              </p:ext>
            </p:extLst>
          </p:nvPr>
        </p:nvGraphicFramePr>
        <p:xfrm>
          <a:off x="685800" y="1011239"/>
          <a:ext cx="7315200" cy="4846516"/>
        </p:xfrm>
        <a:graphic>
          <a:graphicData uri="http://schemas.openxmlformats.org/drawingml/2006/table">
            <a:tbl>
              <a:tblPr/>
              <a:tblGrid>
                <a:gridCol w="2046288"/>
                <a:gridCol w="2160587"/>
                <a:gridCol w="1528763"/>
                <a:gridCol w="1579562"/>
              </a:tblGrid>
              <a:tr h="32195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Year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 meeting Period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Ballots Completed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Sponsor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- Mar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- May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- July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July - Sept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 - Nov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2011/2012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- Jan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- Mar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- May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- July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July - Sept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 - Nov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2012/2013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- Jan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76" name="Rectangle 24"/>
          <p:cNvSpPr>
            <a:spLocks noChangeArrowheads="1"/>
          </p:cNvSpPr>
          <p:nvPr/>
        </p:nvSpPr>
        <p:spPr bwMode="auto">
          <a:xfrm>
            <a:off x="685800" y="60483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Recent Ballot History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Ballot for 802.11ac is open January 17 to February 01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www.ieee802.org/11/LetterBallots/LB191ac/LB191_instructions.html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5CD4F-C74B-4274-A532-2982B8BB8F66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3855720"/>
          <a:ext cx="7772400" cy="365760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The draft and the supporting documentation: 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2621280"/>
          <a:ext cx="7772400" cy="283464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200025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Document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Hyperlink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Draft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hlinkClick r:id="rId3"/>
                        </a:rPr>
                        <a:t>Draft P802.11ac_D5.0.pdf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Redlined Doc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hlinkClick r:id="rId4"/>
                        </a:rPr>
                        <a:t>Draft P802.11ac_D5.0 Redline.pdf</a:t>
                      </a:r>
                      <a:r>
                        <a:rPr lang="en-US"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Resolution Doc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hlinkClick r:id="rId5"/>
                        </a:rPr>
                        <a:t>11-12-1277-10-00ac-lb190-comments-tgac-d4-0.xls</a:t>
                      </a:r>
                      <a:r>
                        <a:rPr lang="en-US"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Comment Template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hlinkClick r:id="rId6"/>
                        </a:rPr>
                        <a:t>.xls format</a:t>
                      </a:r>
                      <a:r>
                        <a:rPr lang="en-US">
                          <a:effectLst/>
                        </a:rPr>
                        <a:t> or </a:t>
                      </a:r>
                      <a:r>
                        <a:rPr lang="en-US">
                          <a:effectLst/>
                          <a:hlinkClick r:id="rId7"/>
                        </a:rPr>
                        <a:t>.csv format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Pool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hlinkClick r:id="rId8"/>
                        </a:rPr>
                        <a:t>LB191 Voters</a:t>
                      </a:r>
                      <a:r>
                        <a:rPr lang="en-US"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CA Document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8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200"/>
              <a:t>Slide </a:t>
            </a:r>
            <a:fld id="{037E58B5-1328-4265-B9F6-08209A977C66}" type="slidenum">
              <a:rPr lang="en-US" sz="1200"/>
              <a:pPr algn="ctr" eaLnBrk="0" hangingPunct="0"/>
              <a:t>13</a:t>
            </a:fld>
            <a:endParaRPr lang="en-US" sz="12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475" y="495300"/>
            <a:ext cx="7772400" cy="533400"/>
          </a:xfrm>
        </p:spPr>
        <p:txBody>
          <a:bodyPr/>
          <a:lstStyle/>
          <a:p>
            <a:r>
              <a:rPr lang="en-US" sz="2800" smtClean="0"/>
              <a:t>IEEE 802.11 Standards Pipeline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5181600"/>
            <a:ext cx="557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PHY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257800" y="5995988"/>
            <a:ext cx="815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Sponsor</a:t>
            </a:r>
          </a:p>
          <a:p>
            <a:pPr algn="ctr"/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Ballot</a:t>
            </a:r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 rot="-5400000">
            <a:off x="4197350" y="5392738"/>
            <a:ext cx="215900" cy="990600"/>
          </a:xfrm>
          <a:prstGeom prst="leftBrace">
            <a:avLst>
              <a:gd name="adj1" fmla="val 3823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23825" y="1457325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438275" y="5943600"/>
            <a:ext cx="982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Study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groups</a:t>
            </a:r>
          </a:p>
        </p:txBody>
      </p:sp>
      <p:sp>
        <p:nvSpPr>
          <p:cNvPr id="30728" name="AutoShape 8"/>
          <p:cNvSpPr>
            <a:spLocks/>
          </p:cNvSpPr>
          <p:nvPr/>
        </p:nvSpPr>
        <p:spPr bwMode="auto">
          <a:xfrm rot="-5400000">
            <a:off x="1887537" y="5364163"/>
            <a:ext cx="168275" cy="914400"/>
          </a:xfrm>
          <a:prstGeom prst="leftBrace">
            <a:avLst>
              <a:gd name="adj1" fmla="val 45283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7924800" y="762000"/>
            <a:ext cx="1157287" cy="5018087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077200" y="5943600"/>
            <a:ext cx="931863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Standard</a:t>
            </a:r>
          </a:p>
        </p:txBody>
      </p:sp>
      <p:sp>
        <p:nvSpPr>
          <p:cNvPr id="30742" name="AutoShape 25"/>
          <p:cNvSpPr>
            <a:spLocks noChangeArrowheads="1"/>
          </p:cNvSpPr>
          <p:nvPr/>
        </p:nvSpPr>
        <p:spPr bwMode="auto">
          <a:xfrm>
            <a:off x="2554288" y="6383338"/>
            <a:ext cx="4797425" cy="339725"/>
          </a:xfrm>
          <a:prstGeom prst="rightArrow">
            <a:avLst>
              <a:gd name="adj1" fmla="val 49537"/>
              <a:gd name="adj2" fmla="val 208880"/>
            </a:avLst>
          </a:prstGeom>
          <a:gradFill rotWithShape="1">
            <a:gsLst>
              <a:gs pos="0">
                <a:srgbClr val="3366FF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43" name="Text Box 26"/>
          <p:cNvSpPr txBox="1">
            <a:spLocks noChangeArrowheads="1"/>
          </p:cNvSpPr>
          <p:nvPr/>
        </p:nvSpPr>
        <p:spPr bwMode="auto">
          <a:xfrm>
            <a:off x="3786188" y="5984875"/>
            <a:ext cx="1046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WG 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Letter Ballot</a:t>
            </a:r>
          </a:p>
        </p:txBody>
      </p:sp>
      <p:sp>
        <p:nvSpPr>
          <p:cNvPr id="30744" name="AutoShape 27"/>
          <p:cNvSpPr>
            <a:spLocks/>
          </p:cNvSpPr>
          <p:nvPr/>
        </p:nvSpPr>
        <p:spPr bwMode="auto">
          <a:xfrm rot="-5400000">
            <a:off x="5414169" y="5287169"/>
            <a:ext cx="195262" cy="1117600"/>
          </a:xfrm>
          <a:prstGeom prst="leftBrace">
            <a:avLst>
              <a:gd name="adj1" fmla="val 76871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0" hangingPunct="0"/>
            <a:endParaRPr lang="en-US"/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7953375" y="1000125"/>
            <a:ext cx="1131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 dirty="0">
                <a:latin typeface="Times" pitchFamily="18" charset="0"/>
                <a:ea typeface="ＭＳ Ｐゴシック" charset="-128"/>
                <a:cs typeface="ＭＳ Ｐゴシック" charset="-128"/>
              </a:rPr>
              <a:t>802.11 -</a:t>
            </a:r>
            <a:r>
              <a:rPr lang="en-US" sz="1400" b="1" dirty="0" smtClean="0">
                <a:latin typeface="Times" pitchFamily="18" charset="0"/>
                <a:ea typeface="ＭＳ Ｐゴシック" charset="-128"/>
                <a:cs typeface="ＭＳ Ｐゴシック" charset="-128"/>
              </a:rPr>
              <a:t>2012</a:t>
            </a:r>
            <a:endParaRPr lang="en-US" sz="1400" b="1" dirty="0">
              <a:latin typeface="Times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46" name="Line 29"/>
          <p:cNvSpPr>
            <a:spLocks noChangeShapeType="1"/>
          </p:cNvSpPr>
          <p:nvPr/>
        </p:nvSpPr>
        <p:spPr bwMode="auto">
          <a:xfrm>
            <a:off x="1274763" y="3581400"/>
            <a:ext cx="7869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AutoShape 31"/>
          <p:cNvSpPr>
            <a:spLocks noChangeArrowheads="1"/>
          </p:cNvSpPr>
          <p:nvPr/>
        </p:nvSpPr>
        <p:spPr bwMode="auto">
          <a:xfrm>
            <a:off x="6543675" y="2345531"/>
            <a:ext cx="1085850" cy="423863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802.11aa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Video Transport</a:t>
            </a:r>
          </a:p>
        </p:txBody>
      </p:sp>
      <p:sp>
        <p:nvSpPr>
          <p:cNvPr id="8226" name="AutoShape 32"/>
          <p:cNvSpPr>
            <a:spLocks noChangeArrowheads="1"/>
          </p:cNvSpPr>
          <p:nvPr/>
        </p:nvSpPr>
        <p:spPr bwMode="auto">
          <a:xfrm>
            <a:off x="3790950" y="4679950"/>
            <a:ext cx="1085850" cy="42545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802.11ac</a:t>
            </a:r>
          </a:p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VHT 5GHz</a:t>
            </a:r>
          </a:p>
        </p:txBody>
      </p:sp>
      <p:sp>
        <p:nvSpPr>
          <p:cNvPr id="30749" name="AutoShape 34"/>
          <p:cNvSpPr>
            <a:spLocks/>
          </p:cNvSpPr>
          <p:nvPr/>
        </p:nvSpPr>
        <p:spPr bwMode="auto">
          <a:xfrm rot="-5400000">
            <a:off x="3017837" y="5365751"/>
            <a:ext cx="269875" cy="990600"/>
          </a:xfrm>
          <a:prstGeom prst="leftBrace">
            <a:avLst>
              <a:gd name="adj1" fmla="val 30588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50" name="Text Box 35"/>
          <p:cNvSpPr txBox="1">
            <a:spLocks noChangeArrowheads="1"/>
          </p:cNvSpPr>
          <p:nvPr/>
        </p:nvSpPr>
        <p:spPr bwMode="auto">
          <a:xfrm>
            <a:off x="2479675" y="6019800"/>
            <a:ext cx="1355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TG without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Approved draft</a:t>
            </a:r>
          </a:p>
        </p:txBody>
      </p:sp>
      <p:sp>
        <p:nvSpPr>
          <p:cNvPr id="30751" name="Text Box 36"/>
          <p:cNvSpPr txBox="1">
            <a:spLocks noChangeArrowheads="1"/>
          </p:cNvSpPr>
          <p:nvPr/>
        </p:nvSpPr>
        <p:spPr bwMode="auto">
          <a:xfrm>
            <a:off x="207963" y="5943600"/>
            <a:ext cx="1135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Discussion Topics</a:t>
            </a:r>
          </a:p>
        </p:txBody>
      </p:sp>
      <p:sp>
        <p:nvSpPr>
          <p:cNvPr id="30752" name="AutoShape 37"/>
          <p:cNvSpPr>
            <a:spLocks/>
          </p:cNvSpPr>
          <p:nvPr/>
        </p:nvSpPr>
        <p:spPr bwMode="auto">
          <a:xfrm rot="-5400000">
            <a:off x="640557" y="5347494"/>
            <a:ext cx="201612" cy="914400"/>
          </a:xfrm>
          <a:prstGeom prst="leftBrace">
            <a:avLst>
              <a:gd name="adj1" fmla="val 3779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53" name="Text Box 38"/>
          <p:cNvSpPr txBox="1">
            <a:spLocks noChangeArrowheads="1"/>
          </p:cNvSpPr>
          <p:nvPr/>
        </p:nvSpPr>
        <p:spPr bwMode="auto">
          <a:xfrm>
            <a:off x="6553200" y="5959475"/>
            <a:ext cx="11303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Amendment</a:t>
            </a:r>
          </a:p>
        </p:txBody>
      </p:sp>
      <p:sp>
        <p:nvSpPr>
          <p:cNvPr id="8239" name="AutoShape 45"/>
          <p:cNvSpPr>
            <a:spLocks noChangeArrowheads="1"/>
          </p:cNvSpPr>
          <p:nvPr/>
        </p:nvSpPr>
        <p:spPr bwMode="auto">
          <a:xfrm>
            <a:off x="3810000" y="4178300"/>
            <a:ext cx="1085850" cy="434975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802.11af</a:t>
            </a:r>
          </a:p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TVWS</a:t>
            </a:r>
          </a:p>
        </p:txBody>
      </p:sp>
      <p:sp>
        <p:nvSpPr>
          <p:cNvPr id="30760" name="AutoShape 46"/>
          <p:cNvSpPr>
            <a:spLocks noChangeArrowheads="1"/>
          </p:cNvSpPr>
          <p:nvPr/>
        </p:nvSpPr>
        <p:spPr bwMode="auto">
          <a:xfrm>
            <a:off x="354013" y="3035300"/>
            <a:ext cx="914400" cy="349250"/>
          </a:xfrm>
          <a:prstGeom prst="cube">
            <a:avLst>
              <a:gd name="adj" fmla="val 10069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Smart Grid</a:t>
            </a:r>
          </a:p>
        </p:txBody>
      </p:sp>
      <p:sp>
        <p:nvSpPr>
          <p:cNvPr id="8241" name="AutoShape 47"/>
          <p:cNvSpPr>
            <a:spLocks noChangeArrowheads="1"/>
          </p:cNvSpPr>
          <p:nvPr/>
        </p:nvSpPr>
        <p:spPr bwMode="auto">
          <a:xfrm>
            <a:off x="2638425" y="2895600"/>
            <a:ext cx="914400" cy="53340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802.11ai</a:t>
            </a:r>
          </a:p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FILS</a:t>
            </a:r>
          </a:p>
        </p:txBody>
      </p:sp>
      <p:sp>
        <p:nvSpPr>
          <p:cNvPr id="9264" name="Cloud"/>
          <p:cNvSpPr>
            <a:spLocks noChangeAspect="1" noEditPoints="1" noChangeArrowheads="1"/>
          </p:cNvSpPr>
          <p:nvPr/>
        </p:nvSpPr>
        <p:spPr bwMode="auto">
          <a:xfrm>
            <a:off x="12700" y="2184400"/>
            <a:ext cx="1466850" cy="2644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243" name="AutoShape 49"/>
          <p:cNvSpPr>
            <a:spLocks noChangeArrowheads="1"/>
          </p:cNvSpPr>
          <p:nvPr/>
        </p:nvSpPr>
        <p:spPr bwMode="auto">
          <a:xfrm>
            <a:off x="2638425" y="3765550"/>
            <a:ext cx="914400" cy="34925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802.11 ah</a:t>
            </a:r>
          </a:p>
        </p:txBody>
      </p:sp>
      <p:sp>
        <p:nvSpPr>
          <p:cNvPr id="30765" name="AutoShape 46"/>
          <p:cNvSpPr>
            <a:spLocks noChangeArrowheads="1"/>
          </p:cNvSpPr>
          <p:nvPr/>
        </p:nvSpPr>
        <p:spPr bwMode="auto">
          <a:xfrm>
            <a:off x="288925" y="3606800"/>
            <a:ext cx="914400" cy="349250"/>
          </a:xfrm>
          <a:prstGeom prst="cube">
            <a:avLst>
              <a:gd name="adj" fmla="val 10069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WNG</a:t>
            </a:r>
          </a:p>
        </p:txBody>
      </p:sp>
      <p:sp>
        <p:nvSpPr>
          <p:cNvPr id="3077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555625" y="3048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307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4988" y="6637338"/>
            <a:ext cx="5302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dirty="0" smtClean="0"/>
              <a:t>Slide </a:t>
            </a:r>
            <a:fld id="{AC9E1C48-971A-4278-8AC5-219B556E2399}" type="slidenum">
              <a:rPr lang="en-US" sz="1200" smtClean="0"/>
              <a:pPr/>
              <a:t>13</a:t>
            </a:fld>
            <a:endParaRPr lang="en-US" sz="1200" dirty="0" smtClean="0"/>
          </a:p>
        </p:txBody>
      </p:sp>
      <p:sp>
        <p:nvSpPr>
          <p:cNvPr id="30776" name="AutoShape 27"/>
          <p:cNvSpPr>
            <a:spLocks/>
          </p:cNvSpPr>
          <p:nvPr/>
        </p:nvSpPr>
        <p:spPr bwMode="auto">
          <a:xfrm rot="-5400000">
            <a:off x="6876257" y="5123656"/>
            <a:ext cx="239712" cy="1552575"/>
          </a:xfrm>
          <a:prstGeom prst="leftBrace">
            <a:avLst>
              <a:gd name="adj1" fmla="val 46117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77" name="AutoShape 31"/>
          <p:cNvSpPr>
            <a:spLocks noChangeArrowheads="1"/>
          </p:cNvSpPr>
          <p:nvPr/>
        </p:nvSpPr>
        <p:spPr bwMode="auto">
          <a:xfrm>
            <a:off x="6543675" y="3090863"/>
            <a:ext cx="1085850" cy="466725"/>
          </a:xfrm>
          <a:prstGeom prst="cube">
            <a:avLst>
              <a:gd name="adj" fmla="val 10069"/>
            </a:avLst>
          </a:prstGeom>
          <a:solidFill>
            <a:srgbClr val="FFC000">
              <a:alpha val="8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802.11ae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QoS Mgt Frames</a:t>
            </a:r>
          </a:p>
        </p:txBody>
      </p:sp>
      <p:sp>
        <p:nvSpPr>
          <p:cNvPr id="30778" name="Footer Placeholder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30779" name="AutoShape 31"/>
          <p:cNvSpPr>
            <a:spLocks noChangeArrowheads="1"/>
          </p:cNvSpPr>
          <p:nvPr/>
        </p:nvSpPr>
        <p:spPr bwMode="auto">
          <a:xfrm>
            <a:off x="6534150" y="5041900"/>
            <a:ext cx="1085850" cy="533400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802.11ad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VHT 60 GHz</a:t>
            </a:r>
          </a:p>
        </p:txBody>
      </p:sp>
      <p:sp>
        <p:nvSpPr>
          <p:cNvPr id="30780" name="AutoShape 46"/>
          <p:cNvSpPr>
            <a:spLocks noChangeArrowheads="1"/>
          </p:cNvSpPr>
          <p:nvPr/>
        </p:nvSpPr>
        <p:spPr bwMode="auto">
          <a:xfrm>
            <a:off x="2657474" y="2227262"/>
            <a:ext cx="914400" cy="565150"/>
          </a:xfrm>
          <a:prstGeom prst="cube">
            <a:avLst>
              <a:gd name="adj" fmla="val 100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PAD</a:t>
            </a:r>
          </a:p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802.11AQ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81" name="AutoShape 46"/>
          <p:cNvSpPr>
            <a:spLocks noChangeArrowheads="1"/>
          </p:cNvSpPr>
          <p:nvPr/>
        </p:nvSpPr>
        <p:spPr bwMode="auto">
          <a:xfrm>
            <a:off x="2632074" y="4330700"/>
            <a:ext cx="914400" cy="34925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802.11aj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714750" y="1447800"/>
            <a:ext cx="0" cy="4194969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AutoShape 11"/>
          <p:cNvSpPr>
            <a:spLocks noChangeArrowheads="1"/>
          </p:cNvSpPr>
          <p:nvPr/>
        </p:nvSpPr>
        <p:spPr bwMode="auto">
          <a:xfrm>
            <a:off x="4100513" y="1099343"/>
            <a:ext cx="3443287" cy="357982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802.11-2015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772401" y="1419225"/>
            <a:ext cx="0" cy="4194969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632074" y="1479550"/>
            <a:ext cx="914400" cy="565150"/>
          </a:xfrm>
          <a:prstGeom prst="cube">
            <a:avLst>
              <a:gd name="adj" fmla="val 100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GLK</a:t>
            </a:r>
          </a:p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802.11AK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Ballot for 802.11af Draft 3.0 will be opening soon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5CD4F-C74B-4274-A532-2982B8BB8F66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9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7772400" cy="533400"/>
          </a:xfrm>
        </p:spPr>
        <p:txBody>
          <a:bodyPr/>
          <a:lstStyle/>
          <a:p>
            <a:r>
              <a:rPr lang="en-US" sz="2800" smtClean="0"/>
              <a:t>IEEE 802.11 Revisions</a:t>
            </a:r>
          </a:p>
        </p:txBody>
      </p:sp>
      <p:sp>
        <p:nvSpPr>
          <p:cNvPr id="32771" name="AutoShape 9"/>
          <p:cNvSpPr>
            <a:spLocks noChangeArrowheads="1"/>
          </p:cNvSpPr>
          <p:nvPr/>
        </p:nvSpPr>
        <p:spPr bwMode="auto">
          <a:xfrm>
            <a:off x="4429125" y="2100263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802.11k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RRM</a:t>
            </a:r>
          </a:p>
        </p:txBody>
      </p:sp>
      <p:sp>
        <p:nvSpPr>
          <p:cNvPr id="32772" name="AutoShape 10"/>
          <p:cNvSpPr>
            <a:spLocks noChangeArrowheads="1"/>
          </p:cNvSpPr>
          <p:nvPr/>
        </p:nvSpPr>
        <p:spPr bwMode="auto">
          <a:xfrm>
            <a:off x="4429125" y="1566863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802.11r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Fast Roam</a:t>
            </a:r>
          </a:p>
        </p:txBody>
      </p:sp>
      <p:sp>
        <p:nvSpPr>
          <p:cNvPr id="32773" name="AutoShape 14"/>
          <p:cNvSpPr>
            <a:spLocks noChangeArrowheads="1"/>
          </p:cNvSpPr>
          <p:nvPr/>
        </p:nvSpPr>
        <p:spPr bwMode="auto">
          <a:xfrm>
            <a:off x="762000" y="3921125"/>
            <a:ext cx="838200" cy="365125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a 54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5GHz</a:t>
            </a:r>
          </a:p>
        </p:txBody>
      </p:sp>
      <p:sp>
        <p:nvSpPr>
          <p:cNvPr id="32774" name="AutoShape 15"/>
          <p:cNvSpPr>
            <a:spLocks noChangeArrowheads="1"/>
          </p:cNvSpPr>
          <p:nvPr/>
        </p:nvSpPr>
        <p:spPr bwMode="auto">
          <a:xfrm>
            <a:off x="757238" y="4362450"/>
            <a:ext cx="838200" cy="457200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b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11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2.4GHz</a:t>
            </a:r>
          </a:p>
        </p:txBody>
      </p:sp>
      <p:sp>
        <p:nvSpPr>
          <p:cNvPr id="32775" name="AutoShape 18"/>
          <p:cNvSpPr>
            <a:spLocks noChangeArrowheads="1"/>
          </p:cNvSpPr>
          <p:nvPr/>
        </p:nvSpPr>
        <p:spPr bwMode="auto">
          <a:xfrm>
            <a:off x="762000" y="2971800"/>
            <a:ext cx="838200" cy="376238"/>
          </a:xfrm>
          <a:prstGeom prst="cube">
            <a:avLst>
              <a:gd name="adj" fmla="val 659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d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Intl roaming</a:t>
            </a:r>
            <a:r>
              <a:rPr lang="en-US" sz="1000" b="1">
                <a:solidFill>
                  <a:schemeClr val="bg1"/>
                </a:solidFill>
                <a:latin typeface="Tahoma" pitchFamily="34" charset="0"/>
                <a:ea typeface="ＭＳ Ｐゴシック" charset="-128"/>
                <a:cs typeface="Arial" pitchFamily="34" charset="0"/>
              </a:rPr>
              <a:t> </a:t>
            </a:r>
          </a:p>
        </p:txBody>
      </p:sp>
      <p:sp>
        <p:nvSpPr>
          <p:cNvPr id="32776" name="AutoShape 21"/>
          <p:cNvSpPr>
            <a:spLocks noChangeArrowheads="1"/>
          </p:cNvSpPr>
          <p:nvPr/>
        </p:nvSpPr>
        <p:spPr bwMode="auto">
          <a:xfrm>
            <a:off x="5638800" y="2362200"/>
            <a:ext cx="973138" cy="687388"/>
          </a:xfrm>
          <a:prstGeom prst="cube">
            <a:avLst>
              <a:gd name="adj" fmla="val 448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802.11V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Network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Management</a:t>
            </a:r>
          </a:p>
          <a:p>
            <a:pPr algn="ctr"/>
            <a:endParaRPr lang="en-US" sz="1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77" name="AutoShape 22"/>
          <p:cNvSpPr>
            <a:spLocks noChangeArrowheads="1"/>
          </p:cNvSpPr>
          <p:nvPr/>
        </p:nvSpPr>
        <p:spPr bwMode="auto">
          <a:xfrm>
            <a:off x="5638800" y="1066800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802.11s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Mesh</a:t>
            </a:r>
          </a:p>
        </p:txBody>
      </p:sp>
      <p:sp>
        <p:nvSpPr>
          <p:cNvPr id="32778" name="AutoShape 23"/>
          <p:cNvSpPr>
            <a:spLocks noChangeArrowheads="1"/>
          </p:cNvSpPr>
          <p:nvPr/>
        </p:nvSpPr>
        <p:spPr bwMode="auto">
          <a:xfrm>
            <a:off x="5638800" y="1676400"/>
            <a:ext cx="952500" cy="5286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802.11u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WIEN </a:t>
            </a:r>
          </a:p>
        </p:txBody>
      </p:sp>
      <p:sp>
        <p:nvSpPr>
          <p:cNvPr id="32779" name="AutoShape 24"/>
          <p:cNvSpPr>
            <a:spLocks noChangeArrowheads="1"/>
          </p:cNvSpPr>
          <p:nvPr/>
        </p:nvSpPr>
        <p:spPr bwMode="auto">
          <a:xfrm>
            <a:off x="4429125" y="2633663"/>
            <a:ext cx="990600" cy="757237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802.11Y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Contention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Based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Protocol</a:t>
            </a:r>
          </a:p>
        </p:txBody>
      </p:sp>
      <p:sp>
        <p:nvSpPr>
          <p:cNvPr id="32780" name="Line 29"/>
          <p:cNvSpPr>
            <a:spLocks noChangeShapeType="1"/>
          </p:cNvSpPr>
          <p:nvPr/>
        </p:nvSpPr>
        <p:spPr bwMode="auto">
          <a:xfrm flipV="1">
            <a:off x="381000" y="3373120"/>
            <a:ext cx="8686800" cy="87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utoShape 41"/>
          <p:cNvSpPr>
            <a:spLocks noChangeArrowheads="1"/>
          </p:cNvSpPr>
          <p:nvPr/>
        </p:nvSpPr>
        <p:spPr bwMode="auto">
          <a:xfrm>
            <a:off x="4419600" y="4267200"/>
            <a:ext cx="990600" cy="757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802.11n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High 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Throughput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(&gt;100 Mbps)</a:t>
            </a:r>
          </a:p>
        </p:txBody>
      </p:sp>
      <p:sp>
        <p:nvSpPr>
          <p:cNvPr id="32782" name="AutoShape 42"/>
          <p:cNvSpPr>
            <a:spLocks noChangeArrowheads="1"/>
          </p:cNvSpPr>
          <p:nvPr/>
        </p:nvSpPr>
        <p:spPr bwMode="auto">
          <a:xfrm>
            <a:off x="4398963" y="5160963"/>
            <a:ext cx="990600" cy="757237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802.11W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Management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Frame 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Security</a:t>
            </a:r>
          </a:p>
        </p:txBody>
      </p:sp>
      <p:sp>
        <p:nvSpPr>
          <p:cNvPr id="32783" name="AutoShape 43"/>
          <p:cNvSpPr>
            <a:spLocks noChangeArrowheads="1"/>
          </p:cNvSpPr>
          <p:nvPr/>
        </p:nvSpPr>
        <p:spPr bwMode="auto">
          <a:xfrm>
            <a:off x="4432300" y="1006475"/>
            <a:ext cx="952500" cy="473075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802.11z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TDLS</a:t>
            </a:r>
          </a:p>
        </p:txBody>
      </p:sp>
      <p:sp>
        <p:nvSpPr>
          <p:cNvPr id="32784" name="AutoShape 44"/>
          <p:cNvSpPr>
            <a:spLocks noChangeArrowheads="1"/>
          </p:cNvSpPr>
          <p:nvPr/>
        </p:nvSpPr>
        <p:spPr bwMode="auto">
          <a:xfrm>
            <a:off x="4438650" y="3494088"/>
            <a:ext cx="962025" cy="7239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802.11p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WAVE</a:t>
            </a:r>
          </a:p>
        </p:txBody>
      </p:sp>
      <p:sp>
        <p:nvSpPr>
          <p:cNvPr id="32785" name="AutoShape 12"/>
          <p:cNvSpPr>
            <a:spLocks noChangeArrowheads="1"/>
          </p:cNvSpPr>
          <p:nvPr/>
        </p:nvSpPr>
        <p:spPr bwMode="auto">
          <a:xfrm>
            <a:off x="0" y="1524000"/>
            <a:ext cx="685800" cy="3810000"/>
          </a:xfrm>
          <a:prstGeom prst="cube">
            <a:avLst>
              <a:gd name="adj" fmla="val 451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 -1999</a:t>
            </a:r>
          </a:p>
          <a:p>
            <a:pPr algn="ctr"/>
            <a:endParaRPr lang="en-US" sz="1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6" name="Text Box 3"/>
          <p:cNvSpPr txBox="1">
            <a:spLocks noChangeArrowheads="1"/>
          </p:cNvSpPr>
          <p:nvPr/>
        </p:nvSpPr>
        <p:spPr bwMode="auto">
          <a:xfrm>
            <a:off x="0" y="5791200"/>
            <a:ext cx="557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PHY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7" name="Text Box 6"/>
          <p:cNvSpPr txBox="1">
            <a:spLocks noChangeArrowheads="1"/>
          </p:cNvSpPr>
          <p:nvPr/>
        </p:nvSpPr>
        <p:spPr bwMode="auto">
          <a:xfrm>
            <a:off x="0" y="1143000"/>
            <a:ext cx="58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8" name="AutoShape 11"/>
          <p:cNvSpPr>
            <a:spLocks noChangeArrowheads="1"/>
          </p:cNvSpPr>
          <p:nvPr/>
        </p:nvSpPr>
        <p:spPr bwMode="auto">
          <a:xfrm>
            <a:off x="6705600" y="1447800"/>
            <a:ext cx="852488" cy="4048125"/>
          </a:xfrm>
          <a:prstGeom prst="cube">
            <a:avLst>
              <a:gd name="adj" fmla="val 4486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 dirty="0"/>
              <a:t>802.11</a:t>
            </a:r>
            <a:endParaRPr lang="en-US" sz="1400" b="1" dirty="0"/>
          </a:p>
          <a:p>
            <a:pPr algn="ctr" eaLnBrk="0" hangingPunct="0">
              <a:defRPr/>
            </a:pPr>
            <a:r>
              <a:rPr lang="en-US" sz="1800" b="1" dirty="0"/>
              <a:t>-2012</a:t>
            </a:r>
          </a:p>
        </p:txBody>
      </p:sp>
      <p:sp>
        <p:nvSpPr>
          <p:cNvPr id="32791" name="AutoShape 11"/>
          <p:cNvSpPr>
            <a:spLocks noChangeArrowheads="1"/>
          </p:cNvSpPr>
          <p:nvPr/>
        </p:nvSpPr>
        <p:spPr bwMode="auto">
          <a:xfrm>
            <a:off x="3429000" y="1371600"/>
            <a:ext cx="914400" cy="4048125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/>
              <a:t>802.11</a:t>
            </a:r>
          </a:p>
          <a:p>
            <a:pPr algn="ctr" eaLnBrk="0" hangingPunct="0"/>
            <a:r>
              <a:rPr lang="en-US" sz="1400" b="1"/>
              <a:t>-2007</a:t>
            </a:r>
          </a:p>
        </p:txBody>
      </p:sp>
      <p:sp>
        <p:nvSpPr>
          <p:cNvPr id="32792" name="AutoShape 9"/>
          <p:cNvSpPr>
            <a:spLocks noChangeArrowheads="1"/>
          </p:cNvSpPr>
          <p:nvPr/>
        </p:nvSpPr>
        <p:spPr bwMode="auto">
          <a:xfrm>
            <a:off x="7696200" y="1768475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802.11aa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Video Transport</a:t>
            </a:r>
          </a:p>
        </p:txBody>
      </p:sp>
      <p:sp>
        <p:nvSpPr>
          <p:cNvPr id="32793" name="AutoShape 10"/>
          <p:cNvSpPr>
            <a:spLocks noChangeArrowheads="1"/>
          </p:cNvSpPr>
          <p:nvPr/>
        </p:nvSpPr>
        <p:spPr bwMode="auto">
          <a:xfrm>
            <a:off x="7696200" y="1235075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802.11ae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QoS Mgt Frames</a:t>
            </a:r>
          </a:p>
        </p:txBody>
      </p:sp>
      <p:sp>
        <p:nvSpPr>
          <p:cNvPr id="32794" name="AutoShape 24"/>
          <p:cNvSpPr>
            <a:spLocks noChangeArrowheads="1"/>
          </p:cNvSpPr>
          <p:nvPr/>
        </p:nvSpPr>
        <p:spPr bwMode="auto">
          <a:xfrm>
            <a:off x="7696200" y="54102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802.11ah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&lt;1GHz</a:t>
            </a:r>
          </a:p>
        </p:txBody>
      </p:sp>
      <p:sp>
        <p:nvSpPr>
          <p:cNvPr id="32795" name="AutoShape 41"/>
          <p:cNvSpPr>
            <a:spLocks noChangeArrowheads="1"/>
          </p:cNvSpPr>
          <p:nvPr/>
        </p:nvSpPr>
        <p:spPr bwMode="auto">
          <a:xfrm>
            <a:off x="7686675" y="3962400"/>
            <a:ext cx="1295400" cy="62865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802.11ac</a:t>
            </a: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VHT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6Gbps @ 5GHz</a:t>
            </a:r>
          </a:p>
        </p:txBody>
      </p:sp>
      <p:sp>
        <p:nvSpPr>
          <p:cNvPr id="32796" name="AutoShape 43"/>
          <p:cNvSpPr>
            <a:spLocks noChangeArrowheads="1"/>
          </p:cNvSpPr>
          <p:nvPr/>
        </p:nvSpPr>
        <p:spPr bwMode="auto">
          <a:xfrm>
            <a:off x="7699375" y="685800"/>
            <a:ext cx="1246188" cy="473075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802.11ai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FILS</a:t>
            </a:r>
          </a:p>
        </p:txBody>
      </p:sp>
      <p:sp>
        <p:nvSpPr>
          <p:cNvPr id="32797" name="AutoShape 41"/>
          <p:cNvSpPr>
            <a:spLocks noChangeArrowheads="1"/>
          </p:cNvSpPr>
          <p:nvPr/>
        </p:nvSpPr>
        <p:spPr bwMode="auto">
          <a:xfrm>
            <a:off x="7696200" y="4648200"/>
            <a:ext cx="1295400" cy="6477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802.11ad</a:t>
            </a: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VHT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6Gbps @ 60GHz</a:t>
            </a:r>
          </a:p>
        </p:txBody>
      </p:sp>
      <p:sp>
        <p:nvSpPr>
          <p:cNvPr id="32798" name="AutoShape 9"/>
          <p:cNvSpPr>
            <a:spLocks noChangeArrowheads="1"/>
          </p:cNvSpPr>
          <p:nvPr/>
        </p:nvSpPr>
        <p:spPr bwMode="auto">
          <a:xfrm>
            <a:off x="7696200" y="34290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802.11af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TV Whitespace</a:t>
            </a:r>
          </a:p>
        </p:txBody>
      </p:sp>
      <p:sp>
        <p:nvSpPr>
          <p:cNvPr id="32799" name="AutoShape 11"/>
          <p:cNvSpPr>
            <a:spLocks noChangeArrowheads="1"/>
          </p:cNvSpPr>
          <p:nvPr/>
        </p:nvSpPr>
        <p:spPr bwMode="auto">
          <a:xfrm>
            <a:off x="1752600" y="1295400"/>
            <a:ext cx="685800" cy="4048125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/>
              <a:t>802.11</a:t>
            </a:r>
          </a:p>
          <a:p>
            <a:pPr algn="ctr" eaLnBrk="0" hangingPunct="0"/>
            <a:r>
              <a:rPr lang="en-US" sz="1400" b="1"/>
              <a:t>-2003</a:t>
            </a:r>
          </a:p>
        </p:txBody>
      </p:sp>
      <p:sp>
        <p:nvSpPr>
          <p:cNvPr id="32800" name="AutoShape 15"/>
          <p:cNvSpPr>
            <a:spLocks noChangeArrowheads="1"/>
          </p:cNvSpPr>
          <p:nvPr/>
        </p:nvSpPr>
        <p:spPr bwMode="auto">
          <a:xfrm>
            <a:off x="2590800" y="4419600"/>
            <a:ext cx="681038" cy="457200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g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54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2.4GHz</a:t>
            </a:r>
          </a:p>
        </p:txBody>
      </p:sp>
      <p:sp>
        <p:nvSpPr>
          <p:cNvPr id="32801" name="AutoShape 16"/>
          <p:cNvSpPr>
            <a:spLocks noChangeArrowheads="1"/>
          </p:cNvSpPr>
          <p:nvPr/>
        </p:nvSpPr>
        <p:spPr bwMode="auto">
          <a:xfrm>
            <a:off x="2605088" y="1143000"/>
            <a:ext cx="681037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e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QoS</a:t>
            </a:r>
          </a:p>
        </p:txBody>
      </p:sp>
      <p:sp>
        <p:nvSpPr>
          <p:cNvPr id="32802" name="AutoShape 17"/>
          <p:cNvSpPr>
            <a:spLocks noChangeArrowheads="1"/>
          </p:cNvSpPr>
          <p:nvPr/>
        </p:nvSpPr>
        <p:spPr bwMode="auto">
          <a:xfrm>
            <a:off x="2590800" y="2038350"/>
            <a:ext cx="681038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i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Security</a:t>
            </a:r>
          </a:p>
        </p:txBody>
      </p:sp>
      <p:sp>
        <p:nvSpPr>
          <p:cNvPr id="32803" name="AutoShape 19"/>
          <p:cNvSpPr>
            <a:spLocks noChangeArrowheads="1"/>
          </p:cNvSpPr>
          <p:nvPr/>
        </p:nvSpPr>
        <p:spPr bwMode="auto">
          <a:xfrm>
            <a:off x="2590800" y="1597025"/>
            <a:ext cx="681038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h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DFS &amp; TPC</a:t>
            </a:r>
          </a:p>
        </p:txBody>
      </p:sp>
      <p:sp>
        <p:nvSpPr>
          <p:cNvPr id="32804" name="AutoShape 18"/>
          <p:cNvSpPr>
            <a:spLocks noChangeArrowheads="1"/>
          </p:cNvSpPr>
          <p:nvPr/>
        </p:nvSpPr>
        <p:spPr bwMode="auto">
          <a:xfrm>
            <a:off x="2595563" y="2971800"/>
            <a:ext cx="681037" cy="376238"/>
          </a:xfrm>
          <a:prstGeom prst="cube">
            <a:avLst>
              <a:gd name="adj" fmla="val 659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j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JP bands</a:t>
            </a:r>
            <a:r>
              <a:rPr lang="en-US" sz="1000" b="1">
                <a:solidFill>
                  <a:schemeClr val="bg1"/>
                </a:solidFill>
                <a:latin typeface="Tahoma" pitchFamily="34" charset="0"/>
                <a:ea typeface="ＭＳ Ｐゴシック" charset="-128"/>
                <a:cs typeface="Arial" pitchFamily="34" charset="0"/>
              </a:rPr>
              <a:t> </a:t>
            </a:r>
          </a:p>
        </p:txBody>
      </p:sp>
      <p:sp>
        <p:nvSpPr>
          <p:cNvPr id="40" name="AutoShape 18"/>
          <p:cNvSpPr>
            <a:spLocks noChangeArrowheads="1"/>
          </p:cNvSpPr>
          <p:nvPr/>
        </p:nvSpPr>
        <p:spPr bwMode="auto">
          <a:xfrm>
            <a:off x="2595563" y="2530475"/>
            <a:ext cx="681037" cy="376238"/>
          </a:xfrm>
          <a:prstGeom prst="cube">
            <a:avLst>
              <a:gd name="adj" fmla="val 659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000" b="1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ＭＳ Ｐゴシック" charset="-128"/>
                <a:cs typeface="Arial" charset="0"/>
              </a:rPr>
              <a:t>f </a:t>
            </a:r>
          </a:p>
          <a:p>
            <a:pPr algn="ctr">
              <a:defRPr/>
            </a:pPr>
            <a:r>
              <a:rPr lang="en-US" sz="1000" b="1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ＭＳ Ｐゴシック" charset="-128"/>
                <a:cs typeface="Arial" charset="0"/>
              </a:rPr>
              <a:t>Inter AP </a:t>
            </a:r>
          </a:p>
        </p:txBody>
      </p:sp>
      <p:sp>
        <p:nvSpPr>
          <p:cNvPr id="3280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60400" y="3302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32807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3" name="Striped Right Arrow 2"/>
          <p:cNvSpPr/>
          <p:nvPr/>
        </p:nvSpPr>
        <p:spPr bwMode="auto">
          <a:xfrm>
            <a:off x="914400" y="5778500"/>
            <a:ext cx="685800" cy="557213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42" name="Striped Right Arrow 41"/>
          <p:cNvSpPr/>
          <p:nvPr/>
        </p:nvSpPr>
        <p:spPr bwMode="auto">
          <a:xfrm>
            <a:off x="2605088" y="5818188"/>
            <a:ext cx="685800" cy="555625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3" name="Striped Right Arrow 42"/>
          <p:cNvSpPr/>
          <p:nvPr/>
        </p:nvSpPr>
        <p:spPr bwMode="auto">
          <a:xfrm>
            <a:off x="4894263" y="5930900"/>
            <a:ext cx="1506537" cy="557213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7699375" y="2297113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802.11ak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 err="1" smtClean="0">
                <a:latin typeface="Tahoma" pitchFamily="34" charset="0"/>
                <a:ea typeface="ＭＳ Ｐゴシック" charset="-128"/>
                <a:cs typeface="Arial" pitchFamily="34" charset="0"/>
              </a:rPr>
              <a:t>GlobalLink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5" name="AutoShape 24"/>
          <p:cNvSpPr>
            <a:spLocks noChangeArrowheads="1"/>
          </p:cNvSpPr>
          <p:nvPr/>
        </p:nvSpPr>
        <p:spPr bwMode="auto">
          <a:xfrm>
            <a:off x="7696200" y="59436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802.11aj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 eaLnBrk="0" hangingPunct="0"/>
            <a:r>
              <a:rPr lang="en-US" sz="1100" b="1" dirty="0" smtClean="0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40 &amp; 60 GHz</a:t>
            </a:r>
            <a:endParaRPr lang="en-US" sz="1100" b="1" dirty="0">
              <a:solidFill>
                <a:srgbClr val="000000"/>
              </a:solidFill>
              <a:latin typeface="Arial Narrow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7696200" y="28194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802.11aq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Service Discovery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FCC6E19-2015-45BF-A8A5-59D0D5FE5F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9EE486ED-E498-4EC1-8455-16C2D5677563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26628" name="WordArt 2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4582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Snapshot </a:t>
            </a:r>
            <a:r>
              <a:rPr lang="en-US" sz="80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6479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</a:t>
            </a:r>
            <a:r>
              <a:rPr lang="en-US" dirty="0" err="1" smtClean="0"/>
              <a:t>WG</a:t>
            </a:r>
            <a:r>
              <a:rPr lang="en-US" dirty="0" smtClean="0"/>
              <a:t> Editor’s Meeting (Jan ‘13)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2013-01-14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837212"/>
              </p:ext>
            </p:extLst>
          </p:nvPr>
        </p:nvGraphicFramePr>
        <p:xfrm>
          <a:off x="534988" y="2505075"/>
          <a:ext cx="7920037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4" imgW="8606510" imgH="2805156" progId="Word.Document.8">
                  <p:embed/>
                </p:oleObj>
              </mc:Choice>
              <mc:Fallback>
                <p:oleObj name="Document" r:id="rId4" imgW="8606510" imgH="28051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8129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endParaRPr lang="en-US" sz="1600" b="0" dirty="0" smtClean="0"/>
          </a:p>
          <a:p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b="0" dirty="0" smtClean="0">
                <a:hlinkClick r:id="rId4"/>
              </a:rPr>
              <a:t>rstacey@apple.com</a:t>
            </a:r>
            <a:r>
              <a:rPr lang="en-US" sz="1600" b="0" dirty="0" smtClean="0"/>
              <a:t>  </a:t>
            </a:r>
          </a:p>
          <a:p>
            <a:r>
              <a:rPr lang="en-US" sz="1600" dirty="0" smtClean="0"/>
              <a:t>TGaf – Peter Ecclesine – </a:t>
            </a:r>
            <a:r>
              <a:rPr lang="en-US" sz="1600" b="0" dirty="0" smtClean="0">
                <a:hlinkClick r:id="rId5"/>
              </a:rPr>
              <a:t>pecclesi@cisco.com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</a:t>
            </a:r>
            <a:r>
              <a:rPr lang="en-US" sz="1600" dirty="0" err="1" smtClean="0"/>
              <a:t>Minyoung</a:t>
            </a:r>
            <a:r>
              <a:rPr lang="en-US" sz="1600" dirty="0" smtClean="0"/>
              <a:t> Park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6"/>
              </a:rPr>
              <a:t>minyoung.park@intel.com</a:t>
            </a:r>
            <a:endParaRPr lang="en-US" sz="1600" b="0" dirty="0" smtClean="0"/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Armstrong– </a:t>
            </a:r>
            <a:r>
              <a:rPr lang="en-US" sz="1600" b="0" dirty="0" smtClean="0">
                <a:hlinkClick r:id="rId7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8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9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0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1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2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6452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January 15th Round table status report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GB" sz="2000" dirty="0" err="1" smtClean="0"/>
              <a:t>REVmc</a:t>
            </a:r>
            <a:r>
              <a:rPr lang="en-GB" sz="2000" dirty="0" smtClean="0"/>
              <a:t> – processes ~50% of comments, intend to go to </a:t>
            </a:r>
            <a:r>
              <a:rPr lang="en-GB" sz="2000" dirty="0" err="1" smtClean="0"/>
              <a:t>WG</a:t>
            </a:r>
            <a:r>
              <a:rPr lang="en-GB" sz="2000" dirty="0" smtClean="0"/>
              <a:t> letter ballot this week, rolling forward comments into the ballot.</a:t>
            </a:r>
          </a:p>
          <a:p>
            <a:r>
              <a:rPr lang="en-GB" sz="2000" dirty="0" err="1" smtClean="0"/>
              <a:t>11ac</a:t>
            </a:r>
            <a:r>
              <a:rPr lang="en-GB" sz="2000" dirty="0" smtClean="0"/>
              <a:t> – have resolutions to all comments, intent is to have </a:t>
            </a:r>
            <a:r>
              <a:rPr lang="en-GB" sz="2000" dirty="0" err="1" smtClean="0"/>
              <a:t>D5.0</a:t>
            </a:r>
            <a:r>
              <a:rPr lang="en-GB" sz="2000" dirty="0" smtClean="0"/>
              <a:t> to </a:t>
            </a:r>
            <a:r>
              <a:rPr lang="en-GB" sz="2000" dirty="0" err="1" smtClean="0"/>
              <a:t>WG</a:t>
            </a:r>
            <a:r>
              <a:rPr lang="en-GB" sz="2000" dirty="0" smtClean="0"/>
              <a:t> </a:t>
            </a:r>
            <a:r>
              <a:rPr lang="en-GB" sz="2000" dirty="0" err="1" smtClean="0"/>
              <a:t>recirc</a:t>
            </a:r>
            <a:r>
              <a:rPr lang="en-GB" sz="2000" dirty="0" smtClean="0"/>
              <a:t> this week and ask Conditional Approval to go to Sponsor Ballot. </a:t>
            </a:r>
          </a:p>
          <a:p>
            <a:r>
              <a:rPr lang="en-GB" sz="2000" dirty="0" err="1" smtClean="0"/>
              <a:t>11af</a:t>
            </a:r>
            <a:r>
              <a:rPr lang="en-GB" sz="2000" dirty="0" smtClean="0"/>
              <a:t> –  have 7 comments remaining to be processed, expect to have Draft 3.0 in </a:t>
            </a:r>
            <a:r>
              <a:rPr lang="en-GB" sz="2000" dirty="0" err="1" smtClean="0"/>
              <a:t>WG</a:t>
            </a:r>
            <a:r>
              <a:rPr lang="en-GB" sz="2000" dirty="0" smtClean="0"/>
              <a:t> </a:t>
            </a:r>
            <a:r>
              <a:rPr lang="en-GB" sz="2000" dirty="0" err="1" smtClean="0"/>
              <a:t>recirc</a:t>
            </a:r>
            <a:r>
              <a:rPr lang="en-GB" sz="2000" dirty="0" smtClean="0"/>
              <a:t> out of this week</a:t>
            </a:r>
          </a:p>
          <a:p>
            <a:r>
              <a:rPr lang="en-GB" sz="2000" dirty="0" err="1" smtClean="0"/>
              <a:t>11ah</a:t>
            </a:r>
            <a:r>
              <a:rPr lang="en-GB" sz="2000" dirty="0" smtClean="0"/>
              <a:t> – working on spec framework document, hearing presentations and will revise spec framework document.</a:t>
            </a:r>
          </a:p>
          <a:p>
            <a:r>
              <a:rPr lang="en-GB" sz="2000" dirty="0" err="1" smtClean="0"/>
              <a:t>11ai</a:t>
            </a:r>
            <a:r>
              <a:rPr lang="en-GB" sz="2000" dirty="0" smtClean="0"/>
              <a:t> – had internal review that received 293 comments, releasing speculative draft 0.3 January 15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to aid comment resolution. Will have a draft 0.4 after this week.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CBFB0970-0318-4E35-AEDF-341F41E712E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3600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MDR Status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600" dirty="0" smtClean="0"/>
              <a:t>802.11-11/</a:t>
            </a:r>
            <a:r>
              <a:rPr lang="en-US" sz="1600" dirty="0" err="1" smtClean="0"/>
              <a:t>615r4</a:t>
            </a:r>
            <a:r>
              <a:rPr lang="en-US" sz="1600" dirty="0" smtClean="0"/>
              <a:t> documents the process. There is an </a:t>
            </a:r>
            <a:r>
              <a:rPr lang="en-US" sz="1600" dirty="0" err="1" smtClean="0"/>
              <a:t>r5</a:t>
            </a:r>
            <a:r>
              <a:rPr lang="en-US" sz="1600" dirty="0" smtClean="0"/>
              <a:t>.</a:t>
            </a:r>
          </a:p>
          <a:p>
            <a:pPr lvl="1">
              <a:buFontTx/>
              <a:buNone/>
            </a:pPr>
            <a:r>
              <a:rPr lang="en-US" sz="1600" dirty="0" err="1" smtClean="0"/>
              <a:t>MDR</a:t>
            </a:r>
            <a:r>
              <a:rPr lang="en-US" sz="1600" dirty="0" smtClean="0"/>
              <a:t> now in the 802.11 Operating Manual 802.11-09/</a:t>
            </a:r>
            <a:r>
              <a:rPr lang="en-US" sz="1600" dirty="0" err="1" smtClean="0"/>
              <a:t>0002r12</a:t>
            </a:r>
            <a:endParaRPr lang="en-US" sz="1600" dirty="0" smtClean="0"/>
          </a:p>
          <a:p>
            <a:pPr lvl="1">
              <a:buFontTx/>
              <a:buNone/>
            </a:pPr>
            <a:endParaRPr lang="en-US" sz="1600" dirty="0" smtClean="0"/>
          </a:p>
          <a:p>
            <a:r>
              <a:rPr lang="en-US" dirty="0" err="1" smtClean="0"/>
              <a:t>P802.11aa</a:t>
            </a:r>
            <a:r>
              <a:rPr lang="en-US" dirty="0" smtClean="0"/>
              <a:t> </a:t>
            </a:r>
            <a:r>
              <a:rPr lang="en-US" dirty="0" err="1" smtClean="0"/>
              <a:t>D5.0</a:t>
            </a:r>
            <a:r>
              <a:rPr lang="en-US" dirty="0" smtClean="0"/>
              <a:t> went through Working Group Mandatory Editorial Coordination before July 2011</a:t>
            </a:r>
          </a:p>
          <a:p>
            <a:r>
              <a:rPr lang="en-US" dirty="0" err="1" smtClean="0"/>
              <a:t>P802.11ad</a:t>
            </a:r>
            <a:r>
              <a:rPr lang="en-US" dirty="0" smtClean="0"/>
              <a:t> </a:t>
            </a:r>
            <a:r>
              <a:rPr lang="en-US" dirty="0" err="1" smtClean="0"/>
              <a:t>D4.0</a:t>
            </a:r>
            <a:r>
              <a:rPr lang="en-US" dirty="0" smtClean="0"/>
              <a:t> went through Working Group Mandatory Editorial Coordination before July 2011</a:t>
            </a:r>
          </a:p>
          <a:p>
            <a:r>
              <a:rPr lang="en-US" dirty="0" err="1" smtClean="0"/>
              <a:t>P802.11ae</a:t>
            </a:r>
            <a:r>
              <a:rPr lang="en-US" dirty="0" smtClean="0"/>
              <a:t> </a:t>
            </a:r>
            <a:r>
              <a:rPr lang="en-US" dirty="0" err="1" smtClean="0"/>
              <a:t>D4.0</a:t>
            </a:r>
            <a:r>
              <a:rPr lang="en-US" dirty="0" smtClean="0"/>
              <a:t> went through Working Group Mandatory Editorial Coordination before July 2011</a:t>
            </a:r>
          </a:p>
          <a:p>
            <a:r>
              <a:rPr lang="en-US" dirty="0" err="1" smtClean="0"/>
              <a:t>P802.11ac</a:t>
            </a:r>
            <a:r>
              <a:rPr lang="en-US" dirty="0" smtClean="0"/>
              <a:t> </a:t>
            </a:r>
            <a:r>
              <a:rPr lang="en-US" dirty="0" err="1" smtClean="0"/>
              <a:t>D4.0</a:t>
            </a:r>
            <a:r>
              <a:rPr lang="en-US" dirty="0" smtClean="0"/>
              <a:t> went through Working Group Mandatory Draft Review</a:t>
            </a:r>
            <a:r>
              <a:rPr lang="en-US" dirty="0"/>
              <a:t> </a:t>
            </a:r>
            <a:r>
              <a:rPr lang="en-US" dirty="0" smtClean="0"/>
              <a:t>before January 2013</a:t>
            </a:r>
          </a:p>
          <a:p>
            <a:pPr lvl="1"/>
            <a:r>
              <a:rPr lang="en-US" dirty="0" smtClean="0"/>
              <a:t>Our Thanks to David Hunter for his superb participation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2F44440-AD43-43F2-939F-6A909DC803D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9233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US" dirty="0" smtClean="0"/>
              <a:t>802.11 </a:t>
            </a:r>
            <a:r>
              <a:rPr lang="en-US" dirty="0" smtClean="0"/>
              <a:t>January Meeting </a:t>
            </a:r>
            <a:r>
              <a:rPr lang="en-US" dirty="0" smtClean="0"/>
              <a:t>Documents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334000"/>
          </a:xfrm>
        </p:spPr>
        <p:txBody>
          <a:bodyPr/>
          <a:lstStyle/>
          <a:p>
            <a:r>
              <a:rPr lang="en-US" sz="3200" dirty="0" smtClean="0"/>
              <a:t>Agenda 					</a:t>
            </a:r>
            <a:r>
              <a:rPr lang="en-US" sz="3200" dirty="0" smtClean="0"/>
              <a:t>11-12-1432r4</a:t>
            </a:r>
            <a:endParaRPr lang="en-US" sz="3200" dirty="0" smtClean="0"/>
          </a:p>
          <a:p>
            <a:r>
              <a:rPr lang="en-US" sz="3200" dirty="0" smtClean="0"/>
              <a:t>Snapshots 				11-12-1433r0</a:t>
            </a:r>
          </a:p>
          <a:p>
            <a:r>
              <a:rPr lang="en-US" sz="3200" dirty="0" smtClean="0"/>
              <a:t>Supplementary 			</a:t>
            </a:r>
            <a:r>
              <a:rPr lang="en-US" sz="3200" dirty="0" smtClean="0"/>
              <a:t>11-12-1434r2</a:t>
            </a:r>
            <a:endParaRPr lang="en-US" sz="3200" dirty="0" smtClean="0"/>
          </a:p>
          <a:p>
            <a:r>
              <a:rPr lang="en-US" sz="3200" dirty="0" smtClean="0"/>
              <a:t>Adrian’s Vice Chair report  	</a:t>
            </a:r>
            <a:r>
              <a:rPr lang="en-US" sz="3200" dirty="0" smtClean="0"/>
              <a:t>11-13-0096r1</a:t>
            </a:r>
            <a:endParaRPr lang="en-US" sz="3200" dirty="0" smtClean="0"/>
          </a:p>
          <a:p>
            <a:r>
              <a:rPr lang="en-US" sz="3200" dirty="0" smtClean="0"/>
              <a:t>Jon’s Vice Chair report  	</a:t>
            </a:r>
            <a:r>
              <a:rPr lang="en-US" sz="3200" dirty="0" smtClean="0"/>
              <a:t>11-13-0021r1</a:t>
            </a:r>
            <a:endParaRPr lang="en-US" sz="3200" dirty="0" smtClean="0"/>
          </a:p>
          <a:p>
            <a:r>
              <a:rPr lang="en-US" sz="3200" dirty="0" smtClean="0"/>
              <a:t>Treasury report  			11-13-0020r0</a:t>
            </a:r>
          </a:p>
          <a:p>
            <a:r>
              <a:rPr lang="en-US" sz="3200" dirty="0" smtClean="0"/>
              <a:t>Publicity report			11-13-0091r0</a:t>
            </a:r>
          </a:p>
          <a:p>
            <a:r>
              <a:rPr lang="en-US" sz="3200" dirty="0" smtClean="0"/>
              <a:t>Newcomers material 		</a:t>
            </a:r>
            <a:r>
              <a:rPr lang="en-US" sz="3200" dirty="0" smtClean="0"/>
              <a:t>11-13-0049r1</a:t>
            </a:r>
            <a:endParaRPr lang="en-US" sz="3200" dirty="0" smtClean="0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521BE44B-C64E-4BCF-BA06-4D428113ED72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11-09-1034-06-0000-wg11-style-guide.doc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2012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9749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62000"/>
            <a:ext cx="12954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65870"/>
              </p:ext>
            </p:extLst>
          </p:nvPr>
        </p:nvGraphicFramePr>
        <p:xfrm>
          <a:off x="152402" y="1946311"/>
          <a:ext cx="7543799" cy="4407469"/>
        </p:xfrm>
        <a:graphic>
          <a:graphicData uri="http://schemas.openxmlformats.org/drawingml/2006/table">
            <a:tbl>
              <a:tblPr/>
              <a:tblGrid>
                <a:gridCol w="457198"/>
                <a:gridCol w="318385"/>
                <a:gridCol w="360042"/>
                <a:gridCol w="370004"/>
                <a:gridCol w="441157"/>
                <a:gridCol w="370004"/>
                <a:gridCol w="441157"/>
                <a:gridCol w="405581"/>
                <a:gridCol w="280348"/>
                <a:gridCol w="684506"/>
                <a:gridCol w="572079"/>
                <a:gridCol w="620467"/>
                <a:gridCol w="1249477"/>
                <a:gridCol w="973394"/>
              </a:tblGrid>
              <a:tr h="29855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Cordero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21-Dec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10.0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Minyoung Park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15-Jan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2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0.7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992207"/>
            <a:ext cx="40386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2013</a:t>
            </a:r>
          </a:p>
        </p:txBody>
      </p:sp>
    </p:spTree>
    <p:extLst>
      <p:ext uri="{BB962C8B-B14F-4D97-AF65-F5344CB8AC3E}">
        <p14:creationId xmlns:p14="http://schemas.microsoft.com/office/powerpoint/2010/main" val="10192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E3A743C8-E80A-43C4-B81C-5A5E1EC48092}" type="slidenum">
              <a:rPr lang="en-GB"/>
              <a:pPr/>
              <a:t>22</a:t>
            </a:fld>
            <a:endParaRPr lang="en-GB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Closing Report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GB" sz="2000"/>
              <a:t>Date:</a:t>
            </a:r>
            <a:r>
              <a:rPr lang="en-GB" sz="2000" b="0"/>
              <a:t> 2013-01-18</a:t>
            </a:r>
          </a:p>
        </p:txBody>
      </p:sp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539750" y="2276475"/>
          <a:ext cx="77089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4" imgW="8127059" imgH="2305470" progId="Word.Document.8">
                  <p:embed/>
                </p:oleObj>
              </mc:Choice>
              <mc:Fallback>
                <p:oleObj name="Document" r:id="rId4" imgW="8127059" imgH="23054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77089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11-13/0153r0 by Clint Chaplin, Chair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1279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76F07149-B3D7-48E5-9C98-995A147F2CD6}" type="slidenum">
              <a:rPr lang="en-GB"/>
              <a:pPr/>
              <a:t>23</a:t>
            </a:fld>
            <a:endParaRPr lang="en-GB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Abstract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GB" sz="3200"/>
              <a:t> Closing report for WNG SC for January 2013, Vancouver, British Columbia, Canada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11-13/0153r0 by Clint Chaplin, Chair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522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4A080BA-A23F-4BE6-8701-67D06DCF2432}" type="slidenum">
              <a:rPr lang="en-GB"/>
              <a:pPr/>
              <a:t>24</a:t>
            </a:fld>
            <a:endParaRPr lang="en-GB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  <a:noFill/>
          <a:ln/>
        </p:spPr>
        <p:txBody>
          <a:bodyPr/>
          <a:lstStyle/>
          <a:p>
            <a:pPr marL="457200" indent="-457200" eaLnBrk="1" hangingPunct="1"/>
            <a:r>
              <a:rPr lang="en-US" sz="2000"/>
              <a:t>Presentations at January 2013 meeting</a:t>
            </a:r>
          </a:p>
          <a:p>
            <a:pPr marL="838200" lvl="1" indent="-381000" eaLnBrk="1" hangingPunct="1">
              <a:spcBef>
                <a:spcPct val="0"/>
              </a:spcBef>
              <a:buFontTx/>
              <a:buAutoNum type="arabicPeriod"/>
            </a:pPr>
            <a:r>
              <a:rPr lang="en-US" sz="1800"/>
              <a:t>802.11: Looking Ahead to the Future – Part II (11-13-0098-00-0wng-802-11-looking-ahead-to-the-future-part-ii.pptx) – Osama Aboul-Magd</a:t>
            </a:r>
          </a:p>
          <a:p>
            <a:pPr marL="838200" lvl="1" indent="-381000" eaLnBrk="1" hangingPunct="1">
              <a:spcBef>
                <a:spcPct val="0"/>
              </a:spcBef>
              <a:buFontTx/>
              <a:buAutoNum type="arabicPeriod"/>
            </a:pPr>
            <a:r>
              <a:rPr lang="en-US" sz="1800"/>
              <a:t>Applications and Requirements for Next Generation WLAN (11-13-0113-00-0wng-applications-and-requirements-for-next-generation-wlan.pptx) - Huai-Rong Shao</a:t>
            </a:r>
          </a:p>
          <a:p>
            <a:pPr marL="838200" lvl="1" indent="-381000" eaLnBrk="1" hangingPunct="1">
              <a:spcBef>
                <a:spcPct val="0"/>
              </a:spcBef>
              <a:buFontTx/>
              <a:buAutoNum type="arabicPeriod"/>
            </a:pPr>
            <a:r>
              <a:rPr lang="en-US" sz="1800"/>
              <a:t>A Physical-layer Network Coding Relay scheme for IEEE 802.11 (11-13-0111-01-0wng-a-physical-layer-network-coding-relay-scheme-for-ieee-802-11.ppt) – </a:t>
            </a:r>
          </a:p>
          <a:p>
            <a:pPr marL="838200" lvl="1" indent="-381000" eaLnBrk="1" hangingPunct="1">
              <a:spcBef>
                <a:spcPct val="0"/>
              </a:spcBef>
              <a:buFontTx/>
              <a:buAutoNum type="arabicPeriod"/>
            </a:pPr>
            <a:r>
              <a:rPr lang="en-US" sz="1800"/>
              <a:t>Joint Coding and Modulation Diversity for the Next Generation WLAN (11-13-0112-00-0wng-joint-coding-and-modulation-diversity-for-the-next-generation-wlan.ppt) – </a:t>
            </a:r>
          </a:p>
          <a:p>
            <a:pPr marL="457200" indent="-457200"/>
            <a:r>
              <a:rPr lang="en-GB" sz="2000"/>
              <a:t>Minutes</a:t>
            </a:r>
          </a:p>
          <a:p>
            <a:pPr marL="838200" lvl="1" indent="-381000"/>
            <a:r>
              <a:rPr lang="en-GB" sz="1800"/>
              <a:t>11-13-0117-00-0wng-january-2013-meeting-minutes-from-vancouver.doc</a:t>
            </a:r>
          </a:p>
          <a:p>
            <a:pPr marL="457200" indent="-457200"/>
            <a:r>
              <a:rPr lang="en-GB" altLang="ko-KR" sz="2000">
                <a:ea typeface="Gulim" pitchFamily="34" charset="-127"/>
              </a:rPr>
              <a:t>Plans for March 2013</a:t>
            </a:r>
          </a:p>
          <a:p>
            <a:pPr marL="838200" lvl="1" indent="-381000"/>
            <a:r>
              <a:rPr lang="en-US" sz="1800"/>
              <a:t>Special BOF sessions?</a:t>
            </a:r>
          </a:p>
          <a:p>
            <a:pPr marL="838200" lvl="1" indent="-381000"/>
            <a:r>
              <a:rPr lang="en-US" sz="1800"/>
              <a:t>1 2 hour session</a:t>
            </a:r>
            <a:endParaRPr lang="en-GB" sz="18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11-13/0153r0 by Clint Chaplin, Chair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5605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33383" y="6475413"/>
            <a:ext cx="2210542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88500"/>
              </p:ext>
            </p:extLst>
          </p:nvPr>
        </p:nvGraphicFramePr>
        <p:xfrm>
          <a:off x="511175" y="2286000"/>
          <a:ext cx="7907338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286000"/>
                        <a:ext cx="7907338" cy="264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2412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January 2013, Vancouver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0336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Brief update on General Links (GLK SC) and 802.1 bridging discussions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Clarified that MSDUs in an A-MSDU are still LLC format (not </a:t>
            </a:r>
            <a:r>
              <a:rPr lang="en-US" dirty="0" err="1" smtClean="0"/>
              <a:t>Ethertype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Noted that P1905.1 ballot closed Nov 23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802.11 submitted comments, but they seem to have gotten lost(?) - investigating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IETF/802 coordination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Reviewed RFC 4441 update.  No comments.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Will request a WG </a:t>
            </a:r>
            <a:r>
              <a:rPr lang="en-US" dirty="0" err="1" smtClean="0">
                <a:ea typeface="ＭＳ Ｐゴシック" pitchFamily="34" charset="-128"/>
              </a:rPr>
              <a:t>ePoll</a:t>
            </a:r>
            <a:r>
              <a:rPr lang="en-US" dirty="0" smtClean="0">
                <a:ea typeface="ＭＳ Ｐゴシック" pitchFamily="34" charset="-128"/>
              </a:rPr>
              <a:t> to collect comments on the next revision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802 Overview and Architecture Draft 1.6 letter ballot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Very few comments received.  802.1 working on it off-line (no face-to-face meetings), probably going to Sponsor Ballot next.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Architecture of APs/DS/Portals, and 802.1 concepts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Spent considerable time reviewing all the related 802.1 concepts, trying to relate to concepts in 802.11’s architecture description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See 11-13/0115 for discussion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044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CFD111E0-D59E-4076-9560-166B07D396E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Teleconferences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None expected, if needed, will schedule with 10 days notice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492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2013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Continue discussion on architectural model for AP (and DS and Portal) and where MAC-SAP interface(s) appear, and how this relates to the 802.1 concepts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 O&amp;A sponsor ballot, as appropriate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 RFC 4441, as appropriate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8221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F337CECE-D3A4-4ACD-B407-B5EDD0581AEF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20484" name="Rectangle 7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PAR Expiration/Renewal Schedule</a:t>
            </a:r>
          </a:p>
        </p:txBody>
      </p:sp>
      <p:graphicFrame>
        <p:nvGraphicFramePr>
          <p:cNvPr id="3247205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10508"/>
              </p:ext>
            </p:extLst>
          </p:nvPr>
        </p:nvGraphicFramePr>
        <p:xfrm>
          <a:off x="304800" y="1268946"/>
          <a:ext cx="5384800" cy="4023168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</a:tblGrid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Expiration Date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6" name="Text Box 83"/>
          <p:cNvSpPr txBox="1">
            <a:spLocks noChangeArrowheads="1"/>
          </p:cNvSpPr>
          <p:nvPr/>
        </p:nvSpPr>
        <p:spPr bwMode="auto">
          <a:xfrm>
            <a:off x="746125" y="6057900"/>
            <a:ext cx="705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800">
                <a:hlinkClick r:id="rId2"/>
              </a:rPr>
              <a:t>https://development.standards.ieee.org/pub/active-pars?n=22&amp;o=1a0a2a3d</a:t>
            </a:r>
            <a:endParaRPr lang="en-US" sz="1800"/>
          </a:p>
        </p:txBody>
      </p:sp>
      <p:sp>
        <p:nvSpPr>
          <p:cNvPr id="20528" name="AutoShape 49"/>
          <p:cNvSpPr>
            <a:spLocks noChangeArrowheads="1"/>
          </p:cNvSpPr>
          <p:nvPr/>
        </p:nvSpPr>
        <p:spPr bwMode="auto">
          <a:xfrm>
            <a:off x="5686582" y="18288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WordArt 48"/>
          <p:cNvSpPr>
            <a:spLocks noChangeArrowheads="1" noChangeShapeType="1" noTextEdit="1"/>
          </p:cNvSpPr>
          <p:nvPr/>
        </p:nvSpPr>
        <p:spPr bwMode="auto">
          <a:xfrm>
            <a:off x="6219982" y="3276600"/>
            <a:ext cx="2820831" cy="1371600"/>
          </a:xfrm>
          <a:prstGeom prst="rect">
            <a:avLst/>
          </a:prstGeom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11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Plan for Approval of</a:t>
            </a:r>
          </a:p>
          <a:p>
            <a:pPr algn="ctr"/>
            <a:r>
              <a:rPr lang="en-US" sz="111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Extension PAR</a:t>
            </a:r>
          </a:p>
          <a:p>
            <a:pPr algn="ctr"/>
            <a:r>
              <a:rPr lang="en-US" sz="111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July </a:t>
            </a:r>
            <a:r>
              <a:rPr lang="en-US" sz="111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2013</a:t>
            </a:r>
            <a:endParaRPr lang="en-US" sz="111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Elbow Connector 15"/>
          <p:cNvCxnSpPr>
            <a:stCxn id="20531" idx="0"/>
            <a:endCxn id="20528" idx="3"/>
          </p:cNvCxnSpPr>
          <p:nvPr/>
        </p:nvCxnSpPr>
        <p:spPr bwMode="auto">
          <a:xfrm rot="16200000" flipV="1">
            <a:off x="6258440" y="1904642"/>
            <a:ext cx="1333500" cy="141041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Isosceles Triangle 11"/>
          <p:cNvSpPr/>
          <p:nvPr/>
        </p:nvSpPr>
        <p:spPr bwMode="auto">
          <a:xfrm>
            <a:off x="8550513" y="561975"/>
            <a:ext cx="292545" cy="364000"/>
          </a:xfrm>
          <a:prstGeom prst="triangl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 (Jan 13)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2013-1-17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238337"/>
              </p:ext>
            </p:extLst>
          </p:nvPr>
        </p:nvGraphicFramePr>
        <p:xfrm>
          <a:off x="677416" y="2852936"/>
          <a:ext cx="8287072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4" imgW="8132982" imgH="2303817" progId="Word.Document.8">
                  <p:embed/>
                </p:oleObj>
              </mc:Choice>
              <mc:Fallback>
                <p:oleObj name="Document" r:id="rId4" imgW="8132982" imgH="23038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16" y="2852936"/>
                        <a:ext cx="8287072" cy="2095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5732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Jan 13 in Vancouver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4019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JTC1 SC focused on reporting on status updates &amp; 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Reviewed latest liaisons to SC6 of Sponsor Ballot drafts</a:t>
            </a:r>
          </a:p>
          <a:p>
            <a:pPr lvl="1"/>
            <a:r>
              <a:rPr lang="en-AU" dirty="0" smtClean="0"/>
              <a:t>802.11ac D4.0 liaised</a:t>
            </a:r>
          </a:p>
          <a:p>
            <a:pPr lvl="1"/>
            <a:r>
              <a:rPr lang="en-AU" dirty="0" smtClean="0"/>
              <a:t>Will liaise </a:t>
            </a:r>
            <a:r>
              <a:rPr lang="en-AU" dirty="0"/>
              <a:t>802.11ac </a:t>
            </a:r>
            <a:r>
              <a:rPr lang="en-AU" dirty="0" smtClean="0"/>
              <a:t>D5.0</a:t>
            </a:r>
          </a:p>
          <a:p>
            <a:r>
              <a:rPr lang="en-AU" dirty="0" smtClean="0"/>
              <a:t>Reviewed status of  PSDO activity</a:t>
            </a:r>
          </a:p>
          <a:p>
            <a:pPr lvl="1"/>
            <a:r>
              <a:rPr lang="en-AU" dirty="0" smtClean="0"/>
              <a:t>Pre-ballots in SC6 on 802.1X &amp; 802.1AE close in Feb, and will be followed by 5 month ballots</a:t>
            </a:r>
          </a:p>
          <a:p>
            <a:pPr lvl="1"/>
            <a:r>
              <a:rPr lang="en-AU" dirty="0" smtClean="0"/>
              <a:t>It is hoped 802.3 will be submitted to SC6 pre-ballot in March</a:t>
            </a:r>
          </a:p>
          <a:p>
            <a:pPr lvl="1"/>
            <a:r>
              <a:rPr lang="en-AU" dirty="0" smtClean="0"/>
              <a:t>802.11 WG decided to submit 802.11aa/</a:t>
            </a:r>
            <a:r>
              <a:rPr lang="en-AU" dirty="0" err="1" smtClean="0"/>
              <a:t>ae</a:t>
            </a:r>
            <a:r>
              <a:rPr lang="en-AU" dirty="0" smtClean="0"/>
              <a:t>/ad to SC6 pre-ballot</a:t>
            </a:r>
          </a:p>
          <a:p>
            <a:r>
              <a:rPr lang="en-AU" dirty="0"/>
              <a:t>Reviewed responses to comments from </a:t>
            </a:r>
            <a:r>
              <a:rPr lang="en-AU" dirty="0" smtClean="0"/>
              <a:t>JTC1 ballot on ISO/IEC 8802-11:2012</a:t>
            </a:r>
            <a:endParaRPr lang="en-AU" dirty="0"/>
          </a:p>
          <a:p>
            <a:pPr lvl="1"/>
            <a:r>
              <a:rPr lang="en-AU" dirty="0"/>
              <a:t>Responses were developed by </a:t>
            </a:r>
            <a:r>
              <a:rPr lang="en-AU" dirty="0" err="1"/>
              <a:t>TGmc</a:t>
            </a:r>
            <a:endParaRPr lang="en-AU" dirty="0"/>
          </a:p>
          <a:p>
            <a:pPr lvl="1"/>
            <a:r>
              <a:rPr lang="en-AU" dirty="0" smtClean="0"/>
              <a:t>SC agreed to liaise responses to SC6; motion later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8376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JTC1 SC focused on reporting on status updates &amp; 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r>
              <a:rPr lang="en-AU" dirty="0"/>
              <a:t>Reviewed status of various China NB proposals in SC6</a:t>
            </a:r>
          </a:p>
          <a:p>
            <a:pPr lvl="1"/>
            <a:r>
              <a:rPr lang="en-AU" dirty="0"/>
              <a:t>No known changes to TEPA-AC, </a:t>
            </a:r>
            <a:r>
              <a:rPr lang="en-AU" dirty="0" err="1"/>
              <a:t>TLSec</a:t>
            </a:r>
            <a:r>
              <a:rPr lang="en-AU" dirty="0"/>
              <a:t>, </a:t>
            </a:r>
            <a:r>
              <a:rPr lang="en-AU" dirty="0" smtClean="0"/>
              <a:t>TAAA, </a:t>
            </a:r>
            <a:r>
              <a:rPr lang="en-AU" dirty="0" err="1" smtClean="0"/>
              <a:t>TISec</a:t>
            </a:r>
            <a:r>
              <a:rPr lang="en-AU" dirty="0" smtClean="0"/>
              <a:t> status</a:t>
            </a:r>
          </a:p>
          <a:p>
            <a:pPr lvl="1"/>
            <a:r>
              <a:rPr lang="en-AU" dirty="0" smtClean="0"/>
              <a:t>Reviewed Swiss NB “comparison of 802.1X and TEPA-AC”; an 802.1 expert evaluation will be considered in March</a:t>
            </a:r>
            <a:endParaRPr lang="en-AU" dirty="0"/>
          </a:p>
          <a:p>
            <a:pPr lvl="1"/>
            <a:r>
              <a:rPr lang="en-AU" dirty="0"/>
              <a:t>No change to </a:t>
            </a:r>
            <a:r>
              <a:rPr lang="en-AU" dirty="0" smtClean="0"/>
              <a:t>WAPI </a:t>
            </a:r>
            <a:r>
              <a:rPr lang="en-AU" dirty="0"/>
              <a:t>in </a:t>
            </a:r>
            <a:r>
              <a:rPr lang="en-AU" dirty="0" smtClean="0"/>
              <a:t>ISO, </a:t>
            </a:r>
            <a:r>
              <a:rPr lang="en-AU" dirty="0"/>
              <a:t>but a government lab has been set up to promote its international standardisation</a:t>
            </a:r>
          </a:p>
          <a:p>
            <a:pPr lvl="1"/>
            <a:r>
              <a:rPr lang="en-AU" dirty="0" err="1"/>
              <a:t>Nufront</a:t>
            </a:r>
            <a:r>
              <a:rPr lang="en-AU" dirty="0"/>
              <a:t> will present on EUHT and coexistence with 802.11 in </a:t>
            </a:r>
            <a:r>
              <a:rPr lang="en-AU" dirty="0" smtClean="0"/>
              <a:t>March in </a:t>
            </a:r>
            <a:r>
              <a:rPr lang="en-AU" dirty="0" err="1" smtClean="0"/>
              <a:t>Orlando</a:t>
            </a:r>
            <a:r>
              <a:rPr lang="en-AU" dirty="0" smtClean="0"/>
              <a:t>; possibly in SC forum</a:t>
            </a:r>
            <a:endParaRPr lang="en-AU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8405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JTC1 SC focused on reporting on status updates &amp; 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r>
              <a:rPr lang="en-US" sz="2800" dirty="0" smtClean="0"/>
              <a:t>Began preparations </a:t>
            </a:r>
            <a:r>
              <a:rPr lang="en-US" sz="2800" dirty="0"/>
              <a:t>for next SC6 meeting in June in Korea</a:t>
            </a:r>
          </a:p>
          <a:p>
            <a:pPr lvl="1"/>
            <a:r>
              <a:rPr lang="en-US" sz="2400" dirty="0" smtClean="0"/>
              <a:t>Reviewed a </a:t>
            </a:r>
            <a:r>
              <a:rPr lang="en-US" sz="2400" dirty="0"/>
              <a:t>draft of the “contribution process” for SC6 </a:t>
            </a:r>
            <a:r>
              <a:rPr lang="en-US" sz="2400" dirty="0" smtClean="0"/>
              <a:t>NBs to “participate” in development &amp; maintenance of 802 standards; it will be completed in March</a:t>
            </a:r>
            <a:endParaRPr lang="en-US" sz="2400" dirty="0"/>
          </a:p>
          <a:p>
            <a:pPr lvl="1"/>
            <a:r>
              <a:rPr lang="en-US" sz="2400" dirty="0" smtClean="0"/>
              <a:t>Discussed a Swiss </a:t>
            </a:r>
            <a:r>
              <a:rPr lang="en-US" sz="2400" dirty="0"/>
              <a:t>NB </a:t>
            </a:r>
            <a:r>
              <a:rPr lang="en-US" sz="2400" dirty="0" smtClean="0"/>
              <a:t>“explanatory report” on the SC6 resolutions from Graz; further discussion on any action will occur in March</a:t>
            </a:r>
            <a:endParaRPr lang="en-US" sz="2400" dirty="0"/>
          </a:p>
          <a:p>
            <a:pPr lvl="2"/>
            <a:endParaRPr lang="en-AU" sz="2000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769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JTC1 SC have plans for Mar 13 in </a:t>
            </a:r>
            <a:r>
              <a:rPr lang="en-AU" dirty="0" err="1" smtClean="0"/>
              <a:t>Orlando</a:t>
            </a:r>
            <a:endParaRPr lang="en-AU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Review agenda (if available) for SC6 meeting</a:t>
            </a:r>
          </a:p>
          <a:p>
            <a:r>
              <a:rPr lang="en-AU" dirty="0" smtClean="0"/>
              <a:t>Obtain </a:t>
            </a:r>
            <a:r>
              <a:rPr lang="en-AU" dirty="0"/>
              <a:t>agreement for </a:t>
            </a:r>
            <a:r>
              <a:rPr lang="en-AU" dirty="0" smtClean="0"/>
              <a:t>SC6 “</a:t>
            </a:r>
            <a:r>
              <a:rPr lang="en-US" dirty="0"/>
              <a:t>contribution </a:t>
            </a:r>
            <a:r>
              <a:rPr lang="en-US" dirty="0" smtClean="0"/>
              <a:t>process”</a:t>
            </a:r>
            <a:endParaRPr lang="en-AU" dirty="0" smtClean="0"/>
          </a:p>
          <a:p>
            <a:r>
              <a:rPr lang="en-AU" dirty="0" smtClean="0"/>
              <a:t>Respond to “explanatory report” </a:t>
            </a:r>
            <a:r>
              <a:rPr lang="en-AU" dirty="0"/>
              <a:t>from Swiss </a:t>
            </a:r>
            <a:r>
              <a:rPr lang="en-AU" dirty="0" smtClean="0"/>
              <a:t>NB</a:t>
            </a:r>
          </a:p>
          <a:p>
            <a:r>
              <a:rPr lang="en-AU" dirty="0" smtClean="0"/>
              <a:t>Respond to Swiss </a:t>
            </a:r>
            <a:r>
              <a:rPr lang="en-AU" dirty="0"/>
              <a:t>NB “comparison of 802.1X and TEPA-AC</a:t>
            </a:r>
            <a:r>
              <a:rPr lang="en-AU" dirty="0" smtClean="0"/>
              <a:t>”</a:t>
            </a:r>
          </a:p>
          <a:p>
            <a:r>
              <a:rPr lang="en-AU" dirty="0" smtClean="0"/>
              <a:t>Possibly host </a:t>
            </a:r>
            <a:r>
              <a:rPr lang="en-AU" dirty="0" err="1" smtClean="0"/>
              <a:t>Nufront</a:t>
            </a:r>
            <a:r>
              <a:rPr lang="en-AU" dirty="0" smtClean="0"/>
              <a:t> presentation on EUHT</a:t>
            </a:r>
            <a:endParaRPr lang="en-AU" dirty="0"/>
          </a:p>
          <a:p>
            <a:r>
              <a:rPr lang="en-AU" dirty="0" smtClean="0"/>
              <a:t>Empower </a:t>
            </a:r>
            <a:r>
              <a:rPr lang="en-AU" dirty="0"/>
              <a:t>the IEEE 802 </a:t>
            </a:r>
            <a:r>
              <a:rPr lang="en-AU" dirty="0" err="1"/>
              <a:t>HoD</a:t>
            </a:r>
            <a:r>
              <a:rPr lang="en-AU" dirty="0"/>
              <a:t> for SC6 meeting </a:t>
            </a:r>
            <a:endParaRPr lang="en-AU" dirty="0" smtClean="0"/>
          </a:p>
          <a:p>
            <a:pPr lvl="1"/>
            <a:r>
              <a:rPr lang="en-AU" dirty="0" smtClean="0"/>
              <a:t>Ask for volunteers to join delegation</a:t>
            </a:r>
            <a:endParaRPr lang="en-AU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1586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26400" cy="4114800"/>
          </a:xfrm>
        </p:spPr>
        <p:txBody>
          <a:bodyPr/>
          <a:lstStyle/>
          <a:p>
            <a:r>
              <a:rPr lang="en-AU" dirty="0"/>
              <a:t>Motion:</a:t>
            </a:r>
          </a:p>
          <a:p>
            <a:pPr lvl="1"/>
            <a:r>
              <a:rPr lang="en-AU" i="1" dirty="0"/>
              <a:t>The </a:t>
            </a:r>
            <a:r>
              <a:rPr lang="en-AU" i="1" dirty="0" smtClean="0"/>
              <a:t>802.11 </a:t>
            </a:r>
            <a:r>
              <a:rPr lang="en-AU" i="1" dirty="0"/>
              <a:t>WG </a:t>
            </a:r>
            <a:r>
              <a:rPr lang="en-AU" i="1" dirty="0" smtClean="0"/>
              <a:t>approves that the </a:t>
            </a:r>
            <a:r>
              <a:rPr lang="en-AU" i="1" dirty="0"/>
              <a:t>Liaison Officer to SC6 send 13/123r1 with an appropriate cover letter as a response to the comments from the China NB during the ISO/IEC ballot on IEEE </a:t>
            </a:r>
            <a:r>
              <a:rPr lang="en-AU" i="1" dirty="0" smtClean="0"/>
              <a:t>802.11-2012</a:t>
            </a:r>
          </a:p>
          <a:p>
            <a:pPr lvl="1"/>
            <a:r>
              <a:rPr lang="en-AU" dirty="0" smtClean="0"/>
              <a:t>Moved:</a:t>
            </a:r>
          </a:p>
          <a:p>
            <a:pPr lvl="1"/>
            <a:r>
              <a:rPr lang="en-AU" dirty="0" smtClean="0"/>
              <a:t>Seconded:</a:t>
            </a:r>
            <a:endParaRPr lang="en-AU" dirty="0"/>
          </a:p>
          <a:p>
            <a:r>
              <a:rPr lang="en-AU" dirty="0" smtClean="0"/>
              <a:t>Note: equivalent motion passed in SC 7/0/1</a:t>
            </a:r>
          </a:p>
          <a:p>
            <a:pPr lvl="1"/>
            <a:r>
              <a:rPr lang="en-AU" dirty="0"/>
              <a:t>Moved: Dave </a:t>
            </a:r>
            <a:r>
              <a:rPr lang="en-AU" dirty="0" err="1"/>
              <a:t>Halasz</a:t>
            </a:r>
            <a:endParaRPr lang="en-AU" dirty="0"/>
          </a:p>
          <a:p>
            <a:pPr lvl="1"/>
            <a:r>
              <a:rPr lang="en-AU" dirty="0"/>
              <a:t>Seconded: Dan Harkins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53047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C8DDC52-C914-4300-A3EB-24D95B117517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/>
              <a:t>IEEE 802.11 Regulatory SC</a:t>
            </a:r>
            <a:br>
              <a:rPr lang="en-US" sz="2800" smtClean="0"/>
            </a:br>
            <a:r>
              <a:rPr lang="en-US" sz="2800" smtClean="0"/>
              <a:t>Vancouver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9588" y="3067050"/>
          <a:ext cx="8021637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4" imgW="8360559" imgH="2653632" progId="Word.Document.8">
                  <p:embed/>
                </p:oleObj>
              </mc:Choice>
              <mc:Fallback>
                <p:oleObj name="Document" r:id="rId4" imgW="8360559" imgH="26536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067050"/>
                        <a:ext cx="8021637" cy="253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7597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6E0242B-6164-4C77-A457-7B9ADED1052E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January 2013 IEEE 802.11 Regulatory Standing Committee meeting in Vancouver.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8051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Regulatory Summary – North America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US</a:t>
            </a:r>
          </a:p>
          <a:p>
            <a:pPr lvl="1" eaLnBrk="1" hangingPunct="1"/>
            <a:r>
              <a:rPr lang="en-US" smtClean="0"/>
              <a:t>NPRM FCC 12-118 TV Band Auctions; TVWS channel allocation</a:t>
            </a:r>
          </a:p>
          <a:p>
            <a:pPr lvl="1" eaLnBrk="1" hangingPunct="1"/>
            <a:r>
              <a:rPr lang="en-US" smtClean="0"/>
              <a:t>NPRM FCC 12-148 3500 to 3650 MHz</a:t>
            </a:r>
          </a:p>
          <a:p>
            <a:pPr lvl="1" eaLnBrk="1" hangingPunct="1"/>
            <a:r>
              <a:rPr lang="en-US" smtClean="0"/>
              <a:t>February 20</a:t>
            </a:r>
            <a:r>
              <a:rPr lang="en-US" baseline="30000" smtClean="0"/>
              <a:t>th</a:t>
            </a:r>
            <a:r>
              <a:rPr lang="en-US" smtClean="0"/>
              <a:t> NPRM on 5350 to 5470, 5850 to 5925 and TDWR</a:t>
            </a:r>
          </a:p>
          <a:p>
            <a:pPr eaLnBrk="1" hangingPunct="1"/>
            <a:r>
              <a:rPr lang="en-US" sz="2800" smtClean="0"/>
              <a:t>Canada</a:t>
            </a:r>
          </a:p>
          <a:p>
            <a:pPr lvl="1" eaLnBrk="1" hangingPunct="1"/>
            <a:r>
              <a:rPr lang="en-US" smtClean="0"/>
              <a:t>RSS-210 for TVWS</a:t>
            </a:r>
          </a:p>
          <a:p>
            <a:pPr eaLnBrk="1" hangingPunct="1"/>
            <a:r>
              <a:rPr lang="en-US" sz="2800" smtClean="0"/>
              <a:t>Mexico</a:t>
            </a:r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B38A19C-9C7F-4211-8307-80770B87774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1749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1F1E0DA8-6854-4BDD-A032-34A8662B865D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21508" name="WordArt 2"/>
          <p:cNvSpPr>
            <a:spLocks noChangeArrowheads="1" noChangeShapeType="1" noTextEdit="1"/>
          </p:cNvSpPr>
          <p:nvPr/>
        </p:nvSpPr>
        <p:spPr bwMode="auto">
          <a:xfrm>
            <a:off x="1447800" y="1600200"/>
            <a:ext cx="6248400" cy="3886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Activities </a:t>
            </a:r>
          </a:p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&amp;</a:t>
            </a:r>
          </a:p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Officers</a:t>
            </a:r>
            <a:endParaRPr lang="en-US" sz="8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Regulatory Summary – European Union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 eaLnBrk="1" hangingPunct="1"/>
            <a:r>
              <a:rPr lang="en-US" smtClean="0"/>
              <a:t>ETSI</a:t>
            </a:r>
          </a:p>
          <a:p>
            <a:pPr lvl="1" eaLnBrk="1" hangingPunct="1"/>
            <a:r>
              <a:rPr lang="en-US" sz="1800" smtClean="0"/>
              <a:t>ERM TG11 EN 300 328 v1.9.0</a:t>
            </a:r>
          </a:p>
          <a:p>
            <a:pPr lvl="1" eaLnBrk="1" hangingPunct="1"/>
            <a:r>
              <a:rPr lang="en-US" sz="1800" smtClean="0"/>
              <a:t>BRAN EN 301 598 Operation in the TV Bands White Spaces</a:t>
            </a:r>
          </a:p>
          <a:p>
            <a:pPr lvl="2" eaLnBrk="1" hangingPunct="1"/>
            <a:r>
              <a:rPr lang="en-US" smtClean="0"/>
              <a:t>Now at v0.0.13</a:t>
            </a:r>
          </a:p>
          <a:p>
            <a:pPr lvl="2" eaLnBrk="1" hangingPunct="1"/>
            <a:r>
              <a:rPr lang="en-US" smtClean="0"/>
              <a:t>Meeting week of February 22</a:t>
            </a:r>
            <a:r>
              <a:rPr lang="en-US" baseline="30000" smtClean="0"/>
              <a:t>nd</a:t>
            </a:r>
            <a:r>
              <a:rPr lang="en-US" smtClean="0"/>
              <a:t> to complete test methodologies</a:t>
            </a:r>
            <a:endParaRPr lang="en-US" sz="1600" smtClean="0"/>
          </a:p>
          <a:p>
            <a:pPr eaLnBrk="1" hangingPunct="1"/>
            <a:r>
              <a:rPr lang="en-US" sz="2200" smtClean="0"/>
              <a:t>Ofcom</a:t>
            </a:r>
          </a:p>
          <a:p>
            <a:pPr lvl="1" eaLnBrk="1" hangingPunct="1"/>
            <a:r>
              <a:rPr lang="en-US" sz="1800" smtClean="0"/>
              <a:t>Consultation on the TVWS closed January 14</a:t>
            </a:r>
            <a:r>
              <a:rPr lang="en-US" sz="1800" baseline="30000" smtClean="0"/>
              <a:t>th</a:t>
            </a:r>
            <a:r>
              <a:rPr lang="en-US" sz="1800" smtClean="0"/>
              <a:t> (yesterday)</a:t>
            </a:r>
          </a:p>
          <a:p>
            <a:pPr eaLnBrk="1" hangingPunct="1"/>
            <a:endParaRPr lang="en-US" sz="20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58AD749-57C5-4ED7-94AD-A6FC13E61E6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5458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Regulatory Summary - Asia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Japan</a:t>
            </a:r>
          </a:p>
          <a:p>
            <a:pPr lvl="1" eaLnBrk="1" hangingPunct="1"/>
            <a:r>
              <a:rPr lang="en-US" smtClean="0"/>
              <a:t>Regulatory update: Sam Oyama</a:t>
            </a:r>
          </a:p>
          <a:p>
            <a:pPr eaLnBrk="1" hangingPunct="1"/>
            <a:r>
              <a:rPr lang="en-US" smtClean="0"/>
              <a:t>China</a:t>
            </a:r>
          </a:p>
          <a:p>
            <a:pPr lvl="1" eaLnBrk="1" hangingPunct="1"/>
            <a:r>
              <a:rPr lang="en-US" smtClean="0"/>
              <a:t>In the process of opening the 5 GHz band for unlicensed access</a:t>
            </a:r>
          </a:p>
          <a:p>
            <a:pPr lvl="1" eaLnBrk="1" hangingPunct="1"/>
            <a:r>
              <a:rPr lang="en-US" smtClean="0"/>
              <a:t>Defense Ministry objects to opening 5470 to 5725 band</a:t>
            </a: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616F35D-7721-4109-86FF-2CB826A6D87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8945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NPRM FCC 12-118 Response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>
                <a:hlinkClick r:id="rId2"/>
              </a:rPr>
              <a:t>https://mentor.ieee.org/802.11/dcn/13/11-13-0156-01-0reg-comment-on-fcc-nprm-12-118.docx</a:t>
            </a:r>
            <a:endParaRPr lang="en-US" smtClean="0"/>
          </a:p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41094A8-FEAC-4018-8E2B-25B6E0579FE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8668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#1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Motion:</a:t>
            </a:r>
          </a:p>
          <a:p>
            <a:pPr>
              <a:buFontTx/>
              <a:buNone/>
            </a:pPr>
            <a:r>
              <a:rPr lang="en-US" smtClean="0"/>
              <a:t>	Approve the text in 11-13/0156r2 as the primary IEEE 802.11 input to 802.18 for the Reply Comment response to NPRM FCC 12-118.</a:t>
            </a:r>
          </a:p>
          <a:p>
            <a:pPr>
              <a:buFontTx/>
              <a:buNone/>
            </a:pPr>
            <a:endParaRPr lang="en-US" smtClean="0"/>
          </a:p>
          <a:p>
            <a:pPr lvl="1"/>
            <a:r>
              <a:rPr lang="en-US" b="1" smtClean="0"/>
              <a:t>Moved by: </a:t>
            </a:r>
            <a:r>
              <a:rPr lang="en-US" smtClean="0"/>
              <a:t>Ron</a:t>
            </a:r>
            <a:endParaRPr lang="en-US" b="1" smtClean="0"/>
          </a:p>
          <a:p>
            <a:pPr lvl="1"/>
            <a:r>
              <a:rPr lang="en-US" b="1" smtClean="0"/>
              <a:t>Seconded by: </a:t>
            </a:r>
            <a:r>
              <a:rPr lang="en-US" smtClean="0"/>
              <a:t>Joe</a:t>
            </a:r>
          </a:p>
          <a:p>
            <a:pPr lvl="1"/>
            <a:r>
              <a:rPr lang="en-US" b="1" smtClean="0"/>
              <a:t>Discussion? </a:t>
            </a:r>
            <a:r>
              <a:rPr lang="en-US" smtClean="0"/>
              <a:t>None</a:t>
            </a:r>
            <a:endParaRPr lang="en-US" b="1" smtClean="0"/>
          </a:p>
          <a:p>
            <a:pPr lvl="1"/>
            <a:r>
              <a:rPr lang="en-US" b="1" smtClean="0"/>
              <a:t>Result:  23  Y   0 N   2 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607276A-4C61-442C-AD2B-B93C62F586A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44629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NPRM FCC 12-148 Response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>
                <a:hlinkClick r:id="rId2"/>
              </a:rPr>
              <a:t>https://mentor.ieee.org/802.18/dcn/13/18-13-0004-06-0000-draft-802-comments-fcc-3550-3650-nprm.doc</a:t>
            </a:r>
            <a:endParaRPr lang="en-US" smtClean="0"/>
          </a:p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3107A4E-25AD-4609-952C-5EF82EA567A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3194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#2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Motion:  </a:t>
            </a:r>
          </a:p>
          <a:p>
            <a:pPr>
              <a:buFontTx/>
              <a:buNone/>
            </a:pPr>
            <a:r>
              <a:rPr lang="en-US" smtClean="0"/>
              <a:t>	Approve document 11-13/0162r0 as the IEEE 802.11 input to 802.18 for the NPRM FCC 12-148 response.</a:t>
            </a:r>
          </a:p>
          <a:p>
            <a:pPr>
              <a:buFontTx/>
              <a:buNone/>
            </a:pPr>
            <a:endParaRPr lang="en-US" smtClean="0"/>
          </a:p>
          <a:p>
            <a:pPr lvl="1"/>
            <a:r>
              <a:rPr lang="en-US" sz="2400" b="1" smtClean="0"/>
              <a:t>Moved by: </a:t>
            </a:r>
            <a:r>
              <a:rPr lang="en-US" sz="2400" smtClean="0"/>
              <a:t>Vinko</a:t>
            </a:r>
          </a:p>
          <a:p>
            <a:pPr lvl="1"/>
            <a:r>
              <a:rPr lang="en-US" sz="2400" b="1" smtClean="0"/>
              <a:t>Seconded by: </a:t>
            </a:r>
            <a:r>
              <a:rPr lang="en-US" sz="2400" smtClean="0"/>
              <a:t>Jens</a:t>
            </a:r>
          </a:p>
          <a:p>
            <a:pPr lvl="1"/>
            <a:r>
              <a:rPr lang="en-US" sz="2400" b="1" smtClean="0"/>
              <a:t>Discussion? </a:t>
            </a:r>
            <a:r>
              <a:rPr lang="en-US" sz="2400" smtClean="0"/>
              <a:t>None</a:t>
            </a:r>
          </a:p>
          <a:p>
            <a:pPr lvl="1"/>
            <a:r>
              <a:rPr lang="en-US" sz="2400" b="1" smtClean="0"/>
              <a:t>Result: </a:t>
            </a:r>
            <a:r>
              <a:rPr lang="en-US" sz="2400" smtClean="0"/>
              <a:t>21 Y 0 N 1 A</a:t>
            </a:r>
          </a:p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4C0BC7A-87BB-488B-8BA9-4B8763D692A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91817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Teleconferences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Weekly on Thursdays, 12:30 to 14:00 ET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7764986-4C9A-453A-8481-F91AB69F212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523542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733550"/>
            <a:ext cx="8594725" cy="474345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2"/>
              </a:rPr>
              <a:t>NPRM FCC 12-118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3"/>
              </a:rPr>
              <a:t>NPRM FCC 12-148</a:t>
            </a:r>
            <a:endParaRPr lang="en-US" sz="18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4"/>
              </a:rPr>
              <a:t>Chairman Genachowski’s statement on the 5 GHz bands</a:t>
            </a:r>
            <a:endParaRPr lang="en-US" sz="1800" b="1" smtClean="0">
              <a:hlinkClick r:id="rId2"/>
            </a:endParaRPr>
          </a:p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5"/>
              </a:rPr>
              <a:t>Early draft of EN301 598</a:t>
            </a:r>
            <a:r>
              <a:rPr lang="en-US" sz="1800" b="1" smtClean="0"/>
              <a:t> (v0.0.13)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6"/>
              </a:rPr>
              <a:t>Spectrum Allocation for Wireless LAN and ITS in Japan</a:t>
            </a:r>
            <a:endParaRPr lang="en-US" sz="1800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B86EA70-55F3-49C4-8E28-7DF6E85250E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590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January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543577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119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January 2013.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87864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 of Groups</a:t>
            </a:r>
            <a:endParaRPr lang="en-US" smtClean="0"/>
          </a:p>
        </p:txBody>
      </p:sp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50FAB596-B7EA-49E7-ABC3-BA41FBC068F6}" type="slidenum">
              <a:rPr lang="en-US" sz="1200" smtClean="0"/>
              <a:pPr/>
              <a:t>5</a:t>
            </a:fld>
            <a:endParaRPr lang="en-US" sz="12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2667000"/>
          <a:ext cx="6096000" cy="301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 marT="45725" marB="45725"/>
                </a:tc>
              </a:tr>
              <a:tr h="94498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Status: comment resolution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r>
              <a:rPr lang="en-US" dirty="0" smtClean="0"/>
              <a:t>Continued processing comments received in the recent Call for Comments on IEEE </a:t>
            </a:r>
            <a:r>
              <a:rPr lang="en-US" dirty="0" err="1" smtClean="0"/>
              <a:t>Std</a:t>
            </a:r>
            <a:r>
              <a:rPr lang="en-US" dirty="0" smtClean="0"/>
              <a:t> 802.11™-2012</a:t>
            </a:r>
          </a:p>
          <a:p>
            <a:pPr lvl="1"/>
            <a:r>
              <a:rPr lang="en-US" dirty="0" smtClean="0"/>
              <a:t>372 comments (106 editorial)</a:t>
            </a:r>
          </a:p>
          <a:p>
            <a:pPr lvl="1"/>
            <a:r>
              <a:rPr lang="en-US" dirty="0" smtClean="0"/>
              <a:t>Approximately 280 comments are resolved; remaining unresolved comments will be submitted in initial LB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485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1F67DDF6-E951-488E-BDF9-89962C356950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/>
              <a:t>Slide </a:t>
            </a:r>
            <a:fld id="{72F0B212-703F-4AF0-94AB-63B337B2ACED}" type="slidenum">
              <a:rPr lang="en-US"/>
              <a:pPr algn="ctr"/>
              <a:t>51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TGmc Plan of Record</a:t>
            </a:r>
            <a:endParaRPr lang="en-US" sz="200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29-30 Aug 2012 – </a:t>
            </a:r>
            <a:r>
              <a:rPr lang="en-US" sz="2000" dirty="0" err="1" smtClean="0"/>
              <a:t>NesCom</a:t>
            </a:r>
            <a:r>
              <a:rPr lang="en-US" sz="2000" dirty="0" smtClean="0"/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Dec 2012 – March/May 2013  – 11ad integration –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May/July</a:t>
            </a:r>
            <a:r>
              <a:rPr lang="en-US" sz="2000" dirty="0"/>
              <a:t> ballot on D2.0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Dec 2013 – March 2014 – 11ac integration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Feb 2014 – Mandatory Draft Review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Feb-March 2014 – Form Sponsor Pool (45 days)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April/May 2014 – Initial Sponsor Ballot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TBD – integration of additional completed amendments (e.g. 11af)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Nov 2014 – WG/EC Final Approval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March 2015 – </a:t>
            </a:r>
            <a:r>
              <a:rPr lang="en-US" sz="2000" dirty="0" err="1" smtClean="0"/>
              <a:t>RevCom</a:t>
            </a:r>
            <a:r>
              <a:rPr lang="en-US" sz="2000" dirty="0" smtClean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710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sz="2400" dirty="0" smtClean="0"/>
              <a:t>Feb 22 (Friday)</a:t>
            </a:r>
          </a:p>
          <a:p>
            <a:pPr lvl="1"/>
            <a:r>
              <a:rPr lang="en-US" sz="2400" dirty="0" smtClean="0"/>
              <a:t>March 11 (Monday)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7805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 the </a:t>
            </a:r>
            <a:r>
              <a:rPr lang="en-US" dirty="0" err="1" smtClean="0"/>
              <a:t>TGmc</a:t>
            </a:r>
            <a:r>
              <a:rPr lang="en-US" dirty="0" smtClean="0"/>
              <a:t> editor to prepare P802.11mc D1.0 from P802.11mc D0.7 according to changes approved by </a:t>
            </a:r>
            <a:r>
              <a:rPr lang="en-US" dirty="0" err="1" smtClean="0"/>
              <a:t>TGmc</a:t>
            </a:r>
            <a:r>
              <a:rPr lang="en-US" dirty="0" smtClean="0"/>
              <a:t> at this session and</a:t>
            </a:r>
            <a:endParaRPr lang="en-CA" dirty="0" smtClean="0"/>
          </a:p>
          <a:p>
            <a:r>
              <a:rPr lang="en-US" dirty="0" smtClean="0"/>
              <a:t>Approve a 30 day </a:t>
            </a:r>
            <a:r>
              <a:rPr lang="en-US" dirty="0"/>
              <a:t>w</a:t>
            </a:r>
            <a:r>
              <a:rPr lang="en-US" dirty="0" smtClean="0"/>
              <a:t>orking group technical letter ballot asking the question “Should P802.11mc_D1.0 be forwarded to Sponsor Ballot?”</a:t>
            </a:r>
          </a:p>
          <a:p>
            <a:r>
              <a:rPr lang="en-US" dirty="0" smtClean="0"/>
              <a:t> Moved: Mark Hamilton</a:t>
            </a:r>
          </a:p>
          <a:p>
            <a:r>
              <a:rPr lang="en-US" dirty="0" smtClean="0"/>
              <a:t>Seconded: Graham Smith</a:t>
            </a:r>
          </a:p>
          <a:p>
            <a:r>
              <a:rPr lang="en-US" dirty="0" smtClean="0"/>
              <a:t>Result: 10-0-0 Passes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19   (Thurs PM2)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23B099D-3E48-422B-A44F-14A5C52FF88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11-13/0165r0 by Dorothy Stanley, Aruba Networks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500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Initial Letter Ballot</a:t>
            </a:r>
          </a:p>
          <a:p>
            <a:r>
              <a:rPr lang="en-US" dirty="0" smtClean="0"/>
              <a:t>Continued Comment Resolution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6784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FD33B79-2E72-4BD4-ACC2-BBE8148E31B0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TGac January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2013-01-17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7406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4" imgW="8601826" imgH="2607574" progId="Word.Document.8">
                  <p:embed/>
                </p:oleObj>
              </mc:Choice>
              <mc:Fallback>
                <p:oleObj name="Document" r:id="rId4" imgW="8601826" imgH="26075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740650" cy="234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53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D8003CC2-DB19-43F4-89A0-BA865D38BC9C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This document is the closing report for the TGac for the January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2893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Completed the resolution of all comments received on draft D4.0 (LB190).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Comment spreadsheet is available at: </a:t>
            </a:r>
            <a:r>
              <a:rPr lang="en-US" sz="2800" dirty="0" smtClean="0">
                <a:hlinkClick r:id="rId3"/>
              </a:rPr>
              <a:t>https://mentor.ieee.org/802.11/dcn/12/11-12-1277-10-00ac-lb190-comments-tgac-d4-0.xls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A WG motion was passed to start a 15-day recirculation ballot.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Meeting agenda is available in doc 11-13/0007r3.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hlinkClick r:id="rId4"/>
              </a:rPr>
              <a:t>https://mentor.ieee.org/802.11/dcn/13/11-13-0007-03-00ac-january-2013-tgac-meeting-agenda.pptx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 lvl="1">
              <a:lnSpc>
                <a:spcPct val="90000"/>
              </a:lnSpc>
              <a:defRPr/>
            </a:pPr>
            <a:endParaRPr lang="en-US" sz="2800" dirty="0" smtClean="0"/>
          </a:p>
          <a:p>
            <a:pPr marL="381000" indent="-381000">
              <a:defRPr/>
            </a:pPr>
            <a:endParaRPr lang="en-US" sz="3200" dirty="0" smtClean="0"/>
          </a:p>
          <a:p>
            <a:pPr marL="381000" indent="-381000">
              <a:defRPr/>
            </a:pPr>
            <a:endParaRPr lang="en-US" sz="3200" dirty="0" smtClean="0"/>
          </a:p>
          <a:p>
            <a:pPr>
              <a:lnSpc>
                <a:spcPct val="80000"/>
              </a:lnSpc>
              <a:defRPr/>
            </a:pPr>
            <a:endParaRPr lang="en-US" sz="3200" dirty="0" smtClean="0">
              <a:sym typeface="Wingdings" pitchFamily="2" charset="2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D14CA051-5DC1-4C0E-B8D3-B66B13FA907F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5608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Next Ad Hoc Meeting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CA" smtClean="0"/>
              <a:t>Passed in November</a:t>
            </a:r>
          </a:p>
          <a:p>
            <a:pPr lvl="1"/>
            <a:r>
              <a:rPr lang="en-GB" smtClean="0"/>
              <a:t>Authorize TGac to hold an ad-hoc meeting on </a:t>
            </a:r>
            <a:r>
              <a:rPr lang="en-GB" u="sng" smtClean="0"/>
              <a:t>March 13-15, 2013 </a:t>
            </a:r>
            <a:r>
              <a:rPr lang="en-GB" smtClean="0"/>
              <a:t>in the Bay Area for the purpose of working on comment resolution.</a:t>
            </a:r>
            <a:endParaRPr lang="en-CA" smtClean="0"/>
          </a:p>
          <a:p>
            <a:pPr lvl="1"/>
            <a:r>
              <a:rPr lang="en-CA" smtClean="0"/>
              <a:t>Hosted by xxxx.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6E6EFFA7-9D07-45E2-B458-030262B76AF4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3649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2625D241-7B99-4ADE-B28A-3E0DABF31E04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March 2013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CA" sz="3200" smtClean="0"/>
              <a:t>Complete comment resolution on draft D5.0.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639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58D57AAF-B26E-439C-8091-4BE4566655B4}" type="slidenum">
              <a:rPr lang="en-US" sz="1200" b="0" smtClean="0"/>
              <a:pPr/>
              <a:t>6</a:t>
            </a:fld>
            <a:endParaRPr lang="en-US" sz="1200" b="0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30275"/>
            <a:ext cx="7772400" cy="822325"/>
          </a:xfrm>
        </p:spPr>
        <p:txBody>
          <a:bodyPr/>
          <a:lstStyle/>
          <a:p>
            <a:r>
              <a:rPr lang="en-US" dirty="0" smtClean="0"/>
              <a:t>802.11 Appointments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989138"/>
            <a:ext cx="8994775" cy="4114800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WG Secretary – Stephen McCann</a:t>
            </a:r>
          </a:p>
          <a:p>
            <a:pPr>
              <a:defRPr/>
            </a:pPr>
            <a:r>
              <a:rPr lang="en-US" sz="2600" dirty="0" smtClean="0"/>
              <a:t>Treasurer – Jon Rosdahl</a:t>
            </a:r>
          </a:p>
          <a:p>
            <a:pPr>
              <a:defRPr/>
            </a:pPr>
            <a:r>
              <a:rPr lang="en-US" sz="2600" dirty="0" smtClean="0"/>
              <a:t>Publicity – Stephen McCann</a:t>
            </a:r>
          </a:p>
          <a:p>
            <a:pPr>
              <a:defRPr/>
            </a:pPr>
            <a:r>
              <a:rPr lang="en-US" sz="2600" dirty="0" smtClean="0"/>
              <a:t>ANA Authority – Adrian Stephens</a:t>
            </a:r>
          </a:p>
          <a:p>
            <a:pPr>
              <a:defRPr/>
            </a:pPr>
            <a:r>
              <a:rPr lang="en-US" sz="2600" dirty="0" smtClean="0"/>
              <a:t>WG Technical Editors – Adrian Stephens, Peter Ecclesine</a:t>
            </a:r>
            <a:endParaRPr lang="en-US" sz="2600" dirty="0"/>
          </a:p>
          <a:p>
            <a:pPr marL="0" indent="0">
              <a:buFontTx/>
              <a:buNone/>
              <a:defRPr/>
            </a:pPr>
            <a:endParaRPr lang="en-US" sz="2600" dirty="0" smtClean="0"/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86665" y="601663"/>
            <a:ext cx="38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4.1.2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1075F38D-95DA-418B-AB7E-E904A88CFE8F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000" smtClean="0">
                <a:solidFill>
                  <a:srgbClr val="00B050"/>
                </a:solidFill>
              </a:rPr>
              <a:t>Previously Approved</a:t>
            </a:r>
          </a:p>
          <a:p>
            <a:pPr lvl="1"/>
            <a:r>
              <a:rPr lang="en-US" smtClean="0">
                <a:solidFill>
                  <a:srgbClr val="00B050"/>
                </a:solidFill>
              </a:rPr>
              <a:t>January 25</a:t>
            </a:r>
          </a:p>
          <a:p>
            <a:pPr lvl="2"/>
            <a:r>
              <a:rPr lang="en-US" smtClean="0">
                <a:solidFill>
                  <a:srgbClr val="00B050"/>
                </a:solidFill>
              </a:rPr>
              <a:t>20:00 – 22:00 ET</a:t>
            </a:r>
          </a:p>
          <a:p>
            <a:pPr lvl="1"/>
            <a:r>
              <a:rPr lang="en-US" smtClean="0">
                <a:solidFill>
                  <a:srgbClr val="00B050"/>
                </a:solidFill>
              </a:rPr>
              <a:t>January 31</a:t>
            </a:r>
          </a:p>
          <a:p>
            <a:pPr lvl="2"/>
            <a:r>
              <a:rPr lang="en-US" smtClean="0">
                <a:solidFill>
                  <a:srgbClr val="00B050"/>
                </a:solidFill>
              </a:rPr>
              <a:t>10:00 – 12:00 ET</a:t>
            </a:r>
          </a:p>
          <a:p>
            <a:r>
              <a:rPr lang="en-US" smtClean="0"/>
              <a:t>Feb 7, Feb 21, March 7, March 28</a:t>
            </a:r>
          </a:p>
          <a:p>
            <a:pPr lvl="1"/>
            <a:r>
              <a:rPr lang="en-US" smtClean="0"/>
              <a:t>20:00 – 22:00 ET</a:t>
            </a:r>
          </a:p>
          <a:p>
            <a:r>
              <a:rPr lang="en-US" smtClean="0"/>
              <a:t>Feb 14, Feb 28, March 14, April 4</a:t>
            </a:r>
          </a:p>
          <a:p>
            <a:pPr lvl="1"/>
            <a:r>
              <a:rPr lang="en-US" smtClean="0"/>
              <a:t>10:00 – 12:00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1368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17126B7-C5B9-4B18-B1D6-E094F371EC89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err="1" smtClean="0"/>
              <a:t>TGaf</a:t>
            </a:r>
            <a:r>
              <a:rPr lang="en-US" dirty="0" smtClean="0"/>
              <a:t> Vancouver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6413" y="3067050"/>
          <a:ext cx="7891462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4" imgW="8360368" imgH="2880524" progId="Word.Document.8">
                  <p:embed/>
                </p:oleObj>
              </mc:Choice>
              <mc:Fallback>
                <p:oleObj name="Document" r:id="rId4" imgW="8360368" imgH="28805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067050"/>
                        <a:ext cx="7891462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1414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D8483C0-48D7-4E4B-BC6D-BDCB9C2B3050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presentation is the closing report for the 19th face-to-face meeting of IEEE 802.11 </a:t>
            </a:r>
            <a:r>
              <a:rPr lang="en-US" dirty="0" err="1" smtClean="0"/>
              <a:t>TGaf</a:t>
            </a:r>
            <a:r>
              <a:rPr lang="en-US" dirty="0" smtClean="0"/>
              <a:t>, taking place the week of January 14</a:t>
            </a:r>
            <a:r>
              <a:rPr lang="en-US" baseline="30000" dirty="0" smtClean="0"/>
              <a:t>th</a:t>
            </a:r>
            <a:r>
              <a:rPr lang="en-US" dirty="0" smtClean="0"/>
              <a:t>, 2013 at the IEEE 802 Wireless Interim in Vancouver.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65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Plan for the Week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ea typeface="MS PGothic" pitchFamily="34" charset="-128"/>
              </a:rPr>
              <a:t>Regulatory update</a:t>
            </a:r>
            <a:endParaRPr lang="en-US" altLang="ja-JP" sz="1800" dirty="0" smtClean="0">
              <a:ea typeface="MS PGothic" pitchFamily="34" charset="-128"/>
            </a:endParaRPr>
          </a:p>
          <a:p>
            <a:r>
              <a:rPr lang="en-US" altLang="ja-JP" dirty="0" smtClean="0">
                <a:ea typeface="MS PGothic" pitchFamily="34" charset="-128"/>
              </a:rPr>
              <a:t>Review the results of LB189 and Comment Collection</a:t>
            </a:r>
          </a:p>
          <a:p>
            <a:r>
              <a:rPr lang="en-US" altLang="ja-JP" dirty="0" smtClean="0">
                <a:ea typeface="MS PGothic" pitchFamily="34" charset="-128"/>
              </a:rPr>
              <a:t>Review of the progress since November</a:t>
            </a:r>
          </a:p>
          <a:p>
            <a:r>
              <a:rPr lang="en-US" altLang="ja-JP" dirty="0" smtClean="0">
                <a:ea typeface="MS PGothic" pitchFamily="34" charset="-128"/>
              </a:rPr>
              <a:t>Editorial review; spreadsheet 11-12/1017r27</a:t>
            </a:r>
          </a:p>
          <a:p>
            <a:r>
              <a:rPr lang="en-US" altLang="ja-JP" dirty="0" smtClean="0">
                <a:ea typeface="MS PGothic" pitchFamily="34" charset="-128"/>
              </a:rPr>
              <a:t>Review and Approve all comment resolution submissions</a:t>
            </a:r>
          </a:p>
          <a:p>
            <a:r>
              <a:rPr lang="en-US" altLang="ja-JP" dirty="0" smtClean="0">
                <a:ea typeface="MS PGothic" pitchFamily="34" charset="-128"/>
              </a:rPr>
              <a:t>Update the draft and comment resolution spreadsheet with approved changes, and request a recirculation letter ballot</a:t>
            </a:r>
          </a:p>
          <a:p>
            <a:r>
              <a:rPr lang="en-US" altLang="ja-JP" dirty="0" smtClean="0">
                <a:ea typeface="MS PGothic" pitchFamily="34" charset="-128"/>
              </a:rPr>
              <a:t>Plan for March meeting and teleconferences</a:t>
            </a:r>
            <a:endParaRPr lang="en-US" altLang="ja-JP" sz="3200" dirty="0" smtClean="0">
              <a:ea typeface="MS PGothic" pitchFamily="34" charset="-128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19D8A1A-35A8-41E6-823C-73F2F84E83E7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6138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TGaf Accomplishments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dirty="0" smtClean="0"/>
              <a:t>Reviewed the comment spreadsheet and resolved all of the remaining comments from LB189 and the Comment Collection</a:t>
            </a:r>
          </a:p>
          <a:p>
            <a:r>
              <a:rPr lang="en-US" dirty="0" smtClean="0"/>
              <a:t>Requested the Editor to prepare D3.0 and the asked WG to start a recirculation letter ballot</a:t>
            </a:r>
          </a:p>
          <a:p>
            <a:r>
              <a:rPr lang="en-US" dirty="0" smtClean="0"/>
              <a:t>Planned for March meeting, and weekly teleconferences</a:t>
            </a:r>
          </a:p>
          <a:p>
            <a:pPr lvl="1"/>
            <a:r>
              <a:rPr lang="en-US" sz="2400" dirty="0" smtClean="0"/>
              <a:t>Tuesdays at 21:00 ET for 2 hours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CEABEE7-39AE-47B8-AA38-2FDFAB5B38CE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5370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March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 Vancouver and Teleconference minutes</a:t>
            </a:r>
          </a:p>
          <a:p>
            <a:r>
              <a:rPr lang="en-US" dirty="0" smtClean="0"/>
              <a:t>Review and resolve comments from the recirculation letter ballot on Draft 3.0</a:t>
            </a:r>
          </a:p>
          <a:p>
            <a:r>
              <a:rPr lang="en-US" dirty="0" smtClean="0"/>
              <a:t>Plan for May and Teleconferences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E4A9A7D-EB65-464D-9C1D-012EC1EAB5C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699672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65F7053-1DA5-4EC6-93EC-47D0C493539C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TGaf</a:t>
            </a:r>
            <a:r>
              <a:rPr lang="en-US" dirty="0" smtClean="0"/>
              <a:t> Timeline – Affirmed January 2013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GB" dirty="0" smtClean="0"/>
              <a:t>Initial Working Group Letter Ballot: January 2011</a:t>
            </a:r>
          </a:p>
          <a:p>
            <a:r>
              <a:rPr lang="en-GB" dirty="0" smtClean="0"/>
              <a:t>Second Working Group Letter Ballot: July 2012</a:t>
            </a:r>
          </a:p>
          <a:p>
            <a:r>
              <a:rPr lang="en-GB" dirty="0" smtClean="0"/>
              <a:t>Recirculation Letter Ballot: January 2013</a:t>
            </a:r>
          </a:p>
          <a:p>
            <a:r>
              <a:rPr lang="en-GB" dirty="0" smtClean="0"/>
              <a:t>Form Sponsor Ballot Pool: June 2013</a:t>
            </a:r>
            <a:endParaRPr lang="en-GB" b="0" dirty="0" smtClean="0"/>
          </a:p>
          <a:p>
            <a:r>
              <a:rPr lang="en-GB" dirty="0" smtClean="0"/>
              <a:t>Initial Sponsor Ballot: July 2013</a:t>
            </a:r>
          </a:p>
          <a:p>
            <a:r>
              <a:rPr lang="en-GB" dirty="0" err="1" smtClean="0"/>
              <a:t>Recirculate</a:t>
            </a:r>
            <a:r>
              <a:rPr lang="en-GB" dirty="0" smtClean="0"/>
              <a:t> Sponsor Ballot: November 2013</a:t>
            </a:r>
          </a:p>
          <a:p>
            <a:r>
              <a:rPr lang="en-GB" dirty="0" smtClean="0"/>
              <a:t>Final WG/EC Approval: March 2014</a:t>
            </a:r>
          </a:p>
          <a:p>
            <a:r>
              <a:rPr lang="en-GB" dirty="0" err="1" smtClean="0"/>
              <a:t>RevCom</a:t>
            </a:r>
            <a:r>
              <a:rPr lang="en-GB" dirty="0" smtClean="0"/>
              <a:t>/Standards Board Approval: June 2014</a:t>
            </a:r>
            <a:endParaRPr lang="en-GB" altLang="ja-JP" dirty="0" smtClean="0"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0369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Teleconferences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>
                <a:ea typeface="MS PGothic" pitchFamily="34" charset="-128"/>
              </a:rPr>
              <a:t>Weekly on Tuesdays through March 30</a:t>
            </a:r>
            <a:r>
              <a:rPr lang="en-US" altLang="ja-JP" sz="2800" baseline="30000" dirty="0" smtClean="0">
                <a:ea typeface="MS PGothic" pitchFamily="34" charset="-128"/>
              </a:rPr>
              <a:t>th</a:t>
            </a:r>
          </a:p>
          <a:p>
            <a:pPr lvl="1"/>
            <a:r>
              <a:rPr lang="en-US" altLang="ja-JP" sz="2800" dirty="0" smtClean="0">
                <a:ea typeface="MS PGothic" pitchFamily="34" charset="-128"/>
              </a:rPr>
              <a:t>Until </a:t>
            </a:r>
            <a:r>
              <a:rPr lang="en-US" altLang="ja-JP" sz="2800" dirty="0" err="1" smtClean="0">
                <a:ea typeface="MS PGothic" pitchFamily="34" charset="-128"/>
              </a:rPr>
              <a:t>recirc</a:t>
            </a:r>
            <a:r>
              <a:rPr lang="en-US" altLang="ja-JP" sz="2800" dirty="0" smtClean="0">
                <a:ea typeface="MS PGothic" pitchFamily="34" charset="-128"/>
              </a:rPr>
              <a:t> is complete, calls will be used for regulatory updates</a:t>
            </a:r>
          </a:p>
          <a:p>
            <a:r>
              <a:rPr lang="en-US" altLang="ja-JP" sz="2800" dirty="0" smtClean="0">
                <a:ea typeface="MS PGothic" pitchFamily="34" charset="-128"/>
              </a:rPr>
              <a:t>Time:  21:00 ET for up to 2 hours</a:t>
            </a:r>
          </a:p>
          <a:p>
            <a:pPr lvl="1"/>
            <a:endParaRPr lang="en-US" dirty="0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3CE374-F83B-4FC5-94B3-B75E4546A1A7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873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Having approved comment resolutions for all of the comments received from LB189 and the Comment Collection on </a:t>
            </a:r>
            <a:r>
              <a:rPr lang="en-US" sz="2000" dirty="0" err="1" smtClean="0"/>
              <a:t>TGaf</a:t>
            </a:r>
            <a:r>
              <a:rPr lang="en-US" sz="2000" dirty="0" smtClean="0"/>
              <a:t>  D2.0 and D2.2 respectively, as contained in document 11-12/1017r29</a:t>
            </a:r>
          </a:p>
          <a:p>
            <a:r>
              <a:rPr lang="en-US" sz="2000" dirty="0" smtClean="0"/>
              <a:t>Instruct the editor to prepare Draft 3.0 incorporating these resolutions and,</a:t>
            </a:r>
          </a:p>
          <a:p>
            <a:r>
              <a:rPr lang="en-US" sz="2000" dirty="0" smtClean="0"/>
              <a:t>Approve </a:t>
            </a:r>
            <a:r>
              <a:rPr lang="en-US" sz="2000" smtClean="0"/>
              <a:t>a 15 </a:t>
            </a:r>
            <a:r>
              <a:rPr lang="en-US" sz="2000" dirty="0" smtClean="0"/>
              <a:t>day Working Group Recirculation Ballot, asking the question “Should P802.11af D3.0 be forwarded to Sponsor Ballot?”</a:t>
            </a:r>
          </a:p>
          <a:p>
            <a:r>
              <a:rPr lang="en-US" sz="2000" dirty="0" smtClean="0"/>
              <a:t> </a:t>
            </a:r>
          </a:p>
          <a:p>
            <a:r>
              <a:rPr lang="en-GB" sz="2000" dirty="0" smtClean="0"/>
              <a:t>Moved by Rich Kennedy on behalf of </a:t>
            </a:r>
            <a:r>
              <a:rPr lang="en-GB" sz="2000" dirty="0" err="1" smtClean="0"/>
              <a:t>TGaf</a:t>
            </a:r>
            <a:endParaRPr lang="en-US" sz="2000" dirty="0" smtClean="0"/>
          </a:p>
          <a:p>
            <a:r>
              <a:rPr lang="en-GB" sz="2000" dirty="0" err="1" smtClean="0"/>
              <a:t>TGaf</a:t>
            </a:r>
            <a:r>
              <a:rPr lang="en-GB" sz="2000" dirty="0" smtClean="0"/>
              <a:t> vote: </a:t>
            </a:r>
            <a:endParaRPr lang="en-US" sz="2000" dirty="0" smtClean="0"/>
          </a:p>
          <a:p>
            <a:r>
              <a:rPr lang="en-GB" sz="2000" dirty="0" smtClean="0"/>
              <a:t>Moved: Yongho  Seconded: Zhou Lan Result: 11-0-0</a:t>
            </a: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CFCDC996-277C-4A8A-ABB1-5CF095CF4D22}" type="slidenum">
              <a:rPr lang="en-US" altLang="ja-JP" smtClean="0"/>
              <a:pPr>
                <a:defRPr/>
              </a:pPr>
              <a:t>68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2117133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January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186254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4" imgW="8700545" imgH="4136595" progId="Word.Document.8">
                  <p:embed/>
                </p:oleObj>
              </mc:Choice>
              <mc:Fallback>
                <p:oleObj name="Document" r:id="rId4" imgW="8700545" imgH="413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583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smtClean="0"/>
              <a:t>Groups</a:t>
            </a:r>
          </a:p>
        </p:txBody>
      </p:sp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4A4019A6-1DA5-4D68-93CE-A97A0E3DDAE3}" type="slidenum">
              <a:rPr lang="en-US" sz="1200" smtClean="0"/>
              <a:pPr/>
              <a:t>7</a:t>
            </a:fld>
            <a:endParaRPr lang="en-US" sz="1200" smtClean="0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741211"/>
              </p:ext>
            </p:extLst>
          </p:nvPr>
        </p:nvGraphicFramePr>
        <p:xfrm>
          <a:off x="152400" y="762000"/>
          <a:ext cx="8763001" cy="5213411"/>
        </p:xfrm>
        <a:graphic>
          <a:graphicData uri="http://schemas.openxmlformats.org/drawingml/2006/table">
            <a:tbl>
              <a:tblPr/>
              <a:tblGrid>
                <a:gridCol w="716974"/>
                <a:gridCol w="1645226"/>
                <a:gridCol w="3733800"/>
                <a:gridCol w="2667001"/>
              </a:tblGrid>
              <a:tr h="3352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1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– Revision “mc”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5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High Throughput (&lt;6 GHz bands)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Aboul-Magd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High Throughput (60 GHz)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Eldad Perahia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TV Whitespace bands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1" marB="27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1" marB="27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1" marB="27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60 GHz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Peng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PAD    AQ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 –pro tem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GLK     AK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–pro tem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Smart Grid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ight Arrow 1"/>
          <p:cNvSpPr/>
          <p:nvPr/>
        </p:nvSpPr>
        <p:spPr bwMode="auto">
          <a:xfrm>
            <a:off x="1676400" y="4038600"/>
            <a:ext cx="152400" cy="4571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676400" y="4297681"/>
            <a:ext cx="152400" cy="4571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continued on specification framework</a:t>
            </a:r>
          </a:p>
          <a:p>
            <a:pPr lvl="1"/>
            <a:r>
              <a:rPr lang="en-US" dirty="0" smtClean="0"/>
              <a:t>Update to the spec framework adopted</a:t>
            </a:r>
          </a:p>
          <a:p>
            <a:pPr lvl="1"/>
            <a:r>
              <a:rPr lang="en-US" dirty="0" smtClean="0">
                <a:hlinkClick r:id="rId2"/>
              </a:rPr>
              <a:t>11-11-1137-13-00ah-specification-framework-for-tgah.docx</a:t>
            </a:r>
            <a:endParaRPr lang="en-US" dirty="0" smtClean="0"/>
          </a:p>
          <a:p>
            <a:pPr lvl="1"/>
            <a:r>
              <a:rPr lang="en-US" dirty="0" smtClean="0"/>
              <a:t>20 Specification framework submissions presented and passed 20 motions to update the specification framework document.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9272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Wrap up on specification framework</a:t>
            </a:r>
          </a:p>
          <a:p>
            <a:r>
              <a:rPr lang="en-US" dirty="0" smtClean="0"/>
              <a:t>Move forward with draft text.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8962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March 13 at 7 PM ET 1 hour</a:t>
            </a:r>
          </a:p>
          <a:p>
            <a:pPr marL="1009650" lvl="1" indent="-609600"/>
            <a:r>
              <a:rPr lang="en-US" dirty="0" smtClean="0"/>
              <a:t>Prepare for March face-to-face meeting</a:t>
            </a:r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9072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Internal Task Group Ballot : March 2013</a:t>
            </a:r>
          </a:p>
          <a:p>
            <a:pPr lvl="1"/>
            <a:r>
              <a:rPr lang="en-US" dirty="0" smtClean="0"/>
              <a:t>Initial Letter Ballot : July 2013</a:t>
            </a:r>
          </a:p>
          <a:p>
            <a:pPr lvl="1"/>
            <a:r>
              <a:rPr lang="en-US" dirty="0" smtClean="0"/>
              <a:t>While no change in date, this may move out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2663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Slide </a:t>
            </a:r>
            <a:fld id="{71427DE2-314C-3645-A95A-51F358AF4EF4}" type="slidenum"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74</a:t>
            </a:fld>
            <a:endParaRPr lang="en-US" altLang="ja-JP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2013-1-18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77200" cy="955676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84300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AlliedtelesisR&amp;D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center,K.K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8F TOC2 Bldg. 7-21-11 Nishi-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Gotanda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Shinagawa-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ku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Tokyo 141-0031 JAPAN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+81-3-5719-7630</a:t>
                      </a:r>
                      <a:endParaRPr kumimoji="1" lang="ja-JP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hmano@root-hq.com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3433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Slide </a:t>
            </a:r>
            <a:fld id="{E043D710-3963-0B4E-AFC4-09A1B0D22C4C}" type="slidenum"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75</a:t>
            </a:fld>
            <a:endParaRPr lang="en-US" altLang="ja-JP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the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Vancouver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9814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84" charset="-128"/>
                <a:cs typeface="ＭＳ Ｐゴシック" pitchFamily="-84" charset="-128"/>
              </a:rPr>
              <a:t>IEEE 802.11 FILS </a:t>
            </a:r>
            <a:r>
              <a:rPr lang="en-US" altLang="ja-JP" sz="2900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sz="2900" dirty="0">
                <a:ea typeface="ＭＳ Ｐゴシック" pitchFamily="-84" charset="-128"/>
                <a:cs typeface="ＭＳ Ｐゴシック" pitchFamily="-84" charset="-128"/>
              </a:rPr>
              <a:t> –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 smtClean="0">
                <a:latin typeface="ArialMT" charset="0"/>
                <a:ea typeface="ＭＳ Ｐゴシック" pitchFamily="-84" charset="-128"/>
                <a:cs typeface="ＭＳ Ｐゴシック" pitchFamily="-84" charset="-128"/>
              </a:rPr>
              <a:t>Vancouver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Jan 2013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343400"/>
          </a:xfrm>
        </p:spPr>
        <p:txBody>
          <a:bodyPr lIns="91440" tIns="45720" rIns="91440" bIns="45720">
            <a:normAutofit fontScale="92500"/>
          </a:bodyPr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Spec Text discussion</a:t>
            </a:r>
          </a:p>
          <a:p>
            <a:pPr lvl="1"/>
            <a:r>
              <a:rPr lang="en-US" altLang="ja-JP" sz="2800" dirty="0" smtClean="0"/>
              <a:t>Draft Spec Text</a:t>
            </a:r>
          </a:p>
          <a:p>
            <a:pPr lvl="1"/>
            <a:r>
              <a:rPr lang="en-US" altLang="ja-JP" sz="2800" dirty="0" smtClean="0">
                <a:solidFill>
                  <a:srgbClr val="3366FF"/>
                </a:solidFill>
              </a:rPr>
              <a:t>Approve Draft Spec Text </a:t>
            </a:r>
          </a:p>
          <a:p>
            <a:pPr lvl="1"/>
            <a:r>
              <a:rPr lang="en-US" altLang="ja-JP" sz="2800" dirty="0" smtClean="0">
                <a:solidFill>
                  <a:srgbClr val="3366FF"/>
                </a:solidFill>
              </a:rPr>
              <a:t>Move to internal review of TG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March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76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833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ja-JP" dirty="0" smtClean="0"/>
              <a:t>Approve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Meeting Minutes for the IEEE 802.11 Nov  2012 (12/1245r0) </a:t>
            </a:r>
            <a:r>
              <a:rPr lang="en-GB" altLang="ja-JP" dirty="0" smtClean="0"/>
              <a:t> :   </a:t>
            </a:r>
          </a:p>
          <a:p>
            <a:pPr lvl="1">
              <a:defRPr/>
            </a:pPr>
            <a:r>
              <a:rPr lang="en-US" altLang="ja-JP" dirty="0" smtClean="0">
                <a:hlinkClick r:id="rId2"/>
              </a:rPr>
              <a:t>12-1425-00-00ai-november-2012-san-antonio-session-minutes.doc</a:t>
            </a:r>
            <a:endParaRPr lang="en-GB" altLang="ja-JP" dirty="0" smtClean="0"/>
          </a:p>
          <a:p>
            <a:pPr>
              <a:defRPr/>
            </a:pPr>
            <a:r>
              <a:rPr lang="en-US" altLang="ja-JP" dirty="0" smtClean="0"/>
              <a:t>Approve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teleconference meeting minutes of San Antonio  to Vancouver meeting (12/1437r3) :</a:t>
            </a:r>
          </a:p>
          <a:p>
            <a:pPr lvl="1">
              <a:defRPr/>
            </a:pPr>
            <a:r>
              <a:rPr lang="en-US" altLang="ja-JP" dirty="0" smtClean="0">
                <a:hlinkClick r:id="rId3"/>
              </a:rPr>
              <a:t>12/11-12-1437-03-00ai-november-january-teleconference-minutes.doc</a:t>
            </a:r>
            <a:endParaRPr lang="en-GB" altLang="ja-JP" dirty="0" smtClean="0"/>
          </a:p>
          <a:p>
            <a:endParaRPr lang="en-US" altLang="ja-JP" dirty="0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altLang="ja-JP"/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F20853F0-907F-0A4C-BAB1-C1DB1F5C800E}" type="slidenum">
              <a:rPr lang="en-US" altLang="ja-JP" smtClean="0"/>
              <a:pPr/>
              <a:t>77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919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2/2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8 regular slots and 1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slot were held.</a:t>
            </a:r>
          </a:p>
          <a:p>
            <a:r>
              <a:rPr lang="en-US" altLang="ja-JP" dirty="0" smtClean="0"/>
              <a:t>293 comments were received in the beginning of week</a:t>
            </a:r>
          </a:p>
          <a:p>
            <a:pPr lvl="1"/>
            <a:r>
              <a:rPr lang="en-US" altLang="ja-JP" dirty="0" smtClean="0"/>
              <a:t>230 resolved comment </a:t>
            </a:r>
          </a:p>
          <a:p>
            <a:pPr lvl="1"/>
            <a:r>
              <a:rPr lang="en-US" altLang="ja-JP" dirty="0" smtClean="0"/>
              <a:t>63 open technical comments </a:t>
            </a:r>
          </a:p>
          <a:p>
            <a:r>
              <a:rPr lang="en-US" altLang="ja-JP" dirty="0" smtClean="0"/>
              <a:t>14 Technical motions ( 14 passed/ 0 failed)</a:t>
            </a:r>
          </a:p>
          <a:p>
            <a:r>
              <a:rPr lang="en-US" altLang="ja-JP" dirty="0" smtClean="0"/>
              <a:t>Instructed editor to revise the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draft D0.4  with all of resolved comment.</a:t>
            </a:r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Jan 2013</a:t>
            </a: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F8C774CC-597C-6D49-A31E-1C55EFD5035C}" type="slidenum">
              <a:rPr lang="en-US" altLang="ja-JP" smtClean="0"/>
              <a:pPr/>
              <a:t>78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7741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March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to  volunteer  review comments</a:t>
            </a:r>
          </a:p>
          <a:p>
            <a:pPr lvl="1"/>
            <a:r>
              <a:rPr lang="en-US" altLang="ja-JP" sz="2800" dirty="0" smtClean="0"/>
              <a:t>Approve final technical contribution </a:t>
            </a:r>
          </a:p>
          <a:p>
            <a:pPr lvl="1"/>
            <a:r>
              <a:rPr lang="en-US" altLang="ja-JP" sz="2800" dirty="0" smtClean="0"/>
              <a:t>Move to forward </a:t>
            </a:r>
            <a:r>
              <a:rPr lang="en-US" altLang="ja-JP" sz="2800" dirty="0" err="1" smtClean="0"/>
              <a:t>TGai</a:t>
            </a:r>
            <a:r>
              <a:rPr lang="en-US" altLang="ja-JP" sz="2800" dirty="0" smtClean="0"/>
              <a:t> call for comment   </a:t>
            </a:r>
          </a:p>
          <a:p>
            <a:pPr lvl="1"/>
            <a:r>
              <a:rPr lang="en-US" altLang="ja-JP" sz="2800" dirty="0" smtClean="0"/>
              <a:t>Joint meeting with </a:t>
            </a:r>
            <a:r>
              <a:rPr lang="en-US" altLang="ja-JP" sz="2800" dirty="0" err="1" smtClean="0"/>
              <a:t>TGaq</a:t>
            </a:r>
            <a:endParaRPr lang="en-US" altLang="ja-JP" sz="2800" dirty="0" smtClean="0"/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May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79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11-13/0163r0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146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BC379AE8-9562-4285-AF44-45DA80188356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91600" cy="381000"/>
          </a:xfrm>
        </p:spPr>
        <p:txBody>
          <a:bodyPr/>
          <a:lstStyle/>
          <a:p>
            <a:r>
              <a:rPr lang="en-US" sz="2800" dirty="0" smtClean="0"/>
              <a:t>WG11 Task &amp; Study Group Officers – January 2013</a:t>
            </a:r>
          </a:p>
        </p:txBody>
      </p:sp>
      <p:graphicFrame>
        <p:nvGraphicFramePr>
          <p:cNvPr id="3245204" name="Group 1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963375"/>
              </p:ext>
            </p:extLst>
          </p:nvPr>
        </p:nvGraphicFramePr>
        <p:xfrm>
          <a:off x="95250" y="990600"/>
          <a:ext cx="8991600" cy="4971990"/>
        </p:xfrm>
        <a:graphic>
          <a:graphicData uri="http://schemas.openxmlformats.org/drawingml/2006/table">
            <a:tbl>
              <a:tblPr/>
              <a:tblGrid>
                <a:gridCol w="514350"/>
                <a:gridCol w="685800"/>
                <a:gridCol w="2057400"/>
                <a:gridCol w="2438400"/>
                <a:gridCol w="1600200"/>
                <a:gridCol w="1695450"/>
              </a:tblGrid>
              <a:tr h="3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Vice Chair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Technical Editor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Secretary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2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Peter Ecclesine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Hamilton, Jon Rosdahl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Aboul-Magd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Menzo Wentink,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Joonsuk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Kim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 Yang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8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Eldad Perahia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James Yee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Cordeiro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-OPEN-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Ecclesine,   Zhou Lan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Zhou Lan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Minyoung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Park</a:t>
                      </a: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 Chia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CHOO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Marc Emmelmann,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Gabor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Bajko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Hitoshi Morioka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Eldad Perahia,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Haiming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Wang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NYRQ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HAO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NYRQ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NYRQ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ZHUANG Yan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 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Yunsong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YANG, Dwight Smith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Sue Hares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Jim Lansford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Bagby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09" name="Text Box 138"/>
          <p:cNvSpPr txBox="1">
            <a:spLocks noChangeArrowheads="1"/>
          </p:cNvSpPr>
          <p:nvPr/>
        </p:nvSpPr>
        <p:spPr bwMode="auto">
          <a:xfrm>
            <a:off x="0" y="6172200"/>
            <a:ext cx="397256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/>
              <a:t>NYRQ = Not yet required, nominations are not </a:t>
            </a:r>
            <a:r>
              <a:rPr lang="en-US" sz="1400" dirty="0" smtClean="0"/>
              <a:t>open</a:t>
            </a:r>
            <a:endParaRPr lang="en-US" sz="1400" dirty="0"/>
          </a:p>
        </p:txBody>
      </p:sp>
      <p:sp>
        <p:nvSpPr>
          <p:cNvPr id="8" name="Isosceles Triangle 7"/>
          <p:cNvSpPr/>
          <p:nvPr/>
        </p:nvSpPr>
        <p:spPr bwMode="auto">
          <a:xfrm>
            <a:off x="8727090" y="76200"/>
            <a:ext cx="292545" cy="3640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138"/>
          <p:cNvSpPr txBox="1">
            <a:spLocks noChangeArrowheads="1"/>
          </p:cNvSpPr>
          <p:nvPr/>
        </p:nvSpPr>
        <p:spPr bwMode="auto">
          <a:xfrm>
            <a:off x="4191000" y="6162477"/>
            <a:ext cx="3204723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 smtClean="0"/>
              <a:t>OPEN </a:t>
            </a:r>
            <a:r>
              <a:rPr lang="en-US" sz="1400" dirty="0"/>
              <a:t>= Candidate Nominations are open</a:t>
            </a:r>
          </a:p>
        </p:txBody>
      </p:sp>
      <p:sp>
        <p:nvSpPr>
          <p:cNvPr id="10" name="Text Box 138"/>
          <p:cNvSpPr txBox="1">
            <a:spLocks noChangeArrowheads="1"/>
          </p:cNvSpPr>
          <p:nvPr/>
        </p:nvSpPr>
        <p:spPr bwMode="auto">
          <a:xfrm>
            <a:off x="7924800" y="6160988"/>
            <a:ext cx="59343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 smtClean="0"/>
              <a:t>NEW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09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8305800" cy="3733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 Tuesdays 17:00 ET from  29th Jan 2013  until </a:t>
            </a:r>
            <a:r>
              <a:rPr lang="en-US" altLang="ja-JP" dirty="0" err="1" smtClean="0"/>
              <a:t>12</a:t>
            </a:r>
            <a:r>
              <a:rPr lang="en-US" altLang="ja-JP" baseline="30000" dirty="0" err="1" smtClean="0"/>
              <a:t>nd</a:t>
            </a:r>
            <a:r>
              <a:rPr lang="en-US" altLang="ja-JP" dirty="0" smtClean="0"/>
              <a:t> Mar 2013.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/>
              <a:t>Moved :Lei Wang</a:t>
            </a:r>
          </a:p>
          <a:p>
            <a:pPr>
              <a:defRPr/>
            </a:pPr>
            <a:r>
              <a:rPr lang="en-US" altLang="ja-JP" dirty="0" smtClean="0"/>
              <a:t>Seconded: Lee Armstrong</a:t>
            </a:r>
          </a:p>
          <a:p>
            <a:pPr>
              <a:defRPr/>
            </a:pP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chemeClr val="accent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dirty="0" smtClean="0">
                <a:latin typeface="Times New Roman" pitchFamily="-84" charset="0"/>
              </a:rPr>
              <a:t>Jan 2013</a:t>
            </a:r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80</a:t>
            </a:fld>
            <a:endParaRPr lang="en-US" altLang="ja-JP" smtClean="0">
              <a:latin typeface="Times New Roman" pitchFamily="-84" charset="0"/>
            </a:endParaRPr>
          </a:p>
        </p:txBody>
      </p:sp>
      <p:pic>
        <p:nvPicPr>
          <p:cNvPr id="9" name="図 8" descr="スクリーンショット 2013-01-18 8.51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3200400"/>
            <a:ext cx="3149600" cy="32453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11-13/0163r0 by Hiroshi Mano (ATRD, Root,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5956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(Changed)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strike="sngStrike" dirty="0" smtClean="0"/>
              <a:t>WG Letter Ballots Initial / </a:t>
            </a:r>
            <a:r>
              <a:rPr lang="en-US" altLang="ja-JP" strike="sngStrike" dirty="0" err="1" smtClean="0"/>
              <a:t>Recirc</a:t>
            </a:r>
            <a:r>
              <a:rPr lang="en-US" altLang="ja-JP" strike="sngStrike" dirty="0" smtClean="0"/>
              <a:t>		Jan13 / Mar 13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WG Letter Ballots Initial / </a:t>
            </a:r>
            <a:r>
              <a:rPr lang="en-US" altLang="ja-JP" dirty="0" err="1" smtClean="0">
                <a:solidFill>
                  <a:srgbClr val="FF0000"/>
                </a:solidFill>
              </a:rPr>
              <a:t>Recirc</a:t>
            </a:r>
            <a:r>
              <a:rPr lang="en-US" altLang="ja-JP" dirty="0" smtClean="0">
                <a:solidFill>
                  <a:srgbClr val="FF0000"/>
                </a:solidFill>
              </a:rPr>
              <a:t>		Jul 13/ Nov13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Form Sponsor Ballot Pool / Reform	            	Mar14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MEC Done				Mar 14		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IEEE-SA Sponsor Ballots Initial / </a:t>
            </a:r>
            <a:r>
              <a:rPr lang="en-US" altLang="ja-JP" dirty="0" err="1" smtClean="0">
                <a:solidFill>
                  <a:srgbClr val="FF0000"/>
                </a:solidFill>
              </a:rPr>
              <a:t>Recirc</a:t>
            </a:r>
            <a:r>
              <a:rPr lang="en-US" altLang="ja-JP" dirty="0" smtClean="0">
                <a:solidFill>
                  <a:srgbClr val="FF0000"/>
                </a:solidFill>
              </a:rPr>
              <a:t>        	Jul14/ Sep14		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Final 802.11 WG Approval	                          	Nov14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final or Conditional 802 EC Approval           	Nov14</a:t>
            </a:r>
          </a:p>
          <a:p>
            <a:pPr lvl="1"/>
            <a:r>
              <a:rPr lang="en-US" altLang="ja-JP" dirty="0" err="1" smtClean="0">
                <a:solidFill>
                  <a:srgbClr val="FF0000"/>
                </a:solidFill>
              </a:rPr>
              <a:t>RevCom</a:t>
            </a:r>
            <a:r>
              <a:rPr lang="en-US" altLang="ja-JP" dirty="0" smtClean="0">
                <a:solidFill>
                  <a:srgbClr val="FF0000"/>
                </a:solidFill>
              </a:rPr>
              <a:t> &amp; Standards Board Final or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 Continuous Process Approval 		Feb15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ANSI Approved				N/A</a:t>
            </a:r>
            <a:endParaRPr lang="en-US" altLang="ja-JP" dirty="0" smtClean="0">
              <a:solidFill>
                <a:srgbClr val="FF0000"/>
              </a:solidFill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81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11-13/0163r0 by Hiroshi Mano (ATRD, Root,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7884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-84" charset="-128"/>
                <a:cs typeface="ＭＳ Ｐゴシック" pitchFamily="-84" charset="-128"/>
              </a:rPr>
              <a:t>Reference </a:t>
            </a:r>
            <a:endParaRPr lang="ja-JP" altLang="en-US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dirty="0" smtClean="0"/>
              <a:t>Submission list 13-0053r2</a:t>
            </a:r>
          </a:p>
          <a:p>
            <a:pPr>
              <a:defRPr/>
            </a:pPr>
            <a:r>
              <a:rPr lang="en-US" altLang="ja-JP" dirty="0" smtClean="0"/>
              <a:t>Technical Motions 13-0107r1</a:t>
            </a:r>
          </a:p>
          <a:p>
            <a:pPr>
              <a:defRPr/>
            </a:pPr>
            <a:r>
              <a:rPr lang="en-US" altLang="ja-JP" dirty="0" smtClean="0"/>
              <a:t>Resolution for editorial comments received during the "volunteer review of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D0.2” 13-0122r0</a:t>
            </a:r>
          </a:p>
          <a:p>
            <a:pPr>
              <a:defRPr/>
            </a:pPr>
            <a:r>
              <a:rPr lang="en-US" altLang="ja-JP" dirty="0" err="1" smtClean="0"/>
              <a:t>TGai</a:t>
            </a:r>
            <a:r>
              <a:rPr lang="en-US" altLang="ja-JP" dirty="0" smtClean="0"/>
              <a:t> Draft Review Combined Comments 13-0036r9</a:t>
            </a:r>
          </a:p>
          <a:p>
            <a:pPr>
              <a:defRPr/>
            </a:pPr>
            <a:r>
              <a:rPr lang="en-US" altLang="ja-JP" dirty="0" smtClean="0"/>
              <a:t>Closing report 13/0163r0</a:t>
            </a:r>
          </a:p>
          <a:p>
            <a:pPr>
              <a:buNone/>
              <a:defRPr/>
            </a:pPr>
            <a:endParaRPr lang="en-US" altLang="ja-JP" dirty="0" smtClean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2013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4EC978C6-175B-5843-8E1B-077C39DD4F23}" type="slidenum">
              <a:rPr lang="en-US" altLang="ja-JP" smtClean="0"/>
              <a:pPr>
                <a:defRPr/>
              </a:pPr>
              <a:t>82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0032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Adrian Stephens, Intel Corporation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Slide </a:t>
            </a:r>
            <a:fld id="{44022DAA-9A48-5147-A2A9-F95355EE0ADD}" type="slidenum"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83</a:t>
            </a:fld>
            <a:endParaRPr lang="en-US" altLang="ja-JP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50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9364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84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TGak</a:t>
            </a:r>
            <a:r>
              <a:rPr lang="en-GB" dirty="0" smtClean="0"/>
              <a:t> January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2013-01-17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202057"/>
              </p:ext>
            </p:extLst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653952"/>
                <a:gridCol w="1368152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Donald Eastlake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883756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85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</a:t>
            </a:r>
            <a:r>
              <a:rPr lang="en-GB" dirty="0" err="1" smtClean="0"/>
              <a:t>ak</a:t>
            </a:r>
            <a:r>
              <a:rPr lang="en-GB" dirty="0" smtClean="0"/>
              <a:t> at the 802.11 Working Group Meeting, January 2013, in Vancouver, British Columbia.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738780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err="1" smtClean="0"/>
              <a:t>TGak</a:t>
            </a:r>
            <a:r>
              <a:rPr lang="en-US" dirty="0" smtClean="0"/>
              <a:t> Closing Report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Received and discussed 8 submissions (see list next page)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Met jointly with 802.1 Thursday morning.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Recommended Donald Eastlake as </a:t>
            </a:r>
            <a:r>
              <a:rPr lang="en-GB" dirty="0" err="1"/>
              <a:t>TGak</a:t>
            </a:r>
            <a:r>
              <a:rPr lang="en-GB" dirty="0"/>
              <a:t> Chair and ZHUANG Yan as </a:t>
            </a:r>
            <a:r>
              <a:rPr lang="en-GB" dirty="0" err="1"/>
              <a:t>TGak</a:t>
            </a:r>
            <a:r>
              <a:rPr lang="en-GB" dirty="0"/>
              <a:t> Secretary, which recommendations were approved by the WG.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 minutes </a:t>
            </a:r>
            <a:r>
              <a:rPr lang="en-GB" dirty="0"/>
              <a:t>of </a:t>
            </a:r>
            <a:r>
              <a:rPr lang="en-GB" dirty="0" smtClean="0"/>
              <a:t>this </a:t>
            </a:r>
            <a:r>
              <a:rPr lang="en-GB" dirty="0" err="1" smtClean="0"/>
              <a:t>TGak</a:t>
            </a:r>
            <a:r>
              <a:rPr lang="en-GB" dirty="0" smtClean="0"/>
              <a:t> meeting will be in </a:t>
            </a:r>
            <a:r>
              <a:rPr lang="en-GB" dirty="0"/>
              <a:t>11-</a:t>
            </a:r>
            <a:r>
              <a:rPr lang="en-GB" dirty="0" smtClean="0"/>
              <a:t>13/150 </a:t>
            </a:r>
            <a:r>
              <a:rPr lang="en-GB" dirty="0"/>
              <a:t>and an annotated agenda is in 11-</a:t>
            </a:r>
            <a:r>
              <a:rPr lang="en-GB" dirty="0" smtClean="0"/>
              <a:t>13/64r10.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317844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Presentations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1800" dirty="0"/>
              <a:t>“Problem list for P802.1Qbz / P802.11ak point-to-point model”, 12/1441r0, Norm Finn (Cisco</a:t>
            </a:r>
            <a:r>
              <a:rPr lang="en-GB" sz="1800" dirty="0" smtClean="0"/>
              <a:t>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1800" dirty="0"/>
              <a:t>“</a:t>
            </a:r>
            <a:r>
              <a:rPr lang="en-GB" sz="1800" dirty="0"/>
              <a:t>Divide and Conquer”, 12/1447r1, Donald Eastlake (Huawei)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1800" dirty="0"/>
              <a:t>“</a:t>
            </a:r>
            <a:r>
              <a:rPr lang="en-US" altLang="zh-CN" sz="1800" dirty="0"/>
              <a:t>Virtual Wireless Port </a:t>
            </a:r>
            <a:r>
              <a:rPr lang="en-GB" sz="1800" dirty="0"/>
              <a:t>based 802.11 Bridging”, 12/1449r0, ZHUANG Yan (Huawei)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1800" dirty="0"/>
              <a:t>“</a:t>
            </a:r>
            <a:r>
              <a:rPr lang="en-GB" sz="1800" dirty="0" err="1"/>
              <a:t>TGak</a:t>
            </a:r>
            <a:r>
              <a:rPr lang="en-GB" sz="1800" dirty="0"/>
              <a:t> Process and Schedule”, 13/119r0, Donald Eastlake (Huawei)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GB" sz="1800" dirty="0"/>
              <a:t>“802.1Qbz–802.11ak Solutions: Tagging”, 11-13/147r0, Norm Finn (Cisco)</a:t>
            </a:r>
            <a:endParaRPr lang="en-US" sz="18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/>
              <a:t>“</a:t>
            </a:r>
            <a:r>
              <a:rPr lang="en-GB" sz="1800" dirty="0"/>
              <a:t>802.1Qbz–802.11ak Solutions: Architecture Issue”, 11-13/139r0, Norm Finn (Cisco)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GB" sz="1800" dirty="0"/>
              <a:t>“802.1Qbz–802.11ak Solutions: Unreliable Links”, 11-13/146r0, Norm Finn (Cisco)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GB" sz="1800" dirty="0"/>
              <a:t>“802.1Qbz–802.11ak Solutions: Station </a:t>
            </a:r>
            <a:r>
              <a:rPr lang="en-GB" sz="1800" dirty="0" err="1"/>
              <a:t>Subsetting</a:t>
            </a:r>
            <a:r>
              <a:rPr lang="en-GB" sz="1800" dirty="0"/>
              <a:t> Issue”, 11-13/141r1, Norm Finn (Cisco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570449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GLK Closing Report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err="1" smtClean="0"/>
              <a:t>TGak</a:t>
            </a:r>
            <a:r>
              <a:rPr lang="en-GB" dirty="0" smtClean="0"/>
              <a:t> voted </a:t>
            </a:r>
            <a:r>
              <a:rPr lang="en-GB" dirty="0"/>
              <a:t>to hold </a:t>
            </a:r>
            <a:r>
              <a:rPr lang="en-GB" dirty="0" smtClean="0"/>
              <a:t>1 hour teleconferences </a:t>
            </a:r>
            <a:r>
              <a:rPr lang="en-GB" dirty="0"/>
              <a:t>on </a:t>
            </a:r>
            <a:r>
              <a:rPr lang="en-US" dirty="0" smtClean="0"/>
              <a:t>Mondays, </a:t>
            </a:r>
            <a:r>
              <a:rPr lang="en-US" dirty="0"/>
              <a:t>January 28</a:t>
            </a:r>
            <a:r>
              <a:rPr lang="en-US" baseline="30000" dirty="0"/>
              <a:t>th</a:t>
            </a:r>
            <a:r>
              <a:rPr lang="en-US" dirty="0"/>
              <a:t>, February 18</a:t>
            </a:r>
            <a:r>
              <a:rPr lang="en-US" baseline="30000" dirty="0"/>
              <a:t>th</a:t>
            </a:r>
            <a:r>
              <a:rPr lang="en-US" dirty="0"/>
              <a:t>, March 4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at 5pm </a:t>
            </a:r>
            <a:r>
              <a:rPr lang="en-US" dirty="0"/>
              <a:t>Eastern US time</a:t>
            </a:r>
            <a:r>
              <a:rPr lang="en-GB" dirty="0" smtClean="0"/>
              <a:t> </a:t>
            </a:r>
            <a:r>
              <a:rPr lang="en-GB" dirty="0"/>
              <a:t>joint with </a:t>
            </a:r>
            <a:r>
              <a:rPr lang="en-GB" dirty="0" smtClean="0"/>
              <a:t>802.1Qbz.</a:t>
            </a:r>
          </a:p>
          <a:p>
            <a:pPr lvl="1"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March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Develop a firm list of Problems to be solved by this effort.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 and discuss technical presentations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Develop process and timeline for </a:t>
            </a:r>
            <a:r>
              <a:rPr lang="en-GB" dirty="0" err="1" smtClean="0"/>
              <a:t>TGak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126273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89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2013-01-18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/>
        </p:nvGraphicFramePr>
        <p:xfrm>
          <a:off x="522288" y="2273300"/>
          <a:ext cx="7881937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4" imgW="8145092" imgH="2304780" progId="Word.Document.8">
                  <p:embed/>
                </p:oleObj>
              </mc:Choice>
              <mc:Fallback>
                <p:oleObj name="Document" r:id="rId4" imgW="8145092" imgH="23047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73300"/>
                        <a:ext cx="7881937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11-13/0154r0 by Stephen McCann, RIM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3412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9EE486ED-E498-4EC1-8455-16C2D5677563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26628" name="WordArt 2"/>
          <p:cNvSpPr>
            <a:spLocks noChangeArrowheads="1" noChangeShapeType="1" noTextEdit="1"/>
          </p:cNvSpPr>
          <p:nvPr/>
        </p:nvSpPr>
        <p:spPr bwMode="auto">
          <a:xfrm>
            <a:off x="533400" y="2438400"/>
            <a:ext cx="79248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49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WG11 Status</a:t>
            </a:r>
            <a:endParaRPr lang="en-US" sz="8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90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January 2013, Vancouver, BC, Canada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11-13/0154r0 by Stephen McCann, RIM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8749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91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/>
          <a:lstStyle/>
          <a:p>
            <a:r>
              <a:rPr lang="en-GB" sz="2800" dirty="0" smtClean="0"/>
              <a:t>Summary</a:t>
            </a:r>
          </a:p>
          <a:p>
            <a:pPr lvl="1"/>
            <a:r>
              <a:rPr lang="en-GB" sz="2400" dirty="0" smtClean="0"/>
              <a:t>Officer Election</a:t>
            </a:r>
          </a:p>
          <a:p>
            <a:pPr lvl="1"/>
            <a:r>
              <a:rPr lang="en-GB" sz="2400" dirty="0" smtClean="0"/>
              <a:t>Requirements Analysis</a:t>
            </a:r>
          </a:p>
          <a:p>
            <a:pPr lvl="2"/>
            <a:r>
              <a:rPr lang="en-GB" sz="2200" dirty="0" smtClean="0"/>
              <a:t>11-13-0125-03-00aq-use-case-analysis.doc</a:t>
            </a:r>
          </a:p>
          <a:p>
            <a:pPr lvl="2"/>
            <a:r>
              <a:rPr lang="en-GB" sz="2200" dirty="0" smtClean="0"/>
              <a:t>11-13-0118-02-00aq-summary-of-PAD-SG-use-cases-update.doc</a:t>
            </a:r>
          </a:p>
          <a:p>
            <a:pPr lvl="1"/>
            <a:r>
              <a:rPr lang="en-GB" sz="2400" dirty="0" smtClean="0"/>
              <a:t>Updated use case &amp; requirements doc</a:t>
            </a:r>
          </a:p>
          <a:p>
            <a:pPr lvl="1"/>
            <a:r>
              <a:rPr lang="en-GB" sz="2400" dirty="0" smtClean="0"/>
              <a:t>Teleconferences</a:t>
            </a:r>
          </a:p>
          <a:p>
            <a:pPr lvl="1"/>
            <a:r>
              <a:rPr lang="en-GB" sz="2400" dirty="0" smtClean="0"/>
              <a:t>Initial Timeline</a:t>
            </a:r>
          </a:p>
          <a:p>
            <a:r>
              <a:rPr lang="en-GB" sz="2800" dirty="0" smtClean="0"/>
              <a:t>Plans for March 2013</a:t>
            </a:r>
            <a:endParaRPr lang="en-GB" dirty="0" smtClean="0"/>
          </a:p>
          <a:p>
            <a:pPr lvl="1"/>
            <a:r>
              <a:rPr lang="en-GB" sz="2400" dirty="0" smtClean="0"/>
              <a:t>Call for Presentations</a:t>
            </a:r>
          </a:p>
          <a:p>
            <a:pPr lvl="1"/>
            <a:r>
              <a:rPr lang="en-GB" sz="2400" dirty="0" smtClean="0"/>
              <a:t>Requirements and terminology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11-13/0154r0 by Stephen McCann, RIM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0498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85C7B6C-81D7-46F8-A9FF-DF26F9F19D67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802.15 Liaison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33400" y="2286000"/>
          <a:ext cx="7802563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4" imgW="8222841" imgH="2878142" progId="Word.Document.8">
                  <p:embed/>
                </p:oleObj>
              </mc:Choice>
              <mc:Fallback>
                <p:oleObj name="Document" r:id="rId4" imgW="8222841" imgH="28781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802563" cy="272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1/17 of 11-13/0164r0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9107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038E656-53BA-4B3E-97D7-745935B8FF7F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Liaison report on 802.15 as presented to 802.11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2/17 of 11-13/0164r0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6345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29699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B567AC25-53D7-48F4-9800-5A63854F8E42}" type="slidenum">
              <a:rPr lang="en-US"/>
              <a:pPr algn="ctr"/>
              <a:t>94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662290BC-9C98-4002-9BC1-96222AA141BF}" type="slidenum">
              <a:rPr lang="en-US">
                <a:latin typeface="+mn-lt"/>
              </a:rPr>
              <a:pPr algn="ctr">
                <a:defRPr/>
              </a:pPr>
              <a:t>94</a:t>
            </a:fld>
            <a:endParaRPr lang="en-US">
              <a:latin typeface="+mn-lt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endParaRPr lang="en-US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086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9090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89091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FB31C7A4-025C-46E2-BB94-C67B5ED33C87}" type="slidenum">
              <a:rPr lang="en-US"/>
              <a:pPr algn="ctr"/>
              <a:t>95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D2A4754C-46A0-410E-8EFB-D30E4CDBA7A2}" type="slidenum">
              <a:rPr lang="en-US">
                <a:latin typeface="+mn-lt"/>
              </a:rPr>
              <a:pPr algn="ctr">
                <a:defRPr/>
              </a:pPr>
              <a:t>95</a:t>
            </a:fld>
            <a:endParaRPr lang="en-US">
              <a:latin typeface="+mn-lt"/>
            </a:endParaRPr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802.15.4j</a:t>
            </a:r>
            <a:br>
              <a:rPr lang="en-US" sz="2800" smtClean="0"/>
            </a:br>
            <a:r>
              <a:rPr lang="en-US" sz="2800" smtClean="0"/>
              <a:t>MBAN</a:t>
            </a:r>
          </a:p>
        </p:txBody>
      </p:sp>
      <p:sp>
        <p:nvSpPr>
          <p:cNvPr id="890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smtClean="0"/>
              <a:t>Second Sponsor ballot on IEEE 802.15.4j D5.0 closed November 25, 2012.  Results: 75/0/8 100.00%</a:t>
            </a:r>
          </a:p>
          <a:p>
            <a:r>
              <a:rPr lang="en-US" smtClean="0"/>
              <a:t>1 comments received</a:t>
            </a:r>
          </a:p>
          <a:p>
            <a:r>
              <a:rPr lang="en-US" smtClean="0"/>
              <a:t>Third Sponsor ballot on IEEE 802.15.4j D5.0 closed December 9, 2012.  Results: 78/0/8 100.00%</a:t>
            </a:r>
          </a:p>
          <a:p>
            <a:r>
              <a:rPr lang="en-US" smtClean="0"/>
              <a:t>All comments resolved</a:t>
            </a:r>
          </a:p>
          <a:p>
            <a:r>
              <a:rPr lang="en-US" smtClean="0"/>
              <a:t>On RevCom agenda this month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164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93186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93187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6DE6D226-6B7A-4476-8868-FBC115DBC644}" type="slidenum">
              <a:rPr lang="en-US"/>
              <a:pPr algn="ctr"/>
              <a:t>96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CFC8BF0E-8F7A-4D42-8E7C-53432AA2F63F}" type="slidenum">
              <a:rPr lang="en-US">
                <a:latin typeface="+mn-lt"/>
              </a:rPr>
              <a:pPr algn="ctr">
                <a:defRPr/>
              </a:pPr>
              <a:t>96</a:t>
            </a:fld>
            <a:endParaRPr lang="en-US">
              <a:latin typeface="+mn-lt"/>
            </a:endParaRPr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802.15.4k</a:t>
            </a:r>
            <a:br>
              <a:rPr lang="en-US" sz="2800" smtClean="0"/>
            </a:br>
            <a:r>
              <a:rPr lang="en-US" sz="2800" smtClean="0"/>
              <a:t>Low Energy Critical Infrastructure Monitoring (LECIM)</a:t>
            </a:r>
          </a:p>
        </p:txBody>
      </p:sp>
      <p:sp>
        <p:nvSpPr>
          <p:cNvPr id="931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433888"/>
          </a:xfrm>
        </p:spPr>
        <p:txBody>
          <a:bodyPr/>
          <a:lstStyle/>
          <a:p>
            <a:r>
              <a:rPr lang="en-US" smtClean="0"/>
              <a:t>Second Recirculation WG ballot LB86 on IEEE 802.15.4k D3.0 closed December 6, 2012.  Results: 104/1/4 99.05%</a:t>
            </a:r>
          </a:p>
          <a:p>
            <a:r>
              <a:rPr lang="en-US" smtClean="0"/>
              <a:t>Conditions for conditional approval to go to sponsor ballot deemed met.</a:t>
            </a:r>
          </a:p>
          <a:p>
            <a:r>
              <a:rPr lang="en-US" smtClean="0"/>
              <a:t>Initial Sponsor Ballot on IEEE 802.15.4k D3.0 closed January 13, 2013.  Results: 92/7/12 92.93%</a:t>
            </a:r>
          </a:p>
          <a:p>
            <a:r>
              <a:rPr lang="en-US" smtClean="0"/>
              <a:t>259 comments received</a:t>
            </a:r>
          </a:p>
          <a:p>
            <a:r>
              <a:rPr lang="en-US" smtClean="0"/>
              <a:t>Recirculation will start soon.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521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95234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95235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CC33BBDC-8695-4BC5-BEE7-B5F0237C44DF}" type="slidenum">
              <a:rPr lang="en-US"/>
              <a:pPr algn="ctr"/>
              <a:t>97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C5B360B2-04AB-4737-9399-8A37C12C62F8}" type="slidenum">
              <a:rPr lang="en-US">
                <a:latin typeface="+mn-lt"/>
              </a:rPr>
              <a:pPr algn="ctr">
                <a:defRPr/>
              </a:pPr>
              <a:t>97</a:t>
            </a:fld>
            <a:endParaRPr lang="en-US">
              <a:latin typeface="+mn-lt"/>
            </a:endParaRPr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sz="2800" smtClean="0"/>
              <a:t>802.15.4m</a:t>
            </a:r>
            <a:br>
              <a:rPr lang="en-US" sz="2800" smtClean="0"/>
            </a:br>
            <a:r>
              <a:rPr lang="en-US" sz="2800" smtClean="0"/>
              <a:t>TV White Space</a:t>
            </a:r>
          </a:p>
        </p:txBody>
      </p:sp>
      <p:sp>
        <p:nvSpPr>
          <p:cNvPr id="952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b="0" smtClean="0">
                <a:solidFill>
                  <a:srgbClr val="000000"/>
                </a:solidFill>
                <a:ea typeface="굴림" charset="-127"/>
              </a:rPr>
              <a:t>Reviewed the preliminary draft document 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Discussion and resolutions on issues and concerns in the preliminary draft document </a:t>
            </a:r>
            <a:r>
              <a:rPr lang="en-US" altLang="ko-KR" sz="1800" smtClean="0">
                <a:solidFill>
                  <a:srgbClr val="00B050"/>
                </a:solidFill>
                <a:ea typeface="굴림" charset="-127"/>
              </a:rPr>
              <a:t>(docs. 15-12-0575-01 and15-13-0072-00)</a:t>
            </a:r>
          </a:p>
          <a:p>
            <a:pPr>
              <a:lnSpc>
                <a:spcPct val="90000"/>
              </a:lnSpc>
            </a:pPr>
            <a:r>
              <a:rPr lang="en-US" altLang="ko-KR" sz="2000" b="0" smtClean="0">
                <a:ea typeface="굴림" charset="-127"/>
              </a:rPr>
              <a:t>Joint meeting with 802.19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Presentations on overview and status of 802.19.1 and TG4m </a:t>
            </a:r>
            <a:r>
              <a:rPr lang="en-US" altLang="ko-KR" sz="1800" smtClean="0">
                <a:solidFill>
                  <a:srgbClr val="00B050"/>
                </a:solidFill>
                <a:ea typeface="굴림" charset="-127"/>
              </a:rPr>
              <a:t>(docs. 19-13-0018-00 and 15-13-0034-00)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Discussion on issues regarding TG4m coexistence assurance document</a:t>
            </a:r>
            <a:endParaRPr lang="en-US" altLang="ko-KR" sz="1800" smtClean="0">
              <a:solidFill>
                <a:srgbClr val="FF0000"/>
              </a:solidFill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b="0" smtClean="0">
                <a:solidFill>
                  <a:srgbClr val="000000"/>
                </a:solidFill>
                <a:ea typeface="굴림" charset="-127"/>
              </a:rPr>
              <a:t>Heard and discussed contributors’ presentations</a:t>
            </a:r>
          </a:p>
          <a:p>
            <a:pPr>
              <a:lnSpc>
                <a:spcPct val="90000"/>
              </a:lnSpc>
            </a:pPr>
            <a:r>
              <a:rPr lang="en-US" altLang="ko-KR" sz="2000" b="0" smtClean="0">
                <a:ea typeface="굴림" charset="-127"/>
              </a:rPr>
              <a:t>Discussed coexistence assurance document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The CAD document was reviewed and finalized:</a:t>
            </a:r>
            <a:r>
              <a:rPr lang="en-US" altLang="ko-KR" sz="1800" smtClean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en-US" altLang="ko-KR" sz="1800" smtClean="0">
                <a:solidFill>
                  <a:srgbClr val="00B050"/>
                </a:solidFill>
                <a:ea typeface="굴림" charset="-127"/>
              </a:rPr>
              <a:t>doc. 15-13-0070-00</a:t>
            </a:r>
            <a:r>
              <a:rPr lang="en-US" altLang="ko-KR" sz="1800" smtClean="0">
                <a:ea typeface="굴림" charset="-127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2000" b="0" smtClean="0">
                <a:ea typeface="굴림" charset="-127"/>
              </a:rPr>
              <a:t>Discussed future efforts and next steps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The WG letter ballot will be started in February 2013.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Coexistence assurance document will be accompanied with the final draft for the WG letter ballot.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5364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3426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BDAB71AB-36DB-4B74-9239-A9882E714B6B}" type="slidenum">
              <a:rPr lang="en-US"/>
              <a:pPr algn="ctr"/>
              <a:t>98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8D6B534C-890A-4145-93BE-112A07F5E7A5}" type="slidenum">
              <a:rPr lang="en-US">
                <a:latin typeface="+mn-lt"/>
              </a:rPr>
              <a:pPr algn="ctr">
                <a:defRPr/>
              </a:pPr>
              <a:t>98</a:t>
            </a:fld>
            <a:endParaRPr lang="en-US">
              <a:latin typeface="+mn-lt"/>
            </a:endParaRPr>
          </a:p>
        </p:txBody>
      </p:sp>
      <p:sp>
        <p:nvSpPr>
          <p:cNvPr id="1034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sz="2800" smtClean="0"/>
              <a:t>802.15.4n</a:t>
            </a:r>
            <a:br>
              <a:rPr lang="en-US" sz="2800" smtClean="0"/>
            </a:br>
            <a:r>
              <a:rPr lang="en-US" sz="2800" smtClean="0"/>
              <a:t>Chinese Medical Band</a:t>
            </a:r>
          </a:p>
        </p:txBody>
      </p:sp>
      <p:sp>
        <p:nvSpPr>
          <p:cNvPr id="1034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b="0" smtClean="0"/>
              <a:t>Heard Interference Presentation</a:t>
            </a:r>
            <a:endParaRPr lang="en-US" smtClean="0"/>
          </a:p>
          <a:p>
            <a:r>
              <a:rPr lang="en-US" b="0" smtClean="0"/>
              <a:t>Heard Proposals Presentations</a:t>
            </a:r>
          </a:p>
          <a:p>
            <a:pPr lvl="1"/>
            <a:r>
              <a:rPr lang="en-US" smtClean="0"/>
              <a:t>O-QPSK</a:t>
            </a:r>
          </a:p>
          <a:p>
            <a:pPr lvl="1"/>
            <a:r>
              <a:rPr lang="en-US" smtClean="0"/>
              <a:t>FSK</a:t>
            </a:r>
          </a:p>
          <a:p>
            <a:pPr lvl="1"/>
            <a:r>
              <a:rPr lang="en-US" smtClean="0"/>
              <a:t>Ranging</a:t>
            </a:r>
          </a:p>
          <a:p>
            <a:r>
              <a:rPr lang="en-US" b="0" smtClean="0"/>
              <a:t>Reviewed and updated the TG4n web page</a:t>
            </a:r>
          </a:p>
          <a:p>
            <a:r>
              <a:rPr lang="en-GB" b="0" smtClean="0">
                <a:solidFill>
                  <a:srgbClr val="000000"/>
                </a:solidFill>
              </a:rPr>
              <a:t>Will continue call for proposals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3862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5474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AFFA11A3-C37F-4F21-9D05-8395FE38D6DD}" type="slidenum">
              <a:rPr lang="en-US"/>
              <a:pPr algn="ctr"/>
              <a:t>99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80BB52DD-30CD-4718-B825-3E7AC00213AC}" type="slidenum">
              <a:rPr lang="en-US">
                <a:latin typeface="+mn-lt"/>
              </a:rPr>
              <a:pPr algn="ctr">
                <a:defRPr/>
              </a:pPr>
              <a:t>99</a:t>
            </a:fld>
            <a:endParaRPr lang="en-US">
              <a:latin typeface="+mn-lt"/>
            </a:endParaRPr>
          </a:p>
        </p:txBody>
      </p:sp>
      <p:sp>
        <p:nvSpPr>
          <p:cNvPr id="1054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802.15.4p</a:t>
            </a:r>
            <a:br>
              <a:rPr lang="en-US" sz="2800" smtClean="0"/>
            </a:br>
            <a:r>
              <a:rPr lang="en-US" sz="2800" smtClean="0"/>
              <a:t>Positive Train Control</a:t>
            </a:r>
          </a:p>
        </p:txBody>
      </p:sp>
      <p:sp>
        <p:nvSpPr>
          <p:cNvPr id="1054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smtClean="0"/>
              <a:t>Continue to work on draft baseline proposal text to reflect the technical proposals presented</a:t>
            </a:r>
          </a:p>
          <a:p>
            <a:pPr>
              <a:lnSpc>
                <a:spcPct val="90000"/>
              </a:lnSpc>
            </a:pPr>
            <a:r>
              <a:rPr lang="en-US" b="0" smtClean="0"/>
              <a:t>Should have a first draft available before end of January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1131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258212</TotalTime>
  <Words>8864</Words>
  <Application>Microsoft Office PowerPoint</Application>
  <PresentationFormat>On-screen Show (4:3)</PresentationFormat>
  <Paragraphs>2165</Paragraphs>
  <Slides>130</Slides>
  <Notes>87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130</vt:i4>
      </vt:variant>
    </vt:vector>
  </HeadingPairs>
  <TitlesOfParts>
    <vt:vector size="133" baseType="lpstr">
      <vt:lpstr>Default Design</vt:lpstr>
      <vt:lpstr>Binary Worksheet</vt:lpstr>
      <vt:lpstr>Document</vt:lpstr>
      <vt:lpstr>WG11   Opening Report Snapshots  January 2013</vt:lpstr>
      <vt:lpstr>802.11 January Meeting Documents</vt:lpstr>
      <vt:lpstr>PAR Expiration/Renewal Schedule</vt:lpstr>
      <vt:lpstr>PowerPoint Presentation</vt:lpstr>
      <vt:lpstr>Type of Groups</vt:lpstr>
      <vt:lpstr>802.11 Appointments</vt:lpstr>
      <vt:lpstr>Groups</vt:lpstr>
      <vt:lpstr>WG11 Task &amp; Study Group Officers – January 2013</vt:lpstr>
      <vt:lpstr>PowerPoint Presentation</vt:lpstr>
      <vt:lpstr>802.11 – Vancouver Meeting Documents</vt:lpstr>
      <vt:lpstr>Current Membership Status - January</vt:lpstr>
      <vt:lpstr>Recent voting member history</vt:lpstr>
      <vt:lpstr>IEEE 802.11 Standards Pipeline</vt:lpstr>
      <vt:lpstr>IEEE 802.11 Revisions</vt:lpstr>
      <vt:lpstr>PowerPoint Presentation</vt:lpstr>
      <vt:lpstr>802.11 WG Editor’s Meeting (Jan ‘13)</vt:lpstr>
      <vt:lpstr>Volunteer Editor Contacts</vt:lpstr>
      <vt:lpstr>January 15th Round table status report</vt:lpstr>
      <vt:lpstr>MDR Status</vt:lpstr>
      <vt:lpstr>802.11 Style Guide</vt:lpstr>
      <vt:lpstr>Draft Development Snapshot</vt:lpstr>
      <vt:lpstr>Closing Report</vt:lpstr>
      <vt:lpstr>Abstract</vt:lpstr>
      <vt:lpstr>PowerPoint Presentation</vt:lpstr>
      <vt:lpstr>ARC Closing Report </vt:lpstr>
      <vt:lpstr>Abstract</vt:lpstr>
      <vt:lpstr>Work Completed</vt:lpstr>
      <vt:lpstr>Teleconferences</vt:lpstr>
      <vt:lpstr>March 2013 Goals</vt:lpstr>
      <vt:lpstr>IEEE 802 JTC1 SC closing report (Jan 13)</vt:lpstr>
      <vt:lpstr>Abstract</vt:lpstr>
      <vt:lpstr>JTC1 SC focused on reporting on status updates &amp;  prep’ing for next SC6 meeting</vt:lpstr>
      <vt:lpstr>JTC1 SC focused on reporting on status updates &amp;  prep’ing for next SC6 meeting</vt:lpstr>
      <vt:lpstr>JTC1 SC focused on reporting on status updates &amp;  prep’ing for next SC6 meeting</vt:lpstr>
      <vt:lpstr>JTC1 SC have plans for Mar 13 in Orlando</vt:lpstr>
      <vt:lpstr>Motion</vt:lpstr>
      <vt:lpstr>IEEE 802.11 Regulatory SC Vancouver Closing Report</vt:lpstr>
      <vt:lpstr>Abstract</vt:lpstr>
      <vt:lpstr>Regulatory Summary – North America</vt:lpstr>
      <vt:lpstr>Regulatory Summary – European Union</vt:lpstr>
      <vt:lpstr>Regulatory Summary - Asia</vt:lpstr>
      <vt:lpstr>NPRM FCC 12-118 Response</vt:lpstr>
      <vt:lpstr>Motion #1</vt:lpstr>
      <vt:lpstr>NPRM FCC 12-148 Response</vt:lpstr>
      <vt:lpstr>Motion #2</vt:lpstr>
      <vt:lpstr>Teleconferences</vt:lpstr>
      <vt:lpstr>References</vt:lpstr>
      <vt:lpstr>IEEE 802.11mc Closing Report for January 2013</vt:lpstr>
      <vt:lpstr>Abstract</vt:lpstr>
      <vt:lpstr>Status: comment resolution </vt:lpstr>
      <vt:lpstr>TGmc Plan of Record</vt:lpstr>
      <vt:lpstr>Teleconferences</vt:lpstr>
      <vt:lpstr>Motion 19   (Thurs PM2)</vt:lpstr>
      <vt:lpstr>Next Steps</vt:lpstr>
      <vt:lpstr>TGac January 2013 Closing Report</vt:lpstr>
      <vt:lpstr>Abstract</vt:lpstr>
      <vt:lpstr>Work Completed </vt:lpstr>
      <vt:lpstr>Next Ad Hoc Meeting</vt:lpstr>
      <vt:lpstr>March 2013 Goals</vt:lpstr>
      <vt:lpstr>Conference Call Times</vt:lpstr>
      <vt:lpstr>TGaf Vancouver Closing Report</vt:lpstr>
      <vt:lpstr>Abstract</vt:lpstr>
      <vt:lpstr>Plan for the Week</vt:lpstr>
      <vt:lpstr>TGaf Accomplishments </vt:lpstr>
      <vt:lpstr>Plan for March</vt:lpstr>
      <vt:lpstr>TGaf Timeline – Affirmed January 2013</vt:lpstr>
      <vt:lpstr>Teleconferences</vt:lpstr>
      <vt:lpstr>Motion</vt:lpstr>
      <vt:lpstr>IEEE 802.11ah Closing Report for January 2013</vt:lpstr>
      <vt:lpstr>Activity in TGah</vt:lpstr>
      <vt:lpstr>Going forward</vt:lpstr>
      <vt:lpstr>Teleconference</vt:lpstr>
      <vt:lpstr>Timeline – No change</vt:lpstr>
      <vt:lpstr>IEEE 802.11TGai Closing Report</vt:lpstr>
      <vt:lpstr>Abstract</vt:lpstr>
      <vt:lpstr>IEEE 802.11 FILS TGai – Vancouver Jan 2013</vt:lpstr>
      <vt:lpstr>Accomplishments  TGai  1/2</vt:lpstr>
      <vt:lpstr>Accomplishments  TGai  2/2</vt:lpstr>
      <vt:lpstr>Plan for March</vt:lpstr>
      <vt:lpstr>Teleconference Schedule </vt:lpstr>
      <vt:lpstr>Time line of TGai (Changed)</vt:lpstr>
      <vt:lpstr>Reference </vt:lpstr>
      <vt:lpstr>Thanks to all who participated!</vt:lpstr>
      <vt:lpstr>TGak January Closing Report</vt:lpstr>
      <vt:lpstr>Abstract</vt:lpstr>
      <vt:lpstr>TGak Closing Report</vt:lpstr>
      <vt:lpstr>TGak Closing Report</vt:lpstr>
      <vt:lpstr>GLK Closing Report</vt:lpstr>
      <vt:lpstr>TGaq Closing Report</vt:lpstr>
      <vt:lpstr>Abstract</vt:lpstr>
      <vt:lpstr>PowerPoint Presentation</vt:lpstr>
      <vt:lpstr>802.15 Liaison Report</vt:lpstr>
      <vt:lpstr>Abstract</vt:lpstr>
      <vt:lpstr>802.15.4 </vt:lpstr>
      <vt:lpstr>802.15.4j MBAN</vt:lpstr>
      <vt:lpstr>802.15.4k Low Energy Critical Infrastructure Monitoring (LECIM)</vt:lpstr>
      <vt:lpstr>802.15.4m TV White Space</vt:lpstr>
      <vt:lpstr>802.15.4n Chinese Medical Band</vt:lpstr>
      <vt:lpstr>802.15.4p Positive Train Control</vt:lpstr>
      <vt:lpstr>802.15.4q Ultra Low Power</vt:lpstr>
      <vt:lpstr>802.15.8 Peer Aware Communications</vt:lpstr>
      <vt:lpstr>802.15.9 Key Management Protocol</vt:lpstr>
      <vt:lpstr>Layer 2/Mesh Under Routing (L2R) SG</vt:lpstr>
      <vt:lpstr>Better Use of Spectrum Resources in WPANs (SRU) IG</vt:lpstr>
      <vt:lpstr>THz IG</vt:lpstr>
      <vt:lpstr>WNG SC</vt:lpstr>
      <vt:lpstr>Maintenance SC</vt:lpstr>
      <vt:lpstr>References</vt:lpstr>
      <vt:lpstr>IEEE 802.18 (RR-TAG) Liaison Report</vt:lpstr>
      <vt:lpstr>Overview</vt:lpstr>
      <vt:lpstr>FCC Documents Reviewed  and Approved by the RR-TAG</vt:lpstr>
      <vt:lpstr>ITU-R Documents from 802.16  Reviewed and Approved by the RR-TAG</vt:lpstr>
      <vt:lpstr>802 Response to the 3.5 GHz NPRM</vt:lpstr>
      <vt:lpstr>802 Reply Comments to the FCC  TV Band Incentive Auction</vt:lpstr>
      <vt:lpstr>References</vt:lpstr>
      <vt:lpstr>802.21 Liaison Report</vt:lpstr>
      <vt:lpstr>Abstract</vt:lpstr>
      <vt:lpstr>802.21</vt:lpstr>
      <vt:lpstr>802.21c Single Radio Handover Task Group</vt:lpstr>
      <vt:lpstr>802.21d Multicast Group Management Task Group</vt:lpstr>
      <vt:lpstr>References</vt:lpstr>
      <vt:lpstr>Liaison Report for OmniRAN EC SG</vt:lpstr>
      <vt:lpstr>Abstract</vt:lpstr>
      <vt:lpstr>Key Activities</vt:lpstr>
      <vt:lpstr>Objectives for March</vt:lpstr>
      <vt:lpstr>References</vt:lpstr>
      <vt:lpstr>PowerPoint Presentation</vt:lpstr>
      <vt:lpstr>PowerPoint Presentation</vt:lpstr>
      <vt:lpstr>PowerPoint Presentation</vt:lpstr>
      <vt:lpstr>PowerPoint Presentation</vt:lpstr>
    </vt:vector>
  </TitlesOfParts>
  <Company>Marvell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Opening Report Snapshots November 2012</dc:title>
  <dc:creator>Bruce Kraemer</dc:creator>
  <cp:lastModifiedBy>Marvell</cp:lastModifiedBy>
  <cp:revision>2724</cp:revision>
  <cp:lastPrinted>2013-01-14T15:19:12Z</cp:lastPrinted>
  <dcterms:created xsi:type="dcterms:W3CDTF">1998-02-10T13:07:52Z</dcterms:created>
  <dcterms:modified xsi:type="dcterms:W3CDTF">2013-01-22T23:52:46Z</dcterms:modified>
</cp:coreProperties>
</file>