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359" r:id="rId4"/>
    <p:sldId id="360" r:id="rId5"/>
    <p:sldId id="348" r:id="rId6"/>
    <p:sldId id="361" r:id="rId7"/>
    <p:sldId id="362" r:id="rId8"/>
    <p:sldId id="363" r:id="rId9"/>
    <p:sldId id="364" r:id="rId10"/>
    <p:sldId id="365" r:id="rId11"/>
    <p:sldId id="366" r:id="rId12"/>
    <p:sldId id="368" r:id="rId13"/>
    <p:sldId id="367" r:id="rId14"/>
    <p:sldId id="347" r:id="rId15"/>
    <p:sldId id="354" r:id="rId16"/>
    <p:sldId id="355" r:id="rId17"/>
    <p:sldId id="35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60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30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0133r2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258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George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Cherian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Qualcomm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5775 Morehouse Dr, San Diego, CA, USA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+1 858 651 6645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gcherian@qti.qualcomm.com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Rene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Nehru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 Setup Ad-hoc Summary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2013-01-15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Detailed Encryption Sequence (1)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8" name="右矢印 7"/>
          <p:cNvSpPr/>
          <p:nvPr/>
        </p:nvSpPr>
        <p:spPr bwMode="auto">
          <a:xfrm>
            <a:off x="1981200" y="2362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04800" y="2057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590800" y="1828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352800" y="1828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590800" y="2057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590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352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590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6" name="右矢印 15"/>
          <p:cNvSpPr/>
          <p:nvPr/>
        </p:nvSpPr>
        <p:spPr bwMode="auto">
          <a:xfrm>
            <a:off x="1981200" y="3810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90800" y="4800600"/>
            <a:ext cx="14167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1:</a:t>
            </a:r>
          </a:p>
          <a:p>
            <a:r>
              <a:rPr kumimoji="1" lang="en-US" altLang="ja-JP" sz="1400" b="1" dirty="0" smtClean="0"/>
              <a:t>Construct </a:t>
            </a:r>
            <a:r>
              <a:rPr kumimoji="1" lang="en-US" altLang="ja-JP" sz="1400" b="1" dirty="0" err="1" smtClean="0"/>
              <a:t>TLVs</a:t>
            </a:r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for each data.</a:t>
            </a:r>
            <a:endParaRPr kumimoji="1" lang="ja-JP" altLang="en-US" sz="1400" b="1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876800" y="19812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638800" y="19812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876800" y="22098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876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638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876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24" name="右矢印 23"/>
          <p:cNvSpPr/>
          <p:nvPr/>
        </p:nvSpPr>
        <p:spPr bwMode="auto">
          <a:xfrm rot="1148675">
            <a:off x="4267200" y="2438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右矢印 24"/>
          <p:cNvSpPr/>
          <p:nvPr/>
        </p:nvSpPr>
        <p:spPr bwMode="auto">
          <a:xfrm rot="20451325" flipV="1">
            <a:off x="4257826" y="3795369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76800" y="4800600"/>
            <a:ext cx="18107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2:</a:t>
            </a:r>
          </a:p>
          <a:p>
            <a:r>
              <a:rPr kumimoji="1" lang="en-US" altLang="ja-JP" sz="1400" b="1" dirty="0" err="1" smtClean="0"/>
              <a:t>Concatinate</a:t>
            </a:r>
            <a:r>
              <a:rPr kumimoji="1" lang="en-US" altLang="ja-JP" sz="1400" b="1" dirty="0" smtClean="0"/>
              <a:t> all </a:t>
            </a:r>
            <a:r>
              <a:rPr kumimoji="1" lang="en-US" altLang="ja-JP" sz="1400" b="1" dirty="0" err="1" smtClean="0"/>
              <a:t>TLVs</a:t>
            </a:r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to a single bundle.</a:t>
            </a:r>
            <a:endParaRPr kumimoji="1" lang="ja-JP" altLang="en-US" sz="1400" b="1" dirty="0"/>
          </a:p>
        </p:txBody>
      </p:sp>
      <p:sp>
        <p:nvSpPr>
          <p:cNvPr id="27" name="右矢印 26"/>
          <p:cNvSpPr/>
          <p:nvPr/>
        </p:nvSpPr>
        <p:spPr bwMode="auto">
          <a:xfrm>
            <a:off x="6553200" y="3048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7162800" y="17526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543800" y="17526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7924800" y="1752600"/>
            <a:ext cx="762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162800" y="1981200"/>
            <a:ext cx="1524000" cy="228600"/>
          </a:xfrm>
          <a:prstGeom prst="rect">
            <a:avLst/>
          </a:prstGeom>
          <a:solidFill>
            <a:srgbClr val="7394FF"/>
          </a:solidFill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162800" y="27432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543800" y="27432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924800" y="2743200"/>
            <a:ext cx="762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162800" y="37338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543800" y="3733800"/>
            <a:ext cx="381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924800" y="3733800"/>
            <a:ext cx="762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162800" y="29718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7162800" y="22098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162800" y="39624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62800" y="4800600"/>
            <a:ext cx="20185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3a:</a:t>
            </a:r>
          </a:p>
          <a:p>
            <a:r>
              <a:rPr kumimoji="1" lang="en-US" altLang="ja-JP" sz="1400" b="1" dirty="0" smtClean="0"/>
              <a:t>Compute the final IE</a:t>
            </a:r>
          </a:p>
          <a:p>
            <a:r>
              <a:rPr kumimoji="1" lang="en-US" altLang="ja-JP" sz="1400" b="1" dirty="0" smtClean="0"/>
              <a:t>headers (EID, Length,</a:t>
            </a:r>
          </a:p>
          <a:p>
            <a:r>
              <a:rPr kumimoji="1" lang="en-US" altLang="ja-JP" sz="1400" b="1" dirty="0" err="1" smtClean="0"/>
              <a:t>Frag</a:t>
            </a:r>
            <a:r>
              <a:rPr kumimoji="1" lang="en-US" altLang="ja-JP" sz="1400" b="1" dirty="0" smtClean="0"/>
              <a:t>. Info. and Encrypt</a:t>
            </a:r>
          </a:p>
          <a:p>
            <a:r>
              <a:rPr kumimoji="1" lang="en-US" altLang="ja-JP" sz="1400" b="1" dirty="0" smtClean="0"/>
              <a:t>Info.).</a:t>
            </a:r>
          </a:p>
          <a:p>
            <a:endParaRPr kumimoji="1" lang="ja-JP" altLang="en-US" sz="1400" b="1" dirty="0"/>
          </a:p>
        </p:txBody>
      </p:sp>
      <p:sp>
        <p:nvSpPr>
          <p:cNvPr id="42" name="右矢印 41"/>
          <p:cNvSpPr/>
          <p:nvPr/>
        </p:nvSpPr>
        <p:spPr bwMode="auto">
          <a:xfrm rot="5400000">
            <a:off x="5347716" y="5625084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76800" y="6119336"/>
            <a:ext cx="1983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To STEP 3b (next slide)</a:t>
            </a:r>
            <a:endParaRPr kumimoji="1" lang="ja-JP" altLang="en-US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Detailed Encryption Sequence (2)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8" name="右矢印 7"/>
          <p:cNvSpPr/>
          <p:nvPr/>
        </p:nvSpPr>
        <p:spPr bwMode="auto">
          <a:xfrm>
            <a:off x="3200400" y="3048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219200" y="18288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1219200" y="2057400"/>
            <a:ext cx="1524000" cy="2590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(may larger than 255 octets)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1000" y="4648200"/>
            <a:ext cx="35749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3b:</a:t>
            </a:r>
          </a:p>
          <a:p>
            <a:r>
              <a:rPr kumimoji="1" lang="en-US" altLang="ja-JP" sz="1400" b="1" dirty="0" smtClean="0"/>
              <a:t>Encrypt the </a:t>
            </a:r>
            <a:r>
              <a:rPr kumimoji="1" lang="en-US" altLang="ja-JP" sz="1400" b="1" dirty="0" err="1" smtClean="0"/>
              <a:t>TLVs</a:t>
            </a:r>
            <a:r>
              <a:rPr kumimoji="1" lang="en-US" altLang="ja-JP" sz="1400" b="1" dirty="0" smtClean="0"/>
              <a:t>.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Key: KEK2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Plaintext: </a:t>
            </a:r>
            <a:r>
              <a:rPr kumimoji="1" lang="en-US" altLang="ja-JP" b="1" dirty="0" err="1" smtClean="0">
                <a:latin typeface="Arial"/>
                <a:cs typeface="Arial"/>
              </a:rPr>
              <a:t>TLVs</a:t>
            </a:r>
            <a:endParaRPr kumimoji="1" lang="en-US" altLang="ja-JP" b="1" dirty="0" smtClean="0">
              <a:latin typeface="Arial"/>
              <a:cs typeface="Arial"/>
            </a:endParaRPr>
          </a:p>
          <a:p>
            <a:r>
              <a:rPr kumimoji="1" lang="en-US" altLang="ja-JP" b="1" dirty="0" smtClean="0">
                <a:latin typeface="Arial"/>
                <a:cs typeface="Arial"/>
              </a:rPr>
              <a:t>AAD: BSSID, STA </a:t>
            </a:r>
            <a:r>
              <a:rPr kumimoji="1" lang="en-US" altLang="ja-JP" b="1" dirty="0" err="1" smtClean="0">
                <a:latin typeface="Arial"/>
                <a:cs typeface="Arial"/>
              </a:rPr>
              <a:t>addr</a:t>
            </a:r>
            <a:r>
              <a:rPr kumimoji="1" lang="en-US" altLang="ja-JP" b="1" dirty="0" smtClean="0">
                <a:latin typeface="Arial"/>
                <a:cs typeface="Arial"/>
              </a:rPr>
              <a:t>, AP Nonce, STA Nonce,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           Capability, </a:t>
            </a:r>
            <a:r>
              <a:rPr kumimoji="1" lang="en-US" altLang="ja-JP" b="1" dirty="0" err="1" smtClean="0">
                <a:latin typeface="Arial"/>
                <a:cs typeface="Arial"/>
              </a:rPr>
              <a:t>IEs</a:t>
            </a:r>
            <a:r>
              <a:rPr kumimoji="1" lang="en-US" altLang="ja-JP" b="1" dirty="0" smtClean="0">
                <a:latin typeface="Arial"/>
                <a:cs typeface="Arial"/>
              </a:rPr>
              <a:t> (not to encrypt),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           IE headers computed in STEP 3a.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Nonce: (AP-&gt;STA) 0, (STA-&gt;AP) 1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038600" y="18288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419600" y="18288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4800600" y="18288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4038600" y="20574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038600" y="2819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419600" y="2819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4800600" y="28194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038600" y="3810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419600" y="3810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800600" y="3810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038600" y="30480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038600" y="22860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038600" y="4038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38600" y="4876800"/>
            <a:ext cx="2548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4:</a:t>
            </a:r>
          </a:p>
          <a:p>
            <a:r>
              <a:rPr kumimoji="1" lang="en-US" altLang="ja-JP" sz="1400" b="1" dirty="0" smtClean="0"/>
              <a:t>Fragment the encrypted </a:t>
            </a:r>
            <a:r>
              <a:rPr kumimoji="1" lang="en-US" altLang="ja-JP" sz="1400" b="1" dirty="0" err="1" smtClean="0"/>
              <a:t>TLVs</a:t>
            </a:r>
            <a:r>
              <a:rPr kumimoji="1" lang="en-US" altLang="ja-JP" sz="1400" b="1" dirty="0" smtClean="0"/>
              <a:t>.</a:t>
            </a:r>
          </a:p>
          <a:p>
            <a:r>
              <a:rPr kumimoji="1" lang="en-US" altLang="ja-JP" sz="1400" b="1" dirty="0" smtClean="0"/>
              <a:t>Confirm the headers are same</a:t>
            </a:r>
          </a:p>
          <a:p>
            <a:r>
              <a:rPr kumimoji="1" lang="en-US" altLang="ja-JP" sz="1400" b="1" dirty="0" smtClean="0"/>
              <a:t>as computed in STEP 3a.</a:t>
            </a:r>
            <a:endParaRPr kumimoji="1" lang="ja-JP" altLang="en-US" sz="1400" b="1" dirty="0"/>
          </a:p>
        </p:txBody>
      </p:sp>
      <p:grpSp>
        <p:nvGrpSpPr>
          <p:cNvPr id="63" name="図形グループ 62"/>
          <p:cNvGrpSpPr/>
          <p:nvPr/>
        </p:nvGrpSpPr>
        <p:grpSpPr>
          <a:xfrm>
            <a:off x="6781800" y="1600200"/>
            <a:ext cx="1524000" cy="4267200"/>
            <a:chOff x="2057400" y="1828800"/>
            <a:chExt cx="2819400" cy="4343400"/>
          </a:xfrm>
        </p:grpSpPr>
        <p:sp>
          <p:nvSpPr>
            <p:cNvPr id="64" name="正方形/長方形 63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IE(s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6290756" y="5867400"/>
            <a:ext cx="254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STEP 5:</a:t>
            </a:r>
          </a:p>
          <a:p>
            <a:r>
              <a:rPr kumimoji="1" lang="en-US" altLang="ja-JP" sz="1400" b="1" dirty="0" smtClean="0"/>
              <a:t>Prepare the frame to transmit.</a:t>
            </a:r>
          </a:p>
        </p:txBody>
      </p:sp>
      <p:sp>
        <p:nvSpPr>
          <p:cNvPr id="71" name="右矢印 70"/>
          <p:cNvSpPr/>
          <p:nvPr/>
        </p:nvSpPr>
        <p:spPr bwMode="auto">
          <a:xfrm rot="1148675">
            <a:off x="5934225" y="3414368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</a:t>
            </a:r>
            <a:r>
              <a:rPr lang="en-US" altLang="ja-JP" dirty="0" smtClean="0"/>
              <a:t>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</a:t>
            </a:r>
            <a:r>
              <a:rPr lang="en-US" altLang="ja-JP" dirty="0" smtClean="0"/>
              <a:t> </a:t>
            </a:r>
            <a:r>
              <a:rPr lang="en-US" altLang="ja-JP" dirty="0" smtClean="0"/>
              <a:t>to change the encryption portion of Association Request/Response frame as described in this slide</a:t>
            </a:r>
            <a:r>
              <a:rPr lang="en-US" altLang="ja-JP" dirty="0" smtClean="0"/>
              <a:t>? 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Yes: </a:t>
            </a:r>
          </a:p>
          <a:p>
            <a:pPr lvl="1"/>
            <a:r>
              <a:rPr lang="en-US" altLang="ja-JP" dirty="0" smtClean="0"/>
              <a:t>No: </a:t>
            </a:r>
          </a:p>
          <a:p>
            <a:pPr lvl="1"/>
            <a:r>
              <a:rPr lang="en-US" altLang="ja-JP" dirty="0" smtClean="0"/>
              <a:t>Need more info: </a:t>
            </a:r>
          </a:p>
          <a:p>
            <a:pPr lvl="1"/>
            <a:r>
              <a:rPr lang="en-US" altLang="ja-JP" dirty="0" smtClean="0"/>
              <a:t>Don’t Care: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modify the encryption of Association Request/Response?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(Y/N/A):</a:t>
            </a:r>
            <a:r>
              <a:rPr lang="en-US" altLang="ja-JP" dirty="0" smtClean="0"/>
              <a:t>  10/2/24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</a:t>
            </a:r>
            <a:r>
              <a:rPr lang="en-US" altLang="ja-JP" dirty="0" smtClean="0"/>
              <a:t> to create container IE for encryption and fragmentation? 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</a:t>
            </a:r>
            <a:r>
              <a:rPr lang="en-US" altLang="ja-JP" dirty="0" smtClean="0"/>
              <a:t>/Need more info)</a:t>
            </a:r>
            <a:r>
              <a:rPr lang="en-US" altLang="ja-JP" dirty="0" smtClean="0"/>
              <a:t>:</a:t>
            </a:r>
            <a:r>
              <a:rPr lang="en-US" altLang="ja-JP" dirty="0" smtClean="0"/>
              <a:t>  8/2/24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Generic Fragmentation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685800" y="3048000"/>
            <a:ext cx="1981200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&gt; 255 octets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1905000"/>
            <a:ext cx="52031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Single IE CANNOT carry data larger than 255 octets.</a:t>
            </a:r>
          </a:p>
          <a:p>
            <a:r>
              <a:rPr kumimoji="1" lang="en-US" altLang="ja-JP" sz="1600" b="1" dirty="0" smtClean="0"/>
              <a:t>So we’d like to provide generic framework for large data.</a:t>
            </a:r>
            <a:endParaRPr kumimoji="1" lang="ja-JP" altLang="en-US" sz="1600" b="1" dirty="0"/>
          </a:p>
        </p:txBody>
      </p:sp>
      <p:sp>
        <p:nvSpPr>
          <p:cNvPr id="10" name="右矢印 9"/>
          <p:cNvSpPr/>
          <p:nvPr/>
        </p:nvSpPr>
        <p:spPr bwMode="auto">
          <a:xfrm>
            <a:off x="2819400" y="4038600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581400" y="3048000"/>
            <a:ext cx="1981200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&gt; 255 octets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581400" y="28194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572000" y="28194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24200" y="5486400"/>
            <a:ext cx="3057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TLV is not IE.</a:t>
            </a:r>
          </a:p>
          <a:p>
            <a:r>
              <a:rPr kumimoji="1" lang="en-US" altLang="ja-JP" sz="1400" dirty="0" smtClean="0"/>
              <a:t>Length field is 2 octets to accommodate</a:t>
            </a:r>
          </a:p>
          <a:p>
            <a:r>
              <a:rPr kumimoji="1" lang="en-US" altLang="ja-JP" sz="1400" dirty="0" smtClean="0"/>
              <a:t>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5715000" y="3810000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553200" y="28956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543800" y="28956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553200" y="26670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010400" y="26670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543800" y="26670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553200" y="3124200"/>
            <a:ext cx="1981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553200" y="35814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7010400" y="35814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7543800" y="35814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553200" y="3810000"/>
            <a:ext cx="19812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553200" y="44958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7010400" y="44958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7543800" y="44958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6553200" y="4724400"/>
            <a:ext cx="19812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5719646" y="4617063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5719645" y="3016863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3352800" y="2590800"/>
            <a:ext cx="24384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71800" y="2514600"/>
            <a:ext cx="46967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TLV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19200" y="2895600"/>
            <a:ext cx="595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 bwMode="auto">
          <a:xfrm>
            <a:off x="6400800" y="2514600"/>
            <a:ext cx="2286000" cy="30480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10400" y="2209800"/>
            <a:ext cx="1176223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Generic Encryption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0401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1981200" y="3962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67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429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8400" y="5562600"/>
            <a:ext cx="2014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TLV is not IE.</a:t>
            </a:r>
          </a:p>
          <a:p>
            <a:r>
              <a:rPr kumimoji="1" lang="en-US" altLang="ja-JP" sz="1400" dirty="0" smtClean="0"/>
              <a:t>Length field is 2 octets to</a:t>
            </a:r>
          </a:p>
          <a:p>
            <a:r>
              <a:rPr kumimoji="1" lang="en-US" altLang="ja-JP" sz="1400" dirty="0" smtClean="0"/>
              <a:t>accommodate 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6553199" y="3733801"/>
            <a:ext cx="457201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086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467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848600" y="24384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6535430" y="4576349"/>
            <a:ext cx="46993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6518954" y="2909677"/>
            <a:ext cx="487632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2514600" y="2590800"/>
            <a:ext cx="18288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33600" y="2514600"/>
            <a:ext cx="529562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FFFF"/>
                </a:solidFill>
              </a:rPr>
              <a:t>TLVs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86600" y="26670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086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467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848600" y="3429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86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7467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848600" y="44196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28956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667000" y="30480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67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3429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800600" y="25908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800600" y="2819400"/>
            <a:ext cx="1524000" cy="2590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(may larger than 255 octets)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右矢印 61"/>
          <p:cNvSpPr/>
          <p:nvPr/>
        </p:nvSpPr>
        <p:spPr bwMode="auto">
          <a:xfrm>
            <a:off x="4267200" y="3886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7086600" y="3657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086600" y="28956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7086600" y="46482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010400" y="2362200"/>
            <a:ext cx="1676400" cy="31242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15200" y="2057400"/>
            <a:ext cx="1176223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the summary of higher layer setup ad-hoc held on Tue. </a:t>
            </a:r>
            <a:r>
              <a:rPr lang="en-US" altLang="ja-JP" dirty="0" smtClean="0"/>
              <a:t>PM2, Wed. PM1 and Thu. AM1.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 bwMode="auto">
          <a:xfrm>
            <a:off x="2438400" y="3886200"/>
            <a:ext cx="3581400" cy="1143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FILS Authentication/Association (</a:t>
            </a:r>
            <a:r>
              <a:rPr lang="en-US" altLang="ja-JP" sz="2800" dirty="0" smtClean="0"/>
              <a:t>D0.3)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875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4109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6964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573882" y="4226718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2667794" y="2818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668588" y="3427412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667794" y="41140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6677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505994" y="25138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994" y="31234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53594" y="380920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3594" y="441880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4000" y="35052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1200" y="28956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6000" y="4343400"/>
            <a:ext cx="2069797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 of the Frame is Encrypted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81400" y="4191000"/>
            <a:ext cx="1313180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Confirmation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Encryption Part in Assoc. Req./</a:t>
            </a:r>
            <a:r>
              <a:rPr lang="en-US" altLang="ja-JP" sz="2800" dirty="0" err="1" smtClean="0"/>
              <a:t>Resp</a:t>
            </a:r>
            <a:r>
              <a:rPr lang="en-US" altLang="ja-JP" sz="2800" dirty="0" smtClean="0"/>
              <a:t>. in D0.3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057400" y="1828800"/>
            <a:ext cx="2819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Header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057400" y="2209800"/>
            <a:ext cx="2819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Capability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57400" y="2514600"/>
            <a:ext cx="2819400" cy="1676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057400" y="3886200"/>
            <a:ext cx="2819400" cy="304800"/>
          </a:xfrm>
          <a:prstGeom prst="rect">
            <a:avLst/>
          </a:prstGeom>
          <a:solidFill>
            <a:schemeClr val="bg1">
              <a:alpha val="5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Session 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57400" y="4191000"/>
            <a:ext cx="2819400" cy="1676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057400" y="5867400"/>
            <a:ext cx="2819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FCS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右中かっこ 13"/>
          <p:cNvSpPr/>
          <p:nvPr/>
        </p:nvSpPr>
        <p:spPr bwMode="auto">
          <a:xfrm>
            <a:off x="4953000" y="4191000"/>
            <a:ext cx="231648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57800" y="4724400"/>
            <a:ext cx="3487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u="sng" dirty="0" smtClean="0"/>
              <a:t>All </a:t>
            </a:r>
            <a:r>
              <a:rPr kumimoji="1" lang="en-US" altLang="ja-JP" sz="1800" b="1" u="sng" dirty="0" err="1" smtClean="0"/>
              <a:t>IEs</a:t>
            </a:r>
            <a:r>
              <a:rPr kumimoji="1" lang="en-US" altLang="ja-JP" sz="1800" b="1" u="sng" dirty="0" smtClean="0"/>
              <a:t> following FILS Session IE</a:t>
            </a:r>
          </a:p>
          <a:p>
            <a:r>
              <a:rPr kumimoji="1" lang="en-US" altLang="ja-JP" sz="1800" b="1" u="sng" dirty="0" smtClean="0"/>
              <a:t>shall be encrypted.</a:t>
            </a:r>
            <a:endParaRPr kumimoji="1" lang="ja-JP" altLang="en-US" sz="18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0.2, section 11.11.2.4 says: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 input </a:t>
            </a:r>
            <a:r>
              <a:rPr lang="en-US" dirty="0" err="1"/>
              <a:t>ciphertext</a:t>
            </a:r>
            <a:r>
              <a:rPr lang="en-US" dirty="0"/>
              <a:t> shall be the contents of the Association Response frame that follow the </a:t>
            </a:r>
            <a:r>
              <a:rPr lang="en-US" dirty="0" smtClean="0"/>
              <a:t>FILS Session element”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All vendor specific IEs will need to be encrypted</a:t>
            </a:r>
          </a:p>
          <a:p>
            <a:pPr lvl="1"/>
            <a:r>
              <a:rPr lang="en-US" dirty="0" smtClean="0"/>
              <a:t>All IEs added in the future will need to be </a:t>
            </a:r>
            <a:r>
              <a:rPr lang="en-US" dirty="0" smtClean="0"/>
              <a:t>encrypted</a:t>
            </a:r>
          </a:p>
          <a:p>
            <a:pPr lvl="1"/>
            <a:r>
              <a:rPr lang="en-US" dirty="0" smtClean="0"/>
              <a:t>We should remain the ability to add unencrypted IE in the future.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10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new IE in Association </a:t>
            </a:r>
            <a:r>
              <a:rPr lang="en-US" dirty="0" err="1" smtClean="0"/>
              <a:t>Req/Resp</a:t>
            </a:r>
            <a:r>
              <a:rPr lang="en-US" dirty="0" smtClean="0"/>
              <a:t> that can be used to carry a set of </a:t>
            </a:r>
            <a:r>
              <a:rPr lang="en-US" dirty="0" err="1" smtClean="0"/>
              <a:t>TLVs</a:t>
            </a:r>
            <a:r>
              <a:rPr lang="en-US" dirty="0" smtClean="0"/>
              <a:t> (that include higher layer information etc.)</a:t>
            </a:r>
          </a:p>
          <a:p>
            <a:pPr lvl="1"/>
            <a:r>
              <a:rPr lang="en-US" dirty="0" smtClean="0"/>
              <a:t>Will need the ability to encrypt the content</a:t>
            </a:r>
          </a:p>
          <a:p>
            <a:pPr lvl="1"/>
            <a:r>
              <a:rPr lang="en-US" dirty="0" smtClean="0"/>
              <a:t>Will need the ability to fragment the content</a:t>
            </a:r>
          </a:p>
          <a:p>
            <a:r>
              <a:rPr lang="en-US" dirty="0" smtClean="0"/>
              <a:t>Because</a:t>
            </a:r>
          </a:p>
          <a:p>
            <a:pPr lvl="1"/>
            <a:r>
              <a:rPr lang="en-US" dirty="0" smtClean="0"/>
              <a:t>Higher Layer Information shall be protected.</a:t>
            </a:r>
          </a:p>
          <a:p>
            <a:pPr lvl="1"/>
            <a:r>
              <a:rPr lang="en-US" dirty="0" smtClean="0"/>
              <a:t>Higher Layer Information is larger than 255 octets.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46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Encryption Part in Assoc. Req./</a:t>
            </a:r>
            <a:r>
              <a:rPr lang="en-US" altLang="ja-JP" sz="2400" dirty="0" err="1" smtClean="0"/>
              <a:t>Resp</a:t>
            </a:r>
            <a:r>
              <a:rPr lang="en-US" altLang="ja-JP" sz="2400" dirty="0" smtClean="0"/>
              <a:t>. of the Proposal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4" name="右中かっこ 13"/>
          <p:cNvSpPr/>
          <p:nvPr/>
        </p:nvSpPr>
        <p:spPr bwMode="auto">
          <a:xfrm>
            <a:off x="6629400" y="3657600"/>
            <a:ext cx="231648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58000" y="3962400"/>
            <a:ext cx="1911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u="sng" dirty="0" smtClean="0"/>
              <a:t>Only the Secure</a:t>
            </a:r>
          </a:p>
          <a:p>
            <a:r>
              <a:rPr kumimoji="1" lang="en-US" altLang="ja-JP" sz="1800" b="1" u="sng" dirty="0" smtClean="0"/>
              <a:t>Container </a:t>
            </a:r>
            <a:r>
              <a:rPr kumimoji="1" lang="en-US" altLang="ja-JP" sz="1800" b="1" u="sng" dirty="0" err="1" smtClean="0"/>
              <a:t>IE(s</a:t>
            </a:r>
            <a:r>
              <a:rPr kumimoji="1" lang="en-US" altLang="ja-JP" sz="1800" b="1" u="sng" dirty="0" smtClean="0"/>
              <a:t>)</a:t>
            </a:r>
          </a:p>
          <a:p>
            <a:r>
              <a:rPr kumimoji="1" lang="en-US" altLang="ja-JP" sz="1800" b="1" u="sng" dirty="0" err="1" smtClean="0"/>
              <a:t>is(are</a:t>
            </a:r>
            <a:r>
              <a:rPr kumimoji="1" lang="en-US" altLang="ja-JP" sz="1800" b="1" u="sng" dirty="0" smtClean="0"/>
              <a:t>) encrypted.</a:t>
            </a:r>
            <a:endParaRPr kumimoji="1" lang="ja-JP" altLang="en-US" sz="1800" b="1" u="sng" dirty="0"/>
          </a:p>
        </p:txBody>
      </p:sp>
      <p:grpSp>
        <p:nvGrpSpPr>
          <p:cNvPr id="17" name="図形グループ 16"/>
          <p:cNvGrpSpPr/>
          <p:nvPr/>
        </p:nvGrpSpPr>
        <p:grpSpPr>
          <a:xfrm>
            <a:off x="4495800" y="1981200"/>
            <a:ext cx="2057400" cy="4343400"/>
            <a:chOff x="2057400" y="1828800"/>
            <a:chExt cx="2819400" cy="4343400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IE(s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4" name="図形グループ 23"/>
          <p:cNvGrpSpPr/>
          <p:nvPr/>
        </p:nvGrpSpPr>
        <p:grpSpPr>
          <a:xfrm>
            <a:off x="990600" y="1981200"/>
            <a:ext cx="2057400" cy="4343400"/>
            <a:chOff x="2057400" y="1828800"/>
            <a:chExt cx="2819400" cy="4343400"/>
          </a:xfrm>
        </p:grpSpPr>
        <p:sp>
          <p:nvSpPr>
            <p:cNvPr id="18" name="正方形/長方形 17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正方形/長方形 18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2057400" y="2514600"/>
              <a:ext cx="2819400" cy="1676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2057400" y="3886200"/>
              <a:ext cx="2819400" cy="304800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FILS Session IE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2057400" y="41910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5" name="右矢印 24"/>
          <p:cNvSpPr/>
          <p:nvPr/>
        </p:nvSpPr>
        <p:spPr bwMode="auto">
          <a:xfrm>
            <a:off x="3581400" y="4114800"/>
            <a:ext cx="5334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76400" y="1600200"/>
            <a:ext cx="63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D0.3</a:t>
            </a:r>
            <a:endParaRPr kumimoji="1" lang="ja-JP" altLang="en-US" sz="18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16002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Proposal</a:t>
            </a:r>
            <a:endParaRPr kumimoji="1" lang="ja-JP" altLang="en-US" sz="1800" b="1" dirty="0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4495800" y="3352800"/>
            <a:ext cx="2057400" cy="304800"/>
          </a:xfrm>
          <a:prstGeom prst="rect">
            <a:avLst/>
          </a:prstGeom>
          <a:solidFill>
            <a:schemeClr val="bg1">
              <a:alpha val="5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Session 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Secure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0401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1981200" y="3962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67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429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8400" y="5562600"/>
            <a:ext cx="2014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>
                <a:solidFill>
                  <a:srgbClr val="FF0000"/>
                </a:solidFill>
              </a:rPr>
              <a:t>TLV is not IE.</a:t>
            </a:r>
          </a:p>
          <a:p>
            <a:r>
              <a:rPr kumimoji="1" lang="en-US" altLang="ja-JP" sz="1400" dirty="0" smtClean="0"/>
              <a:t>Length field is 2 octets to</a:t>
            </a:r>
          </a:p>
          <a:p>
            <a:r>
              <a:rPr kumimoji="1" lang="en-US" altLang="ja-JP" sz="1400" dirty="0" smtClean="0"/>
              <a:t>accommodate 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6553199" y="3733801"/>
            <a:ext cx="457201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086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467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848600" y="24384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6535430" y="4576349"/>
            <a:ext cx="46993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6518954" y="2909677"/>
            <a:ext cx="487632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2514600" y="2590800"/>
            <a:ext cx="18288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33600" y="2514600"/>
            <a:ext cx="529562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FFFF"/>
                </a:solidFill>
              </a:rPr>
              <a:t>TLVs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86600" y="26670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086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467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848600" y="3429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86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7467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848600" y="44196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28956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667000" y="30480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67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3429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800600" y="25908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800600" y="2819400"/>
            <a:ext cx="1524000" cy="2590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(may larger than 255 octets)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右矢印 61"/>
          <p:cNvSpPr/>
          <p:nvPr/>
        </p:nvSpPr>
        <p:spPr bwMode="auto">
          <a:xfrm>
            <a:off x="4267200" y="3886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7086600" y="3657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086600" y="28956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7086600" y="46482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010400" y="2362200"/>
            <a:ext cx="1676400" cy="31242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62800" y="2057400"/>
            <a:ext cx="1282998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a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886200" y="1981200"/>
            <a:ext cx="2802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Encryption Algorithm selector etc…</a:t>
            </a:r>
            <a:endParaRPr kumimoji="1" lang="ja-JP" altLang="en-US" sz="1400" dirty="0"/>
          </a:p>
        </p:txBody>
      </p:sp>
      <p:cxnSp>
        <p:nvCxnSpPr>
          <p:cNvPr id="54" name="直線矢印コネクタ 53"/>
          <p:cNvCxnSpPr>
            <a:stCxn id="44" idx="2"/>
          </p:cNvCxnSpPr>
          <p:nvPr/>
        </p:nvCxnSpPr>
        <p:spPr bwMode="auto">
          <a:xfrm rot="16200000" flipH="1">
            <a:off x="5197847" y="2378446"/>
            <a:ext cx="301823" cy="122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More Requirements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following information MUST be authenticated</a:t>
            </a:r>
          </a:p>
          <a:p>
            <a:pPr lvl="1"/>
            <a:r>
              <a:rPr lang="en-US" altLang="ja-JP" dirty="0" smtClean="0"/>
              <a:t>BSSID</a:t>
            </a:r>
          </a:p>
          <a:p>
            <a:pPr lvl="1"/>
            <a:r>
              <a:rPr lang="en-US" altLang="ja-JP" dirty="0" err="1" smtClean="0"/>
              <a:t>STA’s</a:t>
            </a:r>
            <a:r>
              <a:rPr lang="en-US" altLang="ja-JP" dirty="0" smtClean="0"/>
              <a:t> MAC Address</a:t>
            </a:r>
          </a:p>
          <a:p>
            <a:pPr lvl="1"/>
            <a:r>
              <a:rPr lang="en-US" altLang="ja-JP" dirty="0" smtClean="0"/>
              <a:t>AP Nonce</a:t>
            </a:r>
          </a:p>
          <a:p>
            <a:pPr lvl="1"/>
            <a:r>
              <a:rPr lang="en-US" altLang="ja-JP" dirty="0" smtClean="0"/>
              <a:t>STA Nonce</a:t>
            </a:r>
          </a:p>
          <a:p>
            <a:pPr lvl="1"/>
            <a:r>
              <a:rPr lang="en-US" altLang="ja-JP" dirty="0" smtClean="0"/>
              <a:t>Capability field</a:t>
            </a:r>
          </a:p>
          <a:p>
            <a:pPr lvl="1"/>
            <a:r>
              <a:rPr lang="en-US" altLang="ja-JP" dirty="0" smtClean="0"/>
              <a:t>All </a:t>
            </a:r>
            <a:r>
              <a:rPr lang="en-US" altLang="ja-JP" dirty="0" err="1" smtClean="0"/>
              <a:t>IEs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65615</TotalTime>
  <Words>1205</Words>
  <Application>Microsoft Macintosh PowerPoint</Application>
  <PresentationFormat>画面に合わせる (4:3)</PresentationFormat>
  <Paragraphs>328</Paragraphs>
  <Slides>17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802-11-Submission</vt:lpstr>
      <vt:lpstr>Higher Layer Setup Ad-hoc Summary</vt:lpstr>
      <vt:lpstr>Abstract</vt:lpstr>
      <vt:lpstr>FILS Authentication/Association (D0.3)</vt:lpstr>
      <vt:lpstr>Encryption Part in Assoc. Req./Resp. in D0.3</vt:lpstr>
      <vt:lpstr>Problem Description</vt:lpstr>
      <vt:lpstr>Proposal</vt:lpstr>
      <vt:lpstr>Encryption Part in Assoc. Req./Resp. of the Proposal</vt:lpstr>
      <vt:lpstr>Secure Container IE Concept</vt:lpstr>
      <vt:lpstr>More Requirements</vt:lpstr>
      <vt:lpstr>Detailed Encryption Sequence (1)</vt:lpstr>
      <vt:lpstr>Detailed Encryption Sequence (2)</vt:lpstr>
      <vt:lpstr>Straw poll</vt:lpstr>
      <vt:lpstr>Backup</vt:lpstr>
      <vt:lpstr>Straw poll 1</vt:lpstr>
      <vt:lpstr>Straw poll 2</vt:lpstr>
      <vt:lpstr>Generic Fragmentation Container IE Concept</vt:lpstr>
      <vt:lpstr>Generic Encryption Container IE Concept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149</cp:revision>
  <cp:lastPrinted>1998-02-10T13:28:06Z</cp:lastPrinted>
  <dcterms:created xsi:type="dcterms:W3CDTF">2013-01-16T06:08:26Z</dcterms:created>
  <dcterms:modified xsi:type="dcterms:W3CDTF">2013-01-17T20:23:10Z</dcterms:modified>
  <cp:category/>
</cp:coreProperties>
</file>