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Default Extension="doc" ContentType="application/msword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5" r:id="rId4"/>
    <p:sldId id="274" r:id="rId5"/>
    <p:sldId id="273" r:id="rId6"/>
    <p:sldId id="269" r:id="rId7"/>
  </p:sldIdLst>
  <p:sldSz cx="9144000" cy="6858000" type="screen4x3"/>
  <p:notesSz cx="6934200" cy="9280525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MS Gothic"/>
        <a:cs typeface="MS Gothic"/>
      </a:defRPr>
    </a:lvl1pPr>
    <a:lvl2pPr marL="742950" indent="-28575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MS Gothic"/>
        <a:cs typeface="MS Gothic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MS Gothic"/>
        <a:cs typeface="MS Gothic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MS Gothic"/>
        <a:cs typeface="MS Gothic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MS Gothic"/>
        <a:cs typeface="MS Gothic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/>
        <a:cs typeface="MS Gothic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/>
        <a:cs typeface="MS Gothic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/>
        <a:cs typeface="MS Gothic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/>
        <a:cs typeface="MS Gothic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566" autoAdjust="0"/>
  </p:normalViewPr>
  <p:slideViewPr>
    <p:cSldViewPr>
      <p:cViewPr varScale="1">
        <p:scale>
          <a:sx n="74" d="100"/>
          <a:sy n="74" d="100"/>
        </p:scale>
        <p:origin x="-180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-228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latin typeface="Times New Roman" pitchFamily="16" charset="0"/>
                <a:ea typeface="MS Gothic" charset="-128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802.11-13/0020r0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latin typeface="Times New Roman" pitchFamily="16" charset="0"/>
                <a:ea typeface="MS Gothic" charset="-128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latin typeface="Times New Roman" pitchFamily="16" charset="0"/>
                <a:ea typeface="MS Gothic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Jon Rosdahl, CSR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latin typeface="Times New Roman" pitchFamily="16" charset="0"/>
                <a:ea typeface="MS Gothic" charset="-128"/>
                <a:cs typeface="+mn-cs"/>
              </a:defRPr>
            </a:lvl1pPr>
          </a:lstStyle>
          <a:p>
            <a:pPr>
              <a:defRPr/>
            </a:pPr>
            <a:fld id="{52A79202-D6FC-4004-9EAC-173BEA303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3924300" y="96838"/>
            <a:ext cx="2355850" cy="200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r>
              <a:rPr lang="en-US" smtClean="0"/>
              <a:t>doc.: IEEE 802.11-13/0020r0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r>
              <a:rPr lang="en-US" smtClean="0"/>
              <a:t>Jan 2013</a:t>
            </a:r>
            <a:endParaRPr lang="en-US"/>
          </a:p>
        </p:txBody>
      </p:sp>
      <p:sp>
        <p:nvSpPr>
          <p:cNvPr id="9221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r>
              <a:rPr lang="en-US"/>
              <a:t>Jon Rosdahl, CSR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7A478400-C302-40FF-A836-EC3AD3B263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ea typeface="MS Gothic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doc.: IEEE 802.11-13/0020r0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Jan 2013</a:t>
            </a:r>
          </a:p>
        </p:txBody>
      </p:sp>
      <p:sp>
        <p:nvSpPr>
          <p:cNvPr id="10244" name="Rectangle 6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Jon Rosdahl, CSR</a:t>
            </a:r>
          </a:p>
        </p:txBody>
      </p:sp>
      <p:sp>
        <p:nvSpPr>
          <p:cNvPr id="10245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Page </a:t>
            </a:r>
            <a:fld id="{FBC82004-48DB-4335-A6FA-CC0E0A6D2627}" type="slidenum"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</a:t>
            </a:fld>
            <a:endParaRPr lang="en-US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46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0247" name="Rectangle 2"/>
          <p:cNvSpPr>
            <a:spLocks noGrp="1" noChangeArrowheads="1"/>
          </p:cNvSpPr>
          <p:nvPr>
            <p:ph type="body"/>
          </p:nvPr>
        </p:nvSpPr>
        <p:spPr>
          <a:xfrm>
            <a:off x="923925" y="4408488"/>
            <a:ext cx="5086350" cy="4270375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doc.: IEEE 802.11-13/0020r0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Jan 2013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Jon Rosdahl, CSR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Page </a:t>
            </a:r>
            <a:fld id="{7623955C-B8EB-4273-9F21-97EF06D4D154}" type="slidenum"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2</a:t>
            </a:fld>
            <a:endParaRPr lang="en-US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270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1271" name="Rectangle 2"/>
          <p:cNvSpPr>
            <a:spLocks noGrp="1" noChangeArrowheads="1"/>
          </p:cNvSpPr>
          <p:nvPr>
            <p:ph type="body"/>
          </p:nvPr>
        </p:nvSpPr>
        <p:spPr>
          <a:xfrm>
            <a:off x="923925" y="4408488"/>
            <a:ext cx="5086350" cy="4270375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 txBox="1">
            <a:spLocks noGrp="1" noChangeArrowheads="1"/>
          </p:cNvSpPr>
          <p:nvPr/>
        </p:nvSpPr>
        <p:spPr bwMode="auto">
          <a:xfrm>
            <a:off x="3467100" y="96838"/>
            <a:ext cx="281463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 defTabSz="933450" eaLnBrk="0" hangingPunct="0"/>
            <a:r>
              <a:rPr lang="en-US" sz="1400" b="1">
                <a:solidFill>
                  <a:schemeClr val="tx1"/>
                </a:solidFill>
                <a:ea typeface="MS PGothic" pitchFamily="34" charset="-128"/>
              </a:rPr>
              <a:t>doc.: IEEE 802.15-11/0204r0</a:t>
            </a:r>
          </a:p>
        </p:txBody>
      </p:sp>
      <p:sp>
        <p:nvSpPr>
          <p:cNvPr id="12291" name="Rectangle 3"/>
          <p:cNvSpPr txBox="1">
            <a:spLocks noGrp="1" noChangeArrowheads="1"/>
          </p:cNvSpPr>
          <p:nvPr/>
        </p:nvSpPr>
        <p:spPr bwMode="auto">
          <a:xfrm>
            <a:off x="654050" y="96838"/>
            <a:ext cx="27368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defTabSz="933450" eaLnBrk="0" hangingPunct="0"/>
            <a:r>
              <a:rPr lang="en-US" sz="1400" b="1">
                <a:solidFill>
                  <a:schemeClr val="tx1"/>
                </a:solidFill>
                <a:ea typeface="MS PGothic" pitchFamily="34" charset="-128"/>
              </a:rPr>
              <a:t>March 2011</a:t>
            </a:r>
          </a:p>
        </p:txBody>
      </p:sp>
      <p:sp>
        <p:nvSpPr>
          <p:cNvPr id="122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701675"/>
            <a:ext cx="4624388" cy="3468688"/>
          </a:xfrm>
          <a:ln/>
        </p:spPr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408488"/>
            <a:ext cx="5086350" cy="4176712"/>
          </a:xfrm>
          <a:noFill/>
          <a:ln/>
        </p:spPr>
        <p:txBody>
          <a:bodyPr lIns="93648" tIns="46031" rIns="93648" bIns="46031"/>
          <a:lstStyle/>
          <a:p>
            <a:pPr defTabSz="933450"/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 txBox="1">
            <a:spLocks noGrp="1" noChangeArrowheads="1"/>
          </p:cNvSpPr>
          <p:nvPr/>
        </p:nvSpPr>
        <p:spPr bwMode="auto">
          <a:xfrm>
            <a:off x="3467100" y="96838"/>
            <a:ext cx="2814638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 defTabSz="933450" eaLnBrk="0" hangingPunct="0"/>
            <a:r>
              <a:rPr lang="en-US" sz="1400" b="1">
                <a:solidFill>
                  <a:schemeClr val="tx1"/>
                </a:solidFill>
                <a:ea typeface="MS PGothic" pitchFamily="34" charset="-128"/>
              </a:rPr>
              <a:t>doc.: IEEE 802.15-11/0204r0</a:t>
            </a:r>
          </a:p>
        </p:txBody>
      </p:sp>
      <p:sp>
        <p:nvSpPr>
          <p:cNvPr id="14339" name="Rectangle 3"/>
          <p:cNvSpPr txBox="1">
            <a:spLocks noGrp="1" noChangeArrowheads="1"/>
          </p:cNvSpPr>
          <p:nvPr/>
        </p:nvSpPr>
        <p:spPr bwMode="auto">
          <a:xfrm>
            <a:off x="654050" y="96838"/>
            <a:ext cx="2736850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defTabSz="933450" eaLnBrk="0" hangingPunct="0"/>
            <a:r>
              <a:rPr lang="en-US" sz="1400" b="1">
                <a:solidFill>
                  <a:schemeClr val="tx1"/>
                </a:solidFill>
                <a:ea typeface="MS PGothic" pitchFamily="34" charset="-128"/>
              </a:rPr>
              <a:t>March 2011</a:t>
            </a:r>
          </a:p>
        </p:txBody>
      </p:sp>
      <p:sp>
        <p:nvSpPr>
          <p:cNvPr id="14340" name="Rectangle 6"/>
          <p:cNvSpPr txBox="1">
            <a:spLocks noGrp="1" noChangeArrowheads="1"/>
          </p:cNvSpPr>
          <p:nvPr/>
        </p:nvSpPr>
        <p:spPr bwMode="auto">
          <a:xfrm>
            <a:off x="3771900" y="8985250"/>
            <a:ext cx="25098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57200" lvl="4" indent="0" algn="r" defTabSz="933450" eaLnBrk="0" hangingPunct="0"/>
            <a:r>
              <a:rPr lang="en-US" sz="1200">
                <a:solidFill>
                  <a:schemeClr val="tx1"/>
                </a:solidFill>
                <a:ea typeface="MS PGothic" pitchFamily="34" charset="-128"/>
              </a:rPr>
              <a:t>Jon Rosdahl, CSR</a:t>
            </a:r>
          </a:p>
        </p:txBody>
      </p:sp>
      <p:sp>
        <p:nvSpPr>
          <p:cNvPr id="14341" name="Rectangle 7"/>
          <p:cNvSpPr txBox="1">
            <a:spLocks noGrp="1" noChangeArrowheads="1"/>
          </p:cNvSpPr>
          <p:nvPr/>
        </p:nvSpPr>
        <p:spPr bwMode="auto">
          <a:xfrm>
            <a:off x="2933700" y="8985250"/>
            <a:ext cx="80168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933450" eaLnBrk="0" hangingPunct="0"/>
            <a:r>
              <a:rPr lang="en-US" sz="1200">
                <a:solidFill>
                  <a:schemeClr val="tx1"/>
                </a:solidFill>
                <a:ea typeface="MS PGothic" pitchFamily="34" charset="-128"/>
              </a:rPr>
              <a:t>Page </a:t>
            </a:r>
            <a:fld id="{D044EE3D-4CCA-41B3-959A-D59068301CFA}" type="slidenum">
              <a:rPr lang="en-US" sz="1200">
                <a:solidFill>
                  <a:schemeClr val="tx1"/>
                </a:solidFill>
                <a:ea typeface="MS PGothic" pitchFamily="34" charset="-128"/>
              </a:rPr>
              <a:pPr algn="r" defTabSz="933450" eaLnBrk="0" hangingPunct="0"/>
              <a:t>4</a:t>
            </a:fld>
            <a:endParaRPr lang="en-US" sz="120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14342" name="Rectangle 2"/>
          <p:cNvSpPr txBox="1">
            <a:spLocks noGrp="1" noChangeArrowheads="1"/>
          </p:cNvSpPr>
          <p:nvPr/>
        </p:nvSpPr>
        <p:spPr bwMode="auto">
          <a:xfrm>
            <a:off x="3467100" y="96838"/>
            <a:ext cx="28146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 defTabSz="931863" eaLnBrk="0" hangingPunct="0"/>
            <a:r>
              <a:rPr lang="en-US" sz="1400" b="1">
                <a:solidFill>
                  <a:schemeClr val="tx1"/>
                </a:solidFill>
                <a:ea typeface="MS PGothic" pitchFamily="34" charset="-128"/>
              </a:rPr>
              <a:t>doc.: IEEE 802.15-10/0171r0</a:t>
            </a:r>
          </a:p>
        </p:txBody>
      </p:sp>
      <p:sp>
        <p:nvSpPr>
          <p:cNvPr id="14343" name="Rectangle 3"/>
          <p:cNvSpPr txBox="1">
            <a:spLocks noGrp="1" noChangeArrowheads="1"/>
          </p:cNvSpPr>
          <p:nvPr/>
        </p:nvSpPr>
        <p:spPr bwMode="auto">
          <a:xfrm>
            <a:off x="654050" y="96838"/>
            <a:ext cx="27368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defTabSz="931863" eaLnBrk="0" hangingPunct="0"/>
            <a:r>
              <a:rPr lang="en-US" sz="1400" b="1">
                <a:solidFill>
                  <a:schemeClr val="tx1"/>
                </a:solidFill>
                <a:ea typeface="MS PGothic" pitchFamily="34" charset="-128"/>
              </a:rPr>
              <a:t>March 2010</a:t>
            </a:r>
          </a:p>
        </p:txBody>
      </p:sp>
      <p:sp>
        <p:nvSpPr>
          <p:cNvPr id="143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701675"/>
            <a:ext cx="4624388" cy="3468688"/>
          </a:xfrm>
          <a:ln/>
        </p:spPr>
      </p:sp>
      <p:sp>
        <p:nvSpPr>
          <p:cNvPr id="143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408488"/>
            <a:ext cx="5086350" cy="4176712"/>
          </a:xfrm>
          <a:noFill/>
          <a:ln/>
        </p:spPr>
        <p:txBody>
          <a:bodyPr lIns="93634" tIns="46024" rIns="93634" bIns="46024"/>
          <a:lstStyle/>
          <a:p>
            <a:pPr defTabSz="933450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 txBox="1">
            <a:spLocks noGrp="1" noChangeArrowheads="1"/>
          </p:cNvSpPr>
          <p:nvPr/>
        </p:nvSpPr>
        <p:spPr bwMode="auto">
          <a:xfrm>
            <a:off x="3467100" y="96838"/>
            <a:ext cx="2814638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 defTabSz="933450" eaLnBrk="0" hangingPunct="0"/>
            <a:r>
              <a:rPr lang="en-US" sz="1400" b="1">
                <a:solidFill>
                  <a:schemeClr val="tx1"/>
                </a:solidFill>
                <a:ea typeface="MS PGothic" pitchFamily="34" charset="-128"/>
              </a:rPr>
              <a:t>doc.: IEEE 802.15-11/0204r0</a:t>
            </a:r>
          </a:p>
        </p:txBody>
      </p:sp>
      <p:sp>
        <p:nvSpPr>
          <p:cNvPr id="14339" name="Rectangle 3"/>
          <p:cNvSpPr txBox="1">
            <a:spLocks noGrp="1" noChangeArrowheads="1"/>
          </p:cNvSpPr>
          <p:nvPr/>
        </p:nvSpPr>
        <p:spPr bwMode="auto">
          <a:xfrm>
            <a:off x="654050" y="96838"/>
            <a:ext cx="2736850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defTabSz="933450" eaLnBrk="0" hangingPunct="0"/>
            <a:r>
              <a:rPr lang="en-US" sz="1400" b="1">
                <a:solidFill>
                  <a:schemeClr val="tx1"/>
                </a:solidFill>
                <a:ea typeface="MS PGothic" pitchFamily="34" charset="-128"/>
              </a:rPr>
              <a:t>March 2011</a:t>
            </a:r>
          </a:p>
        </p:txBody>
      </p:sp>
      <p:sp>
        <p:nvSpPr>
          <p:cNvPr id="14340" name="Rectangle 6"/>
          <p:cNvSpPr txBox="1">
            <a:spLocks noGrp="1" noChangeArrowheads="1"/>
          </p:cNvSpPr>
          <p:nvPr/>
        </p:nvSpPr>
        <p:spPr bwMode="auto">
          <a:xfrm>
            <a:off x="3771900" y="8985250"/>
            <a:ext cx="25098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57200" lvl="4" indent="0" algn="r" defTabSz="933450" eaLnBrk="0" hangingPunct="0"/>
            <a:r>
              <a:rPr lang="en-US" sz="1200">
                <a:solidFill>
                  <a:schemeClr val="tx1"/>
                </a:solidFill>
                <a:ea typeface="MS PGothic" pitchFamily="34" charset="-128"/>
              </a:rPr>
              <a:t>Jon Rosdahl, CSR</a:t>
            </a:r>
          </a:p>
        </p:txBody>
      </p:sp>
      <p:sp>
        <p:nvSpPr>
          <p:cNvPr id="14341" name="Rectangle 7"/>
          <p:cNvSpPr txBox="1">
            <a:spLocks noGrp="1" noChangeArrowheads="1"/>
          </p:cNvSpPr>
          <p:nvPr/>
        </p:nvSpPr>
        <p:spPr bwMode="auto">
          <a:xfrm>
            <a:off x="2933700" y="8985250"/>
            <a:ext cx="80168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933450" eaLnBrk="0" hangingPunct="0"/>
            <a:r>
              <a:rPr lang="en-US" sz="1200">
                <a:solidFill>
                  <a:schemeClr val="tx1"/>
                </a:solidFill>
                <a:ea typeface="MS PGothic" pitchFamily="34" charset="-128"/>
              </a:rPr>
              <a:t>Page </a:t>
            </a:r>
            <a:fld id="{D044EE3D-4CCA-41B3-959A-D59068301CFA}" type="slidenum">
              <a:rPr lang="en-US" sz="1200">
                <a:solidFill>
                  <a:schemeClr val="tx1"/>
                </a:solidFill>
                <a:ea typeface="MS PGothic" pitchFamily="34" charset="-128"/>
              </a:rPr>
              <a:pPr algn="r" defTabSz="933450" eaLnBrk="0" hangingPunct="0"/>
              <a:t>5</a:t>
            </a:fld>
            <a:endParaRPr lang="en-US" sz="120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14342" name="Rectangle 2"/>
          <p:cNvSpPr txBox="1">
            <a:spLocks noGrp="1" noChangeArrowheads="1"/>
          </p:cNvSpPr>
          <p:nvPr/>
        </p:nvSpPr>
        <p:spPr bwMode="auto">
          <a:xfrm>
            <a:off x="3467100" y="96838"/>
            <a:ext cx="28146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 defTabSz="931863" eaLnBrk="0" hangingPunct="0"/>
            <a:r>
              <a:rPr lang="en-US" sz="1400" b="1">
                <a:solidFill>
                  <a:schemeClr val="tx1"/>
                </a:solidFill>
                <a:ea typeface="MS PGothic" pitchFamily="34" charset="-128"/>
              </a:rPr>
              <a:t>doc.: IEEE 802.15-10/0171r0</a:t>
            </a:r>
          </a:p>
        </p:txBody>
      </p:sp>
      <p:sp>
        <p:nvSpPr>
          <p:cNvPr id="14343" name="Rectangle 3"/>
          <p:cNvSpPr txBox="1">
            <a:spLocks noGrp="1" noChangeArrowheads="1"/>
          </p:cNvSpPr>
          <p:nvPr/>
        </p:nvSpPr>
        <p:spPr bwMode="auto">
          <a:xfrm>
            <a:off x="654050" y="96838"/>
            <a:ext cx="27368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defTabSz="931863" eaLnBrk="0" hangingPunct="0"/>
            <a:r>
              <a:rPr lang="en-US" sz="1400" b="1">
                <a:solidFill>
                  <a:schemeClr val="tx1"/>
                </a:solidFill>
                <a:ea typeface="MS PGothic" pitchFamily="34" charset="-128"/>
              </a:rPr>
              <a:t>March 2010</a:t>
            </a:r>
          </a:p>
        </p:txBody>
      </p:sp>
      <p:sp>
        <p:nvSpPr>
          <p:cNvPr id="143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701675"/>
            <a:ext cx="4624388" cy="3468688"/>
          </a:xfrm>
          <a:ln/>
        </p:spPr>
      </p:sp>
      <p:sp>
        <p:nvSpPr>
          <p:cNvPr id="143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408488"/>
            <a:ext cx="5086350" cy="4176712"/>
          </a:xfrm>
          <a:noFill/>
          <a:ln/>
        </p:spPr>
        <p:txBody>
          <a:bodyPr lIns="93634" tIns="46024" rIns="93634" bIns="46024"/>
          <a:lstStyle/>
          <a:p>
            <a:pPr defTabSz="933450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 txBox="1">
            <a:spLocks noGrp="1" noChangeArrowheads="1"/>
          </p:cNvSpPr>
          <p:nvPr/>
        </p:nvSpPr>
        <p:spPr bwMode="auto">
          <a:xfrm>
            <a:off x="3467100" y="96838"/>
            <a:ext cx="281463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 defTabSz="933450" eaLnBrk="0" hangingPunct="0"/>
            <a:r>
              <a:rPr lang="en-US" sz="1400" b="1">
                <a:solidFill>
                  <a:schemeClr val="tx1"/>
                </a:solidFill>
                <a:ea typeface="MS PGothic" pitchFamily="34" charset="-128"/>
              </a:rPr>
              <a:t>doc.: IEEE 802.15-11/0204r0</a:t>
            </a:r>
          </a:p>
        </p:txBody>
      </p:sp>
      <p:sp>
        <p:nvSpPr>
          <p:cNvPr id="15363" name="Rectangle 3"/>
          <p:cNvSpPr txBox="1">
            <a:spLocks noGrp="1" noChangeArrowheads="1"/>
          </p:cNvSpPr>
          <p:nvPr/>
        </p:nvSpPr>
        <p:spPr bwMode="auto">
          <a:xfrm>
            <a:off x="654050" y="96838"/>
            <a:ext cx="27368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defTabSz="933450" eaLnBrk="0" hangingPunct="0"/>
            <a:r>
              <a:rPr lang="en-US" sz="1400" b="1">
                <a:solidFill>
                  <a:schemeClr val="tx1"/>
                </a:solidFill>
                <a:ea typeface="MS PGothic" pitchFamily="34" charset="-128"/>
              </a:rPr>
              <a:t>March 2011</a:t>
            </a: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701675"/>
            <a:ext cx="4624388" cy="3468688"/>
          </a:xfrm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408488"/>
            <a:ext cx="5086350" cy="4176712"/>
          </a:xfrm>
          <a:noFill/>
          <a:ln/>
        </p:spPr>
        <p:txBody>
          <a:bodyPr lIns="93648" tIns="46031" rIns="93648" bIns="46031"/>
          <a:lstStyle/>
          <a:p>
            <a:pPr defTabSz="933450"/>
            <a:r>
              <a:rPr lang="en-US" dirty="0" smtClean="0">
                <a:latin typeface="Times New Roman" pitchFamily="18" charset="0"/>
              </a:rPr>
              <a:t>Historical Attendance: </a:t>
            </a:r>
          </a:p>
          <a:p>
            <a:pPr defTabSz="933450"/>
            <a:r>
              <a:rPr lang="en-US" dirty="0" smtClean="0">
                <a:latin typeface="Times New Roman" pitchFamily="18" charset="0"/>
              </a:rPr>
              <a:t>Number attending the meeting (budgeted prior to meeting, final budget )</a:t>
            </a:r>
          </a:p>
          <a:p>
            <a:pPr defTabSz="933450"/>
            <a:r>
              <a:rPr lang="en-US" dirty="0" smtClean="0">
                <a:latin typeface="Times New Roman" pitchFamily="18" charset="0"/>
              </a:rPr>
              <a:t>The numbers in red are a negative (loss), and the black are a positive</a:t>
            </a:r>
          </a:p>
          <a:p>
            <a:pPr defTabSz="933450"/>
            <a:r>
              <a:rPr lang="en-US" dirty="0" smtClean="0">
                <a:latin typeface="Times New Roman" pitchFamily="18" charset="0"/>
              </a:rPr>
              <a:t>The Beijing and Okinawa meetings had a sponsor, and so were run on a net zero basis.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2013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Jon Rosdahl, CSR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7B89D2F3-3A0B-4B22-AD26-703531DFDA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2013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Jon Rosdahl, CSR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E6969283-78ED-4F71-B854-48055E18A2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2013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Jon Rosdahl, CSR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2FC89608-6A20-477C-A981-705C17D7D0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2013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Jon Rosdahl, CSR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596D0F4C-4EDF-4701-BCA4-6112044C65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buFont typeface="Times New Roman" pitchFamily="18" charset="0"/>
              <a:buNone/>
              <a:tabLst/>
              <a:defRPr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 smtClean="0"/>
              <a:t>Jan 2013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63" y="6475413"/>
            <a:ext cx="2898775" cy="1809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Jon Rosdahl, CSR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6B5ED4C8-2B62-4991-947A-61F0AFF81A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2013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Jon Rosdahl, CSR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A6C5482A-260B-4E4B-AC84-D73403BB5C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2013</a:t>
            </a:r>
            <a:endParaRPr lang="en-GB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Jon Rosdahl, CSR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189D7BFD-E160-402F-BBC8-B5B701941D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2013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Jon Rosdahl, CSR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06AC922A-D50D-4784-BDB0-95BF1D6809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2013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Jon Rosdahl, CSR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F2CCFC3D-D547-4F7B-B83F-14FDE279E9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3" y="333375"/>
            <a:ext cx="1874837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r>
              <a:rPr lang="en-US" smtClean="0"/>
              <a:t>Jan 2013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6475413"/>
            <a:ext cx="3184525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/>
              <a:t>Jon Rosdahl, CSR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r>
              <a:rPr lang="en-GB"/>
              <a:t>Slide </a:t>
            </a:r>
            <a:fld id="{53EBAA78-AC7B-4AAE-80E5-F5D910A6B4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420687" cy="184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200" dirty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+mn-cs"/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5" y="357188"/>
            <a:ext cx="3500438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/>
          <a:lstStyle>
            <a:lvl1pPr>
              <a:defRPr/>
            </a:lvl1pPr>
          </a:lstStyle>
          <a:p>
            <a:pPr algn="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800" b="1" dirty="0" smtClean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t>doc.: IEEE 11-13/0020r0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9" r:id="rId5"/>
    <p:sldLayoutId id="2147483705" r:id="rId6"/>
    <p:sldLayoutId id="2147483706" r:id="rId7"/>
    <p:sldLayoutId id="2147483707" r:id="rId8"/>
    <p:sldLayoutId id="2147483708" r:id="rId9"/>
  </p:sldLayoutIdLst>
  <p:hf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+mj-lt"/>
          <a:ea typeface="+mj-ea"/>
          <a:cs typeface="MS Gothic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0000"/>
          </a:solidFill>
          <a:latin typeface="+mn-lt"/>
          <a:ea typeface="+mn-ea"/>
          <a:cs typeface="MS Gothic"/>
        </a:defRPr>
      </a:lvl1pPr>
      <a:lvl2pPr marL="742950" indent="-28575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S Gothic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MS Gothic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Jan 2013</a:t>
            </a:r>
            <a:endParaRPr lang="en-GB" dirty="0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Jon Rosdahl, CSR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GB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Slide </a:t>
            </a:r>
            <a:fld id="{DA834F39-FECA-4254-A927-AA26D4F544F5}" type="slidenum">
              <a:rPr lang="en-GB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</a:t>
            </a:fld>
            <a:endParaRPr lang="en-GB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30" name="Footer Placeholder 4"/>
          <p:cNvSpPr txBox="1">
            <a:spLocks noGrp="1"/>
          </p:cNvSpPr>
          <p:nvPr/>
        </p:nvSpPr>
        <p:spPr bwMode="auto">
          <a:xfrm>
            <a:off x="5500688" y="6475413"/>
            <a:ext cx="304165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Jon Rosdahl, CSR</a:t>
            </a:r>
          </a:p>
        </p:txBody>
      </p:sp>
      <p:sp>
        <p:nvSpPr>
          <p:cNvPr id="1031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Slide </a:t>
            </a:r>
            <a:fld id="{F2ACD4E4-215F-4F98-8233-1E85A981F83D}" type="slidenum">
              <a:rPr lang="en-GB"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</a:t>
            </a:fld>
            <a:endParaRPr lang="en-GB" sz="120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32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Treasurer Report Jan 2013</a:t>
            </a:r>
            <a:endParaRPr lang="en-GB" dirty="0" smtClean="0"/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</p:spPr>
        <p:txBody>
          <a:bodyPr/>
          <a:lstStyle/>
          <a:p>
            <a:pPr algn="ctr" eaLnBrk="1" hangingPunct="1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/>
              <a:t>Date:</a:t>
            </a:r>
            <a:r>
              <a:rPr lang="en-GB" sz="2000" b="0" dirty="0" smtClean="0"/>
              <a:t> 2013-1-12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525463" y="2286000"/>
          <a:ext cx="7704137" cy="2743200"/>
        </p:xfrm>
        <a:graphic>
          <a:graphicData uri="http://schemas.openxmlformats.org/presentationml/2006/ole">
            <p:oleObj spid="_x0000_s1026" name="Document" r:id="rId4" imgW="8257888" imgH="2948721" progId="Word.Document.8">
              <p:embed/>
            </p:oleObj>
          </a:graphicData>
        </a:graphic>
      </p:graphicFrame>
      <p:sp>
        <p:nvSpPr>
          <p:cNvPr id="1034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2160" tIns="46080" rIns="92160" bIns="46080"/>
          <a:lstStyle/>
          <a:p>
            <a: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1035" name="Footer Placeholder 1"/>
          <p:cNvSpPr txBox="1">
            <a:spLocks noGrp="1"/>
          </p:cNvSpPr>
          <p:nvPr/>
        </p:nvSpPr>
        <p:spPr bwMode="auto">
          <a:xfrm>
            <a:off x="7391400" y="6248400"/>
            <a:ext cx="11430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914400" eaLnBrk="0" hangingPunct="0"/>
            <a:r>
              <a:rPr lang="en-US" sz="1200" dirty="0">
                <a:solidFill>
                  <a:srgbClr val="000000"/>
                </a:solidFill>
                <a:ea typeface="MS PGothic" pitchFamily="34" charset="-128"/>
              </a:rPr>
              <a:t>Ben Rolfe 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BCA</a:t>
            </a:r>
            <a:endParaRPr lang="en-US" sz="1200" dirty="0">
              <a:solidFill>
                <a:schemeClr val="tx2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Jan 2013</a:t>
            </a:r>
            <a:endParaRPr lang="en-GB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Jon Rosdahl, CSR</a:t>
            </a:r>
          </a:p>
        </p:txBody>
      </p:sp>
      <p:sp>
        <p:nvSpPr>
          <p:cNvPr id="4100" name="Rectangle 5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GB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Slide </a:t>
            </a:r>
            <a:fld id="{182CB204-8F88-4025-B305-BD26943A6CBF}" type="slidenum">
              <a:rPr lang="en-GB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2</a:t>
            </a:fld>
            <a:endParaRPr lang="en-GB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02" name="Footer Placeholder 4"/>
          <p:cNvSpPr txBox="1">
            <a:spLocks noGrp="1"/>
          </p:cNvSpPr>
          <p:nvPr/>
        </p:nvSpPr>
        <p:spPr bwMode="auto">
          <a:xfrm>
            <a:off x="5500688" y="6475413"/>
            <a:ext cx="304165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Jon Rosdahl, CSR</a:t>
            </a:r>
          </a:p>
        </p:txBody>
      </p:sp>
      <p:sp>
        <p:nvSpPr>
          <p:cNvPr id="4103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Slide </a:t>
            </a:r>
            <a:fld id="{96A3BDA0-F89D-4392-A8A5-DD14A7AEC5DC}" type="slidenum">
              <a:rPr lang="en-GB"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</a:t>
            </a:fld>
            <a:endParaRPr lang="en-GB" sz="120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04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Abstract</a:t>
            </a:r>
          </a:p>
        </p:txBody>
      </p:sp>
      <p:sp>
        <p:nvSpPr>
          <p:cNvPr id="410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eaLnBrk="1" hangingPunct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Treasurer report for Jan 2013 for the Joint 802.11/.15 Wireless funds</a:t>
            </a:r>
          </a:p>
          <a:p>
            <a:pPr eaLnBrk="1" hangingPunct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 smtClean="0"/>
          </a:p>
          <a:p>
            <a:pPr eaLnBrk="1" hangingPunct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Also reported in 802.15 doc: </a:t>
            </a:r>
            <a:r>
              <a:rPr lang="en-GB" dirty="0" smtClean="0"/>
              <a:t>15-13/0024r0.</a:t>
            </a:r>
          </a:p>
          <a:p>
            <a:pPr eaLnBrk="1" hangingPunct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 smtClean="0"/>
          </a:p>
        </p:txBody>
      </p:sp>
      <p:sp>
        <p:nvSpPr>
          <p:cNvPr id="4106" name="Footer Placeholder 1"/>
          <p:cNvSpPr txBox="1">
            <a:spLocks noGrp="1"/>
          </p:cNvSpPr>
          <p:nvPr/>
        </p:nvSpPr>
        <p:spPr bwMode="auto">
          <a:xfrm>
            <a:off x="7391400" y="6248400"/>
            <a:ext cx="11430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914400" eaLnBrk="0" hangingPunct="0"/>
            <a:r>
              <a:rPr lang="en-US" sz="1200" dirty="0">
                <a:solidFill>
                  <a:srgbClr val="000000"/>
                </a:solidFill>
                <a:ea typeface="MS PGothic" pitchFamily="34" charset="-128"/>
              </a:rPr>
              <a:t>Ben Rolfe 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BCA</a:t>
            </a:r>
            <a:endParaRPr lang="en-US" sz="1200" dirty="0">
              <a:solidFill>
                <a:schemeClr val="tx2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Jan 2013</a:t>
            </a:r>
            <a:endParaRPr lang="en-GB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Jon Rosdahl, CSR</a:t>
            </a:r>
          </a:p>
        </p:txBody>
      </p:sp>
      <p:sp>
        <p:nvSpPr>
          <p:cNvPr id="5124" name="Rectangle 5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GB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Slide </a:t>
            </a:r>
            <a:fld id="{C80AD8FF-38CB-406D-A99A-4F9EC981484E}" type="slidenum">
              <a:rPr lang="en-GB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3</a:t>
            </a:fld>
            <a:endParaRPr lang="en-GB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125" name="Slide Number Placeholder 4"/>
          <p:cNvSpPr txBox="1">
            <a:spLocks noGrp="1"/>
          </p:cNvSpPr>
          <p:nvPr/>
        </p:nvSpPr>
        <p:spPr bwMode="auto">
          <a:xfrm>
            <a:off x="4395788" y="6475413"/>
            <a:ext cx="4286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914400" eaLnBrk="0" hangingPunct="0"/>
            <a:r>
              <a:rPr lang="en-US" sz="1200">
                <a:solidFill>
                  <a:schemeClr val="tx1"/>
                </a:solidFill>
                <a:ea typeface="MS PGothic" pitchFamily="34" charset="-128"/>
              </a:rPr>
              <a:t>Slide </a:t>
            </a:r>
            <a:fld id="{6379F3D5-80A1-4B4E-B2FC-F255381E2ACB}" type="slidenum">
              <a:rPr lang="en-US" sz="1200">
                <a:solidFill>
                  <a:schemeClr val="tx1"/>
                </a:solidFill>
                <a:ea typeface="MS PGothic" pitchFamily="34" charset="-128"/>
              </a:rPr>
              <a:pPr algn="ctr" defTabSz="914400" eaLnBrk="0" hangingPunct="0"/>
              <a:t>3</a:t>
            </a:fld>
            <a:endParaRPr lang="en-US" sz="120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51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85800"/>
            <a:ext cx="7770813" cy="608013"/>
          </a:xfrm>
        </p:spPr>
        <p:txBody>
          <a:bodyPr lIns="92075" tIns="46038" rIns="92075" bIns="46038"/>
          <a:lstStyle/>
          <a:p>
            <a:pPr eaLnBrk="1" hangingPunct="1"/>
            <a:r>
              <a:rPr lang="en-US" sz="2800" smtClean="0"/>
              <a:t>Treasury Net Worth</a:t>
            </a:r>
            <a:br>
              <a:rPr lang="en-US" sz="2800" smtClean="0"/>
            </a:br>
            <a:r>
              <a:rPr lang="en-US" sz="2400" smtClean="0"/>
              <a:t>(Unaudited)</a:t>
            </a:r>
          </a:p>
        </p:txBody>
      </p:sp>
      <p:sp>
        <p:nvSpPr>
          <p:cNvPr id="51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447800"/>
            <a:ext cx="8001000" cy="4800600"/>
          </a:xfrm>
        </p:spPr>
        <p:txBody>
          <a:bodyPr lIns="92075" tIns="46038" rIns="92075" bIns="46038"/>
          <a:lstStyle/>
          <a:p>
            <a:pPr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dirty="0" smtClean="0"/>
              <a:t>July 1, 2012 – $433,424.66 </a:t>
            </a:r>
          </a:p>
          <a:p>
            <a:pPr lvl="1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600" dirty="0" smtClean="0"/>
              <a:t>IEEE account: $391,948.68 + $462.69 = $392,411.37</a:t>
            </a:r>
          </a:p>
          <a:p>
            <a:pPr lvl="1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600" dirty="0" smtClean="0"/>
              <a:t>Face-to-Face: $194,868.70+$45,300-$30,209.32+$2,400.09-$171,346.18 = $41,013.29</a:t>
            </a:r>
          </a:p>
          <a:p>
            <a:pPr lvl="1" defTabSz="914400" eaLnBrk="1" hangingPunct="1">
              <a:lnSpc>
                <a:spcPct val="90000"/>
              </a:lnSpc>
              <a:tabLst>
                <a:tab pos="7372350" algn="r"/>
              </a:tabLst>
            </a:pPr>
            <a:endParaRPr lang="en-US" sz="1600" dirty="0" smtClean="0"/>
          </a:p>
          <a:p>
            <a:pPr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dirty="0" smtClean="0"/>
              <a:t>Sept 1, 2012 – $562,733.66</a:t>
            </a:r>
          </a:p>
          <a:p>
            <a:pPr lvl="1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600" dirty="0" smtClean="0"/>
              <a:t>IEEE account: $392,411.37 + $266.67 = $ 392,678.04</a:t>
            </a:r>
          </a:p>
          <a:p>
            <a:pPr lvl="1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600" dirty="0" smtClean="0"/>
              <a:t>Face-to-Face: $41,013.29+$52,500-$7,816.99 +$106,650 -$22,290 =  $170,055.62</a:t>
            </a:r>
          </a:p>
          <a:p>
            <a:pPr lvl="1" defTabSz="914400" eaLnBrk="1" hangingPunct="1">
              <a:lnSpc>
                <a:spcPct val="90000"/>
              </a:lnSpc>
              <a:tabLst>
                <a:tab pos="7372350" algn="r"/>
              </a:tabLst>
            </a:pPr>
            <a:endParaRPr lang="en-US" sz="1600" dirty="0" smtClean="0"/>
          </a:p>
          <a:p>
            <a:pPr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dirty="0" smtClean="0"/>
              <a:t>Oct 31, 2012 – $457,267.69</a:t>
            </a:r>
          </a:p>
          <a:p>
            <a:pPr lvl="1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600" dirty="0" smtClean="0"/>
              <a:t>IEEE account: $392,678.04 + $87.14= $ 392,765.18</a:t>
            </a:r>
          </a:p>
          <a:p>
            <a:pPr lvl="1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600" dirty="0" smtClean="0"/>
              <a:t>Face-to-Face: $170,055.62 +$53,700 -$7,677.01 +$5,300 -$158,876.10 =  $64,502.51</a:t>
            </a:r>
          </a:p>
          <a:p>
            <a:pPr lvl="1" defTabSz="914400" eaLnBrk="1" hangingPunct="1">
              <a:lnSpc>
                <a:spcPct val="90000"/>
              </a:lnSpc>
              <a:tabLst>
                <a:tab pos="7372350" algn="r"/>
              </a:tabLst>
            </a:pPr>
            <a:endParaRPr lang="en-US" sz="1600" dirty="0" smtClean="0"/>
          </a:p>
          <a:p>
            <a:pPr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dirty="0" smtClean="0"/>
              <a:t>Dec 31, 2012 – $599,205.26</a:t>
            </a:r>
          </a:p>
          <a:p>
            <a:pPr lvl="1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600" dirty="0" smtClean="0"/>
              <a:t>IEEE account: $392,765.18 + 123.43 - $7465.06 + 108.61 = $385,532.16</a:t>
            </a:r>
          </a:p>
          <a:p>
            <a:pPr lvl="1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600" dirty="0" smtClean="0"/>
              <a:t>Face-to-Face:  $64,502.51 +90,000- $14,285.23 +105,750.00 – 32,294.18  = $213,673.10</a:t>
            </a:r>
          </a:p>
          <a:p>
            <a:pPr lvl="1" defTabSz="914400" eaLnBrk="1" hangingPunct="1">
              <a:lnSpc>
                <a:spcPct val="90000"/>
              </a:lnSpc>
              <a:tabLst>
                <a:tab pos="7372350" algn="r"/>
              </a:tabLst>
            </a:pPr>
            <a:endParaRPr lang="en-US" sz="1600" dirty="0" smtClean="0"/>
          </a:p>
          <a:p>
            <a:pPr defTabSz="914400" eaLnBrk="1" hangingPunct="1">
              <a:lnSpc>
                <a:spcPct val="90000"/>
              </a:lnSpc>
              <a:tabLst>
                <a:tab pos="7372350" algn="r"/>
              </a:tabLst>
            </a:pPr>
            <a:endParaRPr lang="en-US" dirty="0" smtClean="0"/>
          </a:p>
          <a:p>
            <a:pPr lvl="1" defTabSz="914400" eaLnBrk="1" hangingPunct="1">
              <a:lnSpc>
                <a:spcPct val="90000"/>
              </a:lnSpc>
              <a:tabLst>
                <a:tab pos="7372350" algn="r"/>
              </a:tabLst>
            </a:pPr>
            <a:endParaRPr lang="en-US" sz="1600" dirty="0" smtClean="0"/>
          </a:p>
        </p:txBody>
      </p:sp>
      <p:sp>
        <p:nvSpPr>
          <p:cNvPr id="5128" name="Footer Placeholder 1"/>
          <p:cNvSpPr txBox="1">
            <a:spLocks noGrp="1"/>
          </p:cNvSpPr>
          <p:nvPr/>
        </p:nvSpPr>
        <p:spPr bwMode="auto">
          <a:xfrm>
            <a:off x="7391400" y="6248400"/>
            <a:ext cx="11430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914400" eaLnBrk="0" hangingPunct="0"/>
            <a:r>
              <a:rPr lang="en-US" sz="1200" dirty="0">
                <a:solidFill>
                  <a:srgbClr val="000000"/>
                </a:solidFill>
                <a:ea typeface="MS PGothic" pitchFamily="34" charset="-128"/>
              </a:rPr>
              <a:t>Ben Rolfe 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BCA</a:t>
            </a:r>
            <a:endParaRPr lang="en-US" sz="1200" dirty="0">
              <a:solidFill>
                <a:schemeClr val="tx2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Jan 2013</a:t>
            </a:r>
            <a:endParaRPr lang="en-GB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Jon Rosdahl, CSR</a:t>
            </a:r>
          </a:p>
        </p:txBody>
      </p:sp>
      <p:sp>
        <p:nvSpPr>
          <p:cNvPr id="7172" name="Rectangle 5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GB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Slide </a:t>
            </a:r>
            <a:fld id="{14E53906-E030-442C-8515-1CE0DFF1B559}" type="slidenum">
              <a:rPr lang="en-GB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4</a:t>
            </a:fld>
            <a:endParaRPr lang="en-GB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173" name="Slide Number Placeholder 3"/>
          <p:cNvSpPr txBox="1">
            <a:spLocks noGrp="1"/>
          </p:cNvSpPr>
          <p:nvPr/>
        </p:nvSpPr>
        <p:spPr bwMode="auto">
          <a:xfrm>
            <a:off x="4395788" y="6475413"/>
            <a:ext cx="4286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914400" eaLnBrk="0" hangingPunct="0"/>
            <a:r>
              <a:rPr lang="en-US" sz="1200">
                <a:solidFill>
                  <a:schemeClr val="tx1"/>
                </a:solidFill>
                <a:ea typeface="MS PGothic" pitchFamily="34" charset="-128"/>
              </a:rPr>
              <a:t>Slide </a:t>
            </a:r>
            <a:fld id="{21011CB0-A749-4277-8571-BCBFD59FDE7B}" type="slidenum">
              <a:rPr lang="en-US" sz="1200">
                <a:solidFill>
                  <a:schemeClr val="tx1"/>
                </a:solidFill>
                <a:ea typeface="MS PGothic" pitchFamily="34" charset="-128"/>
              </a:rPr>
              <a:pPr algn="ctr" defTabSz="914400" eaLnBrk="0" hangingPunct="0"/>
              <a:t>4</a:t>
            </a:fld>
            <a:endParaRPr lang="en-US" sz="120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71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609600"/>
            <a:ext cx="7772400" cy="457200"/>
          </a:xfrm>
        </p:spPr>
        <p:txBody>
          <a:bodyPr lIns="92075" tIns="46038" rIns="92075" bIns="46038"/>
          <a:lstStyle/>
          <a:p>
            <a:pPr eaLnBrk="1" hangingPunct="1"/>
            <a:r>
              <a:rPr lang="en-US" smtClean="0"/>
              <a:t>Indian Wells– Sept 2012</a:t>
            </a:r>
          </a:p>
        </p:txBody>
      </p:sp>
      <p:sp>
        <p:nvSpPr>
          <p:cNvPr id="7175" name="Rectangle 3"/>
          <p:cNvSpPr txBox="1">
            <a:spLocks noChangeArrowheads="1"/>
          </p:cNvSpPr>
          <p:nvPr/>
        </p:nvSpPr>
        <p:spPr bwMode="auto">
          <a:xfrm>
            <a:off x="304800" y="1905000"/>
            <a:ext cx="8229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3654425" algn="l"/>
                <a:tab pos="5487988" algn="l"/>
                <a:tab pos="7372350" algn="r"/>
              </a:tabLst>
            </a:pPr>
            <a:r>
              <a:rPr lang="en-US" sz="1600" b="1" dirty="0">
                <a:solidFill>
                  <a:schemeClr val="tx1"/>
                </a:solidFill>
                <a:ea typeface="MS PGothic" pitchFamily="34" charset="-128"/>
              </a:rPr>
              <a:t>Registration Income:                	$207,900	</a:t>
            </a:r>
            <a:r>
              <a:rPr lang="en-US" sz="1600" b="1" dirty="0" smtClean="0">
                <a:solidFill>
                  <a:schemeClr val="tx1"/>
                </a:solidFill>
                <a:ea typeface="MS PGothic" pitchFamily="34" charset="-128"/>
              </a:rPr>
              <a:t>203,550	$213,900</a:t>
            </a:r>
            <a:endParaRPr lang="en-US" sz="1600" b="1" dirty="0">
              <a:solidFill>
                <a:schemeClr val="tx1"/>
              </a:solidFill>
              <a:ea typeface="MS PGothic" pitchFamily="34" charset="-128"/>
            </a:endParaRP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Hotel Credits	$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0	  903.00</a:t>
            </a: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	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$3,106</a:t>
            </a:r>
            <a:endParaRPr lang="en-US" sz="1400" dirty="0">
              <a:solidFill>
                <a:schemeClr val="tx1"/>
              </a:solidFill>
              <a:ea typeface="MS PGothic" pitchFamily="34" charset="-128"/>
            </a:endParaRP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Registrations	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325	  309</a:t>
            </a: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	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314</a:t>
            </a:r>
            <a:endParaRPr lang="en-US" sz="1400" dirty="0">
              <a:solidFill>
                <a:schemeClr val="tx1"/>
              </a:solidFill>
              <a:ea typeface="MS PGothic" pitchFamily="34" charset="-128"/>
            </a:endParaRP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Char char="–"/>
              <a:tabLst>
                <a:tab pos="3654425" algn="l"/>
                <a:tab pos="5487988" algn="l"/>
                <a:tab pos="7372350" algn="r"/>
              </a:tabLst>
            </a:pPr>
            <a:endParaRPr lang="en-US" sz="1600" b="1" dirty="0">
              <a:solidFill>
                <a:schemeClr val="tx1"/>
              </a:solidFill>
              <a:ea typeface="MS PGothic" pitchFamily="34" charset="-128"/>
            </a:endParaRPr>
          </a:p>
          <a:p>
            <a:pPr marL="342900" indent="-342900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3654425" algn="l"/>
                <a:tab pos="5487988" algn="l"/>
                <a:tab pos="7372350" algn="r"/>
              </a:tabLst>
            </a:pPr>
            <a:r>
              <a:rPr lang="en-US" sz="1600" b="1" dirty="0">
                <a:solidFill>
                  <a:schemeClr val="tx1"/>
                </a:solidFill>
                <a:ea typeface="MS PGothic" pitchFamily="34" charset="-128"/>
              </a:rPr>
              <a:t>Meeting Expense Estimate:      </a:t>
            </a:r>
            <a:r>
              <a:rPr lang="en-US" sz="1600" b="1" dirty="0">
                <a:solidFill>
                  <a:srgbClr val="FF0000"/>
                </a:solidFill>
                <a:ea typeface="MS PGothic" pitchFamily="34" charset="-128"/>
              </a:rPr>
              <a:t>	$</a:t>
            </a:r>
            <a:r>
              <a:rPr lang="en-US" sz="1600" b="1" dirty="0" smtClean="0">
                <a:solidFill>
                  <a:srgbClr val="FF0000"/>
                </a:solidFill>
                <a:ea typeface="MS PGothic" pitchFamily="34" charset="-128"/>
              </a:rPr>
              <a:t>215,565	$202,733	$201,526</a:t>
            </a:r>
            <a:endParaRPr lang="en-US" sz="1600" b="1" dirty="0">
              <a:solidFill>
                <a:srgbClr val="FF0000"/>
              </a:solidFill>
              <a:ea typeface="MS PGothic" pitchFamily="34" charset="-128"/>
            </a:endParaRP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AV	$15,600	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$12,400	 $12,584.04</a:t>
            </a:r>
            <a:endParaRPr lang="en-US" sz="1400" dirty="0">
              <a:solidFill>
                <a:schemeClr val="tx1"/>
              </a:solidFill>
              <a:ea typeface="MS PGothic" pitchFamily="34" charset="-128"/>
            </a:endParaRP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Financial Fees	$11,995	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$11,508	 $12,043.66</a:t>
            </a:r>
            <a:endParaRPr lang="en-US" sz="1400" dirty="0">
              <a:solidFill>
                <a:schemeClr val="tx1"/>
              </a:solidFill>
              <a:ea typeface="MS PGothic" pitchFamily="34" charset="-128"/>
            </a:endParaRP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Meeting Planner	$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39,525	$39,025	$38,940.48</a:t>
            </a: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Food &amp; Beverage	$82,750	$82,750	 $82,006.46</a:t>
            </a: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Network </a:t>
            </a: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Services	$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42,000	$37,700	 $36,817.60</a:t>
            </a:r>
            <a:endParaRPr lang="en-US" sz="1400" dirty="0">
              <a:solidFill>
                <a:schemeClr val="tx1"/>
              </a:solidFill>
              <a:ea typeface="MS PGothic" pitchFamily="34" charset="-128"/>
            </a:endParaRP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Social	$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14,095	$13,500	 $13,834.45</a:t>
            </a:r>
            <a:endParaRPr lang="en-US" sz="1400" dirty="0">
              <a:solidFill>
                <a:schemeClr val="tx1"/>
              </a:solidFill>
              <a:ea typeface="MS PGothic" pitchFamily="34" charset="-128"/>
            </a:endParaRP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Shipping 	$ 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7,250	$   4,750	 $4,299.78</a:t>
            </a:r>
            <a:endParaRPr lang="en-US" sz="1400" dirty="0">
              <a:solidFill>
                <a:schemeClr val="tx1"/>
              </a:solidFill>
              <a:ea typeface="MS PGothic" pitchFamily="34" charset="-128"/>
            </a:endParaRP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Misc	$ 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1,350	$   1,100	$1000.00</a:t>
            </a:r>
            <a:endParaRPr lang="en-US" sz="1400" dirty="0">
              <a:solidFill>
                <a:schemeClr val="tx1"/>
              </a:solidFill>
              <a:ea typeface="MS PGothic" pitchFamily="34" charset="-128"/>
            </a:endParaRP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tabLst>
                <a:tab pos="3654425" algn="l"/>
                <a:tab pos="5487988" algn="l"/>
                <a:tab pos="7372350" algn="r"/>
              </a:tabLst>
            </a:pPr>
            <a:endParaRPr lang="en-US" sz="1400" dirty="0">
              <a:solidFill>
                <a:schemeClr val="tx1"/>
              </a:solidFill>
              <a:ea typeface="MS PGothic" pitchFamily="34" charset="-128"/>
            </a:endParaRPr>
          </a:p>
          <a:p>
            <a:pPr marL="342900" indent="-342900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3654425" algn="l"/>
                <a:tab pos="5487988" algn="l"/>
                <a:tab pos="7372350" algn="r"/>
              </a:tabLst>
            </a:pPr>
            <a:r>
              <a:rPr lang="en-US" sz="1600" b="1" dirty="0">
                <a:solidFill>
                  <a:schemeClr val="tx1"/>
                </a:solidFill>
                <a:ea typeface="MS PGothic" pitchFamily="34" charset="-128"/>
              </a:rPr>
              <a:t>Surplus/(Deficit)	</a:t>
            </a:r>
            <a:r>
              <a:rPr lang="en-US" sz="1600" b="1" dirty="0">
                <a:solidFill>
                  <a:srgbClr val="FF0000"/>
                </a:solidFill>
                <a:ea typeface="MS PGothic" pitchFamily="34" charset="-128"/>
              </a:rPr>
              <a:t>$(7,665</a:t>
            </a:r>
            <a:r>
              <a:rPr lang="en-US" sz="1600" b="1" dirty="0" smtClean="0">
                <a:solidFill>
                  <a:srgbClr val="FF0000"/>
                </a:solidFill>
                <a:ea typeface="MS PGothic" pitchFamily="34" charset="-128"/>
              </a:rPr>
              <a:t>)	</a:t>
            </a:r>
            <a:r>
              <a:rPr lang="en-US" sz="1600" b="1" dirty="0" smtClean="0">
                <a:solidFill>
                  <a:schemeClr val="tx1"/>
                </a:solidFill>
                <a:ea typeface="MS PGothic" pitchFamily="34" charset="-128"/>
              </a:rPr>
              <a:t>$1,721	 $15,480</a:t>
            </a:r>
            <a:endParaRPr lang="en-US" sz="1600" b="1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5334000" y="1219200"/>
            <a:ext cx="1905000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defTabSz="914400" eaLnBrk="0" hangingPunct="0">
              <a:spcBef>
                <a:spcPct val="50000"/>
              </a:spcBef>
            </a:pPr>
            <a:r>
              <a:rPr lang="en-US" sz="1800" b="1" dirty="0" smtClean="0">
                <a:solidFill>
                  <a:schemeClr val="tx1"/>
                </a:solidFill>
                <a:ea typeface="MS PGothic" pitchFamily="34" charset="-128"/>
              </a:rPr>
              <a:t>Estimate Budget Sept 16</a:t>
            </a:r>
            <a:endParaRPr lang="en-US" sz="1800" b="1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7177" name="Text Box 8"/>
          <p:cNvSpPr txBox="1">
            <a:spLocks noChangeArrowheads="1"/>
          </p:cNvSpPr>
          <p:nvPr/>
        </p:nvSpPr>
        <p:spPr bwMode="auto">
          <a:xfrm>
            <a:off x="7162800" y="1219200"/>
            <a:ext cx="1524000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 defTabSz="914400" eaLnBrk="0" hangingPunct="0">
              <a:spcBef>
                <a:spcPct val="50000"/>
              </a:spcBef>
            </a:pPr>
            <a:r>
              <a:rPr lang="en-US" sz="1800" b="1" dirty="0" smtClean="0">
                <a:solidFill>
                  <a:schemeClr val="tx1"/>
                </a:solidFill>
                <a:ea typeface="MS PGothic" pitchFamily="34" charset="-128"/>
              </a:rPr>
              <a:t>Final Budget Nov </a:t>
            </a:r>
            <a:endParaRPr lang="en-US" sz="1800" b="1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7178" name="Footer Placeholder 1"/>
          <p:cNvSpPr txBox="1">
            <a:spLocks noGrp="1"/>
          </p:cNvSpPr>
          <p:nvPr/>
        </p:nvSpPr>
        <p:spPr bwMode="auto">
          <a:xfrm>
            <a:off x="7391400" y="6248400"/>
            <a:ext cx="11430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914400" eaLnBrk="0" hangingPunct="0"/>
            <a:r>
              <a:rPr lang="en-US" sz="1200" dirty="0">
                <a:solidFill>
                  <a:srgbClr val="000000"/>
                </a:solidFill>
                <a:ea typeface="MS PGothic" pitchFamily="34" charset="-128"/>
              </a:rPr>
              <a:t>Ben Rolfe 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BCA</a:t>
            </a:r>
            <a:endParaRPr lang="en-US" sz="1200" dirty="0">
              <a:solidFill>
                <a:schemeClr val="tx2"/>
              </a:solidFill>
              <a:ea typeface="MS PGothic" pitchFamily="34" charset="-128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429000" y="1295400"/>
            <a:ext cx="1905000" cy="646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defTabSz="914400" eaLnBrk="0" hangingPunct="0">
              <a:spcBef>
                <a:spcPct val="50000"/>
              </a:spcBef>
            </a:pPr>
            <a:r>
              <a:rPr lang="en-US" sz="1800" b="1" dirty="0">
                <a:solidFill>
                  <a:schemeClr val="tx1"/>
                </a:solidFill>
                <a:ea typeface="MS PGothic" pitchFamily="34" charset="-128"/>
              </a:rPr>
              <a:t>Proposed Budget June 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Jan 2013</a:t>
            </a:r>
            <a:endParaRPr lang="en-GB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Jon Rosdahl, CSR</a:t>
            </a:r>
          </a:p>
        </p:txBody>
      </p:sp>
      <p:sp>
        <p:nvSpPr>
          <p:cNvPr id="7172" name="Rectangle 5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GB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Slide </a:t>
            </a:r>
            <a:fld id="{14E53906-E030-442C-8515-1CE0DFF1B559}" type="slidenum">
              <a:rPr lang="en-GB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5</a:t>
            </a:fld>
            <a:endParaRPr lang="en-GB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173" name="Slide Number Placeholder 3"/>
          <p:cNvSpPr txBox="1">
            <a:spLocks noGrp="1"/>
          </p:cNvSpPr>
          <p:nvPr/>
        </p:nvSpPr>
        <p:spPr bwMode="auto">
          <a:xfrm>
            <a:off x="4395788" y="6475413"/>
            <a:ext cx="4286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914400" eaLnBrk="0" hangingPunct="0"/>
            <a:r>
              <a:rPr lang="en-US" sz="1200">
                <a:solidFill>
                  <a:schemeClr val="tx1"/>
                </a:solidFill>
                <a:ea typeface="MS PGothic" pitchFamily="34" charset="-128"/>
              </a:rPr>
              <a:t>Slide </a:t>
            </a:r>
            <a:fld id="{21011CB0-A749-4277-8571-BCBFD59FDE7B}" type="slidenum">
              <a:rPr lang="en-US" sz="1200">
                <a:solidFill>
                  <a:schemeClr val="tx1"/>
                </a:solidFill>
                <a:ea typeface="MS PGothic" pitchFamily="34" charset="-128"/>
              </a:rPr>
              <a:pPr algn="ctr" defTabSz="914400" eaLnBrk="0" hangingPunct="0"/>
              <a:t>5</a:t>
            </a:fld>
            <a:endParaRPr lang="en-US" sz="120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71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609600"/>
            <a:ext cx="7772400" cy="457200"/>
          </a:xfrm>
        </p:spPr>
        <p:txBody>
          <a:bodyPr lIns="92075" tIns="46038" rIns="92075" bIns="46038"/>
          <a:lstStyle/>
          <a:p>
            <a:pPr eaLnBrk="1" hangingPunct="1"/>
            <a:r>
              <a:rPr lang="en-US" dirty="0" smtClean="0"/>
              <a:t>Vancouver, Canada – Jan 2013</a:t>
            </a:r>
          </a:p>
        </p:txBody>
      </p:sp>
      <p:sp>
        <p:nvSpPr>
          <p:cNvPr id="7175" name="Rectangle 3"/>
          <p:cNvSpPr txBox="1">
            <a:spLocks noChangeArrowheads="1"/>
          </p:cNvSpPr>
          <p:nvPr/>
        </p:nvSpPr>
        <p:spPr bwMode="auto">
          <a:xfrm>
            <a:off x="304800" y="1905000"/>
            <a:ext cx="8229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3654425" algn="l"/>
                <a:tab pos="5487988" algn="l"/>
                <a:tab pos="7372350" algn="r"/>
              </a:tabLst>
            </a:pPr>
            <a:r>
              <a:rPr lang="en-US" sz="1600" b="1" dirty="0">
                <a:solidFill>
                  <a:schemeClr val="tx1"/>
                </a:solidFill>
                <a:ea typeface="MS PGothic" pitchFamily="34" charset="-128"/>
              </a:rPr>
              <a:t>Registration Income:                	$</a:t>
            </a:r>
            <a:r>
              <a:rPr lang="en-US" sz="1600" b="1" dirty="0" smtClean="0">
                <a:solidFill>
                  <a:schemeClr val="tx1"/>
                </a:solidFill>
                <a:ea typeface="MS PGothic" pitchFamily="34" charset="-128"/>
              </a:rPr>
              <a:t>208,650               $231,000</a:t>
            </a:r>
            <a:r>
              <a:rPr lang="en-US" sz="1600" b="1" dirty="0">
                <a:solidFill>
                  <a:schemeClr val="tx1"/>
                </a:solidFill>
                <a:ea typeface="MS PGothic" pitchFamily="34" charset="-128"/>
              </a:rPr>
              <a:t>	</a:t>
            </a: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Hotel Credits	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$</a:t>
            </a:r>
            <a:r>
              <a:rPr lang="en-US" sz="1400" smtClean="0">
                <a:solidFill>
                  <a:schemeClr val="tx1"/>
                </a:solidFill>
                <a:ea typeface="MS PGothic" pitchFamily="34" charset="-128"/>
              </a:rPr>
              <a:t>3,500                        $  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3,500 (if pickup is &gt;50%)</a:t>
            </a: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Registrations	325                              343	</a:t>
            </a: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Char char="–"/>
              <a:tabLst>
                <a:tab pos="3654425" algn="l"/>
                <a:tab pos="5487988" algn="l"/>
                <a:tab pos="7372350" algn="r"/>
              </a:tabLst>
            </a:pPr>
            <a:endParaRPr lang="en-US" sz="1600" b="1" dirty="0">
              <a:solidFill>
                <a:schemeClr val="tx1"/>
              </a:solidFill>
              <a:ea typeface="MS PGothic" pitchFamily="34" charset="-128"/>
            </a:endParaRPr>
          </a:p>
          <a:p>
            <a:pPr marL="342900" indent="-342900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3654425" algn="l"/>
                <a:tab pos="5487988" algn="l"/>
                <a:tab pos="7372350" algn="r"/>
              </a:tabLst>
            </a:pPr>
            <a:r>
              <a:rPr lang="en-US" sz="1600" b="1" dirty="0">
                <a:solidFill>
                  <a:schemeClr val="tx1"/>
                </a:solidFill>
                <a:ea typeface="MS PGothic" pitchFamily="34" charset="-128"/>
              </a:rPr>
              <a:t>Meeting Expense Estimate:      </a:t>
            </a:r>
            <a:r>
              <a:rPr lang="en-US" sz="1600" b="1" dirty="0">
                <a:solidFill>
                  <a:srgbClr val="FF0000"/>
                </a:solidFill>
                <a:ea typeface="MS PGothic" pitchFamily="34" charset="-128"/>
              </a:rPr>
              <a:t>	$</a:t>
            </a:r>
            <a:r>
              <a:rPr lang="en-US" sz="1600" b="1" dirty="0" smtClean="0">
                <a:solidFill>
                  <a:srgbClr val="FF0000"/>
                </a:solidFill>
                <a:ea typeface="MS PGothic" pitchFamily="34" charset="-128"/>
              </a:rPr>
              <a:t>227,409              $229,793</a:t>
            </a:r>
            <a:endParaRPr lang="en-US" sz="1600" b="1" dirty="0">
              <a:solidFill>
                <a:srgbClr val="FF0000"/>
              </a:solidFill>
              <a:ea typeface="MS PGothic" pitchFamily="34" charset="-128"/>
            </a:endParaRP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AV	$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17,953</a:t>
            </a: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                    $19,531</a:t>
            </a:r>
            <a:endParaRPr lang="en-US" sz="1400" dirty="0">
              <a:solidFill>
                <a:schemeClr val="tx1"/>
              </a:solidFill>
              <a:ea typeface="MS PGothic" pitchFamily="34" charset="-128"/>
            </a:endParaRP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Financial Fees	$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11,433</a:t>
            </a: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                    $12,550</a:t>
            </a:r>
            <a:endParaRPr lang="en-US" sz="1400" dirty="0">
              <a:solidFill>
                <a:schemeClr val="tx1"/>
              </a:solidFill>
              <a:ea typeface="MS PGothic" pitchFamily="34" charset="-128"/>
            </a:endParaRP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Meeting Planner	$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39,525                     $39,025</a:t>
            </a:r>
            <a:endParaRPr lang="en-US" sz="1400" dirty="0">
              <a:solidFill>
                <a:schemeClr val="tx1"/>
              </a:solidFill>
              <a:ea typeface="MS PGothic" pitchFamily="34" charset="-128"/>
            </a:endParaRP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Food &amp; Beverage	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$95,201                     $92,000</a:t>
            </a:r>
            <a:endParaRPr lang="en-US" sz="1400" dirty="0">
              <a:solidFill>
                <a:schemeClr val="tx1"/>
              </a:solidFill>
              <a:ea typeface="MS PGothic" pitchFamily="34" charset="-128"/>
            </a:endParaRP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Network Services	$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41,897                     $42,687</a:t>
            </a:r>
            <a:endParaRPr lang="en-US" sz="1400" dirty="0">
              <a:solidFill>
                <a:schemeClr val="tx1"/>
              </a:solidFill>
              <a:ea typeface="MS PGothic" pitchFamily="34" charset="-128"/>
            </a:endParaRP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Social	$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12,500                     $14,850</a:t>
            </a:r>
            <a:endParaRPr lang="en-US" sz="1400" dirty="0">
              <a:solidFill>
                <a:schemeClr val="tx1"/>
              </a:solidFill>
              <a:ea typeface="MS PGothic" pitchFamily="34" charset="-128"/>
            </a:endParaRP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Shipping 	$ 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7,250                      $ 7,250</a:t>
            </a:r>
            <a:endParaRPr lang="en-US" sz="1400" dirty="0">
              <a:solidFill>
                <a:schemeClr val="tx1"/>
              </a:solidFill>
              <a:ea typeface="MS PGothic" pitchFamily="34" charset="-128"/>
            </a:endParaRP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3654425" algn="l"/>
                <a:tab pos="5487988" algn="l"/>
                <a:tab pos="7372350" algn="r"/>
              </a:tabLst>
            </a:pPr>
            <a:r>
              <a:rPr lang="en-US" sz="1400" dirty="0">
                <a:solidFill>
                  <a:schemeClr val="tx1"/>
                </a:solidFill>
                <a:ea typeface="MS PGothic" pitchFamily="34" charset="-128"/>
              </a:rPr>
              <a:t>Misc	$ </a:t>
            </a: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1,650                      $ 1,600</a:t>
            </a:r>
            <a:endParaRPr lang="en-US" sz="1400" dirty="0">
              <a:solidFill>
                <a:schemeClr val="tx1"/>
              </a:solidFill>
              <a:ea typeface="MS PGothic" pitchFamily="34" charset="-128"/>
            </a:endParaRPr>
          </a:p>
          <a:p>
            <a:pPr lvl="1" defTabSz="914400" eaLnBrk="0" hangingPunct="0">
              <a:lnSpc>
                <a:spcPct val="90000"/>
              </a:lnSpc>
              <a:spcBef>
                <a:spcPct val="20000"/>
              </a:spcBef>
              <a:tabLst>
                <a:tab pos="3654425" algn="l"/>
                <a:tab pos="5487988" algn="l"/>
                <a:tab pos="7372350" algn="r"/>
              </a:tabLst>
            </a:pPr>
            <a:endParaRPr lang="en-US" sz="1400" dirty="0">
              <a:solidFill>
                <a:schemeClr val="tx1"/>
              </a:solidFill>
              <a:ea typeface="MS PGothic" pitchFamily="34" charset="-128"/>
            </a:endParaRPr>
          </a:p>
          <a:p>
            <a:pPr marL="342900" indent="-342900" defTabSz="9144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3654425" algn="l"/>
                <a:tab pos="5487988" algn="l"/>
                <a:tab pos="7372350" algn="r"/>
              </a:tabLst>
            </a:pPr>
            <a:r>
              <a:rPr lang="en-US" sz="1600" b="1" dirty="0">
                <a:solidFill>
                  <a:schemeClr val="tx1"/>
                </a:solidFill>
                <a:ea typeface="MS PGothic" pitchFamily="34" charset="-128"/>
              </a:rPr>
              <a:t>Surplus/(Deficit)	</a:t>
            </a:r>
            <a:r>
              <a:rPr lang="en-US" sz="1600" b="1" dirty="0" smtClean="0">
                <a:solidFill>
                  <a:srgbClr val="FF0000"/>
                </a:solidFill>
                <a:ea typeface="MS PGothic" pitchFamily="34" charset="-128"/>
              </a:rPr>
              <a:t>$(15,259)   </a:t>
            </a:r>
            <a:r>
              <a:rPr lang="en-US" sz="1600" b="1" dirty="0" smtClean="0">
                <a:solidFill>
                  <a:schemeClr val="tx1"/>
                </a:solidFill>
                <a:ea typeface="MS PGothic" pitchFamily="34" charset="-128"/>
              </a:rPr>
              <a:t>          $4,707.00</a:t>
            </a:r>
            <a:endParaRPr lang="en-US" sz="1600" b="1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5334000" y="1219200"/>
            <a:ext cx="19050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defTabSz="914400" eaLnBrk="0" hangingPunct="0">
              <a:spcBef>
                <a:spcPct val="50000"/>
              </a:spcBef>
            </a:pPr>
            <a:endParaRPr lang="en-US" sz="1800" b="1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7177" name="Text Box 8"/>
          <p:cNvSpPr txBox="1">
            <a:spLocks noChangeArrowheads="1"/>
          </p:cNvSpPr>
          <p:nvPr/>
        </p:nvSpPr>
        <p:spPr bwMode="auto">
          <a:xfrm>
            <a:off x="7162800" y="1219200"/>
            <a:ext cx="15240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defTabSz="914400" eaLnBrk="0" hangingPunct="0">
              <a:spcBef>
                <a:spcPct val="50000"/>
              </a:spcBef>
            </a:pPr>
            <a:r>
              <a:rPr lang="en-US" sz="1800" b="1" dirty="0">
                <a:solidFill>
                  <a:schemeClr val="tx1"/>
                </a:solidFill>
                <a:ea typeface="MS PGothic" pitchFamily="34" charset="-128"/>
              </a:rPr>
              <a:t>   </a:t>
            </a:r>
          </a:p>
        </p:txBody>
      </p:sp>
      <p:sp>
        <p:nvSpPr>
          <p:cNvPr id="7178" name="Footer Placeholder 1"/>
          <p:cNvSpPr txBox="1">
            <a:spLocks noGrp="1"/>
          </p:cNvSpPr>
          <p:nvPr/>
        </p:nvSpPr>
        <p:spPr bwMode="auto">
          <a:xfrm>
            <a:off x="7391400" y="6248400"/>
            <a:ext cx="11430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914400" eaLnBrk="0" hangingPunct="0"/>
            <a:r>
              <a:rPr lang="en-US" sz="1200" dirty="0">
                <a:solidFill>
                  <a:srgbClr val="000000"/>
                </a:solidFill>
                <a:ea typeface="MS PGothic" pitchFamily="34" charset="-128"/>
              </a:rPr>
              <a:t>Ben Rolfe 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BCA</a:t>
            </a:r>
            <a:endParaRPr lang="en-US" sz="1200" dirty="0">
              <a:solidFill>
                <a:schemeClr val="tx2"/>
              </a:solidFill>
              <a:ea typeface="MS PGothic" pitchFamily="34" charset="-128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429000" y="1295400"/>
            <a:ext cx="1905000" cy="646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defTabSz="914400" eaLnBrk="0" hangingPunct="0">
              <a:spcBef>
                <a:spcPct val="50000"/>
              </a:spcBef>
            </a:pPr>
            <a:r>
              <a:rPr lang="en-US" sz="1800" b="1" dirty="0">
                <a:solidFill>
                  <a:schemeClr val="tx1"/>
                </a:solidFill>
                <a:ea typeface="MS PGothic" pitchFamily="34" charset="-128"/>
              </a:rPr>
              <a:t>Proposed Budget </a:t>
            </a:r>
            <a:r>
              <a:rPr lang="en-US" sz="1800" b="1" dirty="0" smtClean="0">
                <a:solidFill>
                  <a:schemeClr val="tx1"/>
                </a:solidFill>
                <a:ea typeface="MS PGothic" pitchFamily="34" charset="-128"/>
              </a:rPr>
              <a:t>June 19</a:t>
            </a:r>
            <a:endParaRPr lang="en-US" sz="1800" b="1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5334000" y="1295400"/>
            <a:ext cx="1905000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defTabSz="914400" eaLnBrk="0" hangingPunct="0">
              <a:spcBef>
                <a:spcPct val="50000"/>
              </a:spcBef>
            </a:pPr>
            <a:r>
              <a:rPr lang="en-US" sz="1800" b="1" dirty="0" smtClean="0">
                <a:solidFill>
                  <a:schemeClr val="tx1"/>
                </a:solidFill>
                <a:ea typeface="MS PGothic" pitchFamily="34" charset="-128"/>
              </a:rPr>
              <a:t>Estimated  </a:t>
            </a:r>
            <a:r>
              <a:rPr lang="en-US" sz="1800" b="1" dirty="0" smtClean="0">
                <a:solidFill>
                  <a:schemeClr val="tx1"/>
                </a:solidFill>
                <a:ea typeface="MS PGothic" pitchFamily="34" charset="-128"/>
              </a:rPr>
              <a:t>Budget  Jan 07</a:t>
            </a:r>
            <a:endParaRPr lang="en-US" sz="1800" b="1" dirty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Jan 2013</a:t>
            </a:r>
            <a:endParaRPr lang="en-GB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Jon </a:t>
            </a:r>
            <a:r>
              <a:rPr lang="en-GB" dirty="0" err="1" smtClean="0"/>
              <a:t>Rosdahl</a:t>
            </a:r>
            <a:r>
              <a:rPr lang="en-GB" dirty="0" smtClean="0"/>
              <a:t>, CSR</a:t>
            </a:r>
          </a:p>
        </p:txBody>
      </p:sp>
      <p:sp>
        <p:nvSpPr>
          <p:cNvPr id="8196" name="Rectangle 5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GB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Slide </a:t>
            </a:r>
            <a:fld id="{3838B4BB-A4D0-4480-9F10-787314E25A66}" type="slidenum">
              <a:rPr lang="en-GB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6</a:t>
            </a:fld>
            <a:endParaRPr lang="en-GB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197" name="Slide Number Placeholder 5"/>
          <p:cNvSpPr txBox="1">
            <a:spLocks noGrp="1"/>
          </p:cNvSpPr>
          <p:nvPr/>
        </p:nvSpPr>
        <p:spPr bwMode="auto">
          <a:xfrm>
            <a:off x="4395788" y="6475413"/>
            <a:ext cx="4286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914400" eaLnBrk="0" hangingPunct="0"/>
            <a:r>
              <a:rPr lang="en-US" sz="1200">
                <a:solidFill>
                  <a:schemeClr val="tx1"/>
                </a:solidFill>
                <a:ea typeface="MS PGothic" pitchFamily="34" charset="-128"/>
              </a:rPr>
              <a:t>Slide </a:t>
            </a:r>
            <a:fld id="{B88F9BB2-5D92-4163-B1C0-486E6FDCA691}" type="slidenum">
              <a:rPr lang="en-US" sz="1200">
                <a:solidFill>
                  <a:schemeClr val="tx1"/>
                </a:solidFill>
                <a:ea typeface="MS PGothic" pitchFamily="34" charset="-128"/>
              </a:rPr>
              <a:pPr algn="ctr" defTabSz="914400" eaLnBrk="0" hangingPunct="0"/>
              <a:t>6</a:t>
            </a:fld>
            <a:endParaRPr lang="en-US" sz="120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533400"/>
            <a:ext cx="7772400" cy="533400"/>
          </a:xfrm>
        </p:spPr>
        <p:txBody>
          <a:bodyPr lIns="92075" tIns="46038" rIns="92075" bIns="46038"/>
          <a:lstStyle/>
          <a:p>
            <a:pPr eaLnBrk="1" hangingPunct="1"/>
            <a:r>
              <a:rPr lang="en-US" smtClean="0"/>
              <a:t>Historical Attendance</a:t>
            </a:r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143000"/>
            <a:ext cx="4419600" cy="5334000"/>
          </a:xfrm>
        </p:spPr>
        <p:txBody>
          <a:bodyPr wrap="square" lIns="92075" tIns="46038" rIns="92075" bIns="46038">
            <a:spAutoFit/>
          </a:bodyPr>
          <a:lstStyle/>
          <a:p>
            <a:pPr marL="227013" indent="-2270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400" dirty="0" smtClean="0"/>
              <a:t>2003</a:t>
            </a:r>
          </a:p>
          <a:p>
            <a:pPr marL="454025" lvl="1" indent="-1127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200" dirty="0" smtClean="0"/>
              <a:t> 420 - Ft. Lauderdale ($47,287 - $42,118)</a:t>
            </a:r>
          </a:p>
          <a:p>
            <a:pPr marL="454025" lvl="1" indent="-1127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200" dirty="0" smtClean="0"/>
              <a:t> 561 - DFW ($72,916 - $78,354)</a:t>
            </a:r>
          </a:p>
          <a:p>
            <a:pPr marL="454025" lvl="1" indent="-1127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200" dirty="0" smtClean="0"/>
              <a:t> 491 - Singapore ($22,077 - </a:t>
            </a:r>
            <a:r>
              <a:rPr lang="en-US" sz="1200" dirty="0" smtClean="0">
                <a:solidFill>
                  <a:srgbClr val="FF0000"/>
                </a:solidFill>
              </a:rPr>
              <a:t>$32,319</a:t>
            </a:r>
            <a:r>
              <a:rPr lang="en-US" sz="1200" dirty="0" smtClean="0"/>
              <a:t>)</a:t>
            </a:r>
          </a:p>
          <a:p>
            <a:pPr marL="227013" indent="-2270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400" dirty="0" smtClean="0"/>
              <a:t>2004</a:t>
            </a:r>
          </a:p>
          <a:p>
            <a:pPr marL="454025" lvl="1" indent="-1127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200" dirty="0" smtClean="0"/>
              <a:t> 650 - Garden Grove ( $13, 250 - $82,735)</a:t>
            </a:r>
          </a:p>
          <a:p>
            <a:pPr marL="454025" lvl="1" indent="-1127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200" dirty="0" smtClean="0"/>
              <a:t> 714 - Berlin (</a:t>
            </a:r>
            <a:r>
              <a:rPr lang="en-US" sz="1200" dirty="0" smtClean="0">
                <a:solidFill>
                  <a:srgbClr val="FF0000"/>
                </a:solidFill>
              </a:rPr>
              <a:t>$25, 914</a:t>
            </a:r>
            <a:r>
              <a:rPr lang="en-US" sz="1200" dirty="0" smtClean="0"/>
              <a:t> - $41,257)</a:t>
            </a:r>
          </a:p>
          <a:p>
            <a:pPr marL="227013" indent="-2270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400" dirty="0" smtClean="0"/>
              <a:t>2005</a:t>
            </a:r>
          </a:p>
          <a:p>
            <a:pPr marL="454025" lvl="1" indent="-1127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200" dirty="0" smtClean="0"/>
              <a:t> 802 - Monterey ($11,858 - $63,183)</a:t>
            </a:r>
          </a:p>
          <a:p>
            <a:pPr marL="454025" lvl="1" indent="-1127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200" dirty="0" smtClean="0"/>
              <a:t> 523 - Cairns (Australia) (</a:t>
            </a:r>
            <a:r>
              <a:rPr lang="en-US" sz="1200" dirty="0" smtClean="0">
                <a:solidFill>
                  <a:srgbClr val="FF0000"/>
                </a:solidFill>
              </a:rPr>
              <a:t>$60,750 - $51,375</a:t>
            </a:r>
            <a:r>
              <a:rPr lang="en-US" sz="1200" dirty="0" smtClean="0"/>
              <a:t>)</a:t>
            </a:r>
          </a:p>
          <a:p>
            <a:pPr marL="454025" lvl="1" indent="-1127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200" dirty="0" smtClean="0"/>
              <a:t> 759 - Garden Grove ($87,772 - $94,114)</a:t>
            </a:r>
          </a:p>
          <a:p>
            <a:pPr marL="227013" indent="-2270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400" dirty="0" smtClean="0"/>
              <a:t>2006</a:t>
            </a:r>
          </a:p>
          <a:p>
            <a:pPr marL="454025" lvl="1" indent="-1127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200" dirty="0" smtClean="0"/>
              <a:t> 740 - Hawaii ($32,272)</a:t>
            </a:r>
          </a:p>
          <a:p>
            <a:pPr marL="454025" lvl="1" indent="-1127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200" dirty="0" smtClean="0"/>
              <a:t> 564 - Jacksonville ($55,163)</a:t>
            </a:r>
          </a:p>
          <a:p>
            <a:pPr marL="454025" lvl="1" indent="-1127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200" dirty="0" smtClean="0"/>
              <a:t> 350 - Melbourne (</a:t>
            </a:r>
            <a:r>
              <a:rPr lang="en-US" sz="1200" dirty="0" smtClean="0">
                <a:solidFill>
                  <a:srgbClr val="FF0000"/>
                </a:solidFill>
              </a:rPr>
              <a:t>$38,855 - $23,184</a:t>
            </a:r>
            <a:r>
              <a:rPr lang="en-US" sz="1200" dirty="0" smtClean="0"/>
              <a:t>)</a:t>
            </a:r>
          </a:p>
          <a:p>
            <a:pPr marL="227013" indent="-2270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400" dirty="0" smtClean="0"/>
              <a:t>2007</a:t>
            </a:r>
          </a:p>
          <a:p>
            <a:pPr marL="454025" lvl="1" indent="-1127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200" dirty="0" smtClean="0"/>
              <a:t> 478 - Montreal (</a:t>
            </a:r>
            <a:r>
              <a:rPr lang="en-US" sz="1200" dirty="0" smtClean="0">
                <a:solidFill>
                  <a:srgbClr val="FF0000"/>
                </a:solidFill>
              </a:rPr>
              <a:t>$750 </a:t>
            </a:r>
            <a:r>
              <a:rPr lang="en-US" sz="1200" dirty="0" smtClean="0"/>
              <a:t>- $17,425)</a:t>
            </a:r>
          </a:p>
          <a:p>
            <a:pPr marL="454025" lvl="1" indent="-1127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200" dirty="0" smtClean="0"/>
              <a:t> 439 - Hawaii (</a:t>
            </a:r>
            <a:r>
              <a:rPr lang="en-US" sz="1200" dirty="0" smtClean="0">
                <a:solidFill>
                  <a:srgbClr val="FF0000"/>
                </a:solidFill>
              </a:rPr>
              <a:t>$28,200</a:t>
            </a:r>
            <a:r>
              <a:rPr lang="en-US" sz="1200" dirty="0" smtClean="0"/>
              <a:t> - $17,720)</a:t>
            </a:r>
          </a:p>
          <a:p>
            <a:pPr marL="227013" indent="-2270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400" dirty="0" smtClean="0"/>
              <a:t>2008</a:t>
            </a:r>
          </a:p>
          <a:p>
            <a:pPr marL="454025" lvl="1" indent="-1127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200" dirty="0" smtClean="0"/>
              <a:t>361 - Taipei (</a:t>
            </a:r>
            <a:r>
              <a:rPr lang="en-US" sz="1200" dirty="0" smtClean="0">
                <a:solidFill>
                  <a:srgbClr val="FF0000"/>
                </a:solidFill>
              </a:rPr>
              <a:t>$126,352 - $24,636</a:t>
            </a:r>
            <a:r>
              <a:rPr lang="en-US" sz="1200" dirty="0" smtClean="0"/>
              <a:t>)</a:t>
            </a:r>
          </a:p>
          <a:p>
            <a:pPr marL="454025" lvl="1" indent="-1127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200" dirty="0" smtClean="0"/>
              <a:t>402 - Jacksonville ($1,850 - $39,459)</a:t>
            </a:r>
          </a:p>
          <a:p>
            <a:pPr marL="454025" lvl="1" indent="-1127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200" dirty="0" smtClean="0"/>
              <a:t>379 – Hawaii (</a:t>
            </a:r>
            <a:r>
              <a:rPr lang="en-US" sz="1200" dirty="0" smtClean="0">
                <a:solidFill>
                  <a:srgbClr val="FF0000"/>
                </a:solidFill>
              </a:rPr>
              <a:t>$13,343 </a:t>
            </a:r>
            <a:r>
              <a:rPr lang="en-US" sz="1200" dirty="0" smtClean="0"/>
              <a:t>-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 smtClean="0"/>
              <a:t>$8,557)</a:t>
            </a:r>
          </a:p>
        </p:txBody>
      </p:sp>
      <p:sp>
        <p:nvSpPr>
          <p:cNvPr id="820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495800" y="1143000"/>
            <a:ext cx="4648200" cy="5029200"/>
          </a:xfrm>
        </p:spPr>
        <p:txBody>
          <a:bodyPr lIns="92075" tIns="46038" rIns="92075" bIns="46038"/>
          <a:lstStyle/>
          <a:p>
            <a:pPr marL="227013" indent="-2270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600" dirty="0" smtClean="0"/>
              <a:t>2009</a:t>
            </a:r>
          </a:p>
          <a:p>
            <a:pPr marL="515938" lvl="1" indent="-174625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400" dirty="0" smtClean="0"/>
              <a:t>355 – LA ($4,724 - $9,835)</a:t>
            </a:r>
          </a:p>
          <a:p>
            <a:pPr marL="515938" lvl="1" indent="-174625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400" dirty="0" smtClean="0"/>
              <a:t>344 – Montreal ($8,676 - $29,948)</a:t>
            </a:r>
          </a:p>
          <a:p>
            <a:pPr marL="515938" lvl="1" indent="-174625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400" dirty="0" smtClean="0"/>
              <a:t>500 – Hawaii ($16,793 - $17,330)</a:t>
            </a:r>
          </a:p>
          <a:p>
            <a:pPr marL="227013" indent="-2270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600" dirty="0" smtClean="0"/>
              <a:t>2010</a:t>
            </a:r>
          </a:p>
          <a:p>
            <a:pPr marL="515938" lvl="1" indent="-174625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400" dirty="0" smtClean="0"/>
              <a:t>428 – LA ($9,000 - $33,841)</a:t>
            </a:r>
          </a:p>
          <a:p>
            <a:pPr marL="515938" lvl="1" indent="-174625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400" dirty="0" smtClean="0"/>
              <a:t>426 - Beijing ($0)</a:t>
            </a:r>
          </a:p>
          <a:p>
            <a:pPr marL="515938" lvl="1" indent="-174625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400" dirty="0" smtClean="0"/>
              <a:t>384 – Hawaii ($1,161- $316)</a:t>
            </a:r>
          </a:p>
          <a:p>
            <a:pPr marL="227013" indent="-2270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600" dirty="0" smtClean="0"/>
              <a:t>2011</a:t>
            </a:r>
          </a:p>
          <a:p>
            <a:pPr marL="515938" lvl="1" indent="-174625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400" dirty="0" smtClean="0"/>
              <a:t>410 – LA ($13,378 - $29,080)</a:t>
            </a:r>
          </a:p>
          <a:p>
            <a:pPr marL="515938" lvl="1" indent="-174625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400" dirty="0" smtClean="0"/>
              <a:t>351 – Indian Wells (</a:t>
            </a:r>
            <a:r>
              <a:rPr lang="en-US" sz="1400" dirty="0" smtClean="0">
                <a:solidFill>
                  <a:srgbClr val="FF0000"/>
                </a:solidFill>
              </a:rPr>
              <a:t>$9,128 </a:t>
            </a:r>
            <a:r>
              <a:rPr lang="en-US" sz="1400" dirty="0" smtClean="0"/>
              <a:t>– $20,536)</a:t>
            </a:r>
          </a:p>
          <a:p>
            <a:pPr marL="515938" lvl="1" indent="-174625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400" dirty="0" smtClean="0"/>
              <a:t>313 – Okinawa (</a:t>
            </a:r>
            <a:r>
              <a:rPr lang="en-US" sz="1400" dirty="0" smtClean="0">
                <a:solidFill>
                  <a:srgbClr val="FF0000"/>
                </a:solidFill>
              </a:rPr>
              <a:t>$22,669 </a:t>
            </a:r>
            <a:r>
              <a:rPr lang="en-US" sz="1400" dirty="0" smtClean="0"/>
              <a:t>– $0)</a:t>
            </a:r>
          </a:p>
          <a:p>
            <a:pPr marL="227013" indent="-227013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600" dirty="0" smtClean="0"/>
              <a:t>2012</a:t>
            </a:r>
          </a:p>
          <a:p>
            <a:pPr marL="515938" lvl="1" indent="-174625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400" dirty="0" smtClean="0"/>
              <a:t>359 – Jacksonville ($16,398 - $30,931.52 )</a:t>
            </a:r>
          </a:p>
          <a:p>
            <a:pPr marL="515938" lvl="1" indent="-174625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400" dirty="0" smtClean="0"/>
              <a:t>335 – Atlanta (</a:t>
            </a:r>
            <a:r>
              <a:rPr lang="en-US" sz="1400" dirty="0" smtClean="0">
                <a:solidFill>
                  <a:srgbClr val="FF0000"/>
                </a:solidFill>
              </a:rPr>
              <a:t>$680</a:t>
            </a:r>
            <a:r>
              <a:rPr lang="en-US" sz="1400" dirty="0" smtClean="0"/>
              <a:t> -   </a:t>
            </a:r>
            <a:r>
              <a:rPr lang="en-US" sz="1400" dirty="0" smtClean="0">
                <a:solidFill>
                  <a:srgbClr val="FF0000"/>
                </a:solidFill>
              </a:rPr>
              <a:t>$100.35</a:t>
            </a:r>
            <a:r>
              <a:rPr lang="en-US" sz="1400" dirty="0" smtClean="0"/>
              <a:t>)</a:t>
            </a:r>
          </a:p>
          <a:p>
            <a:pPr marL="515938" lvl="1" indent="-174625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400" dirty="0" smtClean="0"/>
              <a:t>314 – Indian Wells (</a:t>
            </a:r>
            <a:r>
              <a:rPr lang="en-US" sz="1400" b="1" dirty="0" smtClean="0">
                <a:solidFill>
                  <a:srgbClr val="FF0000"/>
                </a:solidFill>
                <a:ea typeface="MS PGothic" pitchFamily="34" charset="-128"/>
              </a:rPr>
              <a:t>$7,665 -  </a:t>
            </a:r>
            <a:r>
              <a:rPr lang="en-US" sz="1400" b="1" dirty="0" smtClean="0">
                <a:solidFill>
                  <a:schemeClr val="tx1"/>
                </a:solidFill>
                <a:ea typeface="MS PGothic" pitchFamily="34" charset="-128"/>
              </a:rPr>
              <a:t>$ 15,480) 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115888" indent="-174625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800" b="1" dirty="0" smtClean="0">
                <a:solidFill>
                  <a:schemeClr val="tx1"/>
                </a:solidFill>
                <a:ea typeface="MS PGothic" pitchFamily="34" charset="-128"/>
              </a:rPr>
              <a:t>2013</a:t>
            </a:r>
          </a:p>
          <a:p>
            <a:pPr marL="515938" lvl="1" indent="-174625" defTabSz="914400" eaLnBrk="1" hangingPunct="1">
              <a:lnSpc>
                <a:spcPct val="90000"/>
              </a:lnSpc>
              <a:tabLst>
                <a:tab pos="7372350" algn="r"/>
              </a:tabLst>
            </a:pPr>
            <a:r>
              <a:rPr lang="en-US" sz="1400" dirty="0" smtClean="0">
                <a:solidFill>
                  <a:schemeClr val="tx1"/>
                </a:solidFill>
                <a:ea typeface="MS PGothic" pitchFamily="34" charset="-128"/>
              </a:rPr>
              <a:t>343 – Vancouver (</a:t>
            </a:r>
            <a:r>
              <a:rPr lang="en-US" sz="1400" dirty="0" smtClean="0"/>
              <a:t>(</a:t>
            </a:r>
            <a:r>
              <a:rPr lang="en-US" sz="1400" b="1" dirty="0" smtClean="0">
                <a:solidFill>
                  <a:srgbClr val="FF0000"/>
                </a:solidFill>
                <a:ea typeface="MS PGothic" pitchFamily="34" charset="-128"/>
              </a:rPr>
              <a:t>$15,259 -  </a:t>
            </a:r>
            <a:r>
              <a:rPr lang="en-US" sz="1400" b="1" dirty="0" smtClean="0">
                <a:solidFill>
                  <a:schemeClr val="tx1"/>
                </a:solidFill>
                <a:ea typeface="MS PGothic" pitchFamily="34" charset="-128"/>
              </a:rPr>
              <a:t>$ 4,707)</a:t>
            </a:r>
          </a:p>
        </p:txBody>
      </p:sp>
      <p:sp>
        <p:nvSpPr>
          <p:cNvPr id="8201" name="Rectangle 5"/>
          <p:cNvSpPr>
            <a:spLocks noChangeArrowheads="1"/>
          </p:cNvSpPr>
          <p:nvPr/>
        </p:nvSpPr>
        <p:spPr bwMode="auto">
          <a:xfrm>
            <a:off x="8850313" y="-177800"/>
            <a:ext cx="184150" cy="228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914400" eaLnBrk="0" hangingPunct="0"/>
            <a:endParaRPr lang="en-US" sz="900" b="1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8202" name="Footer Placeholder 1"/>
          <p:cNvSpPr txBox="1">
            <a:spLocks noGrp="1"/>
          </p:cNvSpPr>
          <p:nvPr/>
        </p:nvSpPr>
        <p:spPr bwMode="auto">
          <a:xfrm>
            <a:off x="7391400" y="6248400"/>
            <a:ext cx="11430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914400" eaLnBrk="0" hangingPunct="0"/>
            <a:r>
              <a:rPr lang="en-US" sz="1200" dirty="0">
                <a:solidFill>
                  <a:srgbClr val="000000"/>
                </a:solidFill>
                <a:ea typeface="MS PGothic" pitchFamily="34" charset="-128"/>
              </a:rPr>
              <a:t>Ben Rolfe 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BCA</a:t>
            </a:r>
            <a:endParaRPr lang="en-US" sz="1200" dirty="0">
              <a:solidFill>
                <a:schemeClr val="tx2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1824</TotalTime>
  <Words>713</Words>
  <Application>Microsoft Office PowerPoint</Application>
  <PresentationFormat>On-screen Show (4:3)</PresentationFormat>
  <Paragraphs>163</Paragraphs>
  <Slides>6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802-11-Submission</vt:lpstr>
      <vt:lpstr>Document</vt:lpstr>
      <vt:lpstr>Treasurer Report Jan 2013</vt:lpstr>
      <vt:lpstr>Abstract</vt:lpstr>
      <vt:lpstr>Treasury Net Worth (Unaudited)</vt:lpstr>
      <vt:lpstr>Indian Wells– Sept 2012</vt:lpstr>
      <vt:lpstr>Vancouver, Canada – Jan 2013</vt:lpstr>
      <vt:lpstr>Historical Attendance</vt:lpstr>
    </vt:vector>
  </TitlesOfParts>
  <Company>CSR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Treasurer Report Jan2013</dc:title>
  <dc:creator>Jon Rosdahl</dc:creator>
  <cp:keywords>Jan 2013</cp:keywords>
  <cp:lastModifiedBy>jr05</cp:lastModifiedBy>
  <cp:revision>22</cp:revision>
  <cp:lastPrinted>1601-01-01T00:00:00Z</cp:lastPrinted>
  <dcterms:created xsi:type="dcterms:W3CDTF">2012-05-13T15:07:35Z</dcterms:created>
  <dcterms:modified xsi:type="dcterms:W3CDTF">2013-01-13T18:51:57Z</dcterms:modified>
</cp:coreProperties>
</file>