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55"/>
  </p:notesMasterIdLst>
  <p:handoutMasterIdLst>
    <p:handoutMasterId r:id="rId56"/>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856" r:id="rId15"/>
    <p:sldId id="973" r:id="rId16"/>
    <p:sldId id="970" r:id="rId17"/>
    <p:sldId id="971" r:id="rId18"/>
    <p:sldId id="986" r:id="rId19"/>
    <p:sldId id="972" r:id="rId20"/>
    <p:sldId id="908" r:id="rId21"/>
    <p:sldId id="909" r:id="rId22"/>
    <p:sldId id="931" r:id="rId23"/>
    <p:sldId id="921" r:id="rId24"/>
    <p:sldId id="974" r:id="rId25"/>
    <p:sldId id="937" r:id="rId26"/>
    <p:sldId id="953" r:id="rId27"/>
    <p:sldId id="978" r:id="rId28"/>
    <p:sldId id="977" r:id="rId29"/>
    <p:sldId id="981" r:id="rId30"/>
    <p:sldId id="987" r:id="rId31"/>
    <p:sldId id="988" r:id="rId32"/>
    <p:sldId id="989" r:id="rId33"/>
    <p:sldId id="990" r:id="rId34"/>
    <p:sldId id="991" r:id="rId35"/>
    <p:sldId id="992" r:id="rId36"/>
    <p:sldId id="993" r:id="rId37"/>
    <p:sldId id="994" r:id="rId38"/>
    <p:sldId id="995" r:id="rId39"/>
    <p:sldId id="996" r:id="rId40"/>
    <p:sldId id="944" r:id="rId41"/>
    <p:sldId id="943" r:id="rId42"/>
    <p:sldId id="945" r:id="rId43"/>
    <p:sldId id="949" r:id="rId44"/>
    <p:sldId id="951" r:id="rId45"/>
    <p:sldId id="985" r:id="rId46"/>
    <p:sldId id="952" r:id="rId47"/>
    <p:sldId id="969" r:id="rId48"/>
    <p:sldId id="997" r:id="rId49"/>
    <p:sldId id="980" r:id="rId50"/>
    <p:sldId id="891" r:id="rId51"/>
    <p:sldId id="967" r:id="rId52"/>
    <p:sldId id="619" r:id="rId53"/>
    <p:sldId id="621" r:id="rId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802.11-12/1453r3</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802.11-12/1453r3</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802.11-12/1453r3</a:t>
            </a:r>
            <a:endParaRPr lang="en-US" sz="1600" b="1" dirty="0" smtClean="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2/11-12-1327-02-0jtc-agenda-for-nov-in-san-antonio.ppt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2/11-12-1454-00-0jtc-proposal-for-sc6-contribution-process.pot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tandards.ieee.org/board/pat/index.html"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GB/T%2028455-2012"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January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Nov 2012 in San Antonio</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latest liaisons of Sponsor Ballot drafts</a:t>
            </a:r>
          </a:p>
          <a:p>
            <a:pPr lvl="2"/>
            <a:r>
              <a:rPr lang="en-AU" dirty="0" smtClean="0"/>
              <a:t>Review status of SC6  ballot on IEEE 802.1X/AE</a:t>
            </a:r>
          </a:p>
          <a:p>
            <a:pPr lvl="2"/>
            <a:r>
              <a:rPr lang="en-AU" dirty="0" smtClean="0"/>
              <a:t>Discuss contribution of amendments to SC6</a:t>
            </a:r>
          </a:p>
          <a:p>
            <a:pPr lvl="1"/>
            <a:r>
              <a:rPr lang="en-US" dirty="0" smtClean="0"/>
              <a:t>Prepare for next SC6 meeting in June in Korea</a:t>
            </a:r>
          </a:p>
          <a:p>
            <a:pPr lvl="2"/>
            <a:r>
              <a:rPr lang="en-US" dirty="0" smtClean="0"/>
              <a:t>Develop a draft of the “contribution process” for SC6 NBs</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Swiss NB “Explanatory Report”</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in Jan 2013, as documented on page </a:t>
            </a:r>
            <a:r>
              <a:rPr lang="en-AU" i="1" dirty="0" smtClean="0">
                <a:solidFill>
                  <a:srgbClr val="FF0000"/>
                </a:solidFill>
              </a:rPr>
              <a:t>10</a:t>
            </a:r>
            <a:r>
              <a:rPr lang="en-AU" i="1" dirty="0" smtClean="0"/>
              <a:t>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in Nov 2012, as documented in </a:t>
            </a:r>
            <a:r>
              <a:rPr lang="en-AU" i="1" dirty="0" smtClean="0">
                <a:solidFill>
                  <a:srgbClr val="FF0000"/>
                </a:solidFill>
                <a:hlinkClick r:id="rId3"/>
              </a:rPr>
              <a:t>11-12-1327r02</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a:p>
            <a:pPr lvl="1"/>
            <a:r>
              <a:rPr lang="en-AU" dirty="0"/>
              <a:t>Note: these minutes are the annotated </a:t>
            </a:r>
            <a:r>
              <a:rPr lang="en-AU" dirty="0" smtClean="0"/>
              <a:t>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did!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246403472"/>
              </p:ext>
            </p:extLst>
          </p:nvPr>
        </p:nvGraphicFramePr>
        <p:xfrm>
          <a:off x="152398" y="2057400"/>
          <a:ext cx="8915403" cy="2362360"/>
        </p:xfrm>
        <a:graphic>
          <a:graphicData uri="http://schemas.openxmlformats.org/drawingml/2006/table">
            <a:tbl>
              <a:tblPr firstRow="1" bandRow="1">
                <a:tableStyleId>{073A0DAA-6AF3-43AB-8588-CEC1D06C72B9}</a:tableStyleId>
              </a:tblPr>
              <a:tblGrid>
                <a:gridCol w="768571"/>
                <a:gridCol w="1018354"/>
                <a:gridCol w="1018354"/>
                <a:gridCol w="1018354"/>
                <a:gridCol w="1018354"/>
                <a:gridCol w="1018354"/>
                <a:gridCol w="1018354"/>
                <a:gridCol w="1018354"/>
                <a:gridCol w="1018354"/>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Okinawa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Sept 11</a:t>
                      </a: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D6.0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D10.0</a:t>
                      </a:r>
                      <a:endParaRPr lang="en-AU" sz="1400" dirty="0">
                        <a:solidFill>
                          <a:schemeClr val="tx1"/>
                        </a:solidFill>
                      </a:endParaRPr>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have started the process of ISO/IEC ratification</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ballot closes on 4 Feb 2013</a:t>
            </a:r>
          </a:p>
          <a:p>
            <a:pPr lvl="2"/>
            <a:r>
              <a:rPr lang="en-AU" dirty="0" smtClean="0"/>
              <a:t>No preliminary results are available</a:t>
            </a:r>
            <a:endParaRPr lang="en-AU" dirty="0"/>
          </a:p>
          <a:p>
            <a:pPr lvl="1"/>
            <a:r>
              <a:rPr lang="en-AU" dirty="0" smtClean="0"/>
              <a:t>The second step will be a five month FDIS ballot of JTC1 NBs</a:t>
            </a:r>
          </a:p>
          <a:p>
            <a:pPr lvl="2"/>
            <a:r>
              <a:rPr lang="en-AU" dirty="0" smtClean="0"/>
              <a:t>802.11-2012 was recently ratified by this ballot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193567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 8802-11</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 8802-1X</a:t>
            </a:r>
          </a:p>
          <a:p>
            <a:pPr lvl="2"/>
            <a:r>
              <a:rPr lang="en-AU" dirty="0"/>
              <a:t>IEEE </a:t>
            </a:r>
            <a:r>
              <a:rPr lang="en-AU" dirty="0" smtClean="0"/>
              <a:t>802.1AE </a:t>
            </a:r>
            <a:r>
              <a:rPr lang="en-AU" dirty="0"/>
              <a:t>will become ISO/IEC </a:t>
            </a:r>
            <a:r>
              <a:rPr lang="en-AU" dirty="0" smtClean="0"/>
              <a:t>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142308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smtClean="0"/>
              <a:t>The 802.1 WG agreed in November 2012 to submit 802.1X and 802.1AE to ISO/IEC for ratification under the PDSO</a:t>
            </a:r>
          </a:p>
          <a:p>
            <a:pPr lvl="1"/>
            <a:r>
              <a:rPr lang="en-AU" smtClean="0"/>
              <a:t>The 802.3 WG agreed in principle to submit 802.3 ISO/IEC for ratification under the PDSO</a:t>
            </a:r>
          </a:p>
          <a:p>
            <a:pPr lvl="1"/>
            <a:r>
              <a:rPr lang="en-AU" smtClean="0"/>
              <a:t>However, the 802.3 WG will not make a final decision until March 2013</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53183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whether to submit amendments to ISO or just revisions</a:t>
            </a:r>
            <a:endParaRPr lang="en-AU" dirty="0"/>
          </a:p>
        </p:txBody>
      </p:sp>
      <p:sp>
        <p:nvSpPr>
          <p:cNvPr id="3" name="Content Placeholder 2"/>
          <p:cNvSpPr>
            <a:spLocks noGrp="1"/>
          </p:cNvSpPr>
          <p:nvPr>
            <p:ph idx="1"/>
          </p:nvPr>
        </p:nvSpPr>
        <p:spPr/>
        <p:txBody>
          <a:bodyPr/>
          <a:lstStyle/>
          <a:p>
            <a:pPr lvl="1"/>
            <a:r>
              <a:rPr lang="en-AU" dirty="0" smtClean="0"/>
              <a:t>802.11-2012 was just approved by ISO as ISO 8802-11:2012</a:t>
            </a:r>
          </a:p>
          <a:p>
            <a:pPr lvl="1"/>
            <a:r>
              <a:rPr lang="en-AU" dirty="0" smtClean="0"/>
              <a:t>The SC will discuss whether 802.11 (or other WGs) should only send revisions to ISO for revisions or whether we also send them amendments</a:t>
            </a:r>
          </a:p>
          <a:p>
            <a:pPr lvl="1"/>
            <a:r>
              <a:rPr lang="en-AU" dirty="0" smtClean="0"/>
              <a:t>…  </a:t>
            </a:r>
          </a:p>
          <a:p>
            <a:pPr lvl="1"/>
            <a:r>
              <a:rPr lang="en-AU" dirty="0" smtClean="0"/>
              <a:t>Motion:</a:t>
            </a:r>
          </a:p>
          <a:p>
            <a:pPr lvl="2"/>
            <a:r>
              <a:rPr lang="en-AU" dirty="0" smtClean="0"/>
              <a:t>The IEEE 802 JTC1 SC recommends to the IEEE 802.11 WG that IEEE 802.11aa/ad/</a:t>
            </a:r>
            <a:r>
              <a:rPr lang="en-AU" dirty="0" err="1" smtClean="0"/>
              <a:t>ae</a:t>
            </a:r>
            <a:r>
              <a:rPr lang="en-AU" dirty="0" smtClean="0"/>
              <a:t> be submitted to ISO/IEC JTC1 for ratification under the PSDO process</a:t>
            </a:r>
          </a:p>
          <a:p>
            <a:pPr lvl="2"/>
            <a:r>
              <a:rPr lang="en-AU" dirty="0" smtClean="0"/>
              <a:t>Moved: Donald</a:t>
            </a:r>
          </a:p>
          <a:p>
            <a:pPr lvl="2"/>
            <a:r>
              <a:rPr lang="en-AU" dirty="0" smtClean="0"/>
              <a:t>Seconded: Ian Sherlock</a:t>
            </a:r>
          </a:p>
          <a:p>
            <a:pPr lvl="2"/>
            <a:r>
              <a:rPr lang="en-AU" dirty="0" smtClean="0"/>
              <a:t>7/0/3 passed</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2111816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8839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Vancouver in Jan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Jan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started a process to “clean up” various ISO/IEC 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20</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21</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802 standards to be submitted to ISO/IEC under 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possibility to submit 802 standards to ISO/IEC under the PSDO for ratification</a:t>
            </a:r>
          </a:p>
          <a:p>
            <a:pPr lvl="1"/>
            <a:r>
              <a:rPr lang="en-AU" dirty="0" smtClean="0"/>
              <a:t>The potential benefits include:</a:t>
            </a:r>
          </a:p>
          <a:p>
            <a:pPr lvl="2"/>
            <a:r>
              <a:rPr lang="en-AU" dirty="0" smtClean="0"/>
              <a:t>Universal recognition of “international” status (major)</a:t>
            </a:r>
          </a:p>
          <a:p>
            <a:pPr lvl="2"/>
            <a:r>
              <a:rPr lang="en-AU" dirty="0" smtClean="0"/>
              <a:t>Review by a ISO/IEC JTC1 NBs (minor)</a:t>
            </a:r>
          </a:p>
          <a:p>
            <a:pPr lvl="1"/>
            <a:r>
              <a:rPr lang="en-AU" dirty="0" smtClean="0"/>
              <a:t>The risk of submitting an 802  standard without an agreement was that it could be modified by SC6 without the permission or cooperation of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under the PSDO without any further agreement</a:t>
            </a:r>
          </a:p>
          <a:p>
            <a:pPr lvl="1"/>
            <a:r>
              <a:rPr lang="en-AU" dirty="0" smtClean="0"/>
              <a:t>The 802.1 WG &amp; 802.3 WG wanted an agreement of some sort to mitigate the perceived risk – the SC6 resolutions 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resolutions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 and in subsequent discussions</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“established </a:t>
            </a:r>
            <a:r>
              <a:rPr lang="en-AU" dirty="0"/>
              <a:t>mechanism to contribute to the revision </a:t>
            </a:r>
            <a:r>
              <a:rPr lang="en-AU" dirty="0" smtClean="0"/>
              <a:t>process”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subsequent discussion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“SC6 and its NBs have access to an established mechanism to contribute to the revision process in the IEEE 802.11”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“IEEE 802 WG’s to exchange information about new work items that are within the scope of SC 6 and the respective IEEE 802 WG for information and potential coordination”</a:t>
            </a:r>
            <a:endParaRPr lang="en-AU" dirty="0" smtClean="0"/>
          </a:p>
          <a:p>
            <a:pPr lvl="1"/>
            <a:r>
              <a:rPr lang="en-AU" dirty="0" smtClean="0"/>
              <a:t>The proposed document is</a:t>
            </a:r>
          </a:p>
          <a:p>
            <a:pPr lvl="2"/>
            <a:r>
              <a:rPr lang="en-AU" dirty="0" smtClean="0">
                <a:hlinkClick r:id="rId2"/>
              </a:rPr>
              <a:t>802.11-12/1454r0</a:t>
            </a:r>
            <a:endParaRPr lang="en-AU" dirty="0" smtClean="0"/>
          </a:p>
          <a:p>
            <a:pPr lvl="1"/>
            <a:r>
              <a:rPr lang="en-AU" dirty="0" smtClean="0"/>
              <a:t>The IEEE 802 JTC1 SC  will discuss this proposals</a:t>
            </a:r>
          </a:p>
          <a:p>
            <a:pPr lvl="2"/>
            <a:r>
              <a:rPr lang="en-AU" dirty="0" smtClean="0"/>
              <a:t>No motion will be considered this week</a:t>
            </a:r>
          </a:p>
          <a:p>
            <a:pPr lvl="2"/>
            <a:r>
              <a:rPr lang="en-AU" dirty="0" smtClean="0"/>
              <a:t>Any motion will await participation of the 802.1 and 802.3 stakeholders in March</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3782122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Liaison to SC6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73546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may briefly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p>
          <a:p>
            <a:pPr lvl="1"/>
            <a:r>
              <a:rPr lang="en-AU" dirty="0" smtClean="0"/>
              <a:t>The Chair recommends that this document be discussed in more detail in March or May 2013 </a:t>
            </a:r>
          </a:p>
          <a:p>
            <a:pPr lvl="2"/>
            <a:r>
              <a:rPr lang="en-AU" dirty="0" smtClean="0"/>
              <a:t>It is not yet clear if the document will be considered and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10841094"/>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0959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5657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smtClean="0"/>
              <a:t>All participants in this meeting have certain obligations under the IEEE-SA Patent Policy (</a:t>
            </a:r>
            <a:r>
              <a:rPr lang="en-GB" smtClean="0"/>
              <a:t>IEEE-SA SB Bylaws subclause 6.2)</a:t>
            </a:r>
            <a:r>
              <a:rPr lang="en-US" smtClean="0"/>
              <a:t>. Participants: </a:t>
            </a:r>
          </a:p>
          <a:p>
            <a:pPr lvl="2"/>
            <a:r>
              <a:rPr lang="en-US"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smtClean="0"/>
              <a:t>“Personal awareness” means that the participant “is personally aware that the holder may have a potential Essential Patent Claim,” even if the participant is not personally aware of the specific patents or patent claims</a:t>
            </a:r>
          </a:p>
          <a:p>
            <a:pPr lvl="2"/>
            <a:r>
              <a:rPr lang="en-US"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smtClean="0"/>
              <a:t>The above does not apply if the patent claim is already the subject of an Accepted Letter of Assurance that applies to the proposed standard(s) under consideration by this group</a:t>
            </a:r>
          </a:p>
          <a:p>
            <a:pPr lvl="1"/>
            <a:r>
              <a:rPr lang="en-US" smtClean="0"/>
              <a:t>Early identification of holders of potential Essential Patent Claims is strongly encouraged; there is no duty to perform a patent search</a:t>
            </a:r>
            <a:endParaRPr lang="en-AU"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30</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31</a:t>
            </a:fld>
            <a:endParaRPr lang="en-US"/>
          </a:p>
        </p:txBody>
      </p:sp>
    </p:spTree>
    <p:extLst>
      <p:ext uri="{BB962C8B-B14F-4D97-AF65-F5344CB8AC3E}">
        <p14:creationId xmlns:p14="http://schemas.microsoft.com/office/powerpoint/2010/main" val="1261625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32</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672"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673"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674"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33</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35</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are decreasing as 5GHz is opened up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recently accelerated the process to open up the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36</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a:t>
            </a:r>
            <a:r>
              <a:rPr lang="en-AU" dirty="0"/>
              <a:t>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will apparently be attending the IEEE 802.11 WG meeting in March</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reports that </a:t>
            </a:r>
            <a:r>
              <a:rPr lang="en-AU" dirty="0" err="1" smtClean="0"/>
              <a:t>Nufront</a:t>
            </a:r>
            <a:r>
              <a:rPr lang="en-AU" dirty="0" smtClean="0"/>
              <a:t> intend to attend and present at the 802.11 WG meeting in March</a:t>
            </a:r>
          </a:p>
          <a:p>
            <a:pPr lvl="1"/>
            <a:r>
              <a:rPr lang="en-AU" dirty="0" smtClean="0"/>
              <a:t>Bruce may provide more details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Breaking news: only part of 5GHz will likely open up in China with possible interaction with EUHT</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likely be 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39687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smtClean="0"/>
              <a:t>All participants should be familiar with their obligations under the IEEE-SA Policies &amp; Procedures for standards development.</a:t>
            </a:r>
          </a:p>
          <a:p>
            <a:pPr lvl="1">
              <a:lnSpc>
                <a:spcPct val="90000"/>
              </a:lnSpc>
            </a:pPr>
            <a:r>
              <a:rPr lang="en-US" smtClean="0"/>
              <a:t>Patent Policy is stated in these sources:</a:t>
            </a:r>
          </a:p>
          <a:p>
            <a:pPr lvl="2">
              <a:lnSpc>
                <a:spcPct val="90000"/>
              </a:lnSpc>
            </a:pPr>
            <a:r>
              <a:rPr lang="en-GB" smtClean="0"/>
              <a:t>IEEE-SA Standards Boards Bylaws</a:t>
            </a:r>
          </a:p>
          <a:p>
            <a:pPr lvl="3">
              <a:lnSpc>
                <a:spcPct val="90000"/>
              </a:lnSpc>
            </a:pPr>
            <a:r>
              <a:rPr lang="en-US" smtClean="0"/>
              <a:t>http://standards.ieee.org/guides/bylaws/sect6-7.html#6</a:t>
            </a:r>
          </a:p>
          <a:p>
            <a:pPr lvl="2">
              <a:lnSpc>
                <a:spcPct val="90000"/>
              </a:lnSpc>
            </a:pPr>
            <a:r>
              <a:rPr lang="en-GB" smtClean="0"/>
              <a:t>IEEE-SA Standards Board Operations Manual</a:t>
            </a:r>
          </a:p>
          <a:p>
            <a:pPr lvl="3">
              <a:lnSpc>
                <a:spcPct val="90000"/>
              </a:lnSpc>
            </a:pPr>
            <a:r>
              <a:rPr lang="en-US" smtClean="0"/>
              <a:t>http://standards.ieee.org/guides/opman/sect6.html#6.3</a:t>
            </a:r>
          </a:p>
          <a:p>
            <a:pPr lvl="1">
              <a:lnSpc>
                <a:spcPct val="90000"/>
              </a:lnSpc>
            </a:pPr>
            <a:r>
              <a:rPr lang="en-US" smtClean="0"/>
              <a:t>Material about the patent policy is available at </a:t>
            </a:r>
          </a:p>
          <a:p>
            <a:pPr lvl="2">
              <a:lnSpc>
                <a:spcPct val="90000"/>
              </a:lnSpc>
            </a:pPr>
            <a:r>
              <a:rPr lang="en-US" smtClean="0">
                <a:hlinkClick r:id="rId3"/>
              </a:rPr>
              <a:t>http://standards.ieee.org/board/pat/pat-material.html</a:t>
            </a:r>
            <a:endParaRPr lang="en-US" smtClean="0"/>
          </a:p>
          <a:p>
            <a:pPr lvl="1">
              <a:lnSpc>
                <a:spcPct val="90000"/>
              </a:lnSpc>
            </a:pPr>
            <a:r>
              <a:rPr lang="en-US" smtClean="0"/>
              <a:t>If you have questions, contact the IEEE-SA Standards Board Patent Committee Administrator at patcom@ieee.org or visit </a:t>
            </a:r>
            <a:r>
              <a:rPr lang="en-US" smtClean="0">
                <a:hlinkClick r:id="rId4"/>
              </a:rPr>
              <a:t>http://standards.ieee.org/board/pat/index.html</a:t>
            </a:r>
            <a:endParaRPr lang="en-US" smtClean="0"/>
          </a:p>
          <a:p>
            <a:pPr lvl="1">
              <a:lnSpc>
                <a:spcPct val="90000"/>
              </a:lnSpc>
            </a:pPr>
            <a:r>
              <a:rPr lang="en-US"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a:t>
            </a:r>
            <a:r>
              <a:rPr lang="en-AU" u="sng" dirty="0">
                <a:hlinkClick r:id="rId2" action="ppaction://hlinkfile"/>
              </a:rPr>
              <a:t>GB / T </a:t>
            </a:r>
            <a:r>
              <a:rPr lang="en-AU" u="sng" dirty="0" smtClean="0">
                <a:hlinkClick r:id="rId2" action="ppaction://hlinkfile"/>
              </a:rPr>
              <a:t>28455-2012</a:t>
            </a:r>
            <a:r>
              <a:rPr lang="en-AU" dirty="0" smtClean="0"/>
              <a:t> </a:t>
            </a:r>
            <a:r>
              <a:rPr lang="en-AU" dirty="0"/>
              <a:t>as of 1 </a:t>
            </a:r>
            <a:r>
              <a:rPr lang="en-AU" dirty="0" smtClean="0"/>
              <a:t>Oct 12; the </a:t>
            </a:r>
            <a:r>
              <a:rPr lang="en-AU" dirty="0"/>
              <a:t>“T” means it is recommended, </a:t>
            </a:r>
            <a:r>
              <a:rPr lang="en-AU" dirty="0" err="1"/>
              <a:t>ie</a:t>
            </a:r>
            <a:r>
              <a:rPr lang="en-AU" dirty="0"/>
              <a:t> not </a:t>
            </a:r>
            <a:r>
              <a:rPr lang="en-AU" dirty="0" smtClean="0"/>
              <a:t>mandatory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40</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41</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42</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58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584"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Action, now </a:t>
            </a:r>
          </a:p>
          <a:p>
            <a:pPr lvl="2"/>
            <a:r>
              <a:rPr lang="en-AU" dirty="0" smtClean="0"/>
              <a:t>Action, after they become Chinese National Standards</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1"/>
            <a:endParaRPr lang="en-AU" dirty="0" smtClean="0"/>
          </a:p>
          <a:p>
            <a:pPr lvl="1"/>
            <a:endParaRPr lang="en-AU" dirty="0"/>
          </a:p>
          <a:p>
            <a:pPr lvl="1"/>
            <a:r>
              <a:rPr lang="en-AU" dirty="0" smtClean="0"/>
              <a:t>Dan Harkins will lead a technical review</a:t>
            </a:r>
          </a:p>
          <a:p>
            <a:pPr lvl="1"/>
            <a:r>
              <a:rPr lang="en-AU" dirty="0" smtClean="0"/>
              <a:t>The SC will subsequently have a discussion on if and when to respond to this document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592590833"/>
              </p:ext>
            </p:extLst>
          </p:nvPr>
        </p:nvGraphicFramePr>
        <p:xfrm>
          <a:off x="838200" y="2667000"/>
          <a:ext cx="914400" cy="771525"/>
        </p:xfrm>
        <a:graphic>
          <a:graphicData uri="http://schemas.openxmlformats.org/presentationml/2006/ole">
            <mc:AlternateContent xmlns:mc="http://schemas.openxmlformats.org/markup-compatibility/2006">
              <mc:Choice xmlns:v="urn:schemas-microsoft-com:vml" Requires="v">
                <p:oleObj spid="_x0000_s111634"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838200" y="2667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5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were </a:t>
            </a:r>
            <a:r>
              <a:rPr lang="en-AU" dirty="0" smtClean="0"/>
              <a:t>processed </a:t>
            </a:r>
            <a:r>
              <a:rPr lang="en-AU" dirty="0"/>
              <a:t>this week</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 8802-11 in Oct 2012</a:t>
            </a:r>
          </a:p>
          <a:p>
            <a:pPr lvl="1"/>
            <a:r>
              <a:rPr lang="en-AU" dirty="0" smtClean="0"/>
              <a:t>Comments were received from the China NB, but are not required to be resolved under the PSDO process</a:t>
            </a:r>
          </a:p>
          <a:p>
            <a:pPr lvl="1"/>
            <a:r>
              <a:rPr lang="en-AU" dirty="0" smtClean="0"/>
              <a:t>IEEE 802.11 </a:t>
            </a:r>
            <a:r>
              <a:rPr lang="en-AU" dirty="0" err="1" smtClean="0"/>
              <a:t>TGmc</a:t>
            </a:r>
            <a:r>
              <a:rPr lang="en-AU" dirty="0" smtClean="0"/>
              <a:t> agreed in Nov 2012 to process the</a:t>
            </a:r>
            <a:br>
              <a:rPr lang="en-AU" dirty="0" smtClean="0"/>
            </a:br>
            <a:r>
              <a:rPr lang="en-AU" dirty="0" smtClean="0"/>
              <a:t>comments and provide resolutions to SC6</a:t>
            </a:r>
          </a:p>
          <a:p>
            <a:pPr lvl="1"/>
            <a:r>
              <a:rPr lang="en-AU" dirty="0" smtClean="0"/>
              <a:t>Hopefully the comments were resolved this week and will be considered for liaison to SC6 on </a:t>
            </a:r>
            <a:r>
              <a:rPr lang="en-AU" dirty="0" smtClean="0"/>
              <a:t>Friday</a:t>
            </a:r>
          </a:p>
          <a:p>
            <a:pPr lvl="2"/>
            <a:r>
              <a:rPr lang="en-AU" dirty="0" smtClean="0"/>
              <a:t>Processed as 123r1</a:t>
            </a:r>
          </a:p>
          <a:p>
            <a:pPr lvl="2"/>
            <a:r>
              <a:rPr lang="en-AU" dirty="0" smtClean="0"/>
              <a:t>Approved by </a:t>
            </a:r>
            <a:r>
              <a:rPr lang="en-AU" dirty="0" err="1" smtClean="0"/>
              <a:t>TGmc</a:t>
            </a:r>
            <a:r>
              <a:rPr lang="en-AU" dirty="0" smtClean="0"/>
              <a:t> 14/0/0</a:t>
            </a:r>
            <a:endParaRPr lang="en-AU" dirty="0" smtClean="0"/>
          </a:p>
          <a:p>
            <a:pPr lvl="1"/>
            <a:r>
              <a:rPr lang="en-AU" dirty="0" smtClean="0"/>
              <a:t>The SC </a:t>
            </a:r>
            <a:r>
              <a:rPr lang="en-AU" dirty="0" smtClean="0"/>
              <a:t>will review </a:t>
            </a:r>
            <a:r>
              <a:rPr lang="en-AU" dirty="0" smtClean="0"/>
              <a:t>the resolved comments during the Thursday PM1 session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47</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75607763"/>
              </p:ext>
            </p:extLst>
          </p:nvPr>
        </p:nvGraphicFramePr>
        <p:xfrm>
          <a:off x="6934200" y="2895600"/>
          <a:ext cx="914400" cy="771525"/>
        </p:xfrm>
        <a:graphic>
          <a:graphicData uri="http://schemas.openxmlformats.org/presentationml/2006/ole">
            <mc:AlternateContent xmlns:mc="http://schemas.openxmlformats.org/markup-compatibility/2006">
              <mc:Choice xmlns:v="urn:schemas-microsoft-com:vml" Requires="v">
                <p:oleObj spid="_x0000_s108573"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6934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65015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liaising the comment responses to SC6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Liaison Officer to SC6 send 13/123r1 with an appropriate cover letter as a response to the comments from the China NB during the ISO/IEC ballot on IEEE 802.11-2012</a:t>
            </a:r>
          </a:p>
          <a:p>
            <a:pPr lvl="1"/>
            <a:r>
              <a:rPr lang="en-AU" dirty="0" smtClean="0"/>
              <a:t>Moved: Dave </a:t>
            </a:r>
            <a:r>
              <a:rPr lang="en-AU" dirty="0" err="1" smtClean="0"/>
              <a:t>Halasz</a:t>
            </a:r>
            <a:endParaRPr lang="en-AU" dirty="0" smtClean="0"/>
          </a:p>
          <a:p>
            <a:pPr lvl="1"/>
            <a:r>
              <a:rPr lang="en-AU" dirty="0" smtClean="0"/>
              <a:t>Seconded: Dan Harkins</a:t>
            </a:r>
          </a:p>
          <a:p>
            <a:pPr lvl="1"/>
            <a:r>
              <a:rPr lang="en-AU" dirty="0" smtClean="0"/>
              <a:t>Result: 7/0/1</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85473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in March 2012</a:t>
            </a:r>
          </a:p>
          <a:p>
            <a:pPr lvl="1"/>
            <a:r>
              <a:rPr lang="en-AU" dirty="0" smtClean="0"/>
              <a:t>Others are welcome/encouraged to volunteer to be part of the IEEE 802 delegation</a:t>
            </a:r>
          </a:p>
          <a:p>
            <a:pPr lvl="2"/>
            <a:r>
              <a:rPr lang="en-AU" dirty="0" smtClean="0"/>
              <a:t>Security experts are particularly encouraged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9899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prepare for the next SC6 meeting at the March plenary</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Plans for IEEE 802 plenary in March 2013</a:t>
            </a:r>
          </a:p>
          <a:p>
            <a:pPr lvl="1"/>
            <a:r>
              <a:rPr lang="en-AU" dirty="0" smtClean="0"/>
              <a:t>Obtain agreement </a:t>
            </a:r>
            <a:r>
              <a:rPr lang="en-AU" dirty="0" smtClean="0"/>
              <a:t>for </a:t>
            </a:r>
            <a:r>
              <a:rPr lang="en-AU" dirty="0" smtClean="0"/>
              <a:t>SC6 participation mechanism &amp; decide on response to “interpretation” from Swiss NB</a:t>
            </a:r>
          </a:p>
          <a:p>
            <a:pPr lvl="2"/>
            <a:r>
              <a:rPr lang="en-AU" dirty="0"/>
              <a:t>Approval required </a:t>
            </a:r>
            <a:r>
              <a:rPr lang="en-AU" dirty="0" smtClean="0"/>
              <a:t>from 802.1, 802.3 &amp; 802.11 WG’s, IEEE </a:t>
            </a:r>
            <a:r>
              <a:rPr lang="en-AU" dirty="0"/>
              <a:t>802 </a:t>
            </a:r>
            <a:r>
              <a:rPr lang="en-AU" dirty="0" smtClean="0"/>
              <a:t>EC</a:t>
            </a:r>
          </a:p>
          <a:p>
            <a:pPr lvl="1"/>
            <a:r>
              <a:rPr lang="en-AU" dirty="0"/>
              <a:t>Obtain agreement to submit </a:t>
            </a:r>
            <a:r>
              <a:rPr lang="en-AU" dirty="0" smtClean="0"/>
              <a:t>802.11aa/ad/</a:t>
            </a:r>
            <a:r>
              <a:rPr lang="en-AU" dirty="0" err="1" smtClean="0"/>
              <a:t>ae</a:t>
            </a:r>
            <a:r>
              <a:rPr lang="en-AU" dirty="0" smtClean="0"/>
              <a:t> </a:t>
            </a:r>
            <a:r>
              <a:rPr lang="en-AU" dirty="0"/>
              <a:t>to ISO/IEC under PSDO</a:t>
            </a:r>
          </a:p>
          <a:p>
            <a:pPr lvl="2"/>
            <a:r>
              <a:rPr lang="en-AU" dirty="0"/>
              <a:t>Approval required by </a:t>
            </a:r>
            <a:r>
              <a:rPr lang="en-AU" dirty="0" smtClean="0"/>
              <a:t>802.11 WG (done), </a:t>
            </a:r>
            <a:r>
              <a:rPr lang="en-AU" dirty="0"/>
              <a:t>IEEE 802 </a:t>
            </a:r>
            <a:r>
              <a:rPr lang="en-AU" dirty="0" smtClean="0"/>
              <a:t>EC (probably by e-mail)</a:t>
            </a:r>
            <a:endParaRPr lang="en-AU" dirty="0"/>
          </a:p>
          <a:p>
            <a:pPr lvl="1"/>
            <a:r>
              <a:rPr lang="en-AU" dirty="0" smtClean="0"/>
              <a:t>Obtain </a:t>
            </a:r>
            <a:r>
              <a:rPr lang="en-AU" dirty="0"/>
              <a:t>agreement </a:t>
            </a:r>
            <a:r>
              <a:rPr lang="en-AU" dirty="0" smtClean="0"/>
              <a:t>to submit 802.3 to ISO/IEC under PSDO</a:t>
            </a:r>
            <a:endParaRPr lang="en-AU" dirty="0"/>
          </a:p>
          <a:p>
            <a:pPr lvl="2"/>
            <a:r>
              <a:rPr lang="en-AU" dirty="0"/>
              <a:t>Approval required by </a:t>
            </a:r>
            <a:r>
              <a:rPr lang="en-AU" dirty="0" smtClean="0"/>
              <a:t>802.3 WG, IEEE </a:t>
            </a:r>
            <a:r>
              <a:rPr lang="en-AU" dirty="0"/>
              <a:t>802 </a:t>
            </a:r>
            <a:r>
              <a:rPr lang="en-AU" dirty="0" smtClean="0"/>
              <a:t>EC</a:t>
            </a:r>
          </a:p>
          <a:p>
            <a:pPr lvl="1"/>
            <a:r>
              <a:rPr lang="en-AU" dirty="0" smtClean="0"/>
              <a:t>Empower the IEEE 802 </a:t>
            </a:r>
            <a:r>
              <a:rPr lang="en-AU" dirty="0" err="1" smtClean="0"/>
              <a:t>HoD</a:t>
            </a:r>
            <a:r>
              <a:rPr lang="en-AU" dirty="0" smtClean="0"/>
              <a:t> for SC6 meeting </a:t>
            </a:r>
          </a:p>
          <a:p>
            <a:pPr lvl="2"/>
            <a:r>
              <a:rPr lang="en-AU" dirty="0"/>
              <a:t>Approval by IEEE 802 </a:t>
            </a:r>
            <a:r>
              <a:rPr lang="en-AU" dirty="0" smtClean="0"/>
              <a:t>EC</a:t>
            </a:r>
          </a:p>
          <a:p>
            <a:pPr lvl="1"/>
            <a:r>
              <a:rPr lang="en-AU" dirty="0" smtClean="0"/>
              <a:t>Agree on response to Swiss NB submission on TEPA-AC</a:t>
            </a:r>
          </a:p>
          <a:p>
            <a:pPr lvl="2"/>
            <a:r>
              <a:rPr lang="en-AU" dirty="0"/>
              <a:t>Approval required from </a:t>
            </a:r>
            <a:r>
              <a:rPr lang="en-AU" dirty="0" smtClean="0"/>
              <a:t>802.1 WG &amp; IEEE </a:t>
            </a:r>
            <a:r>
              <a:rPr lang="en-AU" dirty="0"/>
              <a:t>802 </a:t>
            </a:r>
            <a:r>
              <a:rPr lang="en-AU" dirty="0" smtClean="0"/>
              <a:t>EC</a:t>
            </a:r>
            <a:endParaRPr lang="en-AU" dirty="0"/>
          </a:p>
          <a:p>
            <a:pPr lvl="1"/>
            <a:r>
              <a:rPr lang="en-AU" dirty="0" smtClean="0"/>
              <a:t>Request expert assistance </a:t>
            </a:r>
            <a:r>
              <a:rPr lang="en-AU" dirty="0"/>
              <a:t>for </a:t>
            </a:r>
            <a:r>
              <a:rPr lang="en-AU" dirty="0" smtClean="0"/>
              <a:t>SC6 meeting</a:t>
            </a:r>
          </a:p>
          <a:p>
            <a:pPr lvl="2"/>
            <a:r>
              <a:rPr lang="en-AU" dirty="0"/>
              <a:t>Approval by </a:t>
            </a:r>
            <a:r>
              <a:rPr lang="en-AU" dirty="0" err="1" smtClean="0"/>
              <a:t>HoD</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Jan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Vancouver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Jan,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16 Jan,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17 Jan,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6176</Words>
  <Application>Microsoft Office PowerPoint</Application>
  <PresentationFormat>On-screen Show (4:3)</PresentationFormat>
  <Paragraphs>727</Paragraphs>
  <Slides>53</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802-11-Submission</vt:lpstr>
      <vt:lpstr>Acrobat Document</vt:lpstr>
      <vt:lpstr>Document</vt:lpstr>
      <vt:lpstr>IEEE 802 JTC1 Standing Committee Jan 2013 agenda</vt:lpstr>
      <vt:lpstr>This presentation will be used to run the IEEE 802 JTC1 SC meetings in Vancouver in Jan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IEEE 802.11 WG has liaised various Sponsor Ballot drafts to ISO/IEC JTC1/SC6</vt:lpstr>
      <vt:lpstr>IEEE 802.1X &amp; IEEE 802.1AE have started the process of ISO/IEC ratification</vt:lpstr>
      <vt:lpstr>The ISO/IEC naming convention for IEEE 802.1X/AE has been agreed with the ISO Central Secretariat</vt:lpstr>
      <vt:lpstr>IEEE 802.3 WG will consider in March 2013 submitting IEEE 802.3 for ISO/IEC ratification</vt:lpstr>
      <vt:lpstr>The SC will discuss whether to submit amendments to ISO or just revisions</vt:lpstr>
      <vt:lpstr>A China NB rep has declined an IEEE 802 invitation to present TePA to IEEE 802.1 WG in 2013</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over time</vt:lpstr>
      <vt:lpstr>The IEEE 802 JTC1 SC may briefly discuss a Swiss NB “Explanatory Report”</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are decreasing as 5GHz is opened up in China &amp; there was no mention at SC6</vt:lpstr>
      <vt:lpstr>It appears that EUHT is being implemented but there is no further news on standardisation in ISO/IEC</vt:lpstr>
      <vt:lpstr>Nufront will apparently be attending the IEEE 802.11 WG meeting in March</vt:lpstr>
      <vt:lpstr>Breaking news: only part of 5GHz will likely open up in China with possible interaction with EUHT</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The Swiss NB has contributed a document comparing “TePAKA4 and IEEE 802.1X Security”</vt:lpstr>
      <vt:lpstr>ISO and IEEE are renegotiating the PSDO, and requested comments in Nov 2012</vt:lpstr>
      <vt:lpstr>The comments from the PSDO ballot on IEEE 802.11-2012 were processed this week</vt:lpstr>
      <vt:lpstr>The SC will consider liaising the comment responses to SC6</vt:lpstr>
      <vt:lpstr>Delegates are sought for the next SC6 meeting in June 2013 in Korea</vt:lpstr>
      <vt:lpstr>IEEE 802 JTC1 SC will consider any motions</vt:lpstr>
      <vt:lpstr>The IEEE 802 JTC1 SC will prepare for the next SC6 meeting at the March plenary</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2013-01-17T21:41:12Z</dcterms:modified>
</cp:coreProperties>
</file>