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2" r:id="rId4"/>
    <p:sldId id="263" r:id="rId5"/>
    <p:sldId id="281" r:id="rId6"/>
    <p:sldId id="280" r:id="rId7"/>
    <p:sldId id="282" r:id="rId8"/>
    <p:sldId id="267" r:id="rId9"/>
    <p:sldId id="287" r:id="rId10"/>
    <p:sldId id="283" r:id="rId11"/>
    <p:sldId id="266" r:id="rId12"/>
    <p:sldId id="291" r:id="rId13"/>
    <p:sldId id="265" r:id="rId14"/>
    <p:sldId id="286" r:id="rId15"/>
    <p:sldId id="269" r:id="rId16"/>
    <p:sldId id="292" r:id="rId17"/>
    <p:sldId id="284" r:id="rId18"/>
    <p:sldId id="293" r:id="rId19"/>
    <p:sldId id="300" r:id="rId20"/>
    <p:sldId id="301" r:id="rId21"/>
    <p:sldId id="288" r:id="rId22"/>
    <p:sldId id="289" r:id="rId23"/>
    <p:sldId id="295" r:id="rId24"/>
    <p:sldId id="299" r:id="rId25"/>
    <p:sldId id="276" r:id="rId26"/>
    <p:sldId id="277" r:id="rId27"/>
    <p:sldId id="264" r:id="rId28"/>
    <p:sldId id="268" r:id="rId29"/>
    <p:sldId id="275" r:id="rId30"/>
    <p:sldId id="271" r:id="rId31"/>
    <p:sldId id="272" r:id="rId32"/>
    <p:sldId id="273" r:id="rId33"/>
    <p:sldId id="274" r:id="rId34"/>
    <p:sldId id="278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5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/c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Nov.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1376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4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60393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850032"/>
            <a:ext cx="821506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 smtClean="0"/>
              <a:t>TSF Timer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Freq. Management and Measurement Procedure (TFM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P)  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865137"/>
              </p:ext>
            </p:extLst>
          </p:nvPr>
        </p:nvGraphicFramePr>
        <p:xfrm>
          <a:off x="534988" y="2416175"/>
          <a:ext cx="8074025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Document" r:id="rId4" imgW="9265437" imgH="4373345" progId="Word.Document.8">
                  <p:embed/>
                </p:oleObj>
              </mc:Choice>
              <mc:Fallback>
                <p:oleObj name="Document" r:id="rId4" imgW="9265437" imgH="437334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16175"/>
                        <a:ext cx="8074025" cy="3827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288973"/>
              </p:ext>
            </p:extLst>
          </p:nvPr>
        </p:nvGraphicFramePr>
        <p:xfrm>
          <a:off x="323529" y="1684697"/>
          <a:ext cx="8496943" cy="462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1224136"/>
                <a:gridCol w="1080120"/>
                <a:gridCol w="1008112"/>
                <a:gridCol w="1080120"/>
                <a:gridCol w="792088"/>
                <a:gridCol w="1451370"/>
                <a:gridCol w="852886"/>
              </a:tblGrid>
              <a:tr h="9861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Scheme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Broadcast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Handshake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Inaccuracy information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Resulting Wake-up Accuracy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Battery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life improvement</a:t>
                      </a:r>
                    </a:p>
                    <a:p>
                      <a:pPr algn="ctr"/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(ex. estimated)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Required mechanism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PHY/MAC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Support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68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IEEE802.11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(Conventional)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Pre-defined by Std.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±100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+offset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(1.0)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TSF synch only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Not required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1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Timer accuracy notification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[11-12/130r0]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Broadcast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w/o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handshake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AP announcement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±20~50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+offset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1.6 times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(1.2~2.0)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Required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TSF timer freq. accuracy advertisement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MAC: required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174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/>
                        <a:t>TFM</a:t>
                      </a:r>
                      <a:r>
                        <a:rPr lang="en-US" altLang="ja-JP" sz="1200" baseline="30000" dirty="0" smtClean="0"/>
                        <a:t>2</a:t>
                      </a:r>
                      <a:r>
                        <a:rPr lang="en-US" altLang="ja-JP" sz="1200" dirty="0" smtClean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Broadcast</a:t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(Time-Stamp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Announcement)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w/o handshake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direct TSF frequency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measurement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AP stability advertisement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±2~10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 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+offset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2.5 times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(1.5~4.0)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Conditionally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preferred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TSF timer freq. accuracy advertisement 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Two time measurements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Calculation &amp; compensation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MAC: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PHY: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Node by node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w/t 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bi-directional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handshake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±1~5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 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null offset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Conditionally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MAC: required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PHY :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preferable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451988" y="684213"/>
            <a:ext cx="817713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Comparison of Wake-up synchronization (3)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0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4896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Typical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of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using Broadcast (1) 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990656" cy="1382424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Full beacons with DTIM always carry </a:t>
            </a:r>
            <a:r>
              <a:rPr lang="en-US" sz="2000" b="0" dirty="0" err="1" smtClean="0"/>
              <a:t>ToD</a:t>
            </a:r>
            <a:r>
              <a:rPr lang="en-US" sz="2000" b="0" dirty="0" smtClean="0"/>
              <a:t> time stamp for TFM</a:t>
            </a:r>
            <a:r>
              <a:rPr lang="en-US" sz="2000" b="0" baseline="30000" dirty="0" smtClean="0"/>
              <a:t>2</a:t>
            </a:r>
            <a:r>
              <a:rPr lang="en-US" sz="2000" b="0" dirty="0" smtClean="0"/>
              <a:t>P.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All </a:t>
            </a:r>
            <a:r>
              <a:rPr lang="en-US" sz="2000" b="0" dirty="0" err="1" smtClean="0"/>
              <a:t>ToD</a:t>
            </a:r>
            <a:r>
              <a:rPr lang="en-US" sz="2000" b="0" dirty="0" smtClean="0"/>
              <a:t> time </a:t>
            </a:r>
            <a:r>
              <a:rPr lang="en-US" sz="2000" b="0" dirty="0" smtClean="0"/>
              <a:t>stamps </a:t>
            </a:r>
            <a:r>
              <a:rPr lang="en-US" sz="2000" b="0" dirty="0" smtClean="0"/>
              <a:t>correspond to </a:t>
            </a:r>
            <a:r>
              <a:rPr lang="en-US" sz="2000" b="0" dirty="0" smtClean="0"/>
              <a:t>its N-times </a:t>
            </a:r>
            <a:r>
              <a:rPr lang="en-US" sz="2000" b="0" dirty="0" smtClean="0"/>
              <a:t>previous DTIM beacon.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Each pair </a:t>
            </a:r>
            <a:r>
              <a:rPr lang="en-US" sz="2000" b="0" dirty="0" smtClean="0"/>
              <a:t>of </a:t>
            </a:r>
            <a:r>
              <a:rPr lang="en-US" sz="2000" b="0" dirty="0" smtClean="0"/>
              <a:t>successive </a:t>
            </a:r>
            <a:r>
              <a:rPr lang="en-US" sz="2000" b="0" dirty="0" err="1" smtClean="0"/>
              <a:t>ToD</a:t>
            </a:r>
            <a:r>
              <a:rPr lang="en-US" sz="2000" b="0" dirty="0" smtClean="0"/>
              <a:t> </a:t>
            </a:r>
            <a:r>
              <a:rPr lang="en-US" sz="2000" b="0" dirty="0" smtClean="0"/>
              <a:t>time </a:t>
            </a:r>
            <a:r>
              <a:rPr lang="en-US" sz="2000" b="0" dirty="0" smtClean="0"/>
              <a:t>stamps </a:t>
            </a:r>
            <a:r>
              <a:rPr lang="en-US" sz="2000" b="0" dirty="0" smtClean="0"/>
              <a:t>may be used for TSF </a:t>
            </a:r>
            <a:r>
              <a:rPr lang="en-US" sz="2000" b="0" dirty="0" smtClean="0"/>
              <a:t>frequency estimation with corresponding previous pair of </a:t>
            </a:r>
            <a:r>
              <a:rPr lang="en-US" sz="2000" b="0" dirty="0" err="1" smtClean="0"/>
              <a:t>ToA</a:t>
            </a:r>
            <a:r>
              <a:rPr lang="en-US" sz="2000" b="0" dirty="0" smtClean="0"/>
              <a:t> time stamps. </a:t>
            </a:r>
            <a:endParaRPr lang="en-US" sz="2000" b="0" dirty="0" smtClean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971600" y="4294837"/>
            <a:ext cx="74888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1187624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2483768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076056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372200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7668344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3779912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971600" y="5301208"/>
            <a:ext cx="74888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1187624" y="4149080"/>
            <a:ext cx="12961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stealth" w="lg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1259632" y="3944089"/>
            <a:ext cx="1167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Beacon Interval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187624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699792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220072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6372200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884368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331640" y="4895872"/>
            <a:ext cx="36004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1763688" y="4895872"/>
            <a:ext cx="18002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2267744" y="4895872"/>
            <a:ext cx="36004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2843808" y="4895872"/>
            <a:ext cx="432048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329862" y="4895872"/>
            <a:ext cx="9001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563888" y="4895872"/>
            <a:ext cx="9001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32929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716016" y="4895872"/>
            <a:ext cx="432048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355976" y="4895872"/>
            <a:ext cx="9001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517105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5949153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6516216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885257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80312" y="4895872"/>
            <a:ext cx="432048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flipH="1">
            <a:off x="363589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2339752" y="5517232"/>
            <a:ext cx="160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Beacon Transmissions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( can be short beacon 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435597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4067944" y="5517232"/>
            <a:ext cx="2278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Busy medium other transmissions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3779912" y="4510861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直線コネクタ 54"/>
          <p:cNvCxnSpPr/>
          <p:nvPr/>
        </p:nvCxnSpPr>
        <p:spPr bwMode="auto">
          <a:xfrm>
            <a:off x="471601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>
            <a:off x="579613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H="1">
            <a:off x="5364088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1187624" y="5404574"/>
            <a:ext cx="324036" cy="616714"/>
          </a:xfrm>
          <a:prstGeom prst="line">
            <a:avLst/>
          </a:prstGeom>
          <a:solidFill>
            <a:srgbClr val="00B8FF"/>
          </a:solidFill>
          <a:ln w="38100" cap="flat" cmpd="dbl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61" name="テキスト ボックス 60"/>
          <p:cNvSpPr txBox="1"/>
          <p:nvPr/>
        </p:nvSpPr>
        <p:spPr>
          <a:xfrm>
            <a:off x="866563" y="5991671"/>
            <a:ext cx="231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Full Beacon DTIM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N-times previous 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 stamp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63" name="直線コネクタ 62"/>
          <p:cNvCxnSpPr/>
          <p:nvPr/>
        </p:nvCxnSpPr>
        <p:spPr bwMode="auto">
          <a:xfrm>
            <a:off x="6372200" y="5415607"/>
            <a:ext cx="388533" cy="605681"/>
          </a:xfrm>
          <a:prstGeom prst="line">
            <a:avLst/>
          </a:prstGeom>
          <a:solidFill>
            <a:srgbClr val="00B8FF"/>
          </a:solidFill>
          <a:ln w="38100" cap="flat" cmpd="dbl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012648" y="5991671"/>
            <a:ext cx="235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Full Beacon DTIM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N-times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previous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ToD</a:t>
            </a:r>
            <a:r>
              <a:rPr kumimoji="1" lang="en-US" altLang="ja-JP" sz="1200" dirty="0">
                <a:solidFill>
                  <a:schemeClr val="tx1"/>
                </a:solidFill>
              </a:rPr>
              <a:t> time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stamp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66" name="直線コネクタ 65"/>
          <p:cNvCxnSpPr/>
          <p:nvPr/>
        </p:nvCxnSpPr>
        <p:spPr bwMode="auto">
          <a:xfrm flipH="1">
            <a:off x="255577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>
            <a:off x="1187624" y="3933056"/>
            <a:ext cx="51845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stealth" w="lg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2987824" y="3645024"/>
            <a:ext cx="2417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N-times DTIM Interval      ( N ≥ 1 )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99792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78701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20072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883157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 rot="5400000">
            <a:off x="4465174" y="375185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 rot="5400000">
            <a:off x="4465174" y="4113631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 rot="5400000">
            <a:off x="4465174" y="512000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83" name="直線コネクタ 82"/>
          <p:cNvCxnSpPr/>
          <p:nvPr/>
        </p:nvCxnSpPr>
        <p:spPr bwMode="auto">
          <a:xfrm>
            <a:off x="2737286" y="6165304"/>
            <a:ext cx="370692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stealth" w="lg" len="med"/>
            <a:tailEnd type="stealth" w="lg" len="med"/>
          </a:ln>
          <a:effectLst/>
        </p:spPr>
      </p:cxnSp>
      <p:sp>
        <p:nvSpPr>
          <p:cNvPr id="86" name="テキスト ボックス 85"/>
          <p:cNvSpPr txBox="1"/>
          <p:nvPr/>
        </p:nvSpPr>
        <p:spPr>
          <a:xfrm>
            <a:off x="3419872" y="5949280"/>
            <a:ext cx="2482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TFM2P frequency measurement pair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187624" y="4437112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DTIM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372200" y="4437112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DTIM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Rectangle 2"/>
          <p:cNvSpPr txBox="1">
            <a:spLocks noChangeArrowheads="1"/>
          </p:cNvSpPr>
          <p:nvPr/>
        </p:nvSpPr>
        <p:spPr bwMode="auto">
          <a:xfrm>
            <a:off x="467544" y="1844825"/>
            <a:ext cx="8208912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sz="1800" dirty="0"/>
              <a:t>AP </a:t>
            </a:r>
            <a:r>
              <a:rPr lang="en-US" altLang="ja-JP" sz="1800" dirty="0" smtClean="0"/>
              <a:t>as Clock master</a:t>
            </a:r>
            <a:r>
              <a:rPr lang="en-US" sz="1800" dirty="0" smtClean="0"/>
              <a:t> broadcasts </a:t>
            </a:r>
            <a:r>
              <a:rPr lang="en-US" sz="1800" dirty="0" smtClean="0"/>
              <a:t>Time </a:t>
            </a:r>
            <a:r>
              <a:rPr lang="en-US" sz="1800" dirty="0" smtClean="0"/>
              <a:t>Stamp Announcement </a:t>
            </a:r>
            <a:r>
              <a:rPr lang="en-US" sz="1800" dirty="0" smtClean="0"/>
              <a:t>with </a:t>
            </a:r>
            <a:r>
              <a:rPr lang="en-US" sz="1800" dirty="0" smtClean="0"/>
              <a:t>no </a:t>
            </a:r>
            <a:r>
              <a:rPr lang="en-US" sz="1800" dirty="0" smtClean="0"/>
              <a:t>handshake.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77340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31395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46430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1560" y="4653136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t9=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(B3)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757688" y="3115707"/>
            <a:ext cx="1394396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916650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80978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699140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テキスト ボックス 39"/>
          <p:cNvSpPr txBox="1"/>
          <p:nvPr/>
        </p:nvSpPr>
        <p:spPr>
          <a:xfrm>
            <a:off x="1979712" y="5445224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B4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B3-timestamp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79712" y="3645024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B1-timestamp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6368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69168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299695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31840" y="371703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52084" y="3954542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52084" y="489064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75820" y="249289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53085" y="249289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テキスト ボックス 72"/>
              <p:cNvSpPr txBox="1"/>
              <p:nvPr/>
            </p:nvSpPr>
            <p:spPr>
              <a:xfrm>
                <a:off x="4750666" y="2412977"/>
                <a:ext cx="3923082" cy="3018006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rgbClr val="00000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: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can be a network 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>wide common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value     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of virtual master clock frequency, and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determines the resolution of each time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stamp measurement. 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e.g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>.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1MHz, and 1us (i.e. TSF resolution) 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/>
                </a:r>
                <a:br>
                  <a:rPr kumimoji="1" lang="en-US" altLang="ja-JP" sz="1600" dirty="0">
                    <a:solidFill>
                      <a:srgbClr val="000000"/>
                    </a:solidFill>
                  </a:rPr>
                </a:b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  </a:t>
                </a:r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( TBD : </a:t>
                </a:r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always fixed 1us or defined </a:t>
                </a:r>
                <a:r>
                  <a:rPr kumimoji="1" lang="en-US" altLang="ja-JP" sz="1200" dirty="0">
                    <a:solidFill>
                      <a:srgbClr val="000000"/>
                    </a:solidFill>
                  </a:rPr>
                  <a:t>by upper layer </a:t>
                </a:r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) 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/>
                </a:r>
                <a:br>
                  <a:rPr kumimoji="1" lang="en-US" altLang="ja-JP" sz="1600" dirty="0">
                    <a:solidFill>
                      <a:srgbClr val="000000"/>
                    </a:solidFill>
                  </a:rPr>
                </a:br>
                <a:endParaRPr kumimoji="1" lang="en-US" altLang="ja-JP" sz="1600" dirty="0">
                  <a:solidFill>
                    <a:srgbClr val="000000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1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666" y="2412977"/>
                <a:ext cx="3923082" cy="3018006"/>
              </a:xfrm>
              <a:prstGeom prst="rect">
                <a:avLst/>
              </a:prstGeom>
              <a:blipFill rotWithShape="1">
                <a:blip r:embed="rId3"/>
                <a:stretch>
                  <a:fillRect l="-1553" t="-606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750666" y="5595600"/>
                <a:ext cx="2989686" cy="85106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2−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6−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5)</m:t>
                                </m:r>
                              </m:num>
                              <m:den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sz="2200" b="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 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800" dirty="0">
                    <a:solidFill>
                      <a:schemeClr val="tx1"/>
                    </a:solidFill>
                  </a:rPr>
                  <a:t> 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666" y="5595600"/>
                <a:ext cx="2989686" cy="851067"/>
              </a:xfrm>
              <a:prstGeom prst="rect">
                <a:avLst/>
              </a:prstGeom>
              <a:blipFill rotWithShape="1">
                <a:blip r:embed="rId4"/>
                <a:stretch>
                  <a:fillRect l="-2439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 bwMode="auto">
          <a:xfrm>
            <a:off x="724502" y="3252651"/>
            <a:ext cx="953588" cy="663999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755576" y="5105589"/>
            <a:ext cx="953588" cy="58092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4896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Typical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of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using Broadcast (2) </a:t>
            </a:r>
            <a:endParaRPr lang="en-US" sz="2800" dirty="0"/>
          </a:p>
        </p:txBody>
      </p:sp>
      <p:cxnSp>
        <p:nvCxnSpPr>
          <p:cNvPr id="43" name="直線コネクタ 50"/>
          <p:cNvCxnSpPr/>
          <p:nvPr/>
        </p:nvCxnSpPr>
        <p:spPr bwMode="auto">
          <a:xfrm flipV="1">
            <a:off x="1703540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51"/>
          <p:cNvCxnSpPr/>
          <p:nvPr/>
        </p:nvCxnSpPr>
        <p:spPr bwMode="auto">
          <a:xfrm flipV="1">
            <a:off x="1855940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52"/>
          <p:cNvCxnSpPr/>
          <p:nvPr/>
        </p:nvCxnSpPr>
        <p:spPr bwMode="auto">
          <a:xfrm flipH="1" flipV="1">
            <a:off x="1763688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53"/>
          <p:cNvCxnSpPr/>
          <p:nvPr/>
        </p:nvCxnSpPr>
        <p:spPr bwMode="auto">
          <a:xfrm flipV="1">
            <a:off x="1691680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54"/>
          <p:cNvCxnSpPr/>
          <p:nvPr/>
        </p:nvCxnSpPr>
        <p:spPr bwMode="auto">
          <a:xfrm flipV="1">
            <a:off x="1864324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線コネクタ 55"/>
          <p:cNvCxnSpPr/>
          <p:nvPr/>
        </p:nvCxnSpPr>
        <p:spPr bwMode="auto">
          <a:xfrm flipH="1" flipV="1">
            <a:off x="1783932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コネクタ 56"/>
          <p:cNvCxnSpPr/>
          <p:nvPr/>
        </p:nvCxnSpPr>
        <p:spPr bwMode="auto">
          <a:xfrm flipV="1">
            <a:off x="3008068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57"/>
          <p:cNvCxnSpPr/>
          <p:nvPr/>
        </p:nvCxnSpPr>
        <p:spPr bwMode="auto">
          <a:xfrm flipV="1">
            <a:off x="3160468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58"/>
          <p:cNvCxnSpPr/>
          <p:nvPr/>
        </p:nvCxnSpPr>
        <p:spPr bwMode="auto">
          <a:xfrm flipH="1" flipV="1">
            <a:off x="3080076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線コネクタ 59"/>
          <p:cNvCxnSpPr/>
          <p:nvPr/>
        </p:nvCxnSpPr>
        <p:spPr bwMode="auto">
          <a:xfrm flipV="1">
            <a:off x="3016452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60"/>
          <p:cNvCxnSpPr/>
          <p:nvPr/>
        </p:nvCxnSpPr>
        <p:spPr bwMode="auto">
          <a:xfrm flipV="1">
            <a:off x="3168852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線コネクタ 61"/>
          <p:cNvCxnSpPr/>
          <p:nvPr/>
        </p:nvCxnSpPr>
        <p:spPr bwMode="auto">
          <a:xfrm flipH="1" flipV="1">
            <a:off x="3088460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線コネクタ 50"/>
          <p:cNvCxnSpPr/>
          <p:nvPr/>
        </p:nvCxnSpPr>
        <p:spPr bwMode="auto">
          <a:xfrm flipV="1">
            <a:off x="1703540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51"/>
          <p:cNvCxnSpPr/>
          <p:nvPr/>
        </p:nvCxnSpPr>
        <p:spPr bwMode="auto">
          <a:xfrm flipV="1">
            <a:off x="1855940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52"/>
          <p:cNvCxnSpPr/>
          <p:nvPr/>
        </p:nvCxnSpPr>
        <p:spPr bwMode="auto">
          <a:xfrm flipH="1" flipV="1">
            <a:off x="1763688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直線コネクタ 53"/>
          <p:cNvCxnSpPr/>
          <p:nvPr/>
        </p:nvCxnSpPr>
        <p:spPr bwMode="auto">
          <a:xfrm flipV="1">
            <a:off x="1691680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54"/>
          <p:cNvCxnSpPr/>
          <p:nvPr/>
        </p:nvCxnSpPr>
        <p:spPr bwMode="auto">
          <a:xfrm flipV="1">
            <a:off x="1864324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55"/>
          <p:cNvCxnSpPr/>
          <p:nvPr/>
        </p:nvCxnSpPr>
        <p:spPr bwMode="auto">
          <a:xfrm flipH="1" flipV="1">
            <a:off x="1783932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線コネクタ 56"/>
          <p:cNvCxnSpPr/>
          <p:nvPr/>
        </p:nvCxnSpPr>
        <p:spPr bwMode="auto">
          <a:xfrm flipV="1">
            <a:off x="3008068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線コネクタ 57"/>
          <p:cNvCxnSpPr/>
          <p:nvPr/>
        </p:nvCxnSpPr>
        <p:spPr bwMode="auto">
          <a:xfrm flipV="1">
            <a:off x="3160468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線コネクタ 58"/>
          <p:cNvCxnSpPr/>
          <p:nvPr/>
        </p:nvCxnSpPr>
        <p:spPr bwMode="auto">
          <a:xfrm flipH="1" flipV="1">
            <a:off x="3080076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直線コネクタ 59"/>
          <p:cNvCxnSpPr/>
          <p:nvPr/>
        </p:nvCxnSpPr>
        <p:spPr bwMode="auto">
          <a:xfrm flipV="1">
            <a:off x="3016452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直線コネクタ 60"/>
          <p:cNvCxnSpPr/>
          <p:nvPr/>
        </p:nvCxnSpPr>
        <p:spPr bwMode="auto">
          <a:xfrm flipV="1">
            <a:off x="3168852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61"/>
          <p:cNvCxnSpPr/>
          <p:nvPr/>
        </p:nvCxnSpPr>
        <p:spPr bwMode="auto">
          <a:xfrm flipH="1" flipV="1">
            <a:off x="3088460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テキスト ボックス 23"/>
          <p:cNvSpPr txBox="1"/>
          <p:nvPr/>
        </p:nvSpPr>
        <p:spPr>
          <a:xfrm>
            <a:off x="539552" y="3767554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2" name="直線コネクタ 53"/>
          <p:cNvCxnSpPr/>
          <p:nvPr/>
        </p:nvCxnSpPr>
        <p:spPr bwMode="auto">
          <a:xfrm flipV="1">
            <a:off x="1691680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テキスト ボックス 43"/>
          <p:cNvSpPr txBox="1"/>
          <p:nvPr/>
        </p:nvSpPr>
        <p:spPr>
          <a:xfrm>
            <a:off x="1979712" y="4530606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B3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B2-timestamp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64"/>
          <p:cNvSpPr txBox="1"/>
          <p:nvPr/>
        </p:nvSpPr>
        <p:spPr>
          <a:xfrm>
            <a:off x="3131840" y="465313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t10=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(B3)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39"/>
          <p:cNvSpPr txBox="1"/>
          <p:nvPr/>
        </p:nvSpPr>
        <p:spPr>
          <a:xfrm>
            <a:off x="956195" y="6104329"/>
            <a:ext cx="3111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Estimation in this figure, t9 and t10 is not used.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6" name="Freeform 95"/>
          <p:cNvSpPr/>
          <p:nvPr/>
        </p:nvSpPr>
        <p:spPr bwMode="auto">
          <a:xfrm>
            <a:off x="755576" y="4077072"/>
            <a:ext cx="953588" cy="660702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43"/>
          <p:cNvSpPr txBox="1"/>
          <p:nvPr/>
        </p:nvSpPr>
        <p:spPr>
          <a:xfrm>
            <a:off x="1979712" y="2852936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B0-timestamp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8" name="Rectangle 2"/>
          <p:cNvSpPr txBox="1">
            <a:spLocks noChangeArrowheads="1"/>
          </p:cNvSpPr>
          <p:nvPr/>
        </p:nvSpPr>
        <p:spPr bwMode="auto">
          <a:xfrm>
            <a:off x="467544" y="1844825"/>
            <a:ext cx="8208912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sz="1800" dirty="0"/>
              <a:t>AP </a:t>
            </a:r>
            <a:r>
              <a:rPr lang="en-US" altLang="ja-JP" sz="1800" dirty="0" smtClean="0"/>
              <a:t>as Clock master</a:t>
            </a:r>
            <a:r>
              <a:rPr lang="en-US" sz="1800" dirty="0" smtClean="0"/>
              <a:t> broadcasts </a:t>
            </a:r>
            <a:r>
              <a:rPr lang="en-US" sz="1800" dirty="0" smtClean="0"/>
              <a:t>Time </a:t>
            </a:r>
            <a:r>
              <a:rPr lang="en-US" sz="1800" dirty="0" smtClean="0"/>
              <a:t>Stamp Announcement </a:t>
            </a:r>
            <a:r>
              <a:rPr lang="en-US" sz="1800" dirty="0" smtClean="0"/>
              <a:t>with </a:t>
            </a:r>
            <a:r>
              <a:rPr lang="en-US" sz="1800" dirty="0" smtClean="0"/>
              <a:t>no </a:t>
            </a:r>
            <a:r>
              <a:rPr lang="en-US" sz="1800" dirty="0" smtClean="0"/>
              <a:t>handshake.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012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2"/>
              <p:cNvSpPr txBox="1"/>
              <p:nvPr/>
            </p:nvSpPr>
            <p:spPr>
              <a:xfrm>
                <a:off x="4716016" y="1855345"/>
                <a:ext cx="3960440" cy="1521186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16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16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=</m:t>
                    </m:r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= 1MHz  :  f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1 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with no error 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endParaRPr kumimoji="1" lang="en-US" altLang="ja-JP" sz="16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i.e.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= (</a:t>
                </a:r>
                <a:r>
                  <a:rPr kumimoji="1" lang="en-US" altLang="ja-JP" sz="1600" i="1" dirty="0" smtClean="0">
                    <a:solidFill>
                      <a:schemeClr val="tx1"/>
                    </a:solidFill>
                  </a:rPr>
                  <a:t>t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5-</a:t>
                </a:r>
                <a:r>
                  <a:rPr kumimoji="1" lang="en-US" altLang="ja-JP" sz="1600" i="1" dirty="0" smtClean="0">
                    <a:solidFill>
                      <a:schemeClr val="tx1"/>
                    </a:solidFill>
                  </a:rPr>
                  <a:t>t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1) 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  ( perfectly accurate timestamp ) </a:t>
                </a:r>
                <a:br>
                  <a:rPr kumimoji="1" lang="en-US" altLang="ja-JP" sz="1200" dirty="0" smtClean="0">
                    <a:solidFill>
                      <a:schemeClr val="tx1"/>
                    </a:solidFill>
                  </a:rPr>
                </a:b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             No </a:t>
                </a:r>
                <a14:m>
                  <m:oMath xmlns:m="http://schemas.openxmlformats.org/officeDocument/2006/math">
                    <m:r>
                      <a:rPr kumimoji="1" lang="en-US" altLang="ja-JP" sz="12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200" i="1" baseline="-25000">
                        <a:solidFill>
                          <a:schemeClr val="tx1"/>
                        </a:solidFill>
                        <a:latin typeface="Cambria Math"/>
                      </a:rPr>
                      <m:t>1 </m:t>
                    </m:r>
                  </m:oMath>
                </a14:m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information has to be informed to peer node </a:t>
                </a:r>
              </a:p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            for  </a:t>
                </a:r>
                <a:r>
                  <a:rPr kumimoji="1" lang="en-US" altLang="ja-JP" sz="12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1200" baseline="-25000" dirty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12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calculation. 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855345"/>
                <a:ext cx="3960440" cy="1521186"/>
              </a:xfrm>
              <a:prstGeom prst="rect">
                <a:avLst/>
              </a:prstGeom>
              <a:blipFill rotWithShape="1">
                <a:blip r:embed="rId3"/>
                <a:stretch>
                  <a:fillRect l="-1695" t="-2000" r="-154" b="-2000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716016" y="3536799"/>
                <a:ext cx="3168352" cy="75629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2−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6−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5)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 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536799"/>
                <a:ext cx="3168352" cy="756297"/>
              </a:xfrm>
              <a:prstGeom prst="rect">
                <a:avLst/>
              </a:prstGeom>
              <a:blipFill rotWithShape="1">
                <a:blip r:embed="rId4"/>
                <a:stretch>
                  <a:fillRect l="-250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4896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Typical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of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using Broadcast (3)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739791" y="4365104"/>
                <a:ext cx="3748828" cy="1101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rgbClr val="000000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rgbClr val="000000"/>
                    </a:solidFill>
                  </a:rPr>
                  <a:t>  </a:t>
                </a:r>
                <a:endParaRPr kumimoji="1" lang="en-US" altLang="ja-JP" sz="2000" dirty="0" smtClean="0">
                  <a:solidFill>
                    <a:srgbClr val="000000"/>
                  </a:solidFill>
                </a:endParaRPr>
              </a:p>
              <a:p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                therefore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 :</a:t>
                </a:r>
                <a14:m>
                  <m:oMath xmlns:m="http://schemas.openxmlformats.org/officeDocument/2006/math">
                    <m:r>
                      <a:rPr kumimoji="1" lang="en-US" altLang="ja-JP" sz="2000" b="0" i="0" smtClean="0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baseline="-25000" dirty="0" smtClean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rgbClr val="000000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kumimoji="1" lang="en-US" altLang="ja-JP" sz="2000" baseline="-25000" dirty="0">
                            <a:solidFill>
                              <a:srgbClr val="000000"/>
                            </a:solidFill>
                          </a:rPr>
                          <m:t>2</m:t>
                        </m:r>
                      </m:num>
                      <m:den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kumimoji="1" lang="ja-JP" altLang="en-US" sz="2000" dirty="0" smtClean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⧋1+</a:t>
                </a:r>
                <a:r>
                  <a:rPr kumimoji="1" lang="el-GR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800" baseline="-25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2</a:t>
                </a:r>
                <a:endParaRPr kumimoji="1" lang="ja-JP" altLang="en-US" sz="1800" baseline="-25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791" y="4365104"/>
                <a:ext cx="3748828" cy="1101392"/>
              </a:xfrm>
              <a:prstGeom prst="rect">
                <a:avLst/>
              </a:prstGeom>
              <a:blipFill rotWithShape="1">
                <a:blip r:embed="rId5"/>
                <a:stretch>
                  <a:fillRect l="-17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2"/>
              <p:cNvSpPr txBox="1">
                <a:spLocks noChangeArrowheads="1"/>
              </p:cNvSpPr>
              <p:nvPr/>
            </p:nvSpPr>
            <p:spPr bwMode="auto">
              <a:xfrm>
                <a:off x="467544" y="1844824"/>
                <a:ext cx="4032448" cy="46227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 </a:t>
                </a:r>
                <a:r>
                  <a:rPr lang="en-US" altLang="ja-JP" sz="2000" dirty="0"/>
                  <a:t> </a:t>
                </a:r>
                <a:r>
                  <a:rPr lang="en-US" sz="2000" dirty="0" smtClean="0"/>
                  <a:t>≈ </a:t>
                </a:r>
                <a14:m>
                  <m:oMath xmlns:m="http://schemas.openxmlformats.org/officeDocument/2006/math"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2000" i="1" baseline="-25000">
                        <a:solidFill>
                          <a:schemeClr val="tx1"/>
                        </a:solidFill>
                        <a:latin typeface="Cambria Math"/>
                      </a:rPr>
                      <m:t>0 </m:t>
                    </m:r>
                  </m:oMath>
                </a14:m>
                <a:r>
                  <a:rPr lang="en-US" sz="2000" dirty="0" smtClean="0"/>
                  <a:t> at AP, as master frequency;  </a:t>
                </a:r>
              </a:p>
            </p:txBody>
          </p:sp>
        </mc:Choice>
        <mc:Fallback xmlns="">
          <p:sp>
            <p:nvSpPr>
              <p:cNvPr id="5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844824"/>
                <a:ext cx="4032448" cy="462272"/>
              </a:xfrm>
              <a:prstGeom prst="rect">
                <a:avLst/>
              </a:prstGeom>
              <a:blipFill rotWithShape="1">
                <a:blip r:embed="rId6"/>
                <a:stretch>
                  <a:fillRect l="-1664" t="-6667" r="-2874" b="-10667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テキスト ボックス 63"/>
          <p:cNvSpPr txBox="1"/>
          <p:nvPr/>
        </p:nvSpPr>
        <p:spPr>
          <a:xfrm>
            <a:off x="4716016" y="5589240"/>
            <a:ext cx="417646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l-GR" altLang="ja-JP" sz="1800" dirty="0" smtClean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18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2 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Cambria Math"/>
                <a:ea typeface="Cambria Math"/>
              </a:rPr>
              <a:t>(e.g. ppm) should be the calibration factor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of  f</a:t>
            </a:r>
            <a:r>
              <a:rPr kumimoji="1" lang="en-US" altLang="ja-JP" sz="18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to schedule T</a:t>
            </a:r>
            <a:r>
              <a:rPr kumimoji="1" lang="en-US" altLang="ja-JP" sz="1800" baseline="-25000" dirty="0" smtClean="0">
                <a:solidFill>
                  <a:schemeClr val="tx1"/>
                </a:solidFill>
              </a:rPr>
              <a:t>w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, wake-up time.</a:t>
            </a:r>
          </a:p>
        </p:txBody>
      </p:sp>
      <p:cxnSp>
        <p:nvCxnSpPr>
          <p:cNvPr id="45" name="直線コネクタ 2"/>
          <p:cNvCxnSpPr/>
          <p:nvPr/>
        </p:nvCxnSpPr>
        <p:spPr bwMode="auto">
          <a:xfrm>
            <a:off x="1783932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11"/>
          <p:cNvCxnSpPr/>
          <p:nvPr/>
        </p:nvCxnSpPr>
        <p:spPr bwMode="auto">
          <a:xfrm>
            <a:off x="3152084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テキスト ボックス 21"/>
          <p:cNvSpPr txBox="1"/>
          <p:nvPr/>
        </p:nvSpPr>
        <p:spPr>
          <a:xfrm>
            <a:off x="559796" y="2946430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23"/>
          <p:cNvSpPr txBox="1"/>
          <p:nvPr/>
        </p:nvSpPr>
        <p:spPr>
          <a:xfrm>
            <a:off x="611560" y="4653136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t9=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(B3)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17"/>
          <p:cNvCxnSpPr>
            <a:stCxn id="48" idx="3"/>
          </p:cNvCxnSpPr>
          <p:nvPr/>
        </p:nvCxnSpPr>
        <p:spPr bwMode="auto">
          <a:xfrm>
            <a:off x="1757688" y="3115707"/>
            <a:ext cx="1394396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直線矢印コネクタ 31"/>
          <p:cNvCxnSpPr/>
          <p:nvPr/>
        </p:nvCxnSpPr>
        <p:spPr bwMode="auto">
          <a:xfrm>
            <a:off x="1783932" y="3916650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直線矢印コネクタ 33"/>
          <p:cNvCxnSpPr/>
          <p:nvPr/>
        </p:nvCxnSpPr>
        <p:spPr bwMode="auto">
          <a:xfrm>
            <a:off x="1783932" y="480978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直線矢印コネクタ 35"/>
          <p:cNvCxnSpPr/>
          <p:nvPr/>
        </p:nvCxnSpPr>
        <p:spPr bwMode="auto">
          <a:xfrm>
            <a:off x="1783932" y="5699140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テキスト ボックス 39"/>
          <p:cNvSpPr txBox="1"/>
          <p:nvPr/>
        </p:nvSpPr>
        <p:spPr>
          <a:xfrm>
            <a:off x="1979712" y="5445224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B4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B3-timestamp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43"/>
          <p:cNvSpPr txBox="1"/>
          <p:nvPr/>
        </p:nvSpPr>
        <p:spPr>
          <a:xfrm>
            <a:off x="1979712" y="3645024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B1-timestamp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9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52"/>
          <p:cNvCxnSpPr/>
          <p:nvPr/>
        </p:nvCxnSpPr>
        <p:spPr bwMode="auto">
          <a:xfrm flipH="1" flipV="1">
            <a:off x="176368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直線コネクタ 53"/>
          <p:cNvCxnSpPr/>
          <p:nvPr/>
        </p:nvCxnSpPr>
        <p:spPr bwMode="auto">
          <a:xfrm flipV="1">
            <a:off x="169168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テキスト ボックス 62"/>
          <p:cNvSpPr txBox="1"/>
          <p:nvPr/>
        </p:nvSpPr>
        <p:spPr>
          <a:xfrm>
            <a:off x="3131840" y="299695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64"/>
          <p:cNvSpPr txBox="1"/>
          <p:nvPr/>
        </p:nvSpPr>
        <p:spPr>
          <a:xfrm>
            <a:off x="3131840" y="371703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66"/>
          <p:cNvSpPr txBox="1"/>
          <p:nvPr/>
        </p:nvSpPr>
        <p:spPr>
          <a:xfrm>
            <a:off x="3152084" y="3954542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67"/>
          <p:cNvSpPr txBox="1"/>
          <p:nvPr/>
        </p:nvSpPr>
        <p:spPr>
          <a:xfrm>
            <a:off x="3152084" y="489064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71"/>
          <p:cNvSpPr txBox="1"/>
          <p:nvPr/>
        </p:nvSpPr>
        <p:spPr>
          <a:xfrm>
            <a:off x="775820" y="249289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72"/>
          <p:cNvSpPr txBox="1"/>
          <p:nvPr/>
        </p:nvSpPr>
        <p:spPr>
          <a:xfrm>
            <a:off x="2553085" y="249289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Freeform 96"/>
          <p:cNvSpPr/>
          <p:nvPr/>
        </p:nvSpPr>
        <p:spPr bwMode="auto">
          <a:xfrm>
            <a:off x="724502" y="3252651"/>
            <a:ext cx="953588" cy="663999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Freeform 97"/>
          <p:cNvSpPr/>
          <p:nvPr/>
        </p:nvSpPr>
        <p:spPr bwMode="auto">
          <a:xfrm>
            <a:off x="755576" y="5105589"/>
            <a:ext cx="953588" cy="58092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9" name="直線コネクタ 50"/>
          <p:cNvCxnSpPr/>
          <p:nvPr/>
        </p:nvCxnSpPr>
        <p:spPr bwMode="auto">
          <a:xfrm flipV="1">
            <a:off x="1703540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51"/>
          <p:cNvCxnSpPr/>
          <p:nvPr/>
        </p:nvCxnSpPr>
        <p:spPr bwMode="auto">
          <a:xfrm flipV="1">
            <a:off x="1855940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52"/>
          <p:cNvCxnSpPr/>
          <p:nvPr/>
        </p:nvCxnSpPr>
        <p:spPr bwMode="auto">
          <a:xfrm flipH="1" flipV="1">
            <a:off x="1763688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53"/>
          <p:cNvCxnSpPr/>
          <p:nvPr/>
        </p:nvCxnSpPr>
        <p:spPr bwMode="auto">
          <a:xfrm flipV="1">
            <a:off x="1691680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54"/>
          <p:cNvCxnSpPr/>
          <p:nvPr/>
        </p:nvCxnSpPr>
        <p:spPr bwMode="auto">
          <a:xfrm flipV="1">
            <a:off x="1864324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55"/>
          <p:cNvCxnSpPr/>
          <p:nvPr/>
        </p:nvCxnSpPr>
        <p:spPr bwMode="auto">
          <a:xfrm flipH="1" flipV="1">
            <a:off x="1783932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56"/>
          <p:cNvCxnSpPr/>
          <p:nvPr/>
        </p:nvCxnSpPr>
        <p:spPr bwMode="auto">
          <a:xfrm flipV="1">
            <a:off x="3008068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57"/>
          <p:cNvCxnSpPr/>
          <p:nvPr/>
        </p:nvCxnSpPr>
        <p:spPr bwMode="auto">
          <a:xfrm flipV="1">
            <a:off x="3160468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58"/>
          <p:cNvCxnSpPr/>
          <p:nvPr/>
        </p:nvCxnSpPr>
        <p:spPr bwMode="auto">
          <a:xfrm flipH="1" flipV="1">
            <a:off x="3080076" y="34290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59"/>
          <p:cNvCxnSpPr/>
          <p:nvPr/>
        </p:nvCxnSpPr>
        <p:spPr bwMode="auto">
          <a:xfrm flipV="1">
            <a:off x="3016452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60"/>
          <p:cNvCxnSpPr/>
          <p:nvPr/>
        </p:nvCxnSpPr>
        <p:spPr bwMode="auto">
          <a:xfrm flipV="1">
            <a:off x="3168852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直線コネクタ 61"/>
          <p:cNvCxnSpPr/>
          <p:nvPr/>
        </p:nvCxnSpPr>
        <p:spPr bwMode="auto">
          <a:xfrm flipH="1" flipV="1">
            <a:off x="3088460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直線コネクタ 50"/>
          <p:cNvCxnSpPr/>
          <p:nvPr/>
        </p:nvCxnSpPr>
        <p:spPr bwMode="auto">
          <a:xfrm flipV="1">
            <a:off x="1703540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直線コネクタ 51"/>
          <p:cNvCxnSpPr/>
          <p:nvPr/>
        </p:nvCxnSpPr>
        <p:spPr bwMode="auto">
          <a:xfrm flipV="1">
            <a:off x="1855940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直線コネクタ 52"/>
          <p:cNvCxnSpPr/>
          <p:nvPr/>
        </p:nvCxnSpPr>
        <p:spPr bwMode="auto">
          <a:xfrm flipH="1" flipV="1">
            <a:off x="1763688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53"/>
          <p:cNvCxnSpPr/>
          <p:nvPr/>
        </p:nvCxnSpPr>
        <p:spPr bwMode="auto">
          <a:xfrm flipV="1">
            <a:off x="1691680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コネクタ 54"/>
          <p:cNvCxnSpPr/>
          <p:nvPr/>
        </p:nvCxnSpPr>
        <p:spPr bwMode="auto">
          <a:xfrm flipV="1">
            <a:off x="1864324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直線コネクタ 55"/>
          <p:cNvCxnSpPr/>
          <p:nvPr/>
        </p:nvCxnSpPr>
        <p:spPr bwMode="auto">
          <a:xfrm flipH="1" flipV="1">
            <a:off x="1783932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56"/>
          <p:cNvCxnSpPr/>
          <p:nvPr/>
        </p:nvCxnSpPr>
        <p:spPr bwMode="auto">
          <a:xfrm flipV="1">
            <a:off x="3008068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直線コネクタ 57"/>
          <p:cNvCxnSpPr/>
          <p:nvPr/>
        </p:nvCxnSpPr>
        <p:spPr bwMode="auto">
          <a:xfrm flipV="1">
            <a:off x="3160468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58"/>
          <p:cNvCxnSpPr/>
          <p:nvPr/>
        </p:nvCxnSpPr>
        <p:spPr bwMode="auto">
          <a:xfrm flipH="1" flipV="1">
            <a:off x="3080076" y="5085184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コネクタ 59"/>
          <p:cNvCxnSpPr/>
          <p:nvPr/>
        </p:nvCxnSpPr>
        <p:spPr bwMode="auto">
          <a:xfrm flipV="1">
            <a:off x="3016452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線コネクタ 60"/>
          <p:cNvCxnSpPr/>
          <p:nvPr/>
        </p:nvCxnSpPr>
        <p:spPr bwMode="auto">
          <a:xfrm flipV="1">
            <a:off x="3168852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直線コネクタ 61"/>
          <p:cNvCxnSpPr/>
          <p:nvPr/>
        </p:nvCxnSpPr>
        <p:spPr bwMode="auto">
          <a:xfrm flipH="1" flipV="1">
            <a:off x="3088460" y="522920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テキスト ボックス 23"/>
          <p:cNvSpPr txBox="1"/>
          <p:nvPr/>
        </p:nvSpPr>
        <p:spPr>
          <a:xfrm>
            <a:off x="539552" y="3767554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24" name="直線コネクタ 53"/>
          <p:cNvCxnSpPr/>
          <p:nvPr/>
        </p:nvCxnSpPr>
        <p:spPr bwMode="auto">
          <a:xfrm flipV="1">
            <a:off x="1691680" y="357301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テキスト ボックス 43"/>
          <p:cNvSpPr txBox="1"/>
          <p:nvPr/>
        </p:nvSpPr>
        <p:spPr>
          <a:xfrm>
            <a:off x="1979712" y="4530606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B3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B2-timestamp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6" name="テキスト ボックス 64"/>
          <p:cNvSpPr txBox="1"/>
          <p:nvPr/>
        </p:nvSpPr>
        <p:spPr>
          <a:xfrm>
            <a:off x="3131840" y="465313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t10=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(B3)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7" name="テキスト ボックス 39"/>
          <p:cNvSpPr txBox="1"/>
          <p:nvPr/>
        </p:nvSpPr>
        <p:spPr>
          <a:xfrm>
            <a:off x="956195" y="6104329"/>
            <a:ext cx="3111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Estimation in this figure, t9 and t10 is not used.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8" name="Freeform 127"/>
          <p:cNvSpPr/>
          <p:nvPr/>
        </p:nvSpPr>
        <p:spPr bwMode="auto">
          <a:xfrm>
            <a:off x="755576" y="4077072"/>
            <a:ext cx="953588" cy="660702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9" name="テキスト ボックス 43"/>
          <p:cNvSpPr txBox="1"/>
          <p:nvPr/>
        </p:nvSpPr>
        <p:spPr>
          <a:xfrm>
            <a:off x="1979712" y="2852936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B0-timestamp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50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72023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72023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37525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9796" y="3204071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4788247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9552" y="5025757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804176" y="310680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804176" y="327607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59822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783932" y="376750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966379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783932" y="513565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542443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783932" y="5711720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280620" y="4809733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5980" y="50257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15980" y="567382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0620" y="293752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15980" y="315354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15980" y="365760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6368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69168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2988047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31840" y="3182585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31840" y="4809733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31840" y="5025757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52084" y="3564111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52084" y="5529813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20072" y="5682734"/>
            <a:ext cx="24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 </a:t>
            </a:r>
            <a:r>
              <a:rPr kumimoji="1"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⧋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220072" y="6042774"/>
            <a:ext cx="24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 </a:t>
            </a:r>
            <a:r>
              <a:rPr kumimoji="1"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⧋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75820" y="2483991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53085" y="2483991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43"/>
          <p:cNvSpPr txBox="1"/>
          <p:nvPr/>
        </p:nvSpPr>
        <p:spPr>
          <a:xfrm>
            <a:off x="2051720" y="529230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724502" y="3492103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724502" y="5353357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5148064" y="2348880"/>
                <a:ext cx="3651642" cy="3278718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b="0" i="1" dirty="0" smtClean="0">
                    <a:solidFill>
                      <a:schemeClr val="tx1"/>
                    </a:solidFill>
                    <a:latin typeface="Cambria Math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: Network wide virtual master clock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frequency. However, in general, there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may exist no master clock station,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neither AP nor STA.  Therefore, each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STA may behave to synchronize to 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hypothetical or specific STA ‘s master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clock with freq. of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kumimoji="1" lang="en-US" altLang="ja-JP" sz="1600" b="0" i="0" baseline="-2500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, using any pre-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defined control algorithm.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Typically, the freq.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may determine  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the resolution of time stamp, and T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w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348880"/>
                <a:ext cx="3651642" cy="3278718"/>
              </a:xfrm>
              <a:prstGeom prst="rect">
                <a:avLst/>
              </a:prstGeom>
              <a:blipFill rotWithShape="1">
                <a:blip r:embed="rId3"/>
                <a:stretch>
                  <a:fillRect l="-1667" r="-4167" b="-1487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1"/>
          <p:cNvSpPr txBox="1">
            <a:spLocks noChangeArrowheads="1"/>
          </p:cNvSpPr>
          <p:nvPr/>
        </p:nvSpPr>
        <p:spPr bwMode="auto">
          <a:xfrm>
            <a:off x="395536" y="692696"/>
            <a:ext cx="8424936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by node-by-node handshake (1) </a:t>
            </a:r>
            <a:endParaRPr lang="en-US" sz="2800" dirty="0"/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395536" y="1844825"/>
            <a:ext cx="8424936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sz="2000" dirty="0" smtClean="0"/>
              <a:t>Handshake can be </a:t>
            </a:r>
            <a:r>
              <a:rPr lang="en-US" altLang="ja-JP" sz="2000" dirty="0" smtClean="0"/>
              <a:t>between AP/MP &amp; STA, STA &amp; STA or MP &amp; MP</a:t>
            </a:r>
            <a:r>
              <a:rPr lang="en-US" altLang="ja-JP" sz="2000" dirty="0" smtClean="0"/>
              <a:t>. </a:t>
            </a:r>
            <a:endParaRPr lang="en-US" sz="2000" dirty="0" smtClean="0"/>
          </a:p>
        </p:txBody>
      </p:sp>
      <p:sp>
        <p:nvSpPr>
          <p:cNvPr id="76" name="テキスト ボックス 43"/>
          <p:cNvSpPr txBox="1"/>
          <p:nvPr/>
        </p:nvSpPr>
        <p:spPr>
          <a:xfrm>
            <a:off x="2123728" y="336957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92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4643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9796" y="321297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479715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9552" y="503466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804176" y="311570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804176" y="328498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60713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783932" y="377640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97528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783932" y="514456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40733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783932" y="557660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280620" y="481863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5980" y="503466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15980" y="553871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0620" y="294643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15980" y="316245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15980" y="366651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7554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7119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301843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31840" y="319149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52084" y="481863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52084" y="503466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25517" y="38825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425517" y="5754742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75820" y="249289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553085" y="249289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4716016" y="2204864"/>
                <a:ext cx="4248472" cy="2691186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4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altLang="ja-JP" sz="2000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baseline="-25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2000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rgbClr val="000000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kumimoji="1" lang="en-US" altLang="ja-JP" sz="2000" b="0" i="0" baseline="-25000" dirty="0" smtClean="0">
                            <a:solidFill>
                              <a:srgbClr val="00000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kumimoji="1" lang="ja-JP" altLang="en-US" sz="2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 1+</a:t>
                </a:r>
                <a:r>
                  <a:rPr kumimoji="1" lang="el-GR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800" baseline="-25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</a:t>
                </a:r>
                <a:endParaRPr kumimoji="1" lang="ja-JP" altLang="en-US" sz="1800" baseline="-25000" dirty="0">
                  <a:solidFill>
                    <a:srgbClr val="000000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and therefore ratio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1600" dirty="0">
                        <a:solidFill>
                          <a:srgbClr val="000000"/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kumimoji="1" lang="en-US" altLang="ja-JP" sz="1600" b="0" i="0" baseline="-25000" dirty="0" smtClean="0">
                        <a:solidFill>
                          <a:srgbClr val="000000"/>
                        </a:solidFill>
                      </a:rPr>
                      <m:t>n</m:t>
                    </m:r>
                    <m:r>
                      <m:rPr>
                        <m:nor/>
                      </m:rPr>
                      <a:rPr kumimoji="1" lang="en-US" altLang="ja-JP" sz="1600" b="0" i="0" baseline="-25000" dirty="0" smtClean="0">
                        <a:solidFill>
                          <a:srgbClr val="00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1600" b="0" i="0" baseline="-25000" dirty="0" smtClean="0">
                        <a:solidFill>
                          <a:srgbClr val="000000"/>
                        </a:solidFill>
                      </a:rPr>
                      <m:t>ideal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/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0 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⧋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p,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have to be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known by all STAs within network. 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If  STA(f</a:t>
                </a:r>
                <a:r>
                  <a:rPr kumimoji="1" lang="en-US" altLang="ja-JP" sz="16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) knows the accuracy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of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1 ,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i.e.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rgbClr val="000000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600" i="1" baseline="-2500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, </a:t>
                </a:r>
              </a:p>
              <a:p>
                <a:r>
                  <a:rPr kumimoji="1" lang="el-GR" altLang="ja-JP" sz="16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600" baseline="-25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(ppm) should be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informed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to STA(f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). </a:t>
                </a:r>
              </a:p>
              <a:p>
                <a:endParaRPr kumimoji="1" lang="en-US" altLang="ja-JP" sz="1600" dirty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At STA(f2) side,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rgbClr val="000000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600" i="1" baseline="-2500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1800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kumimoji="1" lang="en-US" altLang="ja-JP" sz="1800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5−</m:t>
                        </m:r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kumimoji="1" lang="en-US" altLang="ja-JP" sz="16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(1+</a:t>
                </a:r>
                <a:r>
                  <a:rPr kumimoji="1" lang="el-GR" altLang="ja-JP" sz="16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) can be re-calculated.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04864"/>
                <a:ext cx="4248472" cy="2691186"/>
              </a:xfrm>
              <a:prstGeom prst="rect">
                <a:avLst/>
              </a:prstGeom>
              <a:blipFill rotWithShape="1">
                <a:blip r:embed="rId3"/>
                <a:stretch>
                  <a:fillRect l="-1578" b="-1814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716016" y="4941168"/>
                <a:ext cx="3168352" cy="844655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sz="2200" b="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ja-JP" altLang="en-US" sz="2200" dirty="0" smtClean="0">
                    <a:solidFill>
                      <a:schemeClr val="tx1"/>
                    </a:solidFill>
                  </a:rPr>
                  <a:t> </a:t>
                </a:r>
                <a:endParaRPr kumimoji="1" lang="en-US" altLang="ja-JP" sz="22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8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> 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941168"/>
                <a:ext cx="3168352" cy="844655"/>
              </a:xfrm>
              <a:prstGeom prst="rect">
                <a:avLst/>
              </a:prstGeom>
              <a:blipFill rotWithShape="1">
                <a:blip r:embed="rId4"/>
                <a:stretch>
                  <a:fillRect l="-250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Freeform 66"/>
          <p:cNvSpPr/>
          <p:nvPr/>
        </p:nvSpPr>
        <p:spPr bwMode="auto">
          <a:xfrm>
            <a:off x="707388" y="3521414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Freeform 67"/>
          <p:cNvSpPr/>
          <p:nvPr/>
        </p:nvSpPr>
        <p:spPr bwMode="auto">
          <a:xfrm>
            <a:off x="738462" y="5362262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tangle 1"/>
          <p:cNvSpPr txBox="1">
            <a:spLocks noChangeArrowheads="1"/>
          </p:cNvSpPr>
          <p:nvPr/>
        </p:nvSpPr>
        <p:spPr bwMode="auto">
          <a:xfrm>
            <a:off x="395536" y="692696"/>
            <a:ext cx="8424936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by node-by-node handshake (2) </a:t>
            </a:r>
            <a:endParaRPr lang="en-US" sz="2800" dirty="0"/>
          </a:p>
        </p:txBody>
      </p:sp>
      <p:sp>
        <p:nvSpPr>
          <p:cNvPr id="78" name="Rectangle 2"/>
          <p:cNvSpPr txBox="1">
            <a:spLocks noChangeArrowheads="1"/>
          </p:cNvSpPr>
          <p:nvPr/>
        </p:nvSpPr>
        <p:spPr bwMode="auto">
          <a:xfrm>
            <a:off x="395536" y="1844825"/>
            <a:ext cx="8424936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sz="2000" dirty="0" smtClean="0"/>
              <a:t>How all STAs synchronizes each other is out of scope of this standard.</a:t>
            </a:r>
            <a:endParaRPr lang="en-US" sz="2000" dirty="0" smtClean="0"/>
          </a:p>
        </p:txBody>
      </p:sp>
      <p:sp>
        <p:nvSpPr>
          <p:cNvPr id="75" name="テキスト ボックス 43"/>
          <p:cNvSpPr txBox="1"/>
          <p:nvPr/>
        </p:nvSpPr>
        <p:spPr>
          <a:xfrm>
            <a:off x="2123728" y="336957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43"/>
          <p:cNvSpPr txBox="1"/>
          <p:nvPr/>
        </p:nvSpPr>
        <p:spPr>
          <a:xfrm>
            <a:off x="2051720" y="529230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6012160" y="2420888"/>
            <a:ext cx="234225" cy="240913"/>
          </a:xfrm>
          <a:prstGeom prst="rightArrow">
            <a:avLst>
              <a:gd name="adj1" fmla="val 27673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4008" y="5787448"/>
                <a:ext cx="4023730" cy="635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rgbClr val="000000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  <m:r>
                      <a:rPr kumimoji="1" lang="en-US" altLang="ja-JP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1400" dirty="0">
                    <a:solidFill>
                      <a:srgbClr val="00000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kumimoji="1" lang="en-US" altLang="ja-JP" sz="2000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baseline="-25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2000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rgbClr val="000000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kumimoji="1" lang="en-US" altLang="ja-JP" sz="2000" b="0" i="0" baseline="-25000" dirty="0" smtClean="0">
                            <a:solidFill>
                              <a:srgbClr val="000000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kumimoji="1" lang="ja-JP" altLang="en-US" sz="2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800" dirty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⧋ 1+</a:t>
                </a:r>
                <a:r>
                  <a:rPr kumimoji="1" lang="el-GR" altLang="ja-JP" sz="180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800" baseline="-2500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2</a:t>
                </a:r>
                <a:endParaRPr kumimoji="1" lang="ja-JP" altLang="en-US" sz="1800" baseline="-25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787448"/>
                <a:ext cx="4023730" cy="6354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 bwMode="auto">
          <a:xfrm>
            <a:off x="6012160" y="5996399"/>
            <a:ext cx="234225" cy="240913"/>
          </a:xfrm>
          <a:prstGeom prst="rightArrow">
            <a:avLst>
              <a:gd name="adj1" fmla="val 27673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77" name="Rectangle 1"/>
          <p:cNvSpPr txBox="1">
            <a:spLocks noChangeArrowheads="1"/>
          </p:cNvSpPr>
          <p:nvPr/>
        </p:nvSpPr>
        <p:spPr bwMode="auto">
          <a:xfrm>
            <a:off x="395536" y="692696"/>
            <a:ext cx="8424936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by node-by-node handshake (3) </a:t>
            </a:r>
            <a:endParaRPr lang="en-US" sz="2800" dirty="0"/>
          </a:p>
        </p:txBody>
      </p:sp>
      <p:sp>
        <p:nvSpPr>
          <p:cNvPr id="78" name="Rectangle 2"/>
          <p:cNvSpPr txBox="1">
            <a:spLocks noChangeArrowheads="1"/>
          </p:cNvSpPr>
          <p:nvPr/>
        </p:nvSpPr>
        <p:spPr bwMode="auto">
          <a:xfrm>
            <a:off x="827584" y="1844824"/>
            <a:ext cx="7704856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ja-JP" sz="2000" dirty="0" smtClean="0"/>
              <a:t>  How all STAs should </a:t>
            </a:r>
            <a:r>
              <a:rPr lang="en-US" altLang="ja-JP" sz="2000" dirty="0" smtClean="0"/>
              <a:t>synchronize each other </a:t>
            </a:r>
            <a:r>
              <a:rPr lang="en-US" altLang="ja-JP" sz="2000" dirty="0" smtClean="0"/>
              <a:t>after node-by-node calibration can be achieved, is </a:t>
            </a:r>
            <a:r>
              <a:rPr lang="en-US" altLang="ja-JP" sz="2000" dirty="0" smtClean="0"/>
              <a:t>out of scope of this </a:t>
            </a:r>
            <a:r>
              <a:rPr lang="en-US" altLang="ja-JP" sz="2000" dirty="0" smtClean="0"/>
              <a:t>standard. </a:t>
            </a:r>
          </a:p>
          <a:p>
            <a:pPr marL="0" indent="0"/>
            <a:r>
              <a:rPr lang="en-US" altLang="ja-JP" sz="2000" b="0" dirty="0" smtClean="0"/>
              <a:t>  However, node-by-node TFM2P is expected to be </a:t>
            </a:r>
            <a:r>
              <a:rPr lang="en-US" altLang="ja-JP" sz="2000" b="0" dirty="0" smtClean="0"/>
              <a:t>instrumental because of following reasons</a:t>
            </a:r>
            <a:r>
              <a:rPr lang="en-US" sz="2000" b="0" dirty="0" smtClean="0"/>
              <a:t>, </a:t>
            </a:r>
          </a:p>
          <a:p>
            <a:pPr marL="457200" indent="-457200">
              <a:buAutoNum type="arabicParenBoth"/>
            </a:pPr>
            <a:r>
              <a:rPr lang="en-US" sz="2000" b="0" dirty="0" smtClean="0"/>
              <a:t>By utilizing existing 11v timing measurement scheme identical to   PTP/IEEE1588, the best time and frequency accuracy of TSF for wake up can be used with the precise timing offset nulling. </a:t>
            </a:r>
          </a:p>
          <a:p>
            <a:pPr marL="457200" indent="-457200">
              <a:buAutoNum type="arabicParenBoth"/>
            </a:pPr>
            <a:r>
              <a:rPr lang="en-US" sz="2000" b="0" dirty="0" smtClean="0"/>
              <a:t>This also means that the quick frequency estimation can be possible using shorter time interval of two time measurements. </a:t>
            </a:r>
          </a:p>
          <a:p>
            <a:pPr marL="457200" indent="-457200">
              <a:buAutoNum type="arabicParenBoth"/>
            </a:pPr>
            <a:r>
              <a:rPr lang="en-US" sz="2000" b="0" dirty="0" smtClean="0"/>
              <a:t>IBSS, MBSS without AP can still utilize TFM2P for wake up. </a:t>
            </a:r>
            <a:endParaRPr lang="en-US" altLang="ja-JP" sz="2000" b="0" dirty="0" smtClean="0"/>
          </a:p>
          <a:p>
            <a:pPr marL="457200" indent="-457200">
              <a:buFont typeface="Times New Roman" pitchFamily="16" charset="0"/>
              <a:buAutoNum type="arabicParenBoth"/>
            </a:pPr>
            <a:r>
              <a:rPr lang="en-US" altLang="ja-JP" sz="2000" b="0" dirty="0" smtClean="0"/>
              <a:t>To </a:t>
            </a:r>
            <a:r>
              <a:rPr lang="en-US" altLang="ja-JP" sz="2000" b="0" dirty="0"/>
              <a:t>perform such </a:t>
            </a:r>
            <a:r>
              <a:rPr lang="en-US" altLang="ja-JP" sz="2000" b="0" dirty="0" smtClean="0"/>
              <a:t>sort of applications, for example, timing sensitive control using DLS, TFM2P works. </a:t>
            </a:r>
            <a:endParaRPr lang="en-US" altLang="ja-JP" sz="2000" b="0" dirty="0"/>
          </a:p>
          <a:p>
            <a:pPr marL="457200" indent="-457200">
              <a:buAutoNum type="arabicParenBoth"/>
            </a:pPr>
            <a:r>
              <a:rPr lang="en-US" sz="2000" b="0" dirty="0" smtClean="0"/>
              <a:t>Forward looking applications may be facilitated by precise synch.. </a:t>
            </a:r>
            <a:endParaRPr lang="en-US" sz="2000" b="0" dirty="0" smtClean="0"/>
          </a:p>
          <a:p>
            <a:pPr marL="457200" indent="-457200">
              <a:buAutoNum type="arabicParenBoth"/>
            </a:pP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640283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Procedure (1</a:t>
            </a:r>
            <a:r>
              <a:rPr lang="en-US" sz="2800" dirty="0" smtClean="0"/>
              <a:t>) : General </a:t>
            </a:r>
            <a:br>
              <a:rPr lang="en-US" sz="2800" dirty="0" smtClean="0"/>
            </a:br>
            <a:r>
              <a:rPr lang="en-US" sz="2400" dirty="0" smtClean="0"/>
              <a:t>( IE in full beacon body 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47213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STA </a:t>
            </a:r>
            <a:r>
              <a:rPr lang="en-US" sz="2000" b="0" dirty="0" smtClean="0"/>
              <a:t>can </a:t>
            </a:r>
            <a:r>
              <a:rPr lang="en-US" sz="2000" b="0" dirty="0" smtClean="0"/>
              <a:t>examine </a:t>
            </a:r>
            <a:r>
              <a:rPr lang="en-US" sz="2000" b="0" dirty="0" smtClean="0"/>
              <a:t>TFM</a:t>
            </a:r>
            <a:r>
              <a:rPr lang="en-US" sz="2000" b="0" baseline="30000" dirty="0" smtClean="0"/>
              <a:t>2</a:t>
            </a:r>
            <a:r>
              <a:rPr lang="en-US" sz="2000" b="0" dirty="0" smtClean="0"/>
              <a:t>P availability in Extended Capabilities Element by </a:t>
            </a:r>
            <a:r>
              <a:rPr lang="en-US" sz="2000" b="0" dirty="0" smtClean="0"/>
              <a:t>acquiring full beacon [ </a:t>
            </a:r>
            <a:r>
              <a:rPr lang="en-US" sz="2000" b="0" dirty="0" smtClean="0"/>
              <a:t>bit </a:t>
            </a:r>
            <a:r>
              <a:rPr lang="en-US" sz="2000" b="0" dirty="0" smtClean="0"/>
              <a:t>xx-xx+1 </a:t>
            </a:r>
            <a:r>
              <a:rPr lang="en-US" sz="2000" b="0" dirty="0" smtClean="0"/>
              <a:t>: </a:t>
            </a:r>
            <a:r>
              <a:rPr lang="en-US" sz="2000" b="0" dirty="0" smtClean="0"/>
              <a:t>TBD ].  </a:t>
            </a:r>
            <a:r>
              <a:rPr lang="en-US" altLang="ja-JP" sz="2000" b="0" dirty="0" smtClean="0"/>
              <a:t>If </a:t>
            </a:r>
            <a:r>
              <a:rPr lang="en-US" altLang="ja-JP" sz="2000" b="0" dirty="0" smtClean="0"/>
              <a:t>AP </a:t>
            </a:r>
            <a:r>
              <a:rPr lang="en-US" altLang="ja-JP" sz="2000" b="0" dirty="0" smtClean="0"/>
              <a:t>provides </a:t>
            </a:r>
            <a:r>
              <a:rPr lang="en-US" altLang="ja-JP" sz="2000" b="0" dirty="0" smtClean="0"/>
              <a:t>TFM</a:t>
            </a:r>
            <a:r>
              <a:rPr lang="en-US" altLang="ja-JP" sz="2000" b="0" baseline="30000" dirty="0" smtClean="0"/>
              <a:t>2</a:t>
            </a:r>
            <a:r>
              <a:rPr lang="en-US" altLang="ja-JP" sz="2000" b="0" dirty="0" smtClean="0"/>
              <a:t>P, STA are able to </a:t>
            </a:r>
            <a:r>
              <a:rPr lang="en-US" altLang="ja-JP" sz="2000" b="0" dirty="0" smtClean="0"/>
              <a:t>select and perform any </a:t>
            </a:r>
            <a:r>
              <a:rPr lang="en-US" altLang="ja-JP" sz="2000" b="0" dirty="0"/>
              <a:t>of TFM</a:t>
            </a:r>
            <a:r>
              <a:rPr lang="en-US" altLang="ja-JP" sz="2000" b="0" baseline="30000" dirty="0"/>
              <a:t>2</a:t>
            </a:r>
            <a:r>
              <a:rPr lang="en-US" altLang="ja-JP" sz="2000" b="0" dirty="0"/>
              <a:t>P </a:t>
            </a:r>
            <a:r>
              <a:rPr lang="en-US" altLang="ja-JP" sz="2000" b="0" dirty="0" smtClean="0"/>
              <a:t>service </a:t>
            </a:r>
            <a:r>
              <a:rPr lang="en-US" altLang="ja-JP" sz="2000" b="0" dirty="0" smtClean="0"/>
              <a:t>available, </a:t>
            </a:r>
            <a:r>
              <a:rPr lang="en-US" altLang="ja-JP" sz="2000" b="0" dirty="0" smtClean="0"/>
              <a:t>i.e.</a:t>
            </a:r>
            <a:r>
              <a:rPr lang="en-US" altLang="ja-JP" sz="2000" b="0" dirty="0" smtClean="0"/>
              <a:t> simple accuracy announcement, TFM2P time stamp announcement (AP-broadcast), or TFM2P node-by-node handshake.</a:t>
            </a:r>
            <a:r>
              <a:rPr lang="en-US" altLang="ja-JP" b="0" dirty="0" smtClean="0"/>
              <a:t> </a:t>
            </a:r>
            <a:endParaRPr lang="en-US" altLang="ja-JP" dirty="0" smtClean="0"/>
          </a:p>
          <a:p>
            <a:pPr marL="342900" lvl="6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ja-JP" sz="2000" dirty="0" smtClean="0"/>
              <a:t>Even if </a:t>
            </a:r>
            <a:r>
              <a:rPr lang="en-US" altLang="ja-JP" sz="2000" dirty="0" smtClean="0"/>
              <a:t>all STAs can use simple </a:t>
            </a:r>
            <a:r>
              <a:rPr lang="en-US" altLang="ja-JP" sz="2000" dirty="0" smtClean="0"/>
              <a:t>TSF accuracy information </a:t>
            </a:r>
            <a:r>
              <a:rPr lang="en-US" altLang="ja-JP" sz="2000" dirty="0" smtClean="0"/>
              <a:t>only without frequency measurement, AP should still provide accuracy announcement and stability information of </a:t>
            </a:r>
            <a:r>
              <a:rPr lang="en-US" altLang="ja-JP" sz="2000" dirty="0"/>
              <a:t>corresponding services in TFM2P IE </a:t>
            </a:r>
            <a:r>
              <a:rPr lang="en-US" altLang="ja-JP" sz="2000" dirty="0" smtClean="0"/>
              <a:t>carried by frame body of full beacon including the detailed parameters. It is up to STA’s decision if any frequency measurement is performed or not.</a:t>
            </a:r>
            <a:endParaRPr lang="en-US" altLang="ja-JP" sz="2000" dirty="0"/>
          </a:p>
          <a:p>
            <a:pPr marL="342900" lvl="6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ja-JP" sz="2000" dirty="0" smtClean="0"/>
              <a:t>As like existing TSF timer advertisement, STA shall correct its TSF timer offset with AP timer, and this corrected timer value has to be stored as 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T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 </a:t>
            </a:r>
            <a:r>
              <a:rPr lang="en-US" altLang="ja-JP" sz="2000" dirty="0" smtClean="0"/>
              <a:t>, which is the origin of wake up timing calculation.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5785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Procedure (2</a:t>
            </a:r>
            <a:r>
              <a:rPr lang="en-US" sz="2800" dirty="0" smtClean="0"/>
              <a:t>) : </a:t>
            </a:r>
            <a:r>
              <a:rPr lang="en-US" altLang="ja-JP" sz="2800" dirty="0"/>
              <a:t>Time Stamp Announcement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400" dirty="0" smtClean="0"/>
              <a:t>( </a:t>
            </a:r>
            <a:r>
              <a:rPr lang="en-US" sz="2400" dirty="0" smtClean="0"/>
              <a:t>AP-broadcast )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8134672" cy="4608512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If AP provides TFM2P and a STA selects the timestamp announcement (AP-broadcast) service to calculate its wake up margin, the STA has to obtain AP timer stability information </a:t>
            </a:r>
            <a:r>
              <a:rPr lang="en-US" altLang="ja-JP" sz="2000" b="0" dirty="0" smtClean="0"/>
              <a:t>(</a:t>
            </a:r>
            <a:r>
              <a:rPr lang="en-US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b="0" kern="1200" dirty="0" smtClean="0">
                <a:latin typeface="Cambria Math"/>
                <a:ea typeface="Cambria Math"/>
              </a:rPr>
              <a:t>ε</a:t>
            </a:r>
            <a:r>
              <a:rPr lang="en-US" altLang="ja-JP" sz="2000" b="0" kern="1200" baseline="-25000" dirty="0">
                <a:latin typeface="Cambria Math"/>
                <a:ea typeface="Cambria Math"/>
              </a:rPr>
              <a:t>advertised</a:t>
            </a:r>
            <a:r>
              <a:rPr lang="en-US" sz="2000" b="0" dirty="0" smtClean="0"/>
              <a:t> )  and number of times</a:t>
            </a:r>
            <a:r>
              <a:rPr lang="en-US" sz="2000" b="0" dirty="0" smtClean="0"/>
              <a:t> </a:t>
            </a:r>
            <a:br>
              <a:rPr lang="en-US" sz="2000" b="0" dirty="0" smtClean="0"/>
            </a:br>
            <a:r>
              <a:rPr lang="en-US" sz="2000" b="0" dirty="0" smtClean="0"/>
              <a:t>( N ) of full beacon carrying DTIM to measure AP TSF timer frequency. Usually, N should be more than 1sec = 1million times of 1us TSF.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Then the STA acquires three consecutive full beacons N-times apart each other and takes </a:t>
            </a:r>
            <a:r>
              <a:rPr lang="en-US" sz="2000" b="0" dirty="0" err="1" smtClean="0"/>
              <a:t>ToA</a:t>
            </a:r>
            <a:r>
              <a:rPr lang="en-US" sz="2000" b="0" dirty="0" smtClean="0"/>
              <a:t> information of first two reception by STA PHY itself. Furthermore, STA  collects the </a:t>
            </a:r>
            <a:r>
              <a:rPr lang="en-US" sz="2000" b="0" dirty="0" err="1" smtClean="0"/>
              <a:t>ToD</a:t>
            </a:r>
            <a:r>
              <a:rPr lang="en-US" sz="2000" b="0" dirty="0" smtClean="0"/>
              <a:t> information corresponding to first two full beacon carried by last two beacons.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Now the STA has two set of </a:t>
            </a:r>
            <a:r>
              <a:rPr lang="en-US" sz="2000" b="0" dirty="0" err="1" smtClean="0"/>
              <a:t>ToD-ToA</a:t>
            </a:r>
            <a:r>
              <a:rPr lang="en-US" sz="2000" b="0" dirty="0" smtClean="0"/>
              <a:t> pairs from three full beacon and can estimate the frequency correction coefficient (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2000" b="0" baseline="-25000" dirty="0">
                <a:solidFill>
                  <a:schemeClr val="tx1"/>
                </a:solidFill>
                <a:latin typeface="Cambria Math"/>
                <a:ea typeface="Cambria Math"/>
              </a:rPr>
              <a:t>2</a:t>
            </a:r>
            <a:r>
              <a:rPr lang="en-US" sz="2000" b="0" dirty="0" smtClean="0"/>
              <a:t> ; ppm). The timing  resolution of stamps may be always 1us or defined by higher layer [TBD].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Eventually STA determines the wake up margin from, </a:t>
            </a:r>
            <a:r>
              <a:rPr lang="en-US" altLang="ja-JP" sz="1600" b="0" kern="1200" dirty="0">
                <a:latin typeface="Cambria Math"/>
                <a:ea typeface="Cambria Math"/>
              </a:rPr>
              <a:t>△</a:t>
            </a:r>
            <a:r>
              <a:rPr lang="en-US" altLang="ja-JP" sz="1600" b="0" kern="1200" baseline="-25000" dirty="0" smtClean="0">
                <a:latin typeface="Cambria Math"/>
                <a:ea typeface="Cambria Math"/>
              </a:rPr>
              <a:t>measured</a:t>
            </a:r>
            <a:r>
              <a:rPr lang="en-US" sz="2000" b="0" dirty="0" smtClean="0"/>
              <a:t> ,</a:t>
            </a:r>
            <a:r>
              <a:rPr lang="en-US" altLang="ja-JP" sz="2000" b="0" kern="1200" dirty="0" smtClean="0">
                <a:latin typeface="Cambria Math"/>
                <a:ea typeface="Cambria Math"/>
              </a:rPr>
              <a:t> </a:t>
            </a:r>
            <a:r>
              <a:rPr lang="el-GR" altLang="ja-JP" sz="2000" b="0" kern="1200" dirty="0">
                <a:latin typeface="Cambria Math"/>
                <a:ea typeface="Cambria Math"/>
              </a:rPr>
              <a:t>ε</a:t>
            </a:r>
            <a:r>
              <a:rPr lang="en-US" altLang="ja-JP" sz="2000" b="0" kern="1200" baseline="-25000" dirty="0">
                <a:latin typeface="Cambria Math"/>
                <a:ea typeface="Cambria Math"/>
              </a:rPr>
              <a:t>advertised</a:t>
            </a:r>
            <a:r>
              <a:rPr kumimoji="1" lang="en-US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and STA specific stability (</a:t>
            </a:r>
            <a:r>
              <a:rPr lang="en-US" altLang="ja-JP" sz="2000" b="0" kern="1200" dirty="0" smtClean="0">
                <a:latin typeface="Cambria Math"/>
                <a:ea typeface="Cambria Math"/>
              </a:rPr>
              <a:t> </a:t>
            </a:r>
            <a:r>
              <a:rPr lang="el-GR" altLang="ja-JP" sz="2000" b="0" kern="1200" dirty="0" smtClean="0">
                <a:latin typeface="Cambria Math"/>
                <a:ea typeface="Cambria Math"/>
              </a:rPr>
              <a:t>ε</a:t>
            </a:r>
            <a:r>
              <a:rPr lang="en-US" altLang="ja-JP" sz="2000" b="0" kern="1200" baseline="-25000" dirty="0" smtClean="0">
                <a:latin typeface="Cambria Math"/>
                <a:ea typeface="Cambria Math"/>
              </a:rPr>
              <a:t>STA </a:t>
            </a:r>
            <a:r>
              <a:rPr kumimoji="1"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 ; </a:t>
            </a:r>
            <a:r>
              <a:rPr kumimoji="1" lang="en-US" sz="1400" b="0" dirty="0" smtClean="0">
                <a:solidFill>
                  <a:schemeClr val="tx1"/>
                </a:solidFill>
                <a:latin typeface="Cambria Math"/>
                <a:ea typeface="Cambria Math"/>
              </a:rPr>
              <a:t>see “implementation practice”</a:t>
            </a:r>
            <a:r>
              <a:rPr kumimoji="1"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) if required. 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480428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Procedure </a:t>
            </a:r>
            <a:r>
              <a:rPr lang="en-US" sz="2800" dirty="0" smtClean="0"/>
              <a:t>(3) : Node-by-node handshake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en-US" altLang="ja-JP" sz="2400" dirty="0" smtClean="0"/>
              <a:t>( STA-unicast</a:t>
            </a:r>
            <a:r>
              <a:rPr lang="en-US" sz="2400" dirty="0" smtClean="0"/>
              <a:t> 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844824"/>
                <a:ext cx="8134672" cy="4608512"/>
              </a:xfrm>
              <a:ln/>
            </p:spPr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If a STA provides TFM2P node-by-node handshake and peer STA selects this </a:t>
                </a:r>
                <a:r>
                  <a:rPr lang="en-US" sz="2000" b="0" dirty="0" smtClean="0"/>
                  <a:t>handshake as the frequency measurement mechanism</a:t>
                </a:r>
                <a:r>
                  <a:rPr lang="en-US" sz="2000" b="0" dirty="0" smtClean="0"/>
                  <a:t> to calculate its wake up margin, the STA has to acquire peer timer stability information </a:t>
                </a:r>
                <a:r>
                  <a:rPr lang="en-US" altLang="ja-JP" sz="2000" b="0" dirty="0" smtClean="0"/>
                  <a:t>(</a:t>
                </a:r>
                <a:r>
                  <a:rPr lang="en-US" altLang="ja-JP" sz="2000" b="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±</a:t>
                </a:r>
                <a:r>
                  <a:rPr lang="el-GR" altLang="ja-JP" sz="2000" b="0" kern="1200" dirty="0" smtClean="0">
                    <a:latin typeface="Cambria Math"/>
                    <a:ea typeface="Cambria Math"/>
                  </a:rPr>
                  <a:t>ε</a:t>
                </a:r>
                <a:r>
                  <a:rPr lang="en-US" altLang="ja-JP" sz="2000" b="0" kern="1200" baseline="-25000" dirty="0" smtClean="0">
                    <a:latin typeface="Cambria Math"/>
                    <a:ea typeface="Cambria Math"/>
                  </a:rPr>
                  <a:t>advertised</a:t>
                </a:r>
                <a:r>
                  <a:rPr lang="en-US" sz="2000" b="0" dirty="0" smtClean="0"/>
                  <a:t> )  and the frequency correction coefficient (</a:t>
                </a:r>
                <a:r>
                  <a:rPr kumimoji="1" lang="el-GR" altLang="ja-JP" sz="2000" b="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2000" b="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</a:t>
                </a:r>
                <a:r>
                  <a:rPr lang="en-US" sz="2000" b="0" dirty="0" smtClean="0"/>
                  <a:t>). I</a:t>
                </a:r>
                <a:r>
                  <a:rPr lang="en-US" altLang="ja-JP" sz="2000" b="0" dirty="0" smtClean="0"/>
                  <a:t>n </a:t>
                </a:r>
                <a:r>
                  <a:rPr lang="en-US" altLang="ja-JP" sz="2000" b="0" dirty="0"/>
                  <a:t>case of </a:t>
                </a:r>
                <a:r>
                  <a:rPr lang="en-US" altLang="ja-JP" sz="2000" b="0" dirty="0" smtClean="0"/>
                  <a:t>WLAN, t</a:t>
                </a:r>
                <a:r>
                  <a:rPr lang="en-US" sz="2000" b="0" dirty="0" smtClean="0"/>
                  <a:t>he master clock frequency doesn’t make a important sense and can be always same as TSF clock of 1MHz (1us) for </a:t>
                </a:r>
                <a14:m>
                  <m:oMath xmlns:m="http://schemas.openxmlformats.org/officeDocument/2006/math"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2000" i="1" baseline="-25000">
                        <a:solidFill>
                          <a:schemeClr val="tx1"/>
                        </a:solidFill>
                        <a:latin typeface="Cambria Math"/>
                      </a:rPr>
                      <m:t>0 </m:t>
                    </m:r>
                  </m:oMath>
                </a14:m>
                <a:r>
                  <a:rPr lang="en-US" sz="2000" b="0" dirty="0" smtClean="0"/>
                  <a:t>. This simplifies the entire TFM2P procedure ( p = 1, always ) while the network can not involve different master frequency other than 1MHz. [TBD]</a:t>
                </a:r>
                <a:endParaRPr lang="en-US" sz="2000" b="0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The peer information can be acquired using WNM request/response </a:t>
                </a:r>
                <a:r>
                  <a:rPr lang="en-US" altLang="ja-JP" sz="2000" b="0" dirty="0"/>
                  <a:t>(action) </a:t>
                </a:r>
                <a:r>
                  <a:rPr lang="en-US" sz="2000" b="0" dirty="0" smtClean="0"/>
                  <a:t>frame for TFM2P [TBD], which is carrying necessary IE [TBD]. 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Then, a pair of timing measurements can be performed along with existing standardized procedure (IEEE802.11-2012), while the interval of two time measurements has to be more than 1sec </a:t>
                </a:r>
                <a:r>
                  <a:rPr lang="en-US" altLang="ja-JP" sz="2000" b="0" dirty="0" smtClean="0"/>
                  <a:t>= </a:t>
                </a:r>
                <a:r>
                  <a:rPr lang="en-US" altLang="ja-JP" sz="2000" b="0" dirty="0"/>
                  <a:t>1million times of 1us, TSF granularity usually </a:t>
                </a:r>
                <a:r>
                  <a:rPr lang="en-US" altLang="ja-JP" sz="2000" b="0" dirty="0" smtClean="0"/>
                  <a:t>or defined </a:t>
                </a:r>
                <a:r>
                  <a:rPr lang="en-US" altLang="ja-JP" sz="2000" b="0" dirty="0"/>
                  <a:t>by higher </a:t>
                </a:r>
                <a:r>
                  <a:rPr lang="en-US" altLang="ja-JP" sz="2000" b="0" dirty="0" smtClean="0"/>
                  <a:t>layer [TBD]. </a:t>
                </a:r>
                <a:endParaRPr lang="en-US" altLang="ja-JP" sz="2000" b="0" dirty="0"/>
              </a:p>
            </p:txBody>
          </p:sp>
        </mc:Choice>
        <mc:Fallback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844824"/>
                <a:ext cx="8134672" cy="4608512"/>
              </a:xfrm>
              <a:blipFill rotWithShape="1">
                <a:blip r:embed="rId3"/>
                <a:stretch>
                  <a:fillRect l="-675" t="-661" r="-1124" b="-265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828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632848" cy="4680520"/>
          </a:xfrm>
          <a:ln/>
        </p:spPr>
        <p:txBody>
          <a:bodyPr/>
          <a:lstStyle/>
          <a:p>
            <a:pPr marL="0" indent="0"/>
            <a:r>
              <a:rPr lang="en-US" altLang="ja-JP" dirty="0" smtClean="0"/>
              <a:t>  </a:t>
            </a:r>
            <a:r>
              <a:rPr lang="en-US" altLang="ja-JP" sz="2000" b="0" dirty="0" smtClean="0"/>
              <a:t> The detailed </a:t>
            </a:r>
            <a:r>
              <a:rPr lang="en-US" altLang="ja-JP" sz="2000" b="0" dirty="0" smtClean="0"/>
              <a:t>three procedures of enhanced</a:t>
            </a:r>
            <a:r>
              <a:rPr lang="ja-JP" altLang="en-US" sz="2000" b="0" dirty="0" smtClean="0"/>
              <a:t> </a:t>
            </a:r>
            <a:r>
              <a:rPr lang="en-US" altLang="ja-JP" sz="2000" b="0" dirty="0" smtClean="0"/>
              <a:t>power saving function which employs the proposed TFM</a:t>
            </a:r>
            <a:r>
              <a:rPr lang="en-US" altLang="ja-JP" sz="2000" b="0" baseline="30000" dirty="0" smtClean="0"/>
              <a:t>2</a:t>
            </a:r>
            <a:r>
              <a:rPr lang="en-US" altLang="ja-JP" sz="2000" b="0" dirty="0" smtClean="0"/>
              <a:t>P (TSF timer </a:t>
            </a:r>
            <a:r>
              <a:rPr lang="en-US" altLang="ja-JP" sz="2000" b="0" dirty="0"/>
              <a:t>Frequency</a:t>
            </a:r>
            <a:r>
              <a:rPr lang="ja-JP" altLang="en-US" sz="2000" b="0" dirty="0"/>
              <a:t> </a:t>
            </a:r>
            <a:r>
              <a:rPr lang="en-US" altLang="ja-JP" sz="2000" b="0" dirty="0"/>
              <a:t>Management &amp; Measurement </a:t>
            </a:r>
            <a:r>
              <a:rPr lang="en-US" altLang="ja-JP" sz="2000" b="0" dirty="0" smtClean="0"/>
              <a:t>Procedure) is presented. </a:t>
            </a:r>
          </a:p>
          <a:p>
            <a:pPr marL="0" indent="0"/>
            <a:endParaRPr lang="en-US" altLang="ja-JP" sz="2000" b="0" dirty="0" smtClean="0"/>
          </a:p>
          <a:p>
            <a:pPr marL="0" indent="0"/>
            <a:r>
              <a:rPr lang="en-US" altLang="ja-JP" sz="2000" b="0" dirty="0"/>
              <a:t> </a:t>
            </a:r>
            <a:r>
              <a:rPr lang="en-US" altLang="ja-JP" sz="2000" b="0" dirty="0" smtClean="0"/>
              <a:t>  </a:t>
            </a:r>
            <a:r>
              <a:rPr lang="en-US" altLang="ja-JP" sz="2000" b="0" dirty="0" smtClean="0"/>
              <a:t>TFM</a:t>
            </a:r>
            <a:r>
              <a:rPr lang="en-US" altLang="ja-JP" sz="2000" b="0" baseline="30000" dirty="0" smtClean="0"/>
              <a:t>2</a:t>
            </a:r>
            <a:r>
              <a:rPr lang="en-US" altLang="ja-JP" sz="2000" b="0" dirty="0" smtClean="0"/>
              <a:t>P can be used with existing </a:t>
            </a:r>
            <a:r>
              <a:rPr lang="en-US" altLang="ja-JP" sz="2000" b="0" dirty="0" smtClean="0"/>
              <a:t>Power Saving </a:t>
            </a:r>
            <a:r>
              <a:rPr lang="en-US" altLang="ja-JP" sz="2000" b="0" dirty="0" smtClean="0"/>
              <a:t>mechanisms to allow STA waking up precisely and sleeping </a:t>
            </a:r>
            <a:r>
              <a:rPr lang="en-US" altLang="ja-JP" sz="2000" b="0" dirty="0" smtClean="0"/>
              <a:t>longer, and some sort of access control mechanisms for </a:t>
            </a:r>
            <a:r>
              <a:rPr lang="en-US" altLang="ja-JP" sz="2000" b="0" dirty="0" smtClean="0"/>
              <a:t>following operational conditions</a:t>
            </a:r>
            <a:r>
              <a:rPr lang="en-US" altLang="ja-JP" sz="2000" b="0" dirty="0" smtClean="0"/>
              <a:t>; </a:t>
            </a:r>
            <a:br>
              <a:rPr lang="en-US" altLang="ja-JP" sz="2000" b="0" dirty="0" smtClean="0"/>
            </a:br>
            <a:r>
              <a:rPr lang="en-US" altLang="ja-JP" sz="2000" b="0" dirty="0" smtClean="0"/>
              <a:t>  </a:t>
            </a:r>
            <a:endParaRPr lang="en-US" altLang="ja-JP" sz="2000" b="0" dirty="0" smtClean="0"/>
          </a:p>
          <a:p>
            <a:pPr marL="857250" lvl="1" indent="-457200">
              <a:buAutoNum type="arabicParenBoth"/>
            </a:pPr>
            <a:r>
              <a:rPr lang="en-US" altLang="ja-JP" b="0" dirty="0" smtClean="0"/>
              <a:t>numerous numbers of sensors or meters, with </a:t>
            </a:r>
            <a:r>
              <a:rPr lang="en-US" altLang="ja-JP" b="0" dirty="0"/>
              <a:t>lower </a:t>
            </a:r>
            <a:r>
              <a:rPr lang="en-US" altLang="ja-JP" b="0" dirty="0" smtClean="0"/>
              <a:t>traffic at </a:t>
            </a:r>
            <a:r>
              <a:rPr lang="en-US" altLang="ja-JP" b="0" dirty="0"/>
              <a:t/>
            </a:r>
            <a:br>
              <a:rPr lang="en-US" altLang="ja-JP" b="0" dirty="0"/>
            </a:br>
            <a:r>
              <a:rPr lang="en-US" altLang="ja-JP" b="0" dirty="0" smtClean="0"/>
              <a:t>each STA, requiring battery conservation. </a:t>
            </a:r>
            <a:r>
              <a:rPr lang="en-US" altLang="ja-JP" b="0" dirty="0"/>
              <a:t>(use case </a:t>
            </a:r>
            <a:r>
              <a:rPr lang="en-US" altLang="ja-JP" b="0" dirty="0" smtClean="0"/>
              <a:t>1a/c/d/e/f) </a:t>
            </a:r>
          </a:p>
          <a:p>
            <a:pPr marL="857250" lvl="1" indent="-457200">
              <a:buAutoNum type="arabicParenBoth"/>
            </a:pPr>
            <a:r>
              <a:rPr kumimoji="1" lang="en-US" altLang="ja-JP" b="0" dirty="0" smtClean="0"/>
              <a:t>access control </a:t>
            </a:r>
            <a:r>
              <a:rPr lang="en-US" altLang="ja-JP" dirty="0"/>
              <a:t>numerous numbers of sensors or meters </a:t>
            </a:r>
            <a:r>
              <a:rPr kumimoji="1" lang="en-US" altLang="ja-JP" b="0" dirty="0" smtClean="0"/>
              <a:t>using </a:t>
            </a:r>
            <a:r>
              <a:rPr kumimoji="1" lang="en-US" altLang="ja-JP" b="0" dirty="0" smtClean="0"/>
              <a:t>wake-up timing control schemes </a:t>
            </a:r>
            <a:r>
              <a:rPr kumimoji="1" lang="en-US" altLang="ja-JP" b="0" dirty="0" smtClean="0"/>
              <a:t>by TSF </a:t>
            </a:r>
            <a:r>
              <a:rPr kumimoji="1" lang="en-US" altLang="ja-JP" b="0" dirty="0" smtClean="0"/>
              <a:t>timer </a:t>
            </a:r>
            <a:r>
              <a:rPr kumimoji="1" lang="en-US" altLang="ja-JP" b="0" dirty="0" smtClean="0"/>
              <a:t>synchronization, </a:t>
            </a:r>
            <a:r>
              <a:rPr kumimoji="1" lang="en-US" altLang="ja-JP" b="0" dirty="0" smtClean="0"/>
              <a:t>rather than simple ALOHA.  </a:t>
            </a:r>
            <a:r>
              <a:rPr kumimoji="1" lang="en-US" altLang="ja-JP" b="0" dirty="0" smtClean="0"/>
              <a:t>(</a:t>
            </a:r>
            <a:r>
              <a:rPr kumimoji="1" lang="en-US" altLang="ja-JP" b="0" dirty="0" smtClean="0"/>
              <a:t>RAW, </a:t>
            </a:r>
            <a:r>
              <a:rPr kumimoji="1" lang="en-US" altLang="ja-JP" b="0" dirty="0"/>
              <a:t>TWT, PS-mode</a:t>
            </a:r>
            <a:r>
              <a:rPr kumimoji="1" lang="en-US" altLang="ja-JP" b="0" dirty="0" smtClean="0"/>
              <a:t>, etc.) </a:t>
            </a:r>
            <a:endParaRPr kumimoji="1" lang="ja-JP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Procedure </a:t>
            </a:r>
            <a:r>
              <a:rPr lang="en-US" sz="2800" dirty="0" smtClean="0"/>
              <a:t>(3) : Node-by-node handshake 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en-US" altLang="ja-JP" sz="2400" dirty="0" smtClean="0"/>
              <a:t>( STA-unicast</a:t>
            </a:r>
            <a:r>
              <a:rPr lang="en-US" sz="2400" dirty="0" smtClean="0"/>
              <a:t> )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8134672" cy="4608512"/>
          </a:xfrm>
          <a:ln/>
        </p:spPr>
        <p:txBody>
          <a:bodyPr/>
          <a:lstStyle/>
          <a:p>
            <a:pPr marL="0" indent="0"/>
            <a:r>
              <a:rPr lang="en-US" sz="2000" b="0" dirty="0"/>
              <a:t> </a:t>
            </a:r>
            <a:r>
              <a:rPr lang="en-US" sz="2000" b="0" dirty="0" smtClean="0"/>
              <a:t>                               …. Continued from previous slide.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 smtClean="0"/>
              <a:t>The </a:t>
            </a:r>
            <a:r>
              <a:rPr lang="en-US" altLang="ja-JP" sz="2000" b="0" dirty="0"/>
              <a:t>data format of timestamp </a:t>
            </a:r>
            <a:r>
              <a:rPr lang="en-US" altLang="ja-JP" sz="2000" b="0" dirty="0" smtClean="0"/>
              <a:t>should be same as </a:t>
            </a:r>
            <a:r>
              <a:rPr lang="en-US" altLang="ja-JP" sz="2000" b="0" dirty="0"/>
              <a:t>802.1AS structure with 1ns </a:t>
            </a:r>
            <a:r>
              <a:rPr lang="en-US" altLang="ja-JP" sz="2000" b="0" dirty="0" smtClean="0"/>
              <a:t>resolution. </a:t>
            </a:r>
          </a:p>
          <a:p>
            <a:pPr lvl="2"/>
            <a:r>
              <a:rPr lang="en-US" altLang="ja-JP" sz="1600" dirty="0" err="1" smtClean="0"/>
              <a:t>struct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Timestamp</a:t>
            </a:r>
          </a:p>
          <a:p>
            <a:pPr lvl="2"/>
            <a:r>
              <a:rPr lang="en-US" altLang="ja-JP" sz="1600" dirty="0"/>
              <a:t>{</a:t>
            </a:r>
          </a:p>
          <a:p>
            <a:pPr lvl="2"/>
            <a:r>
              <a:rPr lang="en-US" altLang="ja-JP" sz="1600" dirty="0"/>
              <a:t>UInteger48 seconds;</a:t>
            </a:r>
          </a:p>
          <a:p>
            <a:pPr lvl="2"/>
            <a:r>
              <a:rPr lang="en-US" altLang="ja-JP" sz="1600" dirty="0"/>
              <a:t>UInteger32 nanoseconds;</a:t>
            </a:r>
          </a:p>
          <a:p>
            <a:pPr lvl="2"/>
            <a:r>
              <a:rPr lang="en-US" altLang="ja-JP" sz="1600" dirty="0" smtClean="0"/>
              <a:t>};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/>
              <a:t>Now the STA has two set of </a:t>
            </a:r>
            <a:r>
              <a:rPr lang="en-US" altLang="ja-JP" sz="2000" b="0" dirty="0" err="1"/>
              <a:t>ToD-ToA</a:t>
            </a:r>
            <a:r>
              <a:rPr lang="en-US" altLang="ja-JP" sz="2000" b="0" dirty="0"/>
              <a:t> pairs from </a:t>
            </a:r>
            <a:r>
              <a:rPr lang="en-US" altLang="ja-JP" sz="2000" b="0" dirty="0" smtClean="0"/>
              <a:t>two times repetition of timing measurement handshake and </a:t>
            </a:r>
            <a:r>
              <a:rPr lang="en-US" altLang="ja-JP" sz="2000" b="0" dirty="0"/>
              <a:t>can estimate the </a:t>
            </a:r>
            <a:r>
              <a:rPr lang="en-US" altLang="ja-JP" sz="2000" b="0" dirty="0" smtClean="0"/>
              <a:t>frequency correction </a:t>
            </a:r>
            <a:r>
              <a:rPr lang="en-US" altLang="ja-JP" sz="2000" b="0" dirty="0"/>
              <a:t>coefficient (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2000" b="0" baseline="-25000" dirty="0">
                <a:solidFill>
                  <a:schemeClr val="tx1"/>
                </a:solidFill>
                <a:latin typeface="Cambria Math"/>
                <a:ea typeface="Cambria Math"/>
              </a:rPr>
              <a:t>2</a:t>
            </a:r>
            <a:r>
              <a:rPr lang="en-US" altLang="ja-JP" sz="2000" b="0" dirty="0"/>
              <a:t> ; ppm</a:t>
            </a:r>
            <a:r>
              <a:rPr lang="en-US" altLang="ja-JP" sz="2000" b="0" dirty="0" smtClean="0"/>
              <a:t>), using peer correction coefficient </a:t>
            </a:r>
            <a:r>
              <a:rPr lang="en-US" altLang="ja-JP" sz="2000" b="0" dirty="0"/>
              <a:t>(</a:t>
            </a:r>
            <a:r>
              <a:rPr kumimoji="1" lang="el-GR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2000" b="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1</a:t>
            </a:r>
            <a:r>
              <a:rPr lang="en-US" altLang="ja-JP" sz="2000" b="0" dirty="0" smtClean="0"/>
              <a:t> </a:t>
            </a:r>
            <a:r>
              <a:rPr lang="en-US" altLang="ja-JP" sz="2000" b="0" dirty="0"/>
              <a:t>; ppm</a:t>
            </a:r>
            <a:r>
              <a:rPr lang="en-US" altLang="ja-JP" sz="2000" b="0" dirty="0" smtClean="0"/>
              <a:t>).  </a:t>
            </a:r>
            <a:endParaRPr lang="en-US" altLang="ja-JP" sz="2000" b="0" dirty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/>
              <a:t>Eventually STA determines the wake up margin from, </a:t>
            </a:r>
            <a:r>
              <a:rPr lang="en-US" altLang="ja-JP" sz="1600" b="0" kern="1200" dirty="0">
                <a:latin typeface="Cambria Math"/>
                <a:ea typeface="Cambria Math"/>
              </a:rPr>
              <a:t>△</a:t>
            </a:r>
            <a:r>
              <a:rPr lang="en-US" altLang="ja-JP" sz="1600" b="0" kern="1200" baseline="-25000" dirty="0">
                <a:latin typeface="Cambria Math"/>
                <a:ea typeface="Cambria Math"/>
              </a:rPr>
              <a:t>measured</a:t>
            </a:r>
            <a:r>
              <a:rPr lang="en-US" altLang="ja-JP" sz="2000" b="0" dirty="0"/>
              <a:t> ,</a:t>
            </a:r>
            <a:r>
              <a:rPr lang="en-US" altLang="ja-JP" sz="2000" b="0" kern="1200" dirty="0">
                <a:latin typeface="Cambria Math"/>
                <a:ea typeface="Cambria Math"/>
              </a:rPr>
              <a:t> </a:t>
            </a:r>
            <a:r>
              <a:rPr lang="el-GR" altLang="ja-JP" sz="2000" b="0" kern="1200" dirty="0">
                <a:latin typeface="Cambria Math"/>
                <a:ea typeface="Cambria Math"/>
              </a:rPr>
              <a:t>ε</a:t>
            </a:r>
            <a:r>
              <a:rPr lang="en-US" altLang="ja-JP" sz="2000" b="0" kern="1200" baseline="-25000" dirty="0">
                <a:latin typeface="Cambria Math"/>
                <a:ea typeface="Cambria Math"/>
              </a:rPr>
              <a:t>advertised</a:t>
            </a:r>
            <a:r>
              <a:rPr kumimoji="1" lang="en-US" altLang="ja-JP" sz="2000" dirty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, 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2000" b="0" baseline="-25000" dirty="0">
                <a:solidFill>
                  <a:schemeClr val="tx1"/>
                </a:solidFill>
                <a:latin typeface="Cambria Math"/>
                <a:ea typeface="Cambria Math"/>
              </a:rPr>
              <a:t>1 </a:t>
            </a:r>
            <a:r>
              <a:rPr kumimoji="1" lang="en-US" altLang="ja-JP" sz="2000" b="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and STA </a:t>
            </a:r>
            <a:r>
              <a:rPr kumimoji="1" lang="en-US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specific stability </a:t>
            </a:r>
            <a:r>
              <a:rPr kumimoji="1" lang="en-US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factors (</a:t>
            </a:r>
            <a:r>
              <a:rPr lang="en-US" altLang="ja-JP" sz="2000" b="0" kern="1200" dirty="0" smtClean="0">
                <a:latin typeface="Cambria Math"/>
                <a:ea typeface="Cambria Math"/>
              </a:rPr>
              <a:t> </a:t>
            </a:r>
            <a:r>
              <a:rPr lang="el-GR" altLang="ja-JP" sz="2000" b="0" kern="1200" dirty="0">
                <a:latin typeface="Cambria Math"/>
                <a:ea typeface="Cambria Math"/>
              </a:rPr>
              <a:t>ε</a:t>
            </a:r>
            <a:r>
              <a:rPr lang="en-US" altLang="ja-JP" sz="2000" b="0" kern="1200" baseline="-25000" dirty="0" smtClean="0">
                <a:latin typeface="Cambria Math"/>
                <a:ea typeface="Cambria Math"/>
              </a:rPr>
              <a:t>STA </a:t>
            </a:r>
            <a:r>
              <a:rPr kumimoji="1" lang="en-US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) </a:t>
            </a:r>
            <a:r>
              <a:rPr kumimoji="1" lang="en-US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if required. </a:t>
            </a:r>
            <a:endParaRPr kumimoji="1" lang="en-US" altLang="ja-JP" sz="2000" b="0" dirty="0" smtClean="0">
              <a:solidFill>
                <a:schemeClr val="tx1"/>
              </a:solidFill>
              <a:latin typeface="Cambria Math"/>
              <a:ea typeface="Cambria Math"/>
            </a:endParaRPr>
          </a:p>
          <a:p>
            <a:pPr marL="0" indent="0"/>
            <a:r>
              <a:rPr kumimoji="1" lang="en-US" altLang="ja-JP" sz="1600" b="0" dirty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Cambria Math"/>
                <a:ea typeface="Cambria Math"/>
              </a:rPr>
              <a:t>      ( refer to “implementation practice” )</a:t>
            </a:r>
            <a:r>
              <a:rPr lang="en-US" sz="1600" b="0" dirty="0" smtClean="0"/>
              <a:t> 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1748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Addition to Extended Capabilities IE [TBD] </a:t>
            </a:r>
            <a:endParaRPr lang="en-US" sz="28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3568" y="2028849"/>
            <a:ext cx="7772400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Extended </a:t>
            </a:r>
            <a:r>
              <a:rPr lang="en-US" sz="2000" b="0" dirty="0" smtClean="0"/>
              <a:t>capability Element. </a:t>
            </a:r>
          </a:p>
          <a:p>
            <a:endParaRPr lang="en-US" b="0" dirty="0" smtClean="0"/>
          </a:p>
          <a:p>
            <a:r>
              <a:rPr lang="en-US" sz="1400" b="0" dirty="0" smtClean="0"/>
              <a:t>Octets :        1                             1                                                         n</a:t>
            </a:r>
            <a:endParaRPr lang="en-US" sz="1400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 smtClean="0"/>
              <a:t>Element ID = 127 </a:t>
            </a:r>
            <a:endParaRPr lang="en-US" altLang="ja-JP" sz="2000" b="0" dirty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/>
              <a:t>Capability </a:t>
            </a:r>
            <a:r>
              <a:rPr lang="en-US" altLang="ja-JP" sz="2000" b="0" dirty="0" smtClean="0"/>
              <a:t>bit  =  xx - xx+1 </a:t>
            </a:r>
            <a:r>
              <a:rPr lang="en-US" altLang="ja-JP" sz="2000" b="0" dirty="0" smtClean="0"/>
              <a:t>[ TBD, </a:t>
            </a:r>
            <a:r>
              <a:rPr lang="en-US" altLang="ja-JP" sz="2000" b="0" dirty="0" smtClean="0"/>
              <a:t>e.g.  49-50 ]</a:t>
            </a:r>
            <a:endParaRPr lang="en-US" altLang="ja-JP" sz="2000" b="0" dirty="0"/>
          </a:p>
          <a:p>
            <a:endParaRPr lang="en-US" sz="2000" b="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59648"/>
              </p:ext>
            </p:extLst>
          </p:nvPr>
        </p:nvGraphicFramePr>
        <p:xfrm>
          <a:off x="1115616" y="2492896"/>
          <a:ext cx="74168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5"/>
                <a:gridCol w="1483364"/>
                <a:gridCol w="4450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Capabilities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77706"/>
              </p:ext>
            </p:extLst>
          </p:nvPr>
        </p:nvGraphicFramePr>
        <p:xfrm>
          <a:off x="1115616" y="4149080"/>
          <a:ext cx="7416824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152128"/>
                <a:gridCol w="54726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3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xx-xx+1</a:t>
                      </a:r>
                    </a:p>
                    <a:p>
                      <a:pPr algn="ctr"/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TFM2P 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Set to 0, when unavailable. TSF accuracy = ±100ppm</a:t>
                      </a:r>
                    </a:p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Set to 1, when simple accuracy announcement of TSF and TFM2P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</a:rPr>
                        <a:t> timestamp announcement (AP-broadcast) are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 available. (for AP only)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Set to 2, when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</a:rPr>
                        <a:t> simple accuracy announcement of TSF and/or TFM2P node by node handshake are available. (for AP (and), for STA(and/or))</a:t>
                      </a:r>
                    </a:p>
                    <a:p>
                      <a:pPr algn="l"/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</a:rPr>
                        <a:t>Set to 3, when all TFM2P timestamp announcement (AP-broadcast),  node by node handshake and simple accuracy announcement are available. (for AP only)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456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90806"/>
            <a:ext cx="2872210" cy="178554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766" y="692696"/>
            <a:ext cx="8941730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New IE for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 (1)  [TBD] </a:t>
            </a:r>
            <a:endParaRPr lang="en-US" sz="28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3568" y="1714785"/>
            <a:ext cx="8129034" cy="45945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Information </a:t>
            </a:r>
            <a:r>
              <a:rPr lang="en-US" sz="2000" b="0" dirty="0" smtClean="0"/>
              <a:t>Element. </a:t>
            </a:r>
          </a:p>
          <a:p>
            <a:pPr marL="0" indent="0"/>
            <a:endParaRPr lang="en-US" sz="1400" b="0" dirty="0" smtClean="0"/>
          </a:p>
          <a:p>
            <a:endParaRPr lang="en-US" sz="1400" b="0" dirty="0" smtClean="0"/>
          </a:p>
          <a:p>
            <a:r>
              <a:rPr lang="en-US" sz="1400" b="0" dirty="0" smtClean="0"/>
              <a:t>Octet :       1                   1                 1                   1                 1                 1                      10</a:t>
            </a:r>
            <a:endParaRPr lang="en-US" sz="1400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 smtClean="0"/>
              <a:t>Element </a:t>
            </a:r>
            <a:r>
              <a:rPr lang="en-US" altLang="ja-JP" sz="2000" b="0" dirty="0" smtClean="0"/>
              <a:t>ID =</a:t>
            </a:r>
            <a:r>
              <a:rPr lang="ja-JP" altLang="en-US" sz="2000" b="0" dirty="0" smtClean="0"/>
              <a:t> </a:t>
            </a:r>
            <a:r>
              <a:rPr lang="en-US" altLang="ja-JP" sz="2000" b="0" dirty="0" smtClean="0"/>
              <a:t>xxx [ TBD, e.g. 175 ]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b="0" dirty="0" smtClean="0"/>
              <a:t>Capability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400" b="0" dirty="0" smtClean="0"/>
              <a:t>0 for TFM2P unavailable. Accuracy has to be </a:t>
            </a:r>
            <a:r>
              <a:rPr kumimoji="1" lang="en-US" altLang="ja-JP" sz="1400" b="0" dirty="0" smtClean="0">
                <a:solidFill>
                  <a:schemeClr val="tx1"/>
                </a:solidFill>
              </a:rPr>
              <a:t>±</a:t>
            </a:r>
            <a:r>
              <a:rPr lang="en-US" altLang="ja-JP" sz="1400" b="0" dirty="0" smtClean="0"/>
              <a:t>100ppm and stability has to be </a:t>
            </a:r>
            <a:r>
              <a:rPr kumimoji="1" lang="en-US" altLang="ja-JP" sz="1400" b="0" dirty="0" smtClean="0">
                <a:solidFill>
                  <a:schemeClr val="tx1"/>
                </a:solidFill>
              </a:rPr>
              <a:t>±0.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1 for TFM2P </a:t>
            </a:r>
            <a:r>
              <a:rPr kumimoji="1" lang="en-US" altLang="ja-JP" sz="1400" dirty="0">
                <a:solidFill>
                  <a:schemeClr val="tx1"/>
                </a:solidFill>
              </a:rPr>
              <a:t>simple accuracy announcement of TSF and TFM2P timestamp announcement (AP-broadcast)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are available as well. (usually for AP only)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2 for </a:t>
            </a:r>
            <a:r>
              <a:rPr kumimoji="1" lang="en-US" altLang="ja-JP" sz="1400" dirty="0">
                <a:solidFill>
                  <a:schemeClr val="tx1"/>
                </a:solidFill>
              </a:rPr>
              <a:t>TFM2P simple accuracy announcement of TSF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and TFM2P node </a:t>
            </a:r>
            <a:r>
              <a:rPr kumimoji="1" lang="en-US" altLang="ja-JP" sz="1400" dirty="0">
                <a:solidFill>
                  <a:schemeClr val="tx1"/>
                </a:solidFill>
              </a:rPr>
              <a:t>by node handshake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are available as well. (for both AP and STA)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3 for </a:t>
            </a:r>
            <a:r>
              <a:rPr kumimoji="1" lang="en-US" altLang="ja-JP" sz="1400" dirty="0">
                <a:solidFill>
                  <a:schemeClr val="tx1"/>
                </a:solidFill>
              </a:rPr>
              <a:t>all TFM2P simple accuracy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announcement of TSF, timestamp </a:t>
            </a:r>
            <a:r>
              <a:rPr kumimoji="1" lang="en-US" altLang="ja-JP" sz="1400" dirty="0">
                <a:solidFill>
                  <a:schemeClr val="tx1"/>
                </a:solidFill>
              </a:rPr>
              <a:t>announcement (AP-broadcast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) and  node-by-node </a:t>
            </a:r>
            <a:r>
              <a:rPr kumimoji="1" lang="en-US" altLang="ja-JP" sz="1400" dirty="0">
                <a:solidFill>
                  <a:schemeClr val="tx1"/>
                </a:solidFill>
              </a:rPr>
              <a:t>handshake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are </a:t>
            </a:r>
            <a:r>
              <a:rPr kumimoji="1" lang="en-US" altLang="ja-JP" sz="1400" dirty="0">
                <a:solidFill>
                  <a:schemeClr val="tx1"/>
                </a:solidFill>
              </a:rPr>
              <a:t>available.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(usually for AP only)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4 for TFM2P simple accuracy announcement of TSF is only available. (usually for STA only)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5 for TFM2P node-by-node handshake is only available. (usually for STA only)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6-255: reserved.   </a:t>
            </a:r>
            <a:endParaRPr kumimoji="1" lang="en-US" altLang="ja-JP" sz="1400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ja-JP" sz="2000" b="0" dirty="0" smtClean="0"/>
          </a:p>
          <a:p>
            <a:endParaRPr lang="en-US" sz="1600" b="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81257"/>
              </p:ext>
            </p:extLst>
          </p:nvPr>
        </p:nvGraphicFramePr>
        <p:xfrm>
          <a:off x="1115617" y="2132856"/>
          <a:ext cx="76039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243"/>
                <a:gridCol w="720080"/>
                <a:gridCol w="936104"/>
                <a:gridCol w="936104"/>
                <a:gridCol w="792088"/>
                <a:gridCol w="864096"/>
                <a:gridCol w="1440160"/>
                <a:gridCol w="864096"/>
              </a:tblGrid>
              <a:tr h="4770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TFM2P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capability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Stability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</a:rPr>
                        <a:t>ToD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 Time stamp 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AP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</a:rPr>
                        <a:t>-broadcast </a:t>
                      </a:r>
                      <a:endParaRPr kumimoji="1" lang="ja-JP" alt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69"/>
          <p:cNvSpPr txBox="1"/>
          <p:nvPr/>
        </p:nvSpPr>
        <p:spPr>
          <a:xfrm>
            <a:off x="5364088" y="2996952"/>
            <a:ext cx="345638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solidFill>
                  <a:schemeClr val="tx1"/>
                </a:solidFill>
              </a:rPr>
              <a:t>Note,  N : number of times of 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DTIM beacon 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for the interval </a:t>
            </a:r>
          </a:p>
          <a:p>
            <a:r>
              <a:rPr kumimoji="1" lang="en-US" altLang="ja-JP" sz="1050" dirty="0">
                <a:solidFill>
                  <a:schemeClr val="tx1"/>
                </a:solidFill>
              </a:rPr>
              <a:t> 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                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between two time measurements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66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90806"/>
            <a:ext cx="2872210" cy="178554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766" y="692696"/>
            <a:ext cx="8941730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New IE for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 (2)  [TBD]</a:t>
            </a:r>
            <a:endParaRPr lang="en-US" sz="28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3568" y="1714785"/>
            <a:ext cx="8129034" cy="38744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Information </a:t>
            </a:r>
            <a:r>
              <a:rPr lang="en-US" sz="2000" b="0" dirty="0" smtClean="0"/>
              <a:t>Element. </a:t>
            </a:r>
          </a:p>
          <a:p>
            <a:pPr marL="0" indent="0"/>
            <a:endParaRPr lang="en-US" sz="1400" b="0" dirty="0" smtClean="0"/>
          </a:p>
          <a:p>
            <a:endParaRPr lang="en-US" sz="1400" b="0" dirty="0" smtClean="0"/>
          </a:p>
          <a:p>
            <a:r>
              <a:rPr lang="en-US" sz="1400" b="0" dirty="0" smtClean="0"/>
              <a:t>Octet :       1                 1                   1                     1                 1</a:t>
            </a:r>
            <a:endParaRPr lang="en-US" sz="1400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 smtClean="0"/>
              <a:t>Accuracy : 2 times integer in ppm (means </a:t>
            </a:r>
            <a:r>
              <a:rPr lang="en-US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±value = 0 to absolute max. </a:t>
            </a:r>
            <a:r>
              <a:rPr lang="en-US" altLang="ja-JP" sz="2000" b="0" dirty="0" smtClean="0"/>
              <a:t>) </a:t>
            </a:r>
            <a:br>
              <a:rPr lang="en-US" altLang="ja-JP" sz="2000" b="0" dirty="0" smtClean="0"/>
            </a:br>
            <a:r>
              <a:rPr lang="en-US" altLang="ja-JP" sz="2000" b="0" dirty="0" smtClean="0"/>
              <a:t>                   i.e. resolution of half ppm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b="0" dirty="0" smtClean="0"/>
              <a:t>Stability   </a:t>
            </a:r>
            <a:r>
              <a:rPr lang="en-US" altLang="ja-JP" sz="2000" b="0" dirty="0"/>
              <a:t>: </a:t>
            </a:r>
            <a:r>
              <a:rPr lang="en-US" altLang="ja-JP" sz="2000" b="0" dirty="0" smtClean="0"/>
              <a:t>4 times integer </a:t>
            </a:r>
            <a:r>
              <a:rPr lang="en-US" altLang="ja-JP" sz="2000" b="0" dirty="0"/>
              <a:t>in ppm (means </a:t>
            </a:r>
            <a:r>
              <a:rPr lang="en-US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±value = 0 to absolute max. </a:t>
            </a:r>
            <a:r>
              <a:rPr lang="en-US" altLang="ja-JP" sz="2000" b="0" dirty="0" smtClean="0"/>
              <a:t>) </a:t>
            </a:r>
            <a:br>
              <a:rPr lang="en-US" altLang="ja-JP" sz="2000" b="0" dirty="0" smtClean="0"/>
            </a:br>
            <a:r>
              <a:rPr lang="en-US" altLang="ja-JP" sz="2000" b="0" dirty="0" smtClean="0"/>
              <a:t>                   </a:t>
            </a:r>
            <a:r>
              <a:rPr lang="en-US" altLang="ja-JP" sz="2000" b="0" dirty="0"/>
              <a:t>i.e. resolution of </a:t>
            </a:r>
            <a:r>
              <a:rPr lang="en-US" altLang="ja-JP" sz="2000" b="0" dirty="0" smtClean="0"/>
              <a:t>quarter </a:t>
            </a:r>
            <a:r>
              <a:rPr lang="en-US" altLang="ja-JP" sz="2000" b="0" dirty="0"/>
              <a:t>ppm</a:t>
            </a:r>
            <a:endParaRPr lang="en-US" altLang="ja-JP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b="0" dirty="0" err="1" smtClean="0"/>
              <a:t>ToD</a:t>
            </a:r>
            <a:r>
              <a:rPr lang="en-US" altLang="ja-JP" sz="2000" b="0" dirty="0" smtClean="0"/>
              <a:t> Time stamp announcement in case of AP-broadcast </a:t>
            </a:r>
            <a:endParaRPr lang="en-US" altLang="ja-JP" sz="2000" b="0" dirty="0" smtClean="0"/>
          </a:p>
          <a:p>
            <a:pPr lvl="2"/>
            <a:r>
              <a:rPr lang="en-US" altLang="ja-JP" sz="1600" b="0" dirty="0" err="1" smtClean="0"/>
              <a:t>struct</a:t>
            </a:r>
            <a:r>
              <a:rPr lang="en-US" altLang="ja-JP" sz="1600" b="0" dirty="0" smtClean="0"/>
              <a:t> </a:t>
            </a:r>
            <a:r>
              <a:rPr lang="en-US" altLang="ja-JP" sz="1600" b="0" dirty="0"/>
              <a:t>Timestamp</a:t>
            </a:r>
          </a:p>
          <a:p>
            <a:pPr lvl="2"/>
            <a:r>
              <a:rPr lang="en-US" altLang="ja-JP" sz="1600" b="0" dirty="0"/>
              <a:t>{</a:t>
            </a:r>
          </a:p>
          <a:p>
            <a:pPr lvl="2"/>
            <a:r>
              <a:rPr lang="en-US" altLang="ja-JP" sz="1600" b="0" dirty="0" smtClean="0"/>
              <a:t>UInteger64 microseconds</a:t>
            </a:r>
            <a:r>
              <a:rPr lang="en-US" altLang="ja-JP" sz="1600" b="0" dirty="0"/>
              <a:t>;</a:t>
            </a:r>
          </a:p>
          <a:p>
            <a:pPr lvl="2"/>
            <a:r>
              <a:rPr lang="en-US" altLang="ja-JP" sz="1600" b="0" dirty="0" smtClean="0"/>
              <a:t>UInteger16 </a:t>
            </a:r>
            <a:r>
              <a:rPr lang="en-US" altLang="ja-JP" sz="1600" b="0" dirty="0"/>
              <a:t>nanoseconds;</a:t>
            </a:r>
          </a:p>
          <a:p>
            <a:pPr lvl="2"/>
            <a:r>
              <a:rPr lang="en-US" altLang="ja-JP" sz="1600" b="0" dirty="0"/>
              <a:t>};</a:t>
            </a:r>
            <a:endParaRPr lang="en-US" altLang="ja-JP" sz="1600" b="0" dirty="0" smtClean="0"/>
          </a:p>
          <a:p>
            <a:endParaRPr lang="en-US" sz="1600" b="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40311"/>
              </p:ext>
            </p:extLst>
          </p:nvPr>
        </p:nvGraphicFramePr>
        <p:xfrm>
          <a:off x="1115617" y="2132856"/>
          <a:ext cx="734481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005"/>
                <a:gridCol w="720718"/>
                <a:gridCol w="1081077"/>
                <a:gridCol w="936935"/>
                <a:gridCol w="792790"/>
                <a:gridCol w="1441436"/>
                <a:gridCol w="1362853"/>
              </a:tblGrid>
              <a:tr h="4770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TFM2P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capability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Stability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</a:rPr>
                        <a:t>ToD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 Time stamp 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AP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</a:rPr>
                        <a:t>-broadcast 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69"/>
          <p:cNvSpPr txBox="1"/>
          <p:nvPr/>
        </p:nvSpPr>
        <p:spPr>
          <a:xfrm>
            <a:off x="4788024" y="5334307"/>
            <a:ext cx="3746025" cy="8309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This is different from 802.1AS structure,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because TSF timer resolution of 1us has to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 maintained.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83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77" name="Rectangle 1"/>
          <p:cNvSpPr txBox="1">
            <a:spLocks noChangeArrowheads="1"/>
          </p:cNvSpPr>
          <p:nvPr/>
        </p:nvSpPr>
        <p:spPr bwMode="auto">
          <a:xfrm>
            <a:off x="395536" y="692696"/>
            <a:ext cx="8424936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Implementation practice for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</a:t>
            </a:r>
            <a:endParaRPr lang="en-US" sz="2800" dirty="0"/>
          </a:p>
        </p:txBody>
      </p:sp>
      <p:sp>
        <p:nvSpPr>
          <p:cNvPr id="78" name="Rectangle 2"/>
          <p:cNvSpPr txBox="1">
            <a:spLocks noChangeArrowheads="1"/>
          </p:cNvSpPr>
          <p:nvPr/>
        </p:nvSpPr>
        <p:spPr bwMode="auto">
          <a:xfrm>
            <a:off x="827584" y="1844824"/>
            <a:ext cx="7992888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ja-JP" sz="2000" dirty="0" smtClean="0"/>
              <a:t> How much wake up margin should set at each STA is out of the scope of Standard. </a:t>
            </a:r>
            <a:r>
              <a:rPr lang="en-US" altLang="ja-JP" sz="2000" b="0" dirty="0" smtClean="0"/>
              <a:t>However following implementation practice should work for typical implementation of usual sensor nodes including all of use case 1 applications in general. </a:t>
            </a:r>
          </a:p>
          <a:p>
            <a:pPr marL="0" indent="0"/>
            <a:r>
              <a:rPr lang="en-US" altLang="ja-JP" sz="2000" dirty="0" smtClean="0"/>
              <a:t> </a:t>
            </a:r>
            <a:r>
              <a:rPr lang="en-US" altLang="ja-JP" sz="2000" b="0" dirty="0" smtClean="0"/>
              <a:t>Wake up margin at the frequency estimating STA may be the sum of peer stability information and </a:t>
            </a:r>
            <a:r>
              <a:rPr lang="en-US" altLang="ja-JP" sz="2000" b="0" dirty="0" smtClean="0"/>
              <a:t>actual latest fluctuation of measurement by itself. </a:t>
            </a:r>
            <a:endParaRPr lang="en-US" sz="2000" b="0" dirty="0" smtClean="0"/>
          </a:p>
          <a:p>
            <a:pPr marL="457200" indent="-457200">
              <a:buFont typeface="Times New Roman" pitchFamily="16" charset="0"/>
              <a:buAutoNum type="arabicParenBoth"/>
            </a:pPr>
            <a:r>
              <a:rPr lang="en-US" sz="2000" b="0" dirty="0" smtClean="0"/>
              <a:t>The difference ( i.e. fluctuation ) between latest measured frequency correction coefficient and previous coefficient ( </a:t>
            </a:r>
            <a:r>
              <a:rPr lang="en-US" sz="2000" b="0" dirty="0" smtClean="0">
                <a:latin typeface="MS Mincho"/>
                <a:ea typeface="MS Mincho"/>
              </a:rPr>
              <a:t>△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 δ</a:t>
            </a:r>
            <a:r>
              <a:rPr kumimoji="1" lang="en-US" altLang="ja-JP" sz="2000" b="0" baseline="-25000" dirty="0">
                <a:solidFill>
                  <a:schemeClr val="tx1"/>
                </a:solidFill>
                <a:latin typeface="Cambria Math"/>
                <a:ea typeface="Cambria Math"/>
              </a:rPr>
              <a:t>2 </a:t>
            </a:r>
            <a:r>
              <a:rPr lang="en-US" sz="2000" b="0" dirty="0" smtClean="0"/>
              <a:t> ) can be summed up with the advertised stability information </a:t>
            </a:r>
            <a:r>
              <a:rPr lang="en-US" altLang="ja-JP" sz="2000" b="0" dirty="0"/>
              <a:t>(</a:t>
            </a:r>
            <a:r>
              <a:rPr lang="en-US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b="0" dirty="0">
                <a:latin typeface="Cambria Math"/>
                <a:ea typeface="Cambria Math"/>
              </a:rPr>
              <a:t>ε</a:t>
            </a:r>
            <a:r>
              <a:rPr lang="en-US" altLang="ja-JP" sz="2000" b="0" baseline="-25000" dirty="0">
                <a:latin typeface="Cambria Math"/>
                <a:ea typeface="Cambria Math"/>
              </a:rPr>
              <a:t>advertised</a:t>
            </a:r>
            <a:r>
              <a:rPr lang="en-US" altLang="ja-JP" sz="2000" b="0" dirty="0"/>
              <a:t> </a:t>
            </a:r>
            <a:r>
              <a:rPr lang="en-US" altLang="ja-JP" sz="2000" b="0" dirty="0" smtClean="0"/>
              <a:t>), </a:t>
            </a:r>
            <a:br>
              <a:rPr lang="en-US" altLang="ja-JP" sz="2000" b="0" dirty="0" smtClean="0"/>
            </a:br>
            <a:r>
              <a:rPr lang="en-US" altLang="ja-JP" sz="2000" b="0" dirty="0" smtClean="0"/>
              <a:t>in addition to the STA’s stability coefficient value. </a:t>
            </a:r>
          </a:p>
          <a:p>
            <a:pPr marL="457200" indent="-457200">
              <a:buFont typeface="Times New Roman" pitchFamily="16" charset="0"/>
              <a:buAutoNum type="arabicParenBoth"/>
            </a:pPr>
            <a:r>
              <a:rPr lang="en-US" altLang="ja-JP" sz="2000" b="0" dirty="0" smtClean="0"/>
              <a:t>This estimating STA side stability coefficient value with the fluctuation </a:t>
            </a:r>
            <a:r>
              <a:rPr lang="en-US" altLang="ja-JP" sz="2000" b="0" dirty="0"/>
              <a:t>( </a:t>
            </a:r>
            <a:r>
              <a:rPr lang="en-US" altLang="ja-JP" sz="2000" b="0" dirty="0">
                <a:latin typeface="MS Mincho"/>
                <a:ea typeface="MS Mincho"/>
              </a:rPr>
              <a:t>△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 δ</a:t>
            </a:r>
            <a:r>
              <a:rPr kumimoji="1" lang="en-US" altLang="ja-JP" sz="2000" b="0" baseline="-25000" dirty="0">
                <a:solidFill>
                  <a:schemeClr val="tx1"/>
                </a:solidFill>
                <a:latin typeface="Cambria Math"/>
                <a:ea typeface="Cambria Math"/>
              </a:rPr>
              <a:t>2 </a:t>
            </a:r>
            <a:r>
              <a:rPr lang="en-US" altLang="ja-JP" sz="2000" b="0" dirty="0"/>
              <a:t> </a:t>
            </a:r>
            <a:r>
              <a:rPr lang="en-US" altLang="ja-JP" sz="2000" b="0" dirty="0" smtClean="0"/>
              <a:t>) can be always updated and maintained for next 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2000" b="0" baseline="-25000" dirty="0">
                <a:solidFill>
                  <a:schemeClr val="tx1"/>
                </a:solidFill>
                <a:latin typeface="Cambria Math"/>
                <a:ea typeface="Cambria Math"/>
              </a:rPr>
              <a:t>2 </a:t>
            </a:r>
            <a:r>
              <a:rPr kumimoji="1" lang="en-US" altLang="ja-JP" sz="2000" b="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2000" b="0" dirty="0" smtClean="0"/>
              <a:t>estimation using TFM2P. ( </a:t>
            </a:r>
            <a:r>
              <a:rPr lang="el-GR" altLang="ja-JP" sz="2000" b="0" dirty="0" smtClean="0">
                <a:latin typeface="Cambria Math"/>
                <a:ea typeface="Cambria Math"/>
              </a:rPr>
              <a:t>ε</a:t>
            </a:r>
            <a:r>
              <a:rPr lang="en-US" altLang="ja-JP" sz="2000" b="0" baseline="-25000" dirty="0" smtClean="0">
                <a:latin typeface="Cambria Math"/>
                <a:ea typeface="Cambria Math"/>
              </a:rPr>
              <a:t>STA</a:t>
            </a:r>
            <a:r>
              <a:rPr lang="en-US" altLang="ja-JP" sz="2000" b="0" dirty="0" smtClean="0">
                <a:latin typeface="Cambria Math"/>
                <a:ea typeface="Cambria Math"/>
              </a:rPr>
              <a:t> )</a:t>
            </a:r>
            <a:endParaRPr lang="en-US" altLang="ja-JP" sz="2000" b="0" dirty="0" smtClean="0"/>
          </a:p>
          <a:p>
            <a:pPr marL="457200" indent="-457200">
              <a:buFont typeface="Times New Roman" pitchFamily="16" charset="0"/>
              <a:buAutoNum type="arabicParenBoth"/>
            </a:pPr>
            <a:r>
              <a:rPr lang="en-US" sz="2000" b="0" dirty="0" smtClean="0"/>
              <a:t>If the fluctuation (</a:t>
            </a:r>
            <a:r>
              <a:rPr lang="en-US" altLang="ja-JP" sz="2000" b="0" dirty="0" smtClean="0">
                <a:latin typeface="MS Mincho"/>
                <a:ea typeface="MS Mincho"/>
              </a:rPr>
              <a:t>△</a:t>
            </a:r>
            <a:r>
              <a:rPr kumimoji="1" lang="el-GR" altLang="ja-JP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l-GR" altLang="ja-JP" sz="2000" b="0" dirty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2000" b="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2 </a:t>
            </a:r>
            <a:r>
              <a:rPr lang="en-US" sz="2000" b="0" dirty="0" smtClean="0"/>
              <a:t>) is small, </a:t>
            </a:r>
            <a:r>
              <a:rPr lang="el-GR" altLang="ja-JP" sz="2000" b="0" dirty="0">
                <a:latin typeface="Cambria Math"/>
                <a:ea typeface="Cambria Math"/>
              </a:rPr>
              <a:t>ε</a:t>
            </a:r>
            <a:r>
              <a:rPr lang="en-US" altLang="ja-JP" sz="2000" b="0" baseline="-25000" dirty="0">
                <a:latin typeface="Cambria Math"/>
                <a:ea typeface="Cambria Math"/>
              </a:rPr>
              <a:t>STA </a:t>
            </a:r>
            <a:r>
              <a:rPr kumimoji="1" lang="en-US" altLang="ja-JP" sz="2000" b="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sz="2000" b="0" dirty="0" smtClean="0"/>
              <a:t>will be minimum.</a:t>
            </a: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996889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25</a:t>
            </a:fld>
            <a:endParaRPr lang="en-GB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</a:t>
            </a:r>
            <a:r>
              <a:rPr kumimoji="1" lang="en-US" altLang="ja-JP" sz="3600" b="1" kern="0" dirty="0" smtClean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poll (1)</a:t>
            </a:r>
            <a:endParaRPr kumimoji="1" lang="en-US" altLang="ja-JP" sz="3600" b="1" kern="0" dirty="0">
              <a:solidFill>
                <a:schemeClr val="tx1"/>
              </a:solidFill>
              <a:latin typeface="+mn-lt"/>
              <a:ea typeface="ＭＳ Ｐゴシック" pitchFamily="50" charset="-128"/>
              <a:cs typeface="ＭＳ Ｐゴシック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support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to include the TSF timer frequency measurement function into SFD.  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Abstain 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6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26</a:t>
            </a:fld>
            <a:endParaRPr lang="en-GB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</a:t>
            </a:r>
            <a:r>
              <a:rPr kumimoji="1" lang="en-US" altLang="ja-JP" sz="3600" b="1" kern="0" dirty="0" smtClean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poll (2)</a:t>
            </a:r>
            <a:endParaRPr kumimoji="1" lang="en-US" altLang="ja-JP" sz="3600" b="1" kern="0" dirty="0">
              <a:solidFill>
                <a:schemeClr val="tx1"/>
              </a:solidFill>
              <a:latin typeface="+mn-lt"/>
              <a:ea typeface="ＭＳ Ｐゴシック" pitchFamily="50" charset="-128"/>
              <a:cs typeface="ＭＳ Ｐゴシック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support to include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proposed TFM2P procedure as the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TSF timer frequency measurement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function,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into SFD. 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kumimoji="1" lang="en-US" altLang="ja-JP" sz="2400" b="1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Abstain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85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11-12/130r0 “</a:t>
            </a:r>
            <a:r>
              <a:rPr lang="en-US" altLang="ko-KR" dirty="0" smtClean="0">
                <a:ea typeface="굴림" charset="-127"/>
              </a:rPr>
              <a:t>Beacon </a:t>
            </a:r>
            <a:r>
              <a:rPr lang="en-US" altLang="ko-KR" dirty="0">
                <a:ea typeface="굴림" charset="-127"/>
              </a:rPr>
              <a:t>Reception of Long </a:t>
            </a:r>
            <a:r>
              <a:rPr lang="en-US" altLang="ko-KR" dirty="0" smtClean="0">
                <a:ea typeface="굴림" charset="-127"/>
              </a:rPr>
              <a:t>Sleeper” </a:t>
            </a:r>
            <a:endParaRPr lang="en-US" dirty="0"/>
          </a:p>
          <a:p>
            <a:r>
              <a:rPr lang="en-US" dirty="0" smtClean="0"/>
              <a:t>[2] IEEE802.11-2012 </a:t>
            </a:r>
          </a:p>
          <a:p>
            <a:r>
              <a:rPr lang="en-US" dirty="0" smtClean="0"/>
              <a:t>[3] IEEE1588/PTP </a:t>
            </a:r>
          </a:p>
          <a:p>
            <a:r>
              <a:rPr lang="en-US" dirty="0" smtClean="0"/>
              <a:t>[4] </a:t>
            </a:r>
            <a:r>
              <a:rPr lang="en-US" dirty="0"/>
              <a:t>11-11/0905r5” </a:t>
            </a:r>
            <a:r>
              <a:rPr lang="en-US" dirty="0" err="1"/>
              <a:t>TGah</a:t>
            </a:r>
            <a:r>
              <a:rPr lang="en-US" dirty="0"/>
              <a:t> Functional Requirements and Evaluation Methodology Rev. </a:t>
            </a:r>
            <a:r>
              <a:rPr lang="en-US" dirty="0" smtClean="0"/>
              <a:t>5”</a:t>
            </a:r>
          </a:p>
          <a:p>
            <a:r>
              <a:rPr lang="en-US" dirty="0" smtClean="0"/>
              <a:t>[5] PAR and 5C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Appendix : </a:t>
            </a:r>
            <a:r>
              <a:rPr lang="en-US" sz="2800" dirty="0" smtClean="0"/>
              <a:t>PHY-assist rules </a:t>
            </a:r>
            <a:r>
              <a:rPr lang="en-US" sz="2800" dirty="0" smtClean="0"/>
              <a:t>for time stamp 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Timing Measurement Procedure: IEEE802.11-2012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Standardized mechanism of  </a:t>
            </a:r>
            <a:r>
              <a:rPr lang="en-US" sz="2000" dirty="0" err="1" smtClean="0"/>
              <a:t>ToD</a:t>
            </a:r>
            <a:r>
              <a:rPr lang="en-US" sz="2000" dirty="0" smtClean="0"/>
              <a:t>/</a:t>
            </a:r>
            <a:r>
              <a:rPr lang="en-US" sz="2000" dirty="0" err="1" smtClean="0"/>
              <a:t>ToA</a:t>
            </a:r>
            <a:r>
              <a:rPr lang="en-US" sz="2000" dirty="0" smtClean="0"/>
              <a:t> time stamp 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Proposed Measurement Point for both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Either end of STF or start of LTF :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LTF</a:t>
            </a:r>
            <a:endParaRPr lang="en-US" baseline="-25000" dirty="0" smtClean="0"/>
          </a:p>
          <a:p>
            <a:pPr lvl="2">
              <a:buFont typeface="Arial" pitchFamily="34" charset="0"/>
              <a:buChar char="•"/>
            </a:pPr>
            <a:endParaRPr lang="en-US" baseline="-25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Proposed </a:t>
            </a:r>
            <a:r>
              <a:rPr lang="en-US" sz="2000" dirty="0" err="1" smtClean="0"/>
              <a:t>ToA</a:t>
            </a:r>
            <a:r>
              <a:rPr lang="en-US" sz="2000" dirty="0" smtClean="0"/>
              <a:t> validation by Sig with no CRC error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Every detection of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LTF</a:t>
            </a:r>
            <a:r>
              <a:rPr lang="en-US" baseline="-25000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is stored (over written) if CRC passed.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By TFM</a:t>
            </a:r>
            <a:r>
              <a:rPr lang="en-US" altLang="ja-JP" sz="2000" baseline="30000" dirty="0" smtClean="0"/>
              <a:t>2</a:t>
            </a:r>
            <a:r>
              <a:rPr lang="en-US" altLang="ja-JP" sz="2000" dirty="0" smtClean="0"/>
              <a:t>P Procedure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 smtClean="0"/>
              <a:t>time stamp </a:t>
            </a:r>
            <a:r>
              <a:rPr lang="en-US" dirty="0" smtClean="0"/>
              <a:t>of frame destined to the </a:t>
            </a:r>
            <a:r>
              <a:rPr lang="en-US" dirty="0" smtClean="0"/>
              <a:t>STA </a:t>
            </a:r>
            <a:r>
              <a:rPr lang="en-US" dirty="0" smtClean="0"/>
              <a:t>itself only be used.</a:t>
            </a:r>
          </a:p>
        </p:txBody>
      </p:sp>
    </p:spTree>
    <p:extLst>
      <p:ext uri="{BB962C8B-B14F-4D97-AF65-F5344CB8AC3E}">
        <p14:creationId xmlns:p14="http://schemas.microsoft.com/office/powerpoint/2010/main" val="2650872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Examples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Principle of PS feature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Synchronize peer nodes to TSF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Schedule or Trigger for STA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Sleep as long as possible for peer nodes to queue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Awake as short as possible to communicate quickly 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Accuracy </a:t>
                </a:r>
                <a14:m>
                  <m:oMath xmlns:m="http://schemas.openxmlformats.org/officeDocument/2006/math">
                    <m:r>
                      <a:rPr lang="en-US" altLang="ja-JP" sz="2000" b="0" i="1" dirty="0">
                        <a:latin typeface="Cambria Math"/>
                      </a:rPr>
                      <m:t>△</m:t>
                    </m:r>
                  </m:oMath>
                </a14:m>
                <a:r>
                  <a:rPr lang="en-GB" sz="2000" b="0" dirty="0" smtClean="0"/>
                  <a:t> of TSF sync does set the duty ratio </a:t>
                </a:r>
                <a14:m>
                  <m:oMath xmlns:m="http://schemas.openxmlformats.org/officeDocument/2006/math">
                    <m:r>
                      <a:rPr lang="en-GB" altLang="ja-JP" sz="2000" b="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sz="2000" b="0" dirty="0" smtClean="0"/>
                  <a:t>, </a:t>
                </a:r>
                <a:r>
                  <a:rPr lang="en-US" altLang="ja-JP" sz="2000" b="0" dirty="0" smtClean="0"/>
                  <a:t>due to wake-up margin. </a:t>
                </a:r>
                <a:br>
                  <a:rPr lang="en-US" altLang="ja-JP" sz="2000" b="0" dirty="0" smtClean="0"/>
                </a:br>
                <a:endParaRPr lang="en-GB" sz="2000" b="0" dirty="0" smtClean="0"/>
              </a:p>
              <a:p>
                <a:pPr marL="0" indent="0"/>
                <a:r>
                  <a:rPr lang="en-GB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𝐷</m:t>
                    </m:r>
                    <m:r>
                      <a:rPr lang="en-GB" b="0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b="0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b="0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b="0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b="0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b="0" i="1" dirty="0" err="1">
                            <a:latin typeface="Cambria Math"/>
                          </a:rPr>
                          <m:t>𝑇</m:t>
                        </m:r>
                        <m:r>
                          <a:rPr lang="en-US" altLang="ja-JP" b="0" i="1" baseline="-25000" dirty="0" smtClean="0">
                            <a:latin typeface="Cambria Math"/>
                          </a:rPr>
                          <m:t>𝑆𝑙𝑒𝑒𝑝</m:t>
                        </m:r>
                        <m:r>
                          <a:rPr lang="en-GB" altLang="ja-JP" b="0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b="0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b="0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b="0" dirty="0" smtClean="0"/>
                  <a:t>　</a:t>
                </a:r>
                <a:r>
                  <a:rPr lang="en-US" altLang="ja-JP" b="0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b="0" i="1" dirty="0">
                        <a:latin typeface="Cambria Math"/>
                      </a:rPr>
                      <m:t>𝐷</m:t>
                    </m:r>
                    <m:r>
                      <a:rPr lang="en-GB" altLang="ja-JP" b="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b="0" dirty="0" smtClean="0"/>
                  <a:t> </a:t>
                </a:r>
                <a:endParaRPr lang="en-US" altLang="ja-JP" b="0" dirty="0"/>
              </a:p>
              <a:p>
                <a:pPr marL="0" indent="0"/>
                <a:r>
                  <a:rPr lang="en-US" altLang="ja-JP" sz="1400" b="0" dirty="0" smtClean="0"/>
                  <a:t>  </a:t>
                </a:r>
              </a:p>
              <a:p>
                <a:pPr marL="400050" lvl="1" indent="0"/>
                <a:r>
                  <a:rPr lang="en-US" altLang="ja-JP" sz="1400" dirty="0" smtClean="0"/>
                  <a:t>c.f.  Peer to peer clock frequency accuracy</a:t>
                </a:r>
                <a:r>
                  <a:rPr lang="en-US" altLang="ja-JP" sz="1400" dirty="0" smtClean="0">
                    <a:latin typeface="Cambria Math"/>
                    <a:ea typeface="Cambria Math"/>
                  </a:rPr>
                  <a:t>=40ppm,  </a:t>
                </a:r>
              </a:p>
              <a:p>
                <a:pPr marL="400050" lvl="1" indent="0"/>
                <a:r>
                  <a:rPr lang="en-US" altLang="ja-JP" sz="1400" dirty="0" smtClean="0">
                    <a:latin typeface="Cambria Math"/>
                    <a:ea typeface="Cambria Math"/>
                  </a:rPr>
                  <a:t>    (1) </a:t>
                </a:r>
                <a14:m>
                  <m:oMath xmlns:m="http://schemas.openxmlformats.org/officeDocument/2006/math">
                    <m:r>
                      <a:rPr lang="en-GB" altLang="ja-JP" sz="1400" b="0" i="1" dirty="0">
                        <a:latin typeface="Cambria Math"/>
                      </a:rPr>
                      <m:t>𝐷</m:t>
                    </m:r>
                    <m:r>
                      <a:rPr lang="en-GB" altLang="ja-JP" sz="1400" b="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1400" dirty="0" smtClean="0">
                    <a:latin typeface="Cambria Math"/>
                    <a:ea typeface="Cambria Math"/>
                  </a:rPr>
                  <a:t>= (36ms / 15min) + 40  = 40 + 40 ppm </a:t>
                </a:r>
              </a:p>
              <a:p>
                <a:pPr marL="400050" lvl="1" indent="0"/>
                <a:r>
                  <a:rPr lang="en-US" altLang="ja-JP" sz="1400" dirty="0" smtClean="0">
                    <a:latin typeface="Cambria Math"/>
                    <a:ea typeface="Cambria Math"/>
                  </a:rPr>
                  <a:t>    (2) </a:t>
                </a:r>
                <a14:m>
                  <m:oMath xmlns:m="http://schemas.openxmlformats.org/officeDocument/2006/math">
                    <m:r>
                      <a:rPr lang="en-GB" altLang="ja-JP" sz="1400" b="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sz="1400" dirty="0" smtClean="0">
                    <a:latin typeface="Cambria Math"/>
                    <a:ea typeface="Cambria Math"/>
                  </a:rPr>
                  <a:t> = (360us / hour) + 40 = 0.1 + 40 ppm   or  </a:t>
                </a:r>
                <a14:m>
                  <m:oMath xmlns:m="http://schemas.openxmlformats.org/officeDocument/2006/math">
                    <m:r>
                      <a:rPr lang="en-GB" altLang="ja-JP" sz="1400" b="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sz="1400" dirty="0" smtClean="0">
                    <a:latin typeface="Cambria Math"/>
                    <a:ea typeface="Cambria Math"/>
                  </a:rPr>
                  <a:t> = (3.6ms / 10 hour) +40</a:t>
                </a:r>
                <a:r>
                  <a:rPr lang="en-US" altLang="ja-JP" sz="1400" dirty="0"/>
                  <a:t> </a:t>
                </a:r>
                <a:r>
                  <a:rPr lang="en-US" altLang="ja-JP" sz="1400" dirty="0" smtClean="0"/>
                  <a:t>= 0.1 +40 ppm</a:t>
                </a: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blipFill rotWithShape="1">
                <a:blip r:embed="rId3"/>
                <a:stretch>
                  <a:fillRect l="-706" t="-672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136303" y="1772816"/>
                <a:ext cx="4491358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i="1" dirty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kumimoji="1" lang="en-US" altLang="ja-JP" sz="1600">
                        <a:solidFill>
                          <a:schemeClr val="tx1"/>
                        </a:solidFill>
                        <a:latin typeface="Cambria Math"/>
                      </a:rPr>
                      <m:t>=1000000</m:t>
                    </m:r>
                  </m:oMath>
                </a14:m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3" y="1772816"/>
                <a:ext cx="4491358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357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1235627477−1234578901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1000000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blipFill rotWithShape="1">
                <a:blip r:embed="rId4"/>
                <a:stretch>
                  <a:fillRect l="-155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</a:t>
            </a:r>
            <a:r>
              <a:rPr kumimoji="1" lang="en-US" altLang="ja-JP" sz="1600" dirty="0">
                <a:solidFill>
                  <a:schemeClr val="tx1"/>
                </a:solidFill>
              </a:rPr>
              <a:t>1234578901-1234567890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)-(1234667890-1234678901)]/2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=[(1235627477-1235616466)-(1235716466-1235727477)]/2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45964" y="1628800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No frequency error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/>
              <p:cNvSpPr txBox="1"/>
              <p:nvPr/>
            </p:nvSpPr>
            <p:spPr>
              <a:xfrm>
                <a:off x="3059832" y="4594605"/>
                <a:ext cx="5396137" cy="6644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sz="2000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11011</m:t>
                                </m:r>
                                <m: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11011</m:t>
                                </m:r>
                              </m:num>
                              <m:den>
                                <m:r>
                                  <a:rPr kumimoji="1"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sz="2000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=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7" name="テキスト ボックス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594605"/>
                <a:ext cx="5396137" cy="664413"/>
              </a:xfrm>
              <a:prstGeom prst="rect">
                <a:avLst/>
              </a:prstGeom>
              <a:blipFill rotWithShape="1">
                <a:blip r:embed="rId5"/>
                <a:stretch>
                  <a:fillRect b="-454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69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136303" y="1772816"/>
                <a:ext cx="456355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kumimoji="1" lang="en-US" altLang="ja-JP" sz="2000" dirty="0">
                        <a:solidFill>
                          <a:schemeClr val="tx1"/>
                        </a:solidFill>
                      </a:rPr>
                      <m:t>=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  <m:r>
                      <m:rPr>
                        <m:nor/>
                      </m:rPr>
                      <a:rPr kumimoji="1" lang="en-US" altLang="ja-JP" sz="20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kumimoji="1" lang="en-US" altLang="ja-JP" sz="2000" i="1" dirty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</m:t>
                      </m:r>
                      <m:r>
                        <a:rPr kumimoji="1" lang="en-US" altLang="ja-JP" sz="1600">
                          <a:solidFill>
                            <a:schemeClr val="tx1"/>
                          </a:solidFill>
                          <a:latin typeface="Cambria Math"/>
                        </a:rPr>
                        <m:t>=1000000</m:t>
                      </m:r>
                    </m:oMath>
                  </m:oMathPara>
                </a14:m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3" y="1772816"/>
                <a:ext cx="456355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335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= f</a:t>
                </a:r>
                <a:r>
                  <a:rPr kumimoji="1" lang="en-US" altLang="ja-JP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1235627477−1234578901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1000000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55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=[(1235627478-1235616466)-(1235716468-1235727478)]/2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1424" y="1628800"/>
            <a:ext cx="2417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No frequency error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3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∗(1048584)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1235627482−1234578902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1000003.815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41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1.000003815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 =1000000</m:t>
                      </m:r>
                    </m:oMath>
                  </m:oMathPara>
                </a14:m>
                <a:endParaRPr kumimoji="1" lang="en-US" altLang="ja-JP" sz="16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43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=[(1235627482-1235616466)-(1235716468-1235727482)]/2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11016+11014)/2=11015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5269" y="1628800"/>
            <a:ext cx="2429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frequency offset ≈ 4ppm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80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∗(1048588)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1235627482−1234578902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1000007.629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41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1.000003815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∗(1048580)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=100000</m:t>
                    </m:r>
                  </m:oMath>
                </a14:m>
                <a:r>
                  <a:rPr kumimoji="1" lang="en-US" altLang="ja-JP" sz="1600" b="0" dirty="0" smtClean="0">
                    <a:solidFill>
                      <a:schemeClr val="tx1"/>
                    </a:solidFill>
                  </a:rPr>
                  <a:t>3.815</a:t>
                </a: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432" b="-9701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=[(1235627482-1235616466)-(1235716468-1235727482)]/2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11016+11014)/2=11015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6341" y="1628800"/>
            <a:ext cx="2567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1,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frequency offset ≈ 4ppm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9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End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Nov.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8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78823" y="684213"/>
            <a:ext cx="8369641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Wake-up synchronization </a:t>
            </a:r>
            <a:br>
              <a:rPr lang="en-US" sz="2800" dirty="0" smtClean="0"/>
            </a:br>
            <a:r>
              <a:rPr lang="en-US" sz="2800" dirty="0" smtClean="0"/>
              <a:t>Simple </a:t>
            </a:r>
            <a:r>
              <a:rPr lang="en-US" altLang="ja-JP" sz="2800" dirty="0" smtClean="0"/>
              <a:t>AP </a:t>
            </a:r>
            <a:r>
              <a:rPr lang="en-US" altLang="ja-JP" sz="2800" dirty="0"/>
              <a:t>announcement </a:t>
            </a:r>
            <a:r>
              <a:rPr lang="en-US" altLang="ja-JP" sz="2800" dirty="0" smtClean="0"/>
              <a:t>of TSF accuracy (1)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722" y="1962677"/>
            <a:ext cx="8277766" cy="4208463"/>
          </a:xfrm>
          <a:ln/>
        </p:spPr>
        <p:txBody>
          <a:bodyPr/>
          <a:lstStyle/>
          <a:p>
            <a:r>
              <a:rPr lang="en-US" sz="2000" dirty="0" smtClean="0"/>
              <a:t>Wake-up Timing margin depends on TSF timer freq. accuracy </a:t>
            </a: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sz="2000" dirty="0" smtClean="0"/>
              <a:t>;  </a:t>
            </a:r>
          </a:p>
          <a:p>
            <a:endParaRPr lang="en-US" b="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0" indent="0"/>
            <a:endParaRPr lang="en-US" altLang="ja-JP" dirty="0" smtClean="0"/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336667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2051720" y="2904619"/>
            <a:ext cx="0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213738" y="3963253"/>
            <a:ext cx="54006" cy="2224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084168" y="4107269"/>
            <a:ext cx="2016224" cy="2229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4203640"/>
            <a:ext cx="3816424" cy="11965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084168" y="3084639"/>
            <a:ext cx="1584176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H="1">
            <a:off x="6867872" y="2883133"/>
            <a:ext cx="9385" cy="15374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76627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084168" y="3840723"/>
            <a:ext cx="0" cy="725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084168" y="3912731"/>
            <a:ext cx="783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085501" y="3471391"/>
            <a:ext cx="3438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   </a:t>
            </a:r>
            <a:r>
              <a:rPr kumimoji="1" lang="en-US" altLang="ja-JP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altLang="ja-JP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△</a:t>
            </a:r>
            <a:r>
              <a:rPr lang="en-US" altLang="ja-JP" sz="20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·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– T</a:t>
            </a:r>
            <a:r>
              <a:rPr kumimoji="1" lang="en-US" altLang="ja-JP" sz="16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kumimoji="1" lang="en-US" altLang="ja-JP" sz="1600" u="sng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502" y="2883133"/>
            <a:ext cx="172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   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3912731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15682" y="4488795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917662" y="2710081"/>
            <a:ext cx="3179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47864" y="4251285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88224" y="2523093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3840723"/>
            <a:ext cx="0" cy="698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6228184" y="3049215"/>
            <a:ext cx="1237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± △· (T</a:t>
            </a:r>
            <a:r>
              <a:rPr lang="en-US" altLang="ja-JP" sz="14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W </a:t>
            </a:r>
            <a:r>
              <a:rPr lang="en-US" altLang="ja-JP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–T</a:t>
            </a:r>
            <a:r>
              <a:rPr lang="en-US" altLang="ja-JP" sz="14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400" dirty="0"/>
          </a:p>
        </p:txBody>
      </p:sp>
      <p:cxnSp>
        <p:nvCxnSpPr>
          <p:cNvPr id="86" name="直線矢印コネクタ 85"/>
          <p:cNvCxnSpPr/>
          <p:nvPr/>
        </p:nvCxnSpPr>
        <p:spPr bwMode="auto">
          <a:xfrm>
            <a:off x="6084168" y="3210653"/>
            <a:ext cx="2322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40" name="テキスト ボックス 39"/>
          <p:cNvSpPr txBox="1"/>
          <p:nvPr/>
        </p:nvSpPr>
        <p:spPr>
          <a:xfrm rot="5400000">
            <a:off x="7441000" y="368654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>
            <a:off x="1763688" y="432329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テキスト ボックス 54"/>
          <p:cNvSpPr txBox="1"/>
          <p:nvPr/>
        </p:nvSpPr>
        <p:spPr>
          <a:xfrm>
            <a:off x="1979712" y="3666510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notified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>
            <a:off x="7380312" y="3212976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7274471" y="4933617"/>
            <a:ext cx="1473993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Cambria Math"/>
                <a:ea typeface="Cambria Math"/>
              </a:rPr>
              <a:t>△ </a:t>
            </a:r>
            <a:r>
              <a:rPr lang="en-US" altLang="ja-JP" sz="1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includes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accuracy of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both AP &amp; STA</a:t>
            </a:r>
            <a:r>
              <a:rPr lang="en-US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</a:p>
        </p:txBody>
      </p:sp>
      <p:cxnSp>
        <p:nvCxnSpPr>
          <p:cNvPr id="51" name="直線矢印コネクタ 50"/>
          <p:cNvCxnSpPr/>
          <p:nvPr/>
        </p:nvCxnSpPr>
        <p:spPr bwMode="auto">
          <a:xfrm flipH="1" flipV="1">
            <a:off x="6316460" y="3950651"/>
            <a:ext cx="958011" cy="9829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676576" y="5085184"/>
            <a:ext cx="6415703" cy="126957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Times New Roman"/>
                <a:ea typeface="MS Gothic"/>
              </a:rPr>
              <a:t>&lt; 11-12/130r0 “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/>
                <a:ea typeface="굴림" charset="-127"/>
              </a:rPr>
              <a:t>Beacon Reception of Long Sleeper” &gt;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AP is supposed to announce 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TSF accuracy △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,  (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△&lt;100ppm) 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STA is able to wake up at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(</a:t>
            </a:r>
            <a:r>
              <a:rPr kumimoji="1"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1" lang="en-US" altLang="ja-JP" sz="1600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W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- △)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</a:p>
          <a:p>
            <a:pPr marL="400050" lvl="1" indent="0">
              <a:spcBef>
                <a:spcPts val="5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 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: TSF timer value just after last time it was synchronized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33509" y="4509120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STA</a:t>
            </a:r>
          </a:p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42" name="テキスト ボックス 52"/>
          <p:cNvSpPr txBox="1"/>
          <p:nvPr/>
        </p:nvSpPr>
        <p:spPr>
          <a:xfrm>
            <a:off x="1835696" y="249289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29612" y="2708920"/>
            <a:ext cx="156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(IEEE802.11-2012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Tolerance 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Cambria Math"/>
                <a:ea typeface="Cambria Math"/>
              </a:rPr>
              <a:t>±100ppm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33509" y="6453336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9" y="1962677"/>
            <a:ext cx="7848872" cy="4208463"/>
          </a:xfrm>
          <a:ln/>
        </p:spPr>
        <p:txBody>
          <a:bodyPr/>
          <a:lstStyle/>
          <a:p>
            <a:r>
              <a:rPr lang="en-US" sz="2000" dirty="0" smtClean="0"/>
              <a:t>Awake period of STA may become much longer than actual </a:t>
            </a:r>
          </a:p>
          <a:p>
            <a:r>
              <a:rPr lang="en-US" sz="2000" dirty="0" smtClean="0"/>
              <a:t>Communication. </a:t>
            </a:r>
            <a:endParaRPr lang="en-US" altLang="ja-JP" sz="2000" dirty="0" smtClean="0"/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336667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2051720" y="2904619"/>
            <a:ext cx="0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213738" y="3963253"/>
            <a:ext cx="54006" cy="2224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084168" y="4107269"/>
            <a:ext cx="2016224" cy="2229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4203640"/>
            <a:ext cx="3816424" cy="11965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084168" y="3084639"/>
            <a:ext cx="1584176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H="1">
            <a:off x="6867872" y="2883133"/>
            <a:ext cx="9385" cy="15374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76627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084168" y="3840723"/>
            <a:ext cx="0" cy="725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236296" y="3349733"/>
            <a:ext cx="0" cy="14474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084168" y="3912731"/>
            <a:ext cx="783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165320" y="3531205"/>
            <a:ext cx="314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   -</a:t>
            </a:r>
            <a:r>
              <a:rPr lang="en-US" altLang="ja-JP" sz="1400" dirty="0" smtClean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△· (T</a:t>
            </a:r>
            <a:r>
              <a:rPr lang="en-US" altLang="ja-JP" sz="1400" baseline="-25000" dirty="0">
                <a:solidFill>
                  <a:srgbClr val="000000"/>
                </a:solidFill>
                <a:latin typeface="Cambria Math"/>
                <a:ea typeface="Cambria Math"/>
              </a:rPr>
              <a:t>W 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–</a:t>
            </a:r>
            <a:r>
              <a:rPr lang="en-US" altLang="ja-JP" sz="14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400" dirty="0" smtClean="0">
                <a:solidFill>
                  <a:srgbClr val="000000"/>
                </a:solidFill>
                <a:latin typeface="Cambria Math"/>
                <a:ea typeface="Cambria Math"/>
              </a:rPr>
              <a:t>)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502" y="2883133"/>
            <a:ext cx="172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AP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  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3912731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15682" y="4488795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917662" y="2710081"/>
            <a:ext cx="3179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47864" y="4251285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16216" y="2636912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3840723"/>
            <a:ext cx="0" cy="698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6300191" y="3029084"/>
            <a:ext cx="1243834" cy="47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± △· (T</a:t>
            </a:r>
            <a:r>
              <a:rPr lang="en-US" altLang="ja-JP" sz="1400" baseline="-25000" dirty="0">
                <a:solidFill>
                  <a:srgbClr val="000000"/>
                </a:solidFill>
                <a:latin typeface="Cambria Math"/>
                <a:ea typeface="Cambria Math"/>
              </a:rPr>
              <a:t>W 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–T</a:t>
            </a:r>
            <a:r>
              <a:rPr lang="en-US" altLang="ja-JP" sz="1400" baseline="-25000" dirty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)</a:t>
            </a:r>
            <a:endParaRPr kumimoji="1" lang="ja-JP" altLang="en-US" sz="1400" dirty="0">
              <a:solidFill>
                <a:srgbClr val="FFFFFF"/>
              </a:solidFill>
            </a:endParaRPr>
          </a:p>
          <a:p>
            <a:endParaRPr kumimoji="1" lang="ja-JP" altLang="en-US" sz="1600" baseline="-25000" dirty="0"/>
          </a:p>
        </p:txBody>
      </p:sp>
      <p:cxnSp>
        <p:nvCxnSpPr>
          <p:cNvPr id="86" name="直線矢印コネクタ 85"/>
          <p:cNvCxnSpPr/>
          <p:nvPr/>
        </p:nvCxnSpPr>
        <p:spPr bwMode="auto">
          <a:xfrm>
            <a:off x="6084168" y="3210653"/>
            <a:ext cx="232292" cy="23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7236296" y="4236189"/>
            <a:ext cx="864096" cy="94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5400000">
            <a:off x="7441000" y="372835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>
            <a:off x="1763688" y="432329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>
            <a:off x="7236296" y="3891245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52" name="テキスト ボックス 51"/>
          <p:cNvSpPr txBox="1"/>
          <p:nvPr/>
        </p:nvSpPr>
        <p:spPr>
          <a:xfrm>
            <a:off x="7236296" y="3378478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communication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79712" y="3666510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notified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156176" y="4665330"/>
            <a:ext cx="2696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T</a:t>
            </a:r>
            <a:r>
              <a:rPr kumimoji="1" lang="en-US" altLang="ja-JP" b="1" baseline="-25000" dirty="0">
                <a:solidFill>
                  <a:schemeClr val="tx1"/>
                </a:solidFill>
              </a:rPr>
              <a:t>W-actual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actual wake-up point of time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7236296" y="3270466"/>
            <a:ext cx="864096" cy="5749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>
            <a:off x="7419707" y="3212976"/>
            <a:ext cx="2486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683568" y="5396443"/>
            <a:ext cx="6696743" cy="9848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Communication may happen within green                                window. </a:t>
            </a:r>
          </a:p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STA have to be awake during  entire blue                       period </a:t>
            </a:r>
          </a:p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while actual communication duration           may be a part of  awake period. 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33509" y="4509120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STA</a:t>
            </a:r>
          </a:p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295183" y="5445224"/>
            <a:ext cx="1428945" cy="3199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83968" y="537321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△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·(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W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–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600" dirty="0"/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446800" y="5805264"/>
            <a:ext cx="845280" cy="21872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awake</a:t>
            </a: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149019" y="6165304"/>
            <a:ext cx="350973" cy="10936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4" name="Rectangle 1"/>
          <p:cNvSpPr>
            <a:spLocks noGrp="1" noChangeArrowheads="1"/>
          </p:cNvSpPr>
          <p:nvPr>
            <p:ph type="title"/>
          </p:nvPr>
        </p:nvSpPr>
        <p:spPr>
          <a:xfrm>
            <a:off x="378823" y="684213"/>
            <a:ext cx="8369641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Wake-up synchronization </a:t>
            </a:r>
            <a:br>
              <a:rPr lang="en-US" sz="2800" dirty="0" smtClean="0"/>
            </a:br>
            <a:r>
              <a:rPr lang="en-US" sz="2800" dirty="0" smtClean="0"/>
              <a:t>Simple </a:t>
            </a:r>
            <a:r>
              <a:rPr lang="en-US" altLang="ja-JP" sz="2800" dirty="0" smtClean="0"/>
              <a:t>AP </a:t>
            </a:r>
            <a:r>
              <a:rPr lang="en-US" altLang="ja-JP" sz="2800" dirty="0"/>
              <a:t>announcement </a:t>
            </a:r>
            <a:r>
              <a:rPr lang="en-US" altLang="ja-JP" sz="2800" dirty="0" smtClean="0"/>
              <a:t>of TSF accuracy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5877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2664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/>
              <a:t>Wake-up </a:t>
            </a:r>
            <a:r>
              <a:rPr lang="en-US" altLang="ja-JP" sz="2800" dirty="0" smtClean="0"/>
              <a:t>sync. using </a:t>
            </a:r>
            <a:r>
              <a:rPr lang="en-US" altLang="ja-JP" sz="2800" dirty="0"/>
              <a:t>TFM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 announcement of TSF timer stability (1)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040" y="1988840"/>
            <a:ext cx="7772400" cy="4464496"/>
          </a:xfrm>
          <a:ln/>
        </p:spPr>
        <p:txBody>
          <a:bodyPr/>
          <a:lstStyle/>
          <a:p>
            <a:r>
              <a:rPr lang="en-US" sz="2000" dirty="0" smtClean="0"/>
              <a:t>Wake-up Timer Stability information (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r>
              <a:rPr lang="en-US" sz="2000" dirty="0" smtClean="0"/>
              <a:t> as well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as </a:t>
            </a: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sz="2000" dirty="0" smtClean="0"/>
              <a:t>;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0" indent="0"/>
            <a:endParaRPr lang="en-US" altLang="ja-JP" dirty="0" smtClean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793703"/>
            <a:ext cx="0" cy="9146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051720" y="4118883"/>
            <a:ext cx="144016" cy="5119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20" name="正方形/長方形 19"/>
          <p:cNvSpPr/>
          <p:nvPr/>
        </p:nvSpPr>
        <p:spPr bwMode="auto">
          <a:xfrm>
            <a:off x="4572000" y="3064604"/>
            <a:ext cx="3384376" cy="4997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300192" y="2873842"/>
            <a:ext cx="1155" cy="1203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16233"/>
            <a:ext cx="42040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7020272" y="4640070"/>
            <a:ext cx="0" cy="6611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123728" y="4356393"/>
            <a:ext cx="5112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2699792" y="3966736"/>
            <a:ext cx="576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1800" b="1" dirty="0" smtClean="0">
                <a:solidFill>
                  <a:schemeClr val="tx1"/>
                </a:solidFill>
              </a:rPr>
              <a:t>compensated by measured TSF frequency      </a:t>
            </a:r>
            <a:r>
              <a:rPr kumimoji="1" lang="en-US" altLang="ja-JP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baseline="-25000" dirty="0" smtClean="0">
                <a:solidFill>
                  <a:srgbClr val="000000"/>
                </a:solidFill>
              </a:rPr>
              <a:t>w-</a:t>
            </a:r>
            <a:r>
              <a:rPr kumimoji="1" lang="en-US" altLang="ja-JP" baseline="-25000" dirty="0" err="1" smtClean="0">
                <a:solidFill>
                  <a:srgbClr val="000000"/>
                </a:solidFill>
              </a:rPr>
              <a:t>compen</a:t>
            </a:r>
            <a:r>
              <a:rPr kumimoji="1" lang="en-US" altLang="ja-JP" dirty="0" smtClean="0">
                <a:solidFill>
                  <a:srgbClr val="000000"/>
                </a:solidFill>
              </a:rPr>
              <a:t> </a:t>
            </a:r>
            <a:endParaRPr kumimoji="1" lang="ja-JP" altLang="en-US" baseline="-250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2017" y="2772217"/>
            <a:ext cx="141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announced AP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 TSF master)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6891" y="4140369"/>
            <a:ext cx="162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 side 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measured 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812360" y="486916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65764" y="2628201"/>
            <a:ext cx="323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84168" y="249289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4481825"/>
            <a:ext cx="0" cy="477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5690095" y="299695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△</a:t>
            </a:r>
            <a:r>
              <a:rPr lang="en-US" altLang="ja-JP" sz="1600" dirty="0">
                <a:solidFill>
                  <a:srgbClr val="000000"/>
                </a:solidFill>
                <a:latin typeface="Cambria Math"/>
                <a:ea typeface="Cambria Math"/>
              </a:rPr>
              <a:t>·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</a:t>
            </a:r>
            <a:endParaRPr kumimoji="1" lang="ja-JP" altLang="en-US" sz="1600" baseline="-25000" dirty="0">
              <a:solidFill>
                <a:srgbClr val="FFFFFF"/>
              </a:solidFill>
            </a:endParaRPr>
          </a:p>
        </p:txBody>
      </p:sp>
      <p:cxnSp>
        <p:nvCxnSpPr>
          <p:cNvPr id="87" name="直線矢印コネクタ 86"/>
          <p:cNvCxnSpPr/>
          <p:nvPr/>
        </p:nvCxnSpPr>
        <p:spPr bwMode="auto">
          <a:xfrm>
            <a:off x="6660232" y="3211815"/>
            <a:ext cx="12961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6804248" y="2412177"/>
            <a:ext cx="2115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measured AP side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point of time (by STA)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020272" y="3297759"/>
            <a:ext cx="482254" cy="26654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/>
          <p:cNvCxnSpPr>
            <a:endCxn id="42" idx="2"/>
          </p:cNvCxnSpPr>
          <p:nvPr/>
        </p:nvCxnSpPr>
        <p:spPr bwMode="auto">
          <a:xfrm>
            <a:off x="7261399" y="2937719"/>
            <a:ext cx="0" cy="626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763688" y="3564305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7020272" y="3420289"/>
            <a:ext cx="5040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7020272" y="346093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2000" b="1" dirty="0"/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1768493" y="471643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>
            <a:off x="7020272" y="3636313"/>
            <a:ext cx="0" cy="84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6300192" y="4005064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6228184" y="3604954"/>
            <a:ext cx="1150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kumimoji="1" lang="ja-JP" altLang="en-US" sz="2000" dirty="0"/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20272" y="4478923"/>
            <a:ext cx="1084925" cy="237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7261399" y="4327676"/>
            <a:ext cx="1" cy="6320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 rot="5400000">
            <a:off x="7577464" y="4122973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195736" y="4597678"/>
            <a:ext cx="4824536" cy="1187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763688" y="3780329"/>
            <a:ext cx="3922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rgbClr val="000000"/>
                </a:solidFill>
              </a:rPr>
              <a:t>w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notified after TSF frequency measurement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>
            <a:off x="7261399" y="3780329"/>
            <a:ext cx="1" cy="296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6853825" y="5220489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70C0"/>
                </a:solidFill>
              </a:rPr>
              <a:t>STA</a:t>
            </a:r>
          </a:p>
          <a:p>
            <a:r>
              <a:rPr kumimoji="1" lang="en-US" altLang="ja-JP" sz="16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 bwMode="auto">
          <a:xfrm>
            <a:off x="7020272" y="4869160"/>
            <a:ext cx="2520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4" name="テキスト ボックス 73"/>
          <p:cNvSpPr txBox="1"/>
          <p:nvPr/>
        </p:nvSpPr>
        <p:spPr>
          <a:xfrm>
            <a:off x="6948264" y="4758824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-</a:t>
            </a:r>
            <a:r>
              <a:rPr lang="el-GR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2000" b="1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27667" y="465313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en-US" altLang="ja-JP" b="1" u="sng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5111750"/>
            <a:ext cx="5904656" cy="126957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Times New Roman"/>
                <a:ea typeface="MS Gothic"/>
              </a:rPr>
              <a:t>&lt; TFM</a:t>
            </a:r>
            <a:r>
              <a:rPr lang="en-US" altLang="ja-JP" sz="1600" kern="0" baseline="30000" dirty="0">
                <a:solidFill>
                  <a:srgbClr val="000000"/>
                </a:solidFill>
                <a:latin typeface="Times New Roman"/>
                <a:ea typeface="MS Gothic"/>
              </a:rPr>
              <a:t>2</a:t>
            </a:r>
            <a:r>
              <a:rPr lang="en-US" altLang="ja-JP" sz="1600" kern="0" dirty="0">
                <a:solidFill>
                  <a:srgbClr val="000000"/>
                </a:solidFill>
                <a:latin typeface="Times New Roman"/>
                <a:ea typeface="MS Gothic"/>
              </a:rPr>
              <a:t>P involves two </a:t>
            </a:r>
            <a:r>
              <a:rPr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parameters, i.e.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△ and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 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/>
                <a:ea typeface="굴림" charset="-127"/>
              </a:rPr>
              <a:t>&gt;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AP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advertise 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△</a:t>
            </a:r>
            <a:r>
              <a:rPr lang="en-US" altLang="ja-JP" sz="1600" kern="0" baseline="-25000" dirty="0">
                <a:solidFill>
                  <a:srgbClr val="000000"/>
                </a:solidFill>
                <a:latin typeface="Cambria Math"/>
                <a:ea typeface="Cambria Math"/>
              </a:rPr>
              <a:t>worst  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and 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STA to wake up at, </a:t>
            </a:r>
            <a:endParaRPr lang="en-US" altLang="ja-JP" sz="1600" kern="0" dirty="0" smtClean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400050" lvl="1" indent="0">
              <a:spcBef>
                <a:spcPts val="5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    (T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W-</a:t>
            </a:r>
            <a:r>
              <a:rPr lang="en-US" altLang="ja-JP" sz="1600" kern="0" baseline="-25000" dirty="0" err="1" smtClean="0">
                <a:solidFill>
                  <a:srgbClr val="000000"/>
                </a:solidFill>
                <a:latin typeface="Cambria Math"/>
                <a:ea typeface="Cambria Math"/>
              </a:rPr>
              <a:t>compen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-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≃ (</a:t>
            </a:r>
            <a:r>
              <a:rPr kumimoji="1"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1" lang="en-US" altLang="ja-JP" sz="1600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W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+ △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- </a:t>
            </a:r>
            <a:r>
              <a:rPr lang="el-GR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 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endParaRPr lang="en-US" altLang="ja-JP" sz="1600" kern="0" baseline="-25000" dirty="0">
              <a:solidFill>
                <a:srgbClr val="000000"/>
              </a:solidFill>
              <a:latin typeface="Cambria Math"/>
              <a:ea typeface="Cambria Math"/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 flipV="1">
            <a:off x="2195736" y="4758825"/>
            <a:ext cx="0" cy="3529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stealth" w="lg" len="med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 flipV="1">
            <a:off x="6627695" y="3211815"/>
            <a:ext cx="1328681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>
            <a:off x="4572000" y="3211815"/>
            <a:ext cx="1042550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509606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040" y="1988840"/>
            <a:ext cx="7772400" cy="4464496"/>
          </a:xfrm>
          <a:ln/>
        </p:spPr>
        <p:txBody>
          <a:bodyPr/>
          <a:lstStyle/>
          <a:p>
            <a:r>
              <a:rPr lang="en-US" sz="2000" dirty="0" smtClean="0"/>
              <a:t>Wake-up Timer Stability information (</a:t>
            </a:r>
            <a:r>
              <a:rPr lang="en-US" altLang="ja-JP" sz="2000" dirty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r>
              <a:rPr lang="en-US" sz="2000" dirty="0" smtClean="0"/>
              <a:t> as well as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2000" dirty="0" smtClean="0">
                <a:latin typeface="Cambria Math"/>
                <a:ea typeface="Cambria Math"/>
              </a:rPr>
              <a:t>△ </a:t>
            </a:r>
            <a:r>
              <a:rPr lang="en-US" sz="2000" dirty="0" smtClean="0"/>
              <a:t>;  </a:t>
            </a:r>
          </a:p>
          <a:p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0" indent="0"/>
            <a:endParaRPr lang="en-US" altLang="ja-JP" dirty="0" smtClean="0"/>
          </a:p>
          <a:p>
            <a:pPr marL="0" indent="0"/>
            <a:endParaRPr lang="en-US" altLang="ja-JP" dirty="0" smtClean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793703"/>
            <a:ext cx="0" cy="9146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051720" y="4118883"/>
            <a:ext cx="144016" cy="5119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20" name="正方形/長方形 19"/>
          <p:cNvSpPr/>
          <p:nvPr/>
        </p:nvSpPr>
        <p:spPr bwMode="auto">
          <a:xfrm>
            <a:off x="4572000" y="3064604"/>
            <a:ext cx="3384376" cy="4997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300192" y="2873842"/>
            <a:ext cx="1155" cy="1203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16233"/>
            <a:ext cx="42040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7020272" y="4500409"/>
            <a:ext cx="0" cy="3687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123728" y="4356393"/>
            <a:ext cx="5112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200716" y="4026550"/>
            <a:ext cx="4827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1600" dirty="0" smtClean="0">
                <a:solidFill>
                  <a:schemeClr val="tx1"/>
                </a:solidFill>
              </a:rPr>
              <a:t>compensated by measured TSF frequency         </a:t>
            </a:r>
            <a:r>
              <a:rPr kumimoji="1" lang="en-US" altLang="ja-JP" sz="16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rgbClr val="000000"/>
                </a:solidFill>
              </a:rPr>
              <a:t>w-</a:t>
            </a:r>
            <a:r>
              <a:rPr kumimoji="1" lang="en-US" altLang="ja-JP" sz="1600" baseline="-25000" dirty="0" err="1" smtClean="0">
                <a:solidFill>
                  <a:srgbClr val="000000"/>
                </a:solidFill>
              </a:rPr>
              <a:t>compen</a:t>
            </a:r>
            <a:r>
              <a:rPr kumimoji="1" lang="en-US" altLang="ja-JP" sz="1600" dirty="0" smtClean="0">
                <a:solidFill>
                  <a:srgbClr val="000000"/>
                </a:solidFill>
              </a:rPr>
              <a:t> </a:t>
            </a:r>
            <a:endParaRPr kumimoji="1" lang="ja-JP" altLang="en-US" sz="1600" baseline="-250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2017" y="2772217"/>
            <a:ext cx="141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announced AP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 TSF master)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6891" y="4140369"/>
            <a:ext cx="162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 side 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measured 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100392" y="4716433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sleep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again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65764" y="2628201"/>
            <a:ext cx="323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84168" y="2586390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4481825"/>
            <a:ext cx="0" cy="477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5690095" y="299695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△</a:t>
            </a:r>
            <a:r>
              <a:rPr lang="en-US" altLang="ja-JP" sz="1600" dirty="0">
                <a:solidFill>
                  <a:srgbClr val="000000"/>
                </a:solidFill>
                <a:latin typeface="Cambria Math"/>
                <a:ea typeface="Cambria Math"/>
              </a:rPr>
              <a:t>·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</a:t>
            </a:r>
            <a:endParaRPr kumimoji="1" lang="ja-JP" altLang="en-US" sz="1600" baseline="-25000" dirty="0">
              <a:solidFill>
                <a:srgbClr val="FFFFFF"/>
              </a:solidFill>
            </a:endParaRPr>
          </a:p>
        </p:txBody>
      </p:sp>
      <p:cxnSp>
        <p:nvCxnSpPr>
          <p:cNvPr id="86" name="直線矢印コネクタ 85"/>
          <p:cNvCxnSpPr/>
          <p:nvPr/>
        </p:nvCxnSpPr>
        <p:spPr bwMode="auto">
          <a:xfrm>
            <a:off x="4572000" y="3211815"/>
            <a:ext cx="1042550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V="1">
            <a:off x="6627695" y="3211815"/>
            <a:ext cx="1328681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7043056" y="2412177"/>
            <a:ext cx="135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measured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point of time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020272" y="3297759"/>
            <a:ext cx="482254" cy="26654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/>
          <p:cNvCxnSpPr>
            <a:endCxn id="42" idx="2"/>
          </p:cNvCxnSpPr>
          <p:nvPr/>
        </p:nvCxnSpPr>
        <p:spPr bwMode="auto">
          <a:xfrm>
            <a:off x="7261399" y="2937719"/>
            <a:ext cx="0" cy="626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763688" y="3564305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7020272" y="3501008"/>
            <a:ext cx="2411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6948264" y="3429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-</a:t>
            </a:r>
            <a:r>
              <a:rPr lang="el-GR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2000" dirty="0"/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1768493" y="471643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>
            <a:off x="7020272" y="3636313"/>
            <a:ext cx="0" cy="84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6300192" y="3933056"/>
            <a:ext cx="961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6229932" y="3573016"/>
            <a:ext cx="1150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kumimoji="1" lang="ja-JP" altLang="en-US" sz="2000" dirty="0"/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20272" y="4478923"/>
            <a:ext cx="1084925" cy="237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372760" y="4630804"/>
            <a:ext cx="727632" cy="8562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7261399" y="4327676"/>
            <a:ext cx="0" cy="410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 rot="5400000">
            <a:off x="7577464" y="4122973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195736" y="4597678"/>
            <a:ext cx="4824536" cy="1187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763688" y="3780329"/>
            <a:ext cx="3989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rgbClr val="000000"/>
                </a:solidFill>
              </a:rPr>
              <a:t>w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notified after TSF frequency measurement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 bwMode="auto">
          <a:xfrm>
            <a:off x="7372760" y="3564305"/>
            <a:ext cx="0" cy="1613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stealth" w="lg" len="med"/>
            <a:tailEnd type="none" w="med" len="med"/>
          </a:ln>
          <a:effectLst/>
        </p:spPr>
      </p:cxnSp>
      <p:sp>
        <p:nvSpPr>
          <p:cNvPr id="56" name="テキスト ボックス 55"/>
          <p:cNvSpPr txBox="1"/>
          <p:nvPr/>
        </p:nvSpPr>
        <p:spPr>
          <a:xfrm>
            <a:off x="7499022" y="3645024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communication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直線コネクタ 56"/>
          <p:cNvCxnSpPr>
            <a:stCxn id="62" idx="3"/>
          </p:cNvCxnSpPr>
          <p:nvPr/>
        </p:nvCxnSpPr>
        <p:spPr bwMode="auto">
          <a:xfrm>
            <a:off x="8100392" y="3525847"/>
            <a:ext cx="0" cy="16522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7372760" y="3933056"/>
            <a:ext cx="7276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62" name="正方形/長方形 61"/>
          <p:cNvSpPr/>
          <p:nvPr/>
        </p:nvSpPr>
        <p:spPr bwMode="auto">
          <a:xfrm>
            <a:off x="7372760" y="3487388"/>
            <a:ext cx="727632" cy="7691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>
            <a:off x="7261399" y="3780329"/>
            <a:ext cx="1" cy="296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6494957" y="5085184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b="1" dirty="0">
                <a:solidFill>
                  <a:schemeClr val="tx1"/>
                </a:solidFill>
              </a:rPr>
              <a:t>T</a:t>
            </a:r>
            <a:r>
              <a:rPr kumimoji="1" lang="en-US" altLang="ja-JP" b="1" baseline="-25000" dirty="0">
                <a:solidFill>
                  <a:schemeClr val="tx1"/>
                </a:solidFill>
              </a:rPr>
              <a:t>W-actual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actual point of time</a:t>
            </a:r>
          </a:p>
        </p:txBody>
      </p:sp>
      <p:cxnSp>
        <p:nvCxnSpPr>
          <p:cNvPr id="16" name="直線コネクタ 15"/>
          <p:cNvCxnSpPr>
            <a:endCxn id="51" idx="2"/>
          </p:cNvCxnSpPr>
          <p:nvPr/>
        </p:nvCxnSpPr>
        <p:spPr bwMode="auto">
          <a:xfrm flipV="1">
            <a:off x="7372760" y="4630805"/>
            <a:ext cx="1" cy="5560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583670" y="4869160"/>
            <a:ext cx="60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 smtClean="0">
                <a:solidFill>
                  <a:srgbClr val="0070C0"/>
                </a:solidFill>
              </a:rPr>
              <a:t>STA</a:t>
            </a:r>
          </a:p>
          <a:p>
            <a:pPr algn="r"/>
            <a:r>
              <a:rPr kumimoji="1" lang="en-US" altLang="ja-JP" sz="12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83568" y="5396443"/>
            <a:ext cx="5256583" cy="9848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STA to wake up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at </a:t>
            </a:r>
          </a:p>
          <a:p>
            <a:pPr>
              <a:spcBef>
                <a:spcPts val="600"/>
              </a:spcBef>
            </a:pP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(T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W-</a:t>
            </a:r>
            <a:r>
              <a:rPr lang="en-US" altLang="ja-JP" sz="1600" baseline="-25000" dirty="0" err="1" smtClean="0">
                <a:solidFill>
                  <a:schemeClr val="tx1"/>
                </a:solidFill>
                <a:latin typeface="Cambria Math"/>
                <a:ea typeface="Cambria Math"/>
              </a:rPr>
              <a:t>compen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-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≃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+ △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 - </a:t>
            </a:r>
            <a:r>
              <a:rPr lang="el-GR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)+T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lang="en-US" altLang="ja-JP" sz="1600" dirty="0">
              <a:solidFill>
                <a:schemeClr val="tx1"/>
              </a:solidFill>
              <a:latin typeface="Cambria Math"/>
              <a:ea typeface="Cambria Math"/>
            </a:endParaRPr>
          </a:p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                                            after once TFM</a:t>
            </a:r>
            <a:r>
              <a:rPr lang="en-US" altLang="ja-JP" sz="1600" kern="0" baseline="30000" dirty="0" smtClean="0">
                <a:solidFill>
                  <a:srgbClr val="000000"/>
                </a:solidFill>
                <a:latin typeface="Cambria Math"/>
                <a:ea typeface="Cambria Math"/>
              </a:rPr>
              <a:t>2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P has carried out . </a:t>
            </a:r>
          </a:p>
        </p:txBody>
      </p:sp>
      <p:sp>
        <p:nvSpPr>
          <p:cNvPr id="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2664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/>
              <a:t>Wake-up </a:t>
            </a:r>
            <a:r>
              <a:rPr lang="en-US" altLang="ja-JP" sz="2800" dirty="0" smtClean="0"/>
              <a:t>sync. using </a:t>
            </a:r>
            <a:r>
              <a:rPr lang="en-US" altLang="ja-JP" sz="2800" dirty="0"/>
              <a:t>TFM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 announcement of TSF timer stability 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074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1988" y="684213"/>
            <a:ext cx="817713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Comparison of Wake-up synchronization (1)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368484" cy="4208463"/>
          </a:xfrm>
          <a:ln/>
        </p:spPr>
        <p:txBody>
          <a:bodyPr/>
          <a:lstStyle/>
          <a:p>
            <a:pPr algn="ctr"/>
            <a:r>
              <a:rPr lang="en-US" sz="2000" dirty="0" smtClean="0"/>
              <a:t>Simple Accuracy Announcement and TFM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P (frequency measurement)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/>
            <a:endParaRPr lang="en-US" dirty="0"/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1763688" y="5805264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7013308" y="5463226"/>
            <a:ext cx="583027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7" y="5697252"/>
            <a:ext cx="4813381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H="1">
            <a:off x="7097896" y="2348880"/>
            <a:ext cx="113094" cy="2074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 w="lg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5802396" y="4602614"/>
            <a:ext cx="2586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(Tw - 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(1-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) + 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7020272" y="5301208"/>
            <a:ext cx="0" cy="6733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7013309" y="5373216"/>
            <a:ext cx="831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837668" y="4847674"/>
            <a:ext cx="30385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Less 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by TSF freq. offset compensation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and freq. stability information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92280" y="5207714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71666" y="5805264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16786" y="5733256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2"/>
          <p:cNvSpPr txBox="1"/>
          <p:nvPr/>
        </p:nvSpPr>
        <p:spPr>
          <a:xfrm>
            <a:off x="306150" y="5508521"/>
            <a:ext cx="1545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 w/t 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 </a:t>
            </a:r>
          </a:p>
        </p:txBody>
      </p:sp>
      <p:cxnSp>
        <p:nvCxnSpPr>
          <p:cNvPr id="58" name="直線矢印コネクタ 57"/>
          <p:cNvCxnSpPr/>
          <p:nvPr/>
        </p:nvCxnSpPr>
        <p:spPr bwMode="auto">
          <a:xfrm>
            <a:off x="1763688" y="2912169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1763688" y="4199602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正方形/長方形 62"/>
          <p:cNvSpPr/>
          <p:nvPr/>
        </p:nvSpPr>
        <p:spPr bwMode="auto">
          <a:xfrm>
            <a:off x="6513686" y="3857564"/>
            <a:ext cx="1082650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2199928" y="4091590"/>
            <a:ext cx="4313757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 bwMode="auto">
          <a:xfrm>
            <a:off x="2060104" y="2552129"/>
            <a:ext cx="483952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直線コネクタ 67"/>
          <p:cNvCxnSpPr/>
          <p:nvPr/>
        </p:nvCxnSpPr>
        <p:spPr bwMode="auto">
          <a:xfrm>
            <a:off x="6516216" y="2751021"/>
            <a:ext cx="0" cy="17366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6516216" y="3933056"/>
            <a:ext cx="10717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1" name="テキスト ボックス 70"/>
          <p:cNvSpPr txBox="1"/>
          <p:nvPr/>
        </p:nvSpPr>
        <p:spPr>
          <a:xfrm>
            <a:off x="3791299" y="3245495"/>
            <a:ext cx="24368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using accuracy information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 (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51988" y="2348880"/>
            <a:ext cx="16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67796" y="3924345"/>
            <a:ext cx="1611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 w/o 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652120" y="4149080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 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524328" y="4149080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572000" y="2213575"/>
            <a:ext cx="2441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</a:t>
            </a:r>
            <a:r>
              <a:rPr kumimoji="1" lang="en-US" altLang="ja-JP" sz="1600" dirty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>
                <a:solidFill>
                  <a:srgbClr val="000000"/>
                </a:solidFill>
              </a:rPr>
              <a:t>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36149" y="4149080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 bwMode="auto">
          <a:xfrm>
            <a:off x="2123728" y="3857564"/>
            <a:ext cx="72008" cy="2195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123728" y="5463226"/>
            <a:ext cx="72008" cy="1980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テキスト ボックス 81"/>
          <p:cNvSpPr txBox="1"/>
          <p:nvPr/>
        </p:nvSpPr>
        <p:spPr>
          <a:xfrm>
            <a:off x="6612995" y="2884874"/>
            <a:ext cx="2376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</a:t>
            </a:r>
            <a:r>
              <a:rPr lang="en-US" altLang="ja-JP" sz="20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 </a:t>
            </a:r>
            <a:r>
              <a:rPr lang="en-US" altLang="ja-JP" sz="2000" dirty="0" smtClean="0">
                <a:solidFill>
                  <a:srgbClr val="000000"/>
                </a:solidFill>
                <a:latin typeface="Cambria Math"/>
                <a:ea typeface="Cambria Math"/>
              </a:rPr>
              <a:t>·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(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–T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600" baseline="-25000" dirty="0">
              <a:solidFill>
                <a:srgbClr val="FFFFFF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 bwMode="auto">
          <a:xfrm>
            <a:off x="6524600" y="3221687"/>
            <a:ext cx="7388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94" name="正方形/長方形 93"/>
          <p:cNvSpPr/>
          <p:nvPr/>
        </p:nvSpPr>
        <p:spPr bwMode="auto">
          <a:xfrm>
            <a:off x="7092280" y="4005064"/>
            <a:ext cx="504056" cy="19453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743472" y="359450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164288" y="2132856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communication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 bwMode="auto">
          <a:xfrm>
            <a:off x="6516216" y="3573016"/>
            <a:ext cx="581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26" name="直線コネクタ 125"/>
          <p:cNvCxnSpPr/>
          <p:nvPr/>
        </p:nvCxnSpPr>
        <p:spPr bwMode="auto">
          <a:xfrm flipH="1">
            <a:off x="7096473" y="3429000"/>
            <a:ext cx="1423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線矢印コネクタ 127"/>
          <p:cNvCxnSpPr/>
          <p:nvPr/>
        </p:nvCxnSpPr>
        <p:spPr bwMode="auto">
          <a:xfrm>
            <a:off x="6190914" y="3429000"/>
            <a:ext cx="322771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sp>
        <p:nvSpPr>
          <p:cNvPr id="131" name="テキスト ボックス 130"/>
          <p:cNvSpPr txBox="1"/>
          <p:nvPr/>
        </p:nvSpPr>
        <p:spPr>
          <a:xfrm>
            <a:off x="1187624" y="3212976"/>
            <a:ext cx="1910716" cy="58477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Informed T</a:t>
            </a:r>
            <a:r>
              <a:rPr kumimoji="1" lang="en-US" altLang="ja-JP" sz="1600" baseline="-25000" dirty="0" smtClean="0"/>
              <a:t>w </a:t>
            </a:r>
            <a:r>
              <a:rPr kumimoji="1" lang="en-US" altLang="ja-JP" sz="1600" dirty="0" smtClean="0"/>
              <a:t> is used </a:t>
            </a:r>
          </a:p>
          <a:p>
            <a:r>
              <a:rPr kumimoji="1" lang="en-US" altLang="ja-JP" sz="1600" dirty="0" smtClean="0"/>
              <a:t>    with </a:t>
            </a:r>
            <a:r>
              <a:rPr lang="en-US" altLang="ja-JP" sz="1600" dirty="0" smtClean="0">
                <a:latin typeface="Cambria Math"/>
                <a:ea typeface="Cambria Math"/>
              </a:rPr>
              <a:t>△</a:t>
            </a:r>
            <a:r>
              <a:rPr lang="en-US" altLang="ja-JP" sz="1600" baseline="-25000" dirty="0" smtClean="0">
                <a:latin typeface="Cambria Math"/>
                <a:ea typeface="Cambria Math"/>
              </a:rPr>
              <a:t>advertised</a:t>
            </a:r>
            <a:endParaRPr kumimoji="1" lang="ja-JP" altLang="en-US" sz="1600" baseline="-25000" dirty="0"/>
          </a:p>
        </p:txBody>
      </p:sp>
      <p:cxnSp>
        <p:nvCxnSpPr>
          <p:cNvPr id="62" name="直線コネクタ 61"/>
          <p:cNvCxnSpPr>
            <a:stCxn id="94" idx="1"/>
          </p:cNvCxnSpPr>
          <p:nvPr/>
        </p:nvCxnSpPr>
        <p:spPr bwMode="auto">
          <a:xfrm>
            <a:off x="7092280" y="4102333"/>
            <a:ext cx="0" cy="3853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7092280" y="5038437"/>
            <a:ext cx="0" cy="7668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正方形/長方形 82"/>
          <p:cNvSpPr/>
          <p:nvPr/>
        </p:nvSpPr>
        <p:spPr bwMode="auto">
          <a:xfrm>
            <a:off x="7092280" y="5625244"/>
            <a:ext cx="504056" cy="18002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 bwMode="auto">
          <a:xfrm>
            <a:off x="6804248" y="5207714"/>
            <a:ext cx="209061" cy="1655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 flipH="1" flipV="1">
            <a:off x="6526077" y="4509120"/>
            <a:ext cx="134155" cy="1945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sp>
        <p:nvSpPr>
          <p:cNvPr id="92" name="テキスト ボックス 91"/>
          <p:cNvSpPr txBox="1"/>
          <p:nvPr/>
        </p:nvSpPr>
        <p:spPr>
          <a:xfrm>
            <a:off x="5004048" y="6114782"/>
            <a:ext cx="3530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–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)(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1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+ △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 - </a:t>
            </a:r>
            <a:r>
              <a:rPr lang="el-GR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advertised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+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endParaRPr kumimoji="1" lang="en-US" altLang="ja-JP" sz="1600" baseline="-25000" dirty="0" smtClean="0">
              <a:solidFill>
                <a:schemeClr val="tx1"/>
              </a:solidFill>
            </a:endParaRPr>
          </a:p>
        </p:txBody>
      </p:sp>
      <p:cxnSp>
        <p:nvCxnSpPr>
          <p:cNvPr id="96" name="直線矢印コネクタ 95"/>
          <p:cNvCxnSpPr/>
          <p:nvPr/>
        </p:nvCxnSpPr>
        <p:spPr bwMode="auto">
          <a:xfrm flipV="1">
            <a:off x="6894004" y="6021288"/>
            <a:ext cx="88999" cy="1225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H="1">
            <a:off x="7092281" y="2552129"/>
            <a:ext cx="710" cy="3728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テキスト ボックス 100"/>
          <p:cNvSpPr txBox="1"/>
          <p:nvPr/>
        </p:nvSpPr>
        <p:spPr>
          <a:xfrm>
            <a:off x="971600" y="4614227"/>
            <a:ext cx="2376264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Informed T</a:t>
            </a:r>
            <a:r>
              <a:rPr kumimoji="1" lang="en-US" altLang="ja-JP" sz="1600" baseline="-25000" dirty="0" smtClean="0"/>
              <a:t>w </a:t>
            </a:r>
            <a:r>
              <a:rPr kumimoji="1" lang="en-US" altLang="ja-JP" sz="1600" dirty="0" smtClean="0"/>
              <a:t> and </a:t>
            </a:r>
            <a:r>
              <a:rPr lang="el-GR" altLang="ja-JP" sz="1600" dirty="0" smtClean="0">
                <a:latin typeface="Cambria Math"/>
                <a:ea typeface="Cambria Math"/>
              </a:rPr>
              <a:t>ε</a:t>
            </a:r>
            <a:r>
              <a:rPr lang="en-US" altLang="ja-JP" sz="1600" baseline="-25000" dirty="0" smtClean="0">
                <a:latin typeface="Cambria Math"/>
                <a:ea typeface="Cambria Math"/>
              </a:rPr>
              <a:t>advertised  </a:t>
            </a:r>
          </a:p>
          <a:p>
            <a:pPr algn="ctr"/>
            <a:r>
              <a:rPr lang="en-US" altLang="ja-JP" sz="1600" dirty="0" smtClean="0">
                <a:latin typeface="Cambria Math"/>
                <a:ea typeface="Cambria Math"/>
              </a:rPr>
              <a:t>is used with </a:t>
            </a:r>
          </a:p>
          <a:p>
            <a:pPr algn="ctr"/>
            <a:r>
              <a:rPr lang="en-US" altLang="ja-JP" sz="1600" dirty="0" smtClean="0">
                <a:latin typeface="Cambria Math"/>
                <a:ea typeface="Cambria Math"/>
              </a:rPr>
              <a:t>measured </a:t>
            </a:r>
            <a:r>
              <a:rPr lang="en-US" altLang="ja-JP" sz="1600" dirty="0" err="1" smtClean="0">
                <a:latin typeface="Cambria Math"/>
                <a:ea typeface="Cambria Math"/>
              </a:rPr>
              <a:t>frequecy</a:t>
            </a:r>
            <a:endParaRPr kumimoji="1" lang="ja-JP" altLang="en-US" sz="1600" dirty="0"/>
          </a:p>
        </p:txBody>
      </p:sp>
      <p:sp>
        <p:nvSpPr>
          <p:cNvPr id="80" name="正方形/長方形 64"/>
          <p:cNvSpPr/>
          <p:nvPr/>
        </p:nvSpPr>
        <p:spPr bwMode="auto">
          <a:xfrm>
            <a:off x="6660232" y="2756830"/>
            <a:ext cx="499864" cy="15534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64"/>
          <p:cNvSpPr/>
          <p:nvPr/>
        </p:nvSpPr>
        <p:spPr bwMode="auto">
          <a:xfrm>
            <a:off x="7096472" y="2751021"/>
            <a:ext cx="499864" cy="1681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8" name="直線コネクタ 65"/>
          <p:cNvCxnSpPr/>
          <p:nvPr/>
        </p:nvCxnSpPr>
        <p:spPr bwMode="auto">
          <a:xfrm>
            <a:off x="6924894" y="2458635"/>
            <a:ext cx="0" cy="7630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直線コネクタ 120"/>
          <p:cNvCxnSpPr/>
          <p:nvPr/>
        </p:nvCxnSpPr>
        <p:spPr bwMode="auto">
          <a:xfrm>
            <a:off x="7236296" y="2717631"/>
            <a:ext cx="1" cy="7113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120"/>
          <p:cNvCxnSpPr>
            <a:stCxn id="87" idx="1"/>
            <a:endCxn id="80" idx="1"/>
          </p:cNvCxnSpPr>
          <p:nvPr/>
        </p:nvCxnSpPr>
        <p:spPr bwMode="auto">
          <a:xfrm flipH="1" flipV="1">
            <a:off x="6660232" y="2834500"/>
            <a:ext cx="436240" cy="5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stealth" w="med" len="sm"/>
            <a:tailEnd type="stealth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1988" y="684213"/>
            <a:ext cx="817713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Comparison of Wake-up synchronization (2)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 bwMode="auto">
          <a:xfrm>
            <a:off x="1475656" y="3568080"/>
            <a:ext cx="360040" cy="2929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358404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3568" y="4621198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568" y="45811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1259632" y="5280303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59632" y="5240233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2123728" y="4773598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23728" y="47335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4427984" y="3573016"/>
            <a:ext cx="360040" cy="2929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355976" y="3588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3635896" y="46261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35896" y="45860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4211960" y="5285239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211960" y="524516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5076056" y="47785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076056" y="47384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308304" y="3573016"/>
            <a:ext cx="360040" cy="2929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36296" y="3588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6156176" y="46261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196516" y="4586064"/>
            <a:ext cx="46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7092280" y="5269270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92280" y="52292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47785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56376" y="47384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Arc 14"/>
          <p:cNvSpPr/>
          <p:nvPr/>
        </p:nvSpPr>
        <p:spPr bwMode="auto">
          <a:xfrm rot="8051235">
            <a:off x="1063335" y="3006880"/>
            <a:ext cx="1152128" cy="1235169"/>
          </a:xfrm>
          <a:prstGeom prst="arc">
            <a:avLst>
              <a:gd name="adj1" fmla="val 15262618"/>
              <a:gd name="adj2" fmla="val 48670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Arc 116"/>
          <p:cNvSpPr/>
          <p:nvPr/>
        </p:nvSpPr>
        <p:spPr bwMode="auto">
          <a:xfrm rot="8051235">
            <a:off x="569767" y="2495717"/>
            <a:ext cx="2139756" cy="2193467"/>
          </a:xfrm>
          <a:prstGeom prst="arc">
            <a:avLst>
              <a:gd name="adj1" fmla="val 15262618"/>
              <a:gd name="adj2" fmla="val 9675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Arc 117"/>
          <p:cNvSpPr/>
          <p:nvPr/>
        </p:nvSpPr>
        <p:spPr bwMode="auto">
          <a:xfrm rot="8051235">
            <a:off x="3554157" y="2495717"/>
            <a:ext cx="2139756" cy="2193467"/>
          </a:xfrm>
          <a:prstGeom prst="arc">
            <a:avLst>
              <a:gd name="adj1" fmla="val 15262618"/>
              <a:gd name="adj2" fmla="val 9675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Arc 118"/>
          <p:cNvSpPr/>
          <p:nvPr/>
        </p:nvSpPr>
        <p:spPr bwMode="auto">
          <a:xfrm rot="8051235">
            <a:off x="4015663" y="3006880"/>
            <a:ext cx="1152128" cy="1235169"/>
          </a:xfrm>
          <a:prstGeom prst="arc">
            <a:avLst>
              <a:gd name="adj1" fmla="val 15262618"/>
              <a:gd name="adj2" fmla="val 48670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835696" y="3933056"/>
            <a:ext cx="504056" cy="768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endCxn id="78" idx="0"/>
          </p:cNvCxnSpPr>
          <p:nvPr/>
        </p:nvCxnSpPr>
        <p:spPr bwMode="auto">
          <a:xfrm flipH="1">
            <a:off x="1511660" y="4005064"/>
            <a:ext cx="127740" cy="1235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>
            <a:off x="899592" y="3933056"/>
            <a:ext cx="5760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H="1">
            <a:off x="4427984" y="3994031"/>
            <a:ext cx="127740" cy="1235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>
            <a:off x="4516268" y="4005064"/>
            <a:ext cx="127740" cy="1235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779912" y="3933056"/>
            <a:ext cx="5760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3851920" y="3933056"/>
            <a:ext cx="5760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716016" y="3933056"/>
            <a:ext cx="504056" cy="768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4788024" y="3933056"/>
            <a:ext cx="504056" cy="768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7668344" y="3933056"/>
            <a:ext cx="360040" cy="659105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7740352" y="3937992"/>
            <a:ext cx="576064" cy="763598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7380312" y="3937992"/>
            <a:ext cx="163987" cy="1307177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236296" y="3933056"/>
            <a:ext cx="252028" cy="1312113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H="1">
            <a:off x="6372200" y="3937992"/>
            <a:ext cx="792088" cy="608002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>
            <a:off x="6588224" y="3937992"/>
            <a:ext cx="648073" cy="608002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64947" y="2063750"/>
            <a:ext cx="14350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Simple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accuracy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announcement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(broadcast)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053148" y="3140968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Broadcast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uni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-directional)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85234" y="5589240"/>
            <a:ext cx="266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 Receiving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broadcasted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information,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then calculate wake-up margin,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AP+STA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880988" y="2063750"/>
            <a:ext cx="14350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Time Stamp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announcement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for 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(broadcast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552220" y="2063750"/>
            <a:ext cx="18362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Time Stamp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handshake for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(node by node)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995936" y="3140968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Broadcast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uni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-directional)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809656" y="3140968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Unicast handshake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(node by node)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11312" y="3717032"/>
            <a:ext cx="1029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AP</a:t>
            </a:r>
            <a:endParaRPr kumimoji="1" lang="en-US" altLang="ja-JP" sz="1200" baseline="-25000" dirty="0" smtClean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971600" y="4232121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782807" y="414908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489360" y="3728065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Stability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225666" y="4005064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B1+B1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635896" y="4304129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B2+B2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55" name="Arc 154"/>
          <p:cNvSpPr/>
          <p:nvPr/>
        </p:nvSpPr>
        <p:spPr bwMode="auto">
          <a:xfrm rot="8051235">
            <a:off x="6856529" y="3006880"/>
            <a:ext cx="1152128" cy="1235169"/>
          </a:xfrm>
          <a:prstGeom prst="arc">
            <a:avLst>
              <a:gd name="adj1" fmla="val 15262618"/>
              <a:gd name="adj2" fmla="val 486709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Arc 155"/>
          <p:cNvSpPr/>
          <p:nvPr/>
        </p:nvSpPr>
        <p:spPr bwMode="auto">
          <a:xfrm rot="8051235">
            <a:off x="6362469" y="2423709"/>
            <a:ext cx="2139756" cy="2193467"/>
          </a:xfrm>
          <a:prstGeom prst="arc">
            <a:avLst>
              <a:gd name="adj1" fmla="val 15262618"/>
              <a:gd name="adj2" fmla="val 967599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305676" y="3728065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Stability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156176" y="4005064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M1+Ack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643401" y="4365104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M2+Ack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08304" y="5032593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M4+Ack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24328" y="4509120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5+Ack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884368" y="4077072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M6+Ack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987824" y="5622339"/>
            <a:ext cx="2908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 Receiving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four broadcasted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time stamp for measuring TSF freq.,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then calculate wake-up margin,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measured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,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945746" y="4808185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B1+B1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521810" y="5024209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B2+B2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004048" y="4149080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B2+B2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809842" y="4376137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B1+B1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5920919" y="5622339"/>
            <a:ext cx="294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 Handshaking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two time measurement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to determine each precise offset and freq.,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then calculate wake-up margin,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measured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,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6156176" y="5013176"/>
            <a:ext cx="792088" cy="454143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 flipV="1">
            <a:off x="6444209" y="5045114"/>
            <a:ext cx="544395" cy="323180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668904" y="4653136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M3+Ack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24888" y="4952201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M7+Ack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012160" y="5240233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M8+Ack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39552" y="162880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 Proposed three procedures of TFM</a:t>
            </a:r>
            <a:r>
              <a:rPr kumimoji="1" lang="en-US" altLang="ja-JP" sz="2000" b="1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P for Power Saving</a:t>
            </a:r>
          </a:p>
        </p:txBody>
      </p:sp>
    </p:spTree>
    <p:extLst>
      <p:ext uri="{BB962C8B-B14F-4D97-AF65-F5344CB8AC3E}">
        <p14:creationId xmlns:p14="http://schemas.microsoft.com/office/powerpoint/2010/main" val="2596291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27677</TotalTime>
  <Words>4609</Words>
  <Application>Microsoft Office PowerPoint</Application>
  <PresentationFormat>On-screen Show (4:3)</PresentationFormat>
  <Paragraphs>978</Paragraphs>
  <Slides>34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Microsoft Word 97 - 2003 Document</vt:lpstr>
      <vt:lpstr>TSF Timer Freq. Management and Measurement Procedure (TFM2P)   </vt:lpstr>
      <vt:lpstr>Abstract</vt:lpstr>
      <vt:lpstr>Principle of PS feature</vt:lpstr>
      <vt:lpstr>Wake-up synchronization  Simple AP announcement of TSF accuracy (1)</vt:lpstr>
      <vt:lpstr>Wake-up synchronization  Simple AP announcement of TSF accuracy (2)</vt:lpstr>
      <vt:lpstr>Wake-up sync. using TFM2P AP announcement of TSF timer stability (1)</vt:lpstr>
      <vt:lpstr>Wake-up sync. using TFM2P AP announcement of TSF timer stability (1)</vt:lpstr>
      <vt:lpstr>Comparison of Wake-up synchronization (1)</vt:lpstr>
      <vt:lpstr>Comparison of Wake-up synchronization (2)</vt:lpstr>
      <vt:lpstr>Comparison of Wake-up synchronization (3)</vt:lpstr>
      <vt:lpstr>Typical mechanism of TFM2P using Broadcast (1) </vt:lpstr>
      <vt:lpstr>Typical mechanism of TFM2P using Broadcast (2) </vt:lpstr>
      <vt:lpstr>Typical mechanism of TFM2P using Broadcast (3) </vt:lpstr>
      <vt:lpstr>PowerPoint Presentation</vt:lpstr>
      <vt:lpstr>PowerPoint Presentation</vt:lpstr>
      <vt:lpstr>PowerPoint Presentation</vt:lpstr>
      <vt:lpstr>Procedure (1) : General  ( IE in full beacon body ) </vt:lpstr>
      <vt:lpstr>Procedure (2) : Time Stamp Announcement  ( AP-broadcast )</vt:lpstr>
      <vt:lpstr>Procedure (3) : Node-by-node handshake  ( STA-unicast )</vt:lpstr>
      <vt:lpstr>Procedure (3) : Node-by-node handshake   ( STA-unicast )</vt:lpstr>
      <vt:lpstr>Addition to Extended Capabilities IE [TBD] </vt:lpstr>
      <vt:lpstr>New IE for TFM2P (1)  [TBD] </vt:lpstr>
      <vt:lpstr>New IE for TFM2P (2)  [TBD]</vt:lpstr>
      <vt:lpstr>PowerPoint Presentation</vt:lpstr>
      <vt:lpstr>PowerPoint Presentation</vt:lpstr>
      <vt:lpstr>PowerPoint Presentation</vt:lpstr>
      <vt:lpstr>References</vt:lpstr>
      <vt:lpstr>Appendix : PHY-assist rules for time stamp </vt:lpstr>
      <vt:lpstr>Examples</vt:lpstr>
      <vt:lpstr>Frequency Measurement (example 1)</vt:lpstr>
      <vt:lpstr>Frequency Measurement (example 2)</vt:lpstr>
      <vt:lpstr>Frequency Measurement (example 3)</vt:lpstr>
      <vt:lpstr>Frequency Measurement (example 4)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401</cp:revision>
  <cp:lastPrinted>1601-01-01T00:00:00Z</cp:lastPrinted>
  <dcterms:created xsi:type="dcterms:W3CDTF">2010-02-15T12:38:41Z</dcterms:created>
  <dcterms:modified xsi:type="dcterms:W3CDTF">2012-11-13T16:55:59Z</dcterms:modified>
</cp:coreProperties>
</file>